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6"/>
  </p:notesMasterIdLst>
  <p:handoutMasterIdLst>
    <p:handoutMasterId r:id="rId37"/>
  </p:handoutMasterIdLst>
  <p:sldIdLst>
    <p:sldId id="256" r:id="rId2"/>
    <p:sldId id="260" r:id="rId3"/>
    <p:sldId id="290" r:id="rId4"/>
    <p:sldId id="292" r:id="rId5"/>
    <p:sldId id="295" r:id="rId6"/>
    <p:sldId id="296" r:id="rId7"/>
    <p:sldId id="288" r:id="rId8"/>
    <p:sldId id="289" r:id="rId9"/>
    <p:sldId id="298" r:id="rId10"/>
    <p:sldId id="299" r:id="rId11"/>
    <p:sldId id="294" r:id="rId12"/>
    <p:sldId id="293" r:id="rId13"/>
    <p:sldId id="315" r:id="rId14"/>
    <p:sldId id="301" r:id="rId15"/>
    <p:sldId id="300" r:id="rId16"/>
    <p:sldId id="264" r:id="rId17"/>
    <p:sldId id="306" r:id="rId18"/>
    <p:sldId id="265" r:id="rId19"/>
    <p:sldId id="268" r:id="rId20"/>
    <p:sldId id="272" r:id="rId21"/>
    <p:sldId id="279" r:id="rId22"/>
    <p:sldId id="274" r:id="rId23"/>
    <p:sldId id="267" r:id="rId24"/>
    <p:sldId id="320" r:id="rId25"/>
    <p:sldId id="269" r:id="rId26"/>
    <p:sldId id="285" r:id="rId27"/>
    <p:sldId id="305" r:id="rId28"/>
    <p:sldId id="312" r:id="rId29"/>
    <p:sldId id="314" r:id="rId30"/>
    <p:sldId id="270" r:id="rId31"/>
    <p:sldId id="284" r:id="rId32"/>
    <p:sldId id="319" r:id="rId33"/>
    <p:sldId id="316" r:id="rId34"/>
    <p:sldId id="287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415C777-45C3-4551-8FD6-105D1836E008}">
          <p14:sldIdLst>
            <p14:sldId id="256"/>
            <p14:sldId id="260"/>
            <p14:sldId id="290"/>
            <p14:sldId id="292"/>
            <p14:sldId id="295"/>
            <p14:sldId id="296"/>
            <p14:sldId id="288"/>
            <p14:sldId id="289"/>
            <p14:sldId id="298"/>
            <p14:sldId id="299"/>
            <p14:sldId id="294"/>
            <p14:sldId id="293"/>
            <p14:sldId id="315"/>
            <p14:sldId id="301"/>
            <p14:sldId id="300"/>
            <p14:sldId id="264"/>
            <p14:sldId id="306"/>
            <p14:sldId id="265"/>
            <p14:sldId id="268"/>
            <p14:sldId id="272"/>
            <p14:sldId id="279"/>
            <p14:sldId id="274"/>
            <p14:sldId id="267"/>
            <p14:sldId id="320"/>
            <p14:sldId id="269"/>
            <p14:sldId id="285"/>
            <p14:sldId id="305"/>
            <p14:sldId id="312"/>
            <p14:sldId id="314"/>
            <p14:sldId id="270"/>
            <p14:sldId id="284"/>
            <p14:sldId id="319"/>
            <p14:sldId id="316"/>
          </p14:sldIdLst>
        </p14:section>
        <p14:section name="无标题节" id="{1C206732-9AAA-4A16-A6B3-3BB32B500E86}">
          <p14:sldIdLst>
            <p14:sldId id="2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3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0000"/>
    <a:srgbClr val="000066"/>
    <a:srgbClr val="50742F"/>
    <a:srgbClr val="00FF00"/>
    <a:srgbClr val="7761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96" autoAdjust="0"/>
    <p:restoredTop sz="86364" autoAdjust="0"/>
  </p:normalViewPr>
  <p:slideViewPr>
    <p:cSldViewPr showGuides="1">
      <p:cViewPr varScale="1">
        <p:scale>
          <a:sx n="99" d="100"/>
          <a:sy n="99" d="100"/>
        </p:scale>
        <p:origin x="1566" y="72"/>
      </p:cViewPr>
      <p:guideLst>
        <p:guide orient="horz" pos="1933"/>
        <p:guide pos="2880"/>
      </p:guideLst>
    </p:cSldViewPr>
  </p:slideViewPr>
  <p:outlineViewPr>
    <p:cViewPr>
      <p:scale>
        <a:sx n="33" d="100"/>
        <a:sy n="33" d="100"/>
      </p:scale>
      <p:origin x="0" y="122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8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wmf"/><Relationship Id="rId1" Type="http://schemas.openxmlformats.org/officeDocument/2006/relationships/image" Target="../media/image50.e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1.emf"/><Relationship Id="rId4" Type="http://schemas.openxmlformats.org/officeDocument/2006/relationships/image" Target="../media/image4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1.emf"/><Relationship Id="rId4" Type="http://schemas.openxmlformats.org/officeDocument/2006/relationships/image" Target="../media/image4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452D0-E0B5-4B5C-ABAF-401C4E202AA0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A293A-7807-4E57-9A22-AC4528D786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54679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5B4FC-7C28-41CE-9374-6C0F59D5E5AB}" type="datetimeFigureOut">
              <a:rPr lang="zh-CN" altLang="en-US" smtClean="0"/>
              <a:pPr/>
              <a:t>2019/9/27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65BE79-2806-4A83-B0DC-492AA823F9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30225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6134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32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05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1821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deconvolve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5537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087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69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6356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819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074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cobalt 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cobalt </a:t>
            </a:r>
          </a:p>
          <a:p>
            <a:r>
              <a:rPr lang="en-US" altLang="zh-CN" dirty="0" smtClean="0"/>
              <a:t>Cobalt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62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Grazing Incidence X-ray Diffraction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2281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367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65BE79-2806-4A83-B0DC-492AA823F9F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032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mailto:penghb@lzu.edu.cn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penghb@lzu.edu.cn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470025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9632" y="2180456"/>
            <a:ext cx="6670366" cy="1752600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accent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dirty="0" smtClean="0"/>
              <a:t>单击此处编辑母版副标题样式</a:t>
            </a:r>
            <a:endParaRPr kumimoji="0"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32" y="6528194"/>
            <a:ext cx="9144000" cy="35719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0" name="矩形 9"/>
          <p:cNvSpPr/>
          <p:nvPr userDrawn="1"/>
        </p:nvSpPr>
        <p:spPr>
          <a:xfrm>
            <a:off x="467544" y="6536377"/>
            <a:ext cx="77768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1" u="sng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latin typeface="Arial"/>
                <a:cs typeface="Arial"/>
                <a:hlinkClick r:id="rId2"/>
              </a:rPr>
              <a:t>penghb@lzu.edu.cn</a:t>
            </a:r>
            <a:r>
              <a:rPr lang="en-US" altLang="zh-CN" sz="16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latin typeface="Arial"/>
                <a:cs typeface="Arial"/>
              </a:rPr>
              <a:t> </a:t>
            </a:r>
            <a:r>
              <a:rPr lang="en-US" altLang="zh-CN" sz="12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latin typeface="Arial"/>
                <a:cs typeface="Arial"/>
              </a:rPr>
              <a:t>      SCHOOL OF NUCL. SCI. &amp; TECH., LANZHOU  UNIVERSITY,  CHINA 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89546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-27384"/>
            <a:ext cx="9144000" cy="706090"/>
          </a:xfrm>
        </p:spPr>
        <p:txBody>
          <a:bodyPr>
            <a:normAutofit/>
          </a:bodyPr>
          <a:lstStyle>
            <a:lvl1pPr marL="0" indent="714375" algn="l">
              <a:defRPr sz="3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0" lang="zh-CN" altLang="en-US" dirty="0" smtClean="0"/>
              <a:t>单击此处编辑母版标题样式</a:t>
            </a:r>
            <a:r>
              <a:rPr kumimoji="0" lang="en-US" altLang="zh-CN" dirty="0" smtClean="0"/>
              <a:t>a</a:t>
            </a:r>
            <a:endParaRPr kumimoji="0"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>
              <a:defRPr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>
              <a:defRPr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>
              <a:defRPr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>
              <a:defRPr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5pPr>
          </a:lstStyle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6525344"/>
            <a:ext cx="8460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b="0" i="0" kern="12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Joint ICTP-IAEA International School on Nuclear Waste Vitrification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6804248" y="6520259"/>
            <a:ext cx="2133600" cy="365125"/>
          </a:xfrm>
        </p:spPr>
        <p:txBody>
          <a:bodyPr/>
          <a:lstStyle>
            <a:lvl1pPr>
              <a:defRPr sz="1400" b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fld id="{A15FE0C3-FC9A-407D-8C34-F1E1A1FB583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7314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32" y="6528194"/>
            <a:ext cx="9144000" cy="35719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1187624" y="6536377"/>
            <a:ext cx="7056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latin typeface="Arial"/>
                <a:cs typeface="Arial"/>
                <a:hlinkClick r:id="rId2"/>
              </a:rPr>
              <a:t>penghb@lzu.edu.cn</a:t>
            </a:r>
            <a:r>
              <a:rPr lang="en-US" altLang="zh-CN" sz="12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latin typeface="Arial"/>
                <a:cs typeface="Arial"/>
              </a:rPr>
              <a:t>       SCHOOL OF NUCL. SCI. &amp; TECH., LANZHOU  UNIVERSITY,  CHINA </a:t>
            </a:r>
            <a:endParaRPr lang="zh-CN" altLang="en-US" sz="1200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7148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7" descr="xiaohui1"/>
          <p:cNvPicPr preferRelativeResize="0">
            <a:picLocks noChangeAspect="1" noChangeArrowheads="1"/>
          </p:cNvPicPr>
          <p:nvPr userDrawn="1"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99988" y="-24"/>
            <a:ext cx="68790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0267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mailto:tswang@lzu.edu.cn" TargetMode="Externa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2858"/>
            <a:ext cx="9144000" cy="57148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45232" y="-27384"/>
            <a:ext cx="8219256" cy="700991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544" y="908720"/>
            <a:ext cx="8219256" cy="521744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5" name="WordArt 13"/>
          <p:cNvSpPr>
            <a:spLocks noChangeArrowheads="1" noChangeShapeType="1" noTextEdit="1"/>
          </p:cNvSpPr>
          <p:nvPr userDrawn="1"/>
        </p:nvSpPr>
        <p:spPr bwMode="auto">
          <a:xfrm>
            <a:off x="357158" y="6572272"/>
            <a:ext cx="8072494" cy="214314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50307"/>
              </a:avLst>
            </a:prstTxWarp>
          </a:bodyPr>
          <a:lstStyle/>
          <a:p>
            <a:pPr>
              <a:defRPr/>
            </a:pPr>
            <a:r>
              <a:rPr lang="zh-CN" altLang="en-US" sz="24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latin typeface="Arial"/>
                <a:cs typeface="Arial"/>
              </a:rPr>
              <a:t>    </a:t>
            </a:r>
            <a:r>
              <a:rPr lang="en-US" altLang="zh-CN" sz="24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latin typeface="Arial"/>
                <a:cs typeface="Arial"/>
                <a:hlinkClick r:id="rId5"/>
              </a:rPr>
              <a:t>tswang@lzu.edu.cn</a:t>
            </a:r>
            <a:r>
              <a:rPr lang="en-US" altLang="zh-CN" sz="24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latin typeface="Arial"/>
                <a:cs typeface="Arial"/>
              </a:rPr>
              <a:t>       SCHOOL </a:t>
            </a:r>
            <a:r>
              <a:rPr lang="en-US" altLang="zh-CN" sz="2400" i="1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latin typeface="Arial"/>
                <a:cs typeface="Arial"/>
              </a:rPr>
              <a:t>OF NUCL. SCI. &amp; TECH., LANZHOU </a:t>
            </a:r>
            <a:r>
              <a:rPr lang="en-US" altLang="zh-CN" sz="24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latin typeface="Arial"/>
                <a:cs typeface="Arial"/>
              </a:rPr>
              <a:t> UNIVERSITY,  CHINA   </a:t>
            </a:r>
            <a:endParaRPr lang="zh-CN" altLang="en-US" sz="2400" i="1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>
                  <a:lumMod val="8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6" name="Picture 7" descr="xiaohui1"/>
          <p:cNvPicPr preferRelativeResize="0">
            <a:picLocks noChangeAspect="1" noChangeArrowheads="1"/>
          </p:cNvPicPr>
          <p:nvPr userDrawn="1"/>
        </p:nvPicPr>
        <p:blipFill>
          <a:blip r:embed="rId6" cstate="print">
            <a:lum contrast="30000"/>
          </a:blip>
          <a:srcRect/>
          <a:stretch>
            <a:fillRect/>
          </a:stretch>
        </p:blipFill>
        <p:spPr bwMode="auto">
          <a:xfrm>
            <a:off x="94804" y="-6351"/>
            <a:ext cx="648072" cy="60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 userDrawn="1"/>
        </p:nvSpPr>
        <p:spPr>
          <a:xfrm>
            <a:off x="32" y="6528194"/>
            <a:ext cx="9144000" cy="35719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686872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fld id="{A15FE0C3-FC9A-407D-8C34-F1E1A1FB58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98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latinLnBrk="0" hangingPunct="1">
        <a:spcBef>
          <a:spcPct val="0"/>
        </a:spcBef>
        <a:buNone/>
        <a:defRPr kumimoji="0" sz="3000" kern="1200">
          <a:solidFill>
            <a:srgbClr val="FF0000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2800" b="1" kern="1200">
          <a:solidFill>
            <a:srgbClr val="0000CC"/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b="1" kern="1200">
          <a:solidFill>
            <a:srgbClr val="0000CC"/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800" b="1" kern="1200">
          <a:solidFill>
            <a:srgbClr val="0000CC"/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800" b="1" kern="1200">
          <a:solidFill>
            <a:srgbClr val="0000CC"/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800" b="1" kern="1200">
          <a:solidFill>
            <a:srgbClr val="0000CC"/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1.png"/><Relationship Id="rId4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30.emf"/><Relationship Id="rId4" Type="http://schemas.openxmlformats.org/officeDocument/2006/relationships/oleObject" Target="../embeddings/oleObject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36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41.emf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39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41.emf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42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4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54.wmf"/><Relationship Id="rId18" Type="http://schemas.openxmlformats.org/officeDocument/2006/relationships/image" Target="../media/image57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0.png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53.wmf"/><Relationship Id="rId5" Type="http://schemas.openxmlformats.org/officeDocument/2006/relationships/image" Target="../media/image50.emf"/><Relationship Id="rId15" Type="http://schemas.openxmlformats.org/officeDocument/2006/relationships/image" Target="../media/image55.wmf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52.emf"/><Relationship Id="rId14" Type="http://schemas.openxmlformats.org/officeDocument/2006/relationships/oleObject" Target="../embeddings/oleObject31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5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60.emf"/><Relationship Id="rId5" Type="http://schemas.openxmlformats.org/officeDocument/2006/relationships/image" Target="../media/image62.jpeg"/><Relationship Id="rId10" Type="http://schemas.openxmlformats.org/officeDocument/2006/relationships/oleObject" Target="../embeddings/oleObject34.bin"/><Relationship Id="rId4" Type="http://schemas.openxmlformats.org/officeDocument/2006/relationships/image" Target="../media/image61.jpeg"/><Relationship Id="rId9" Type="http://schemas.openxmlformats.org/officeDocument/2006/relationships/image" Target="../media/image59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63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6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65.wmf"/><Relationship Id="rId4" Type="http://schemas.openxmlformats.org/officeDocument/2006/relationships/oleObject" Target="../embeddings/oleObject37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11" Type="http://schemas.openxmlformats.org/officeDocument/2006/relationships/image" Target="../media/image75.png"/><Relationship Id="rId5" Type="http://schemas.openxmlformats.org/officeDocument/2006/relationships/image" Target="../media/image70.png"/><Relationship Id="rId10" Type="http://schemas.openxmlformats.org/officeDocument/2006/relationships/image" Target="../media/image4.png"/><Relationship Id="rId4" Type="http://schemas.openxmlformats.org/officeDocument/2006/relationships/image" Target="../media/image69.png"/><Relationship Id="rId9" Type="http://schemas.openxmlformats.org/officeDocument/2006/relationships/image" Target="../media/image7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jpe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355527"/>
            <a:ext cx="8280920" cy="849337"/>
          </a:xfrm>
        </p:spPr>
        <p:txBody>
          <a:bodyPr>
            <a:normAutofit/>
          </a:bodyPr>
          <a:lstStyle/>
          <a:p>
            <a:r>
              <a:rPr lang="en-US" altLang="zh-CN" sz="2000" b="1" dirty="0" smtClean="0"/>
              <a:t>Joint ICTP-IAEA International School on Nuclear Waste Vitrification</a:t>
            </a:r>
            <a:endParaRPr lang="zh-CN" altLang="en-US" sz="20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2204864"/>
            <a:ext cx="7848872" cy="1584176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</a:rPr>
              <a:t> </a:t>
            </a:r>
          </a:p>
          <a:p>
            <a:r>
              <a:rPr lang="en-US" altLang="zh-CN" sz="3800" dirty="0" smtClean="0">
                <a:solidFill>
                  <a:srgbClr val="0000FF"/>
                </a:solidFill>
              </a:rPr>
              <a:t>Radiation effects of ions and gamma rays in sodium borosilicate glasses</a:t>
            </a:r>
          </a:p>
        </p:txBody>
      </p:sp>
      <p:pic>
        <p:nvPicPr>
          <p:cNvPr id="4" name="图片 3" descr="ict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16632"/>
            <a:ext cx="2707954" cy="8640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16224" y="4070682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sz="1600" b="1" dirty="0" smtClean="0"/>
              <a:t> Haibo Peng</a:t>
            </a:r>
          </a:p>
          <a:p>
            <a:pPr algn="ctr"/>
            <a:endParaRPr lang="en-US" altLang="zh-CN" sz="1600" b="1" dirty="0" smtClean="0"/>
          </a:p>
          <a:p>
            <a:pPr algn="ctr"/>
            <a:r>
              <a:rPr lang="en-US" altLang="zh-CN" b="1" dirty="0" smtClean="0"/>
              <a:t>2019.09.26</a:t>
            </a:r>
          </a:p>
          <a:p>
            <a:pPr algn="ctr"/>
            <a:r>
              <a:rPr lang="en-US" altLang="zh-CN" b="1" dirty="0" smtClean="0"/>
              <a:t>School of Nuclear science and technology, Lanzhou University 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15202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81"/>
    </mc:Choice>
    <mc:Fallback xmlns="">
      <p:transition spd="slow" advTm="1268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Interaction of beta with materials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Ionization energy loss</a:t>
            </a:r>
          </a:p>
          <a:p>
            <a:r>
              <a:rPr lang="en-US" altLang="zh-CN" dirty="0" smtClean="0"/>
              <a:t>Radiation energy loss</a:t>
            </a:r>
          </a:p>
          <a:p>
            <a:r>
              <a:rPr lang="en-US" altLang="zh-CN" dirty="0" err="1" smtClean="0"/>
              <a:t>Bremsstrahlung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Productions of interaction of beta</a:t>
            </a:r>
          </a:p>
          <a:p>
            <a:r>
              <a:rPr lang="en-US" altLang="zh-CN" dirty="0" smtClean="0"/>
              <a:t>with materials are lower energy electrons and photons.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755576" y="3095550"/>
          <a:ext cx="5021263" cy="112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1" name="Equation" r:id="rId3" imgW="1993900" imgH="444500" progId="">
                  <p:embed/>
                </p:oleObj>
              </mc:Choice>
              <mc:Fallback>
                <p:oleObj name="Equation" r:id="rId3" imgW="1993900" imgH="44450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3095550"/>
                        <a:ext cx="5021263" cy="112553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2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5940152" y="1897978"/>
            <a:ext cx="2880320" cy="2880000"/>
            <a:chOff x="5940152" y="1897978"/>
            <a:chExt cx="2880320" cy="2880000"/>
          </a:xfrm>
        </p:grpSpPr>
        <p:grpSp>
          <p:nvGrpSpPr>
            <p:cNvPr id="8" name="组合 7"/>
            <p:cNvGrpSpPr/>
            <p:nvPr/>
          </p:nvGrpSpPr>
          <p:grpSpPr>
            <a:xfrm>
              <a:off x="5940152" y="1897978"/>
              <a:ext cx="2880320" cy="2880000"/>
              <a:chOff x="5580112" y="2636912"/>
              <a:chExt cx="2880320" cy="288000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5580112" y="2636912"/>
                <a:ext cx="2880000" cy="2880000"/>
                <a:chOff x="5580112" y="2636912"/>
                <a:chExt cx="2880000" cy="2880000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5940152" y="2996952"/>
                  <a:ext cx="2160000" cy="2160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6300192" y="3357152"/>
                  <a:ext cx="1440000" cy="1440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5580112" y="2636912"/>
                  <a:ext cx="2880000" cy="2880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6660232" y="3717112"/>
                  <a:ext cx="720000" cy="720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椭圆 9"/>
              <p:cNvSpPr/>
              <p:nvPr/>
            </p:nvSpPr>
            <p:spPr>
              <a:xfrm>
                <a:off x="8316416" y="364502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6228184" y="321297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7288407" y="465313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7288407" y="386104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7288407" y="299695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6228184" y="393305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524328" y="357301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7164288" y="503203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981249" y="429309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156176" y="472514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6660232" y="407707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876256" y="328498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444208" y="450912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7884368" y="350100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7812360" y="465313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911871" y="371703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7308304" y="3284984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椭圆 29"/>
          <p:cNvSpPr/>
          <p:nvPr/>
        </p:nvSpPr>
        <p:spPr>
          <a:xfrm>
            <a:off x="7496047" y="184482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860032" y="1844824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4690517">
            <a:off x="6621401" y="4358563"/>
            <a:ext cx="2232247" cy="409707"/>
          </a:xfrm>
          <a:custGeom>
            <a:avLst/>
            <a:gdLst>
              <a:gd name="connsiteX0" fmla="*/ 7544 w 2189430"/>
              <a:gd name="connsiteY0" fmla="*/ 245953 h 574896"/>
              <a:gd name="connsiteX1" fmla="*/ 43758 w 2189430"/>
              <a:gd name="connsiteY1" fmla="*/ 526610 h 574896"/>
              <a:gd name="connsiteX2" fmla="*/ 270095 w 2189430"/>
              <a:gd name="connsiteY2" fmla="*/ 19616 h 574896"/>
              <a:gd name="connsiteX3" fmla="*/ 505485 w 2189430"/>
              <a:gd name="connsiteY3" fmla="*/ 562824 h 574896"/>
              <a:gd name="connsiteX4" fmla="*/ 704661 w 2189430"/>
              <a:gd name="connsiteY4" fmla="*/ 10563 h 574896"/>
              <a:gd name="connsiteX5" fmla="*/ 958158 w 2189430"/>
              <a:gd name="connsiteY5" fmla="*/ 553771 h 574896"/>
              <a:gd name="connsiteX6" fmla="*/ 1193548 w 2189430"/>
              <a:gd name="connsiteY6" fmla="*/ 19616 h 574896"/>
              <a:gd name="connsiteX7" fmla="*/ 1392725 w 2189430"/>
              <a:gd name="connsiteY7" fmla="*/ 571878 h 574896"/>
              <a:gd name="connsiteX8" fmla="*/ 1600954 w 2189430"/>
              <a:gd name="connsiteY8" fmla="*/ 1509 h 574896"/>
              <a:gd name="connsiteX9" fmla="*/ 1782024 w 2189430"/>
              <a:gd name="connsiteY9" fmla="*/ 562824 h 574896"/>
              <a:gd name="connsiteX10" fmla="*/ 1999307 w 2189430"/>
              <a:gd name="connsiteY10" fmla="*/ 55830 h 574896"/>
              <a:gd name="connsiteX11" fmla="*/ 2189430 w 2189430"/>
              <a:gd name="connsiteY11" fmla="*/ 318381 h 574896"/>
              <a:gd name="connsiteX0" fmla="*/ 3772 w 2307848"/>
              <a:gd name="connsiteY0" fmla="*/ 256340 h 574896"/>
              <a:gd name="connsiteX1" fmla="*/ 162176 w 2307848"/>
              <a:gd name="connsiteY1" fmla="*/ 526610 h 574896"/>
              <a:gd name="connsiteX2" fmla="*/ 388513 w 2307848"/>
              <a:gd name="connsiteY2" fmla="*/ 19616 h 574896"/>
              <a:gd name="connsiteX3" fmla="*/ 623903 w 2307848"/>
              <a:gd name="connsiteY3" fmla="*/ 562824 h 574896"/>
              <a:gd name="connsiteX4" fmla="*/ 823079 w 2307848"/>
              <a:gd name="connsiteY4" fmla="*/ 10563 h 574896"/>
              <a:gd name="connsiteX5" fmla="*/ 1076576 w 2307848"/>
              <a:gd name="connsiteY5" fmla="*/ 553771 h 574896"/>
              <a:gd name="connsiteX6" fmla="*/ 1311966 w 2307848"/>
              <a:gd name="connsiteY6" fmla="*/ 19616 h 574896"/>
              <a:gd name="connsiteX7" fmla="*/ 1511143 w 2307848"/>
              <a:gd name="connsiteY7" fmla="*/ 571878 h 574896"/>
              <a:gd name="connsiteX8" fmla="*/ 1719372 w 2307848"/>
              <a:gd name="connsiteY8" fmla="*/ 1509 h 574896"/>
              <a:gd name="connsiteX9" fmla="*/ 1900442 w 2307848"/>
              <a:gd name="connsiteY9" fmla="*/ 562824 h 574896"/>
              <a:gd name="connsiteX10" fmla="*/ 2117725 w 2307848"/>
              <a:gd name="connsiteY10" fmla="*/ 55830 h 574896"/>
              <a:gd name="connsiteX11" fmla="*/ 2307848 w 2307848"/>
              <a:gd name="connsiteY11" fmla="*/ 318381 h 574896"/>
              <a:gd name="connsiteX0" fmla="*/ 2269 w 2306345"/>
              <a:gd name="connsiteY0" fmla="*/ 256340 h 574896"/>
              <a:gd name="connsiteX1" fmla="*/ 146285 w 2306345"/>
              <a:gd name="connsiteY1" fmla="*/ 256340 h 574896"/>
              <a:gd name="connsiteX2" fmla="*/ 160673 w 2306345"/>
              <a:gd name="connsiteY2" fmla="*/ 526610 h 574896"/>
              <a:gd name="connsiteX3" fmla="*/ 387010 w 2306345"/>
              <a:gd name="connsiteY3" fmla="*/ 19616 h 574896"/>
              <a:gd name="connsiteX4" fmla="*/ 622400 w 2306345"/>
              <a:gd name="connsiteY4" fmla="*/ 562824 h 574896"/>
              <a:gd name="connsiteX5" fmla="*/ 821576 w 2306345"/>
              <a:gd name="connsiteY5" fmla="*/ 10563 h 574896"/>
              <a:gd name="connsiteX6" fmla="*/ 1075073 w 2306345"/>
              <a:gd name="connsiteY6" fmla="*/ 553771 h 574896"/>
              <a:gd name="connsiteX7" fmla="*/ 1310463 w 2306345"/>
              <a:gd name="connsiteY7" fmla="*/ 19616 h 574896"/>
              <a:gd name="connsiteX8" fmla="*/ 1509640 w 2306345"/>
              <a:gd name="connsiteY8" fmla="*/ 571878 h 574896"/>
              <a:gd name="connsiteX9" fmla="*/ 1717869 w 2306345"/>
              <a:gd name="connsiteY9" fmla="*/ 1509 h 574896"/>
              <a:gd name="connsiteX10" fmla="*/ 1898939 w 2306345"/>
              <a:gd name="connsiteY10" fmla="*/ 562824 h 574896"/>
              <a:gd name="connsiteX11" fmla="*/ 2116222 w 2306345"/>
              <a:gd name="connsiteY11" fmla="*/ 55830 h 574896"/>
              <a:gd name="connsiteX12" fmla="*/ 2306345 w 2306345"/>
              <a:gd name="connsiteY12" fmla="*/ 318381 h 574896"/>
              <a:gd name="connsiteX0" fmla="*/ 23424 w 2327500"/>
              <a:gd name="connsiteY0" fmla="*/ 256340 h 574896"/>
              <a:gd name="connsiteX1" fmla="*/ 167440 w 2327500"/>
              <a:gd name="connsiteY1" fmla="*/ 256340 h 574896"/>
              <a:gd name="connsiteX2" fmla="*/ 181828 w 2327500"/>
              <a:gd name="connsiteY2" fmla="*/ 526610 h 574896"/>
              <a:gd name="connsiteX3" fmla="*/ 408165 w 2327500"/>
              <a:gd name="connsiteY3" fmla="*/ 19616 h 574896"/>
              <a:gd name="connsiteX4" fmla="*/ 643555 w 2327500"/>
              <a:gd name="connsiteY4" fmla="*/ 562824 h 574896"/>
              <a:gd name="connsiteX5" fmla="*/ 842731 w 2327500"/>
              <a:gd name="connsiteY5" fmla="*/ 10563 h 574896"/>
              <a:gd name="connsiteX6" fmla="*/ 1096228 w 2327500"/>
              <a:gd name="connsiteY6" fmla="*/ 553771 h 574896"/>
              <a:gd name="connsiteX7" fmla="*/ 1331618 w 2327500"/>
              <a:gd name="connsiteY7" fmla="*/ 19616 h 574896"/>
              <a:gd name="connsiteX8" fmla="*/ 1530795 w 2327500"/>
              <a:gd name="connsiteY8" fmla="*/ 571878 h 574896"/>
              <a:gd name="connsiteX9" fmla="*/ 1739024 w 2327500"/>
              <a:gd name="connsiteY9" fmla="*/ 1509 h 574896"/>
              <a:gd name="connsiteX10" fmla="*/ 1920094 w 2327500"/>
              <a:gd name="connsiteY10" fmla="*/ 562824 h 574896"/>
              <a:gd name="connsiteX11" fmla="*/ 2137377 w 2327500"/>
              <a:gd name="connsiteY11" fmla="*/ 55830 h 574896"/>
              <a:gd name="connsiteX12" fmla="*/ 2327500 w 2327500"/>
              <a:gd name="connsiteY12" fmla="*/ 318381 h 574896"/>
              <a:gd name="connsiteX0" fmla="*/ 167440 w 2471516"/>
              <a:gd name="connsiteY0" fmla="*/ 256340 h 574896"/>
              <a:gd name="connsiteX1" fmla="*/ 167440 w 2471516"/>
              <a:gd name="connsiteY1" fmla="*/ 256340 h 574896"/>
              <a:gd name="connsiteX2" fmla="*/ 325844 w 2471516"/>
              <a:gd name="connsiteY2" fmla="*/ 526610 h 574896"/>
              <a:gd name="connsiteX3" fmla="*/ 552181 w 2471516"/>
              <a:gd name="connsiteY3" fmla="*/ 19616 h 574896"/>
              <a:gd name="connsiteX4" fmla="*/ 787571 w 2471516"/>
              <a:gd name="connsiteY4" fmla="*/ 562824 h 574896"/>
              <a:gd name="connsiteX5" fmla="*/ 986747 w 2471516"/>
              <a:gd name="connsiteY5" fmla="*/ 10563 h 574896"/>
              <a:gd name="connsiteX6" fmla="*/ 1240244 w 2471516"/>
              <a:gd name="connsiteY6" fmla="*/ 553771 h 574896"/>
              <a:gd name="connsiteX7" fmla="*/ 1475634 w 2471516"/>
              <a:gd name="connsiteY7" fmla="*/ 19616 h 574896"/>
              <a:gd name="connsiteX8" fmla="*/ 1674811 w 2471516"/>
              <a:gd name="connsiteY8" fmla="*/ 571878 h 574896"/>
              <a:gd name="connsiteX9" fmla="*/ 1883040 w 2471516"/>
              <a:gd name="connsiteY9" fmla="*/ 1509 h 574896"/>
              <a:gd name="connsiteX10" fmla="*/ 2064110 w 2471516"/>
              <a:gd name="connsiteY10" fmla="*/ 562824 h 574896"/>
              <a:gd name="connsiteX11" fmla="*/ 2281393 w 2471516"/>
              <a:gd name="connsiteY11" fmla="*/ 55830 h 574896"/>
              <a:gd name="connsiteX12" fmla="*/ 2471516 w 2471516"/>
              <a:gd name="connsiteY12" fmla="*/ 318381 h 574896"/>
              <a:gd name="connsiteX0" fmla="*/ 26401 w 2330477"/>
              <a:gd name="connsiteY0" fmla="*/ 256340 h 578065"/>
              <a:gd name="connsiteX1" fmla="*/ 26401 w 2330477"/>
              <a:gd name="connsiteY1" fmla="*/ 256340 h 578065"/>
              <a:gd name="connsiteX2" fmla="*/ 26401 w 2330477"/>
              <a:gd name="connsiteY2" fmla="*/ 328348 h 578065"/>
              <a:gd name="connsiteX3" fmla="*/ 184805 w 2330477"/>
              <a:gd name="connsiteY3" fmla="*/ 526610 h 578065"/>
              <a:gd name="connsiteX4" fmla="*/ 411142 w 2330477"/>
              <a:gd name="connsiteY4" fmla="*/ 19616 h 578065"/>
              <a:gd name="connsiteX5" fmla="*/ 646532 w 2330477"/>
              <a:gd name="connsiteY5" fmla="*/ 562824 h 578065"/>
              <a:gd name="connsiteX6" fmla="*/ 845708 w 2330477"/>
              <a:gd name="connsiteY6" fmla="*/ 10563 h 578065"/>
              <a:gd name="connsiteX7" fmla="*/ 1099205 w 2330477"/>
              <a:gd name="connsiteY7" fmla="*/ 553771 h 578065"/>
              <a:gd name="connsiteX8" fmla="*/ 1334595 w 2330477"/>
              <a:gd name="connsiteY8" fmla="*/ 19616 h 578065"/>
              <a:gd name="connsiteX9" fmla="*/ 1533772 w 2330477"/>
              <a:gd name="connsiteY9" fmla="*/ 571878 h 578065"/>
              <a:gd name="connsiteX10" fmla="*/ 1742001 w 2330477"/>
              <a:gd name="connsiteY10" fmla="*/ 1509 h 578065"/>
              <a:gd name="connsiteX11" fmla="*/ 1923071 w 2330477"/>
              <a:gd name="connsiteY11" fmla="*/ 562824 h 578065"/>
              <a:gd name="connsiteX12" fmla="*/ 2140354 w 2330477"/>
              <a:gd name="connsiteY12" fmla="*/ 55830 h 578065"/>
              <a:gd name="connsiteX13" fmla="*/ 2330477 w 2330477"/>
              <a:gd name="connsiteY13" fmla="*/ 318381 h 578065"/>
              <a:gd name="connsiteX0" fmla="*/ 0 w 2304076"/>
              <a:gd name="connsiteY0" fmla="*/ 256340 h 574896"/>
              <a:gd name="connsiteX1" fmla="*/ 0 w 2304076"/>
              <a:gd name="connsiteY1" fmla="*/ 256340 h 574896"/>
              <a:gd name="connsiteX2" fmla="*/ 0 w 2304076"/>
              <a:gd name="connsiteY2" fmla="*/ 256340 h 574896"/>
              <a:gd name="connsiteX3" fmla="*/ 158404 w 2304076"/>
              <a:gd name="connsiteY3" fmla="*/ 526610 h 574896"/>
              <a:gd name="connsiteX4" fmla="*/ 384741 w 2304076"/>
              <a:gd name="connsiteY4" fmla="*/ 19616 h 574896"/>
              <a:gd name="connsiteX5" fmla="*/ 620131 w 2304076"/>
              <a:gd name="connsiteY5" fmla="*/ 562824 h 574896"/>
              <a:gd name="connsiteX6" fmla="*/ 819307 w 2304076"/>
              <a:gd name="connsiteY6" fmla="*/ 10563 h 574896"/>
              <a:gd name="connsiteX7" fmla="*/ 1072804 w 2304076"/>
              <a:gd name="connsiteY7" fmla="*/ 553771 h 574896"/>
              <a:gd name="connsiteX8" fmla="*/ 1308194 w 2304076"/>
              <a:gd name="connsiteY8" fmla="*/ 19616 h 574896"/>
              <a:gd name="connsiteX9" fmla="*/ 1507371 w 2304076"/>
              <a:gd name="connsiteY9" fmla="*/ 571878 h 574896"/>
              <a:gd name="connsiteX10" fmla="*/ 1715600 w 2304076"/>
              <a:gd name="connsiteY10" fmla="*/ 1509 h 574896"/>
              <a:gd name="connsiteX11" fmla="*/ 1896670 w 2304076"/>
              <a:gd name="connsiteY11" fmla="*/ 562824 h 574896"/>
              <a:gd name="connsiteX12" fmla="*/ 2113953 w 2304076"/>
              <a:gd name="connsiteY12" fmla="*/ 55830 h 574896"/>
              <a:gd name="connsiteX13" fmla="*/ 2304076 w 2304076"/>
              <a:gd name="connsiteY13" fmla="*/ 318381 h 574896"/>
              <a:gd name="connsiteX0" fmla="*/ 0 w 2304076"/>
              <a:gd name="connsiteY0" fmla="*/ 256764 h 575320"/>
              <a:gd name="connsiteX1" fmla="*/ 0 w 2304076"/>
              <a:gd name="connsiteY1" fmla="*/ 256764 h 575320"/>
              <a:gd name="connsiteX2" fmla="*/ 0 w 2304076"/>
              <a:gd name="connsiteY2" fmla="*/ 256764 h 575320"/>
              <a:gd name="connsiteX3" fmla="*/ 158404 w 2304076"/>
              <a:gd name="connsiteY3" fmla="*/ 527034 h 575320"/>
              <a:gd name="connsiteX4" fmla="*/ 384741 w 2304076"/>
              <a:gd name="connsiteY4" fmla="*/ 20040 h 575320"/>
              <a:gd name="connsiteX5" fmla="*/ 620131 w 2304076"/>
              <a:gd name="connsiteY5" fmla="*/ 563248 h 575320"/>
              <a:gd name="connsiteX6" fmla="*/ 819307 w 2304076"/>
              <a:gd name="connsiteY6" fmla="*/ 10987 h 575320"/>
              <a:gd name="connsiteX7" fmla="*/ 1072804 w 2304076"/>
              <a:gd name="connsiteY7" fmla="*/ 554195 h 575320"/>
              <a:gd name="connsiteX8" fmla="*/ 1308194 w 2304076"/>
              <a:gd name="connsiteY8" fmla="*/ 20040 h 575320"/>
              <a:gd name="connsiteX9" fmla="*/ 1507371 w 2304076"/>
              <a:gd name="connsiteY9" fmla="*/ 572302 h 575320"/>
              <a:gd name="connsiteX10" fmla="*/ 1715600 w 2304076"/>
              <a:gd name="connsiteY10" fmla="*/ 1933 h 575320"/>
              <a:gd name="connsiteX11" fmla="*/ 1896670 w 2304076"/>
              <a:gd name="connsiteY11" fmla="*/ 563248 h 575320"/>
              <a:gd name="connsiteX12" fmla="*/ 2160239 w 2304076"/>
              <a:gd name="connsiteY12" fmla="*/ 40740 h 575320"/>
              <a:gd name="connsiteX13" fmla="*/ 2304076 w 2304076"/>
              <a:gd name="connsiteY13" fmla="*/ 318805 h 575320"/>
              <a:gd name="connsiteX0" fmla="*/ 0 w 2304076"/>
              <a:gd name="connsiteY0" fmla="*/ 291050 h 612122"/>
              <a:gd name="connsiteX1" fmla="*/ 0 w 2304076"/>
              <a:gd name="connsiteY1" fmla="*/ 291050 h 612122"/>
              <a:gd name="connsiteX2" fmla="*/ 0 w 2304076"/>
              <a:gd name="connsiteY2" fmla="*/ 291050 h 612122"/>
              <a:gd name="connsiteX3" fmla="*/ 158404 w 2304076"/>
              <a:gd name="connsiteY3" fmla="*/ 561320 h 612122"/>
              <a:gd name="connsiteX4" fmla="*/ 384741 w 2304076"/>
              <a:gd name="connsiteY4" fmla="*/ 54326 h 612122"/>
              <a:gd name="connsiteX5" fmla="*/ 620131 w 2304076"/>
              <a:gd name="connsiteY5" fmla="*/ 597534 h 612122"/>
              <a:gd name="connsiteX6" fmla="*/ 819307 w 2304076"/>
              <a:gd name="connsiteY6" fmla="*/ 45273 h 612122"/>
              <a:gd name="connsiteX7" fmla="*/ 1072804 w 2304076"/>
              <a:gd name="connsiteY7" fmla="*/ 588481 h 612122"/>
              <a:gd name="connsiteX8" fmla="*/ 1296143 w 2304076"/>
              <a:gd name="connsiteY8" fmla="*/ 3018 h 612122"/>
              <a:gd name="connsiteX9" fmla="*/ 1507371 w 2304076"/>
              <a:gd name="connsiteY9" fmla="*/ 606588 h 612122"/>
              <a:gd name="connsiteX10" fmla="*/ 1715600 w 2304076"/>
              <a:gd name="connsiteY10" fmla="*/ 36219 h 612122"/>
              <a:gd name="connsiteX11" fmla="*/ 1896670 w 2304076"/>
              <a:gd name="connsiteY11" fmla="*/ 597534 h 612122"/>
              <a:gd name="connsiteX12" fmla="*/ 2160239 w 2304076"/>
              <a:gd name="connsiteY12" fmla="*/ 75026 h 612122"/>
              <a:gd name="connsiteX13" fmla="*/ 2304076 w 2304076"/>
              <a:gd name="connsiteY13" fmla="*/ 353091 h 612122"/>
              <a:gd name="connsiteX0" fmla="*/ 0 w 2304076"/>
              <a:gd name="connsiteY0" fmla="*/ 291050 h 612122"/>
              <a:gd name="connsiteX1" fmla="*/ 0 w 2304076"/>
              <a:gd name="connsiteY1" fmla="*/ 291050 h 612122"/>
              <a:gd name="connsiteX2" fmla="*/ 0 w 2304076"/>
              <a:gd name="connsiteY2" fmla="*/ 291050 h 612122"/>
              <a:gd name="connsiteX3" fmla="*/ 158404 w 2304076"/>
              <a:gd name="connsiteY3" fmla="*/ 561320 h 612122"/>
              <a:gd name="connsiteX4" fmla="*/ 384741 w 2304076"/>
              <a:gd name="connsiteY4" fmla="*/ 54326 h 612122"/>
              <a:gd name="connsiteX5" fmla="*/ 620131 w 2304076"/>
              <a:gd name="connsiteY5" fmla="*/ 597534 h 612122"/>
              <a:gd name="connsiteX6" fmla="*/ 864095 w 2304076"/>
              <a:gd name="connsiteY6" fmla="*/ 3018 h 612122"/>
              <a:gd name="connsiteX7" fmla="*/ 1072804 w 2304076"/>
              <a:gd name="connsiteY7" fmla="*/ 588481 h 612122"/>
              <a:gd name="connsiteX8" fmla="*/ 1296143 w 2304076"/>
              <a:gd name="connsiteY8" fmla="*/ 3018 h 612122"/>
              <a:gd name="connsiteX9" fmla="*/ 1507371 w 2304076"/>
              <a:gd name="connsiteY9" fmla="*/ 606588 h 612122"/>
              <a:gd name="connsiteX10" fmla="*/ 1715600 w 2304076"/>
              <a:gd name="connsiteY10" fmla="*/ 36219 h 612122"/>
              <a:gd name="connsiteX11" fmla="*/ 1896670 w 2304076"/>
              <a:gd name="connsiteY11" fmla="*/ 597534 h 612122"/>
              <a:gd name="connsiteX12" fmla="*/ 2160239 w 2304076"/>
              <a:gd name="connsiteY12" fmla="*/ 75026 h 612122"/>
              <a:gd name="connsiteX13" fmla="*/ 2304076 w 2304076"/>
              <a:gd name="connsiteY13" fmla="*/ 353091 h 612122"/>
              <a:gd name="connsiteX0" fmla="*/ 0 w 2304076"/>
              <a:gd name="connsiteY0" fmla="*/ 294068 h 615140"/>
              <a:gd name="connsiteX1" fmla="*/ 0 w 2304076"/>
              <a:gd name="connsiteY1" fmla="*/ 294068 h 615140"/>
              <a:gd name="connsiteX2" fmla="*/ 0 w 2304076"/>
              <a:gd name="connsiteY2" fmla="*/ 294068 h 615140"/>
              <a:gd name="connsiteX3" fmla="*/ 158404 w 2304076"/>
              <a:gd name="connsiteY3" fmla="*/ 564338 h 615140"/>
              <a:gd name="connsiteX4" fmla="*/ 360039 w 2304076"/>
              <a:gd name="connsiteY4" fmla="*/ 6036 h 615140"/>
              <a:gd name="connsiteX5" fmla="*/ 620131 w 2304076"/>
              <a:gd name="connsiteY5" fmla="*/ 600552 h 615140"/>
              <a:gd name="connsiteX6" fmla="*/ 864095 w 2304076"/>
              <a:gd name="connsiteY6" fmla="*/ 6036 h 615140"/>
              <a:gd name="connsiteX7" fmla="*/ 1072804 w 2304076"/>
              <a:gd name="connsiteY7" fmla="*/ 591499 h 615140"/>
              <a:gd name="connsiteX8" fmla="*/ 1296143 w 2304076"/>
              <a:gd name="connsiteY8" fmla="*/ 6036 h 615140"/>
              <a:gd name="connsiteX9" fmla="*/ 1507371 w 2304076"/>
              <a:gd name="connsiteY9" fmla="*/ 609606 h 615140"/>
              <a:gd name="connsiteX10" fmla="*/ 1715600 w 2304076"/>
              <a:gd name="connsiteY10" fmla="*/ 39237 h 615140"/>
              <a:gd name="connsiteX11" fmla="*/ 1896670 w 2304076"/>
              <a:gd name="connsiteY11" fmla="*/ 600552 h 615140"/>
              <a:gd name="connsiteX12" fmla="*/ 2160239 w 2304076"/>
              <a:gd name="connsiteY12" fmla="*/ 78044 h 615140"/>
              <a:gd name="connsiteX13" fmla="*/ 2304076 w 2304076"/>
              <a:gd name="connsiteY13" fmla="*/ 356109 h 615140"/>
              <a:gd name="connsiteX0" fmla="*/ 0 w 2304076"/>
              <a:gd name="connsiteY0" fmla="*/ 294068 h 612553"/>
              <a:gd name="connsiteX1" fmla="*/ 0 w 2304076"/>
              <a:gd name="connsiteY1" fmla="*/ 294068 h 612553"/>
              <a:gd name="connsiteX2" fmla="*/ 0 w 2304076"/>
              <a:gd name="connsiteY2" fmla="*/ 294068 h 612553"/>
              <a:gd name="connsiteX3" fmla="*/ 158404 w 2304076"/>
              <a:gd name="connsiteY3" fmla="*/ 564338 h 612553"/>
              <a:gd name="connsiteX4" fmla="*/ 360039 w 2304076"/>
              <a:gd name="connsiteY4" fmla="*/ 6036 h 612553"/>
              <a:gd name="connsiteX5" fmla="*/ 620131 w 2304076"/>
              <a:gd name="connsiteY5" fmla="*/ 600552 h 612553"/>
              <a:gd name="connsiteX6" fmla="*/ 864095 w 2304076"/>
              <a:gd name="connsiteY6" fmla="*/ 6036 h 612553"/>
              <a:gd name="connsiteX7" fmla="*/ 1072804 w 2304076"/>
              <a:gd name="connsiteY7" fmla="*/ 591499 h 612553"/>
              <a:gd name="connsiteX8" fmla="*/ 1296143 w 2304076"/>
              <a:gd name="connsiteY8" fmla="*/ 6036 h 612553"/>
              <a:gd name="connsiteX9" fmla="*/ 1507371 w 2304076"/>
              <a:gd name="connsiteY9" fmla="*/ 609606 h 612553"/>
              <a:gd name="connsiteX10" fmla="*/ 1728191 w 2304076"/>
              <a:gd name="connsiteY10" fmla="*/ 6036 h 612553"/>
              <a:gd name="connsiteX11" fmla="*/ 1896670 w 2304076"/>
              <a:gd name="connsiteY11" fmla="*/ 600552 h 612553"/>
              <a:gd name="connsiteX12" fmla="*/ 2160239 w 2304076"/>
              <a:gd name="connsiteY12" fmla="*/ 78044 h 612553"/>
              <a:gd name="connsiteX13" fmla="*/ 2304076 w 2304076"/>
              <a:gd name="connsiteY13" fmla="*/ 356109 h 612553"/>
              <a:gd name="connsiteX0" fmla="*/ 0 w 2304076"/>
              <a:gd name="connsiteY0" fmla="*/ 328771 h 647046"/>
              <a:gd name="connsiteX1" fmla="*/ 0 w 2304076"/>
              <a:gd name="connsiteY1" fmla="*/ 328771 h 647046"/>
              <a:gd name="connsiteX2" fmla="*/ 0 w 2304076"/>
              <a:gd name="connsiteY2" fmla="*/ 328771 h 647046"/>
              <a:gd name="connsiteX3" fmla="*/ 158404 w 2304076"/>
              <a:gd name="connsiteY3" fmla="*/ 599041 h 647046"/>
              <a:gd name="connsiteX4" fmla="*/ 360039 w 2304076"/>
              <a:gd name="connsiteY4" fmla="*/ 40739 h 647046"/>
              <a:gd name="connsiteX5" fmla="*/ 620131 w 2304076"/>
              <a:gd name="connsiteY5" fmla="*/ 635255 h 647046"/>
              <a:gd name="connsiteX6" fmla="*/ 864095 w 2304076"/>
              <a:gd name="connsiteY6" fmla="*/ 40739 h 647046"/>
              <a:gd name="connsiteX7" fmla="*/ 1072804 w 2304076"/>
              <a:gd name="connsiteY7" fmla="*/ 626202 h 647046"/>
              <a:gd name="connsiteX8" fmla="*/ 1296143 w 2304076"/>
              <a:gd name="connsiteY8" fmla="*/ 40739 h 647046"/>
              <a:gd name="connsiteX9" fmla="*/ 1507371 w 2304076"/>
              <a:gd name="connsiteY9" fmla="*/ 644309 h 647046"/>
              <a:gd name="connsiteX10" fmla="*/ 1728191 w 2304076"/>
              <a:gd name="connsiteY10" fmla="*/ 40739 h 647046"/>
              <a:gd name="connsiteX11" fmla="*/ 1896670 w 2304076"/>
              <a:gd name="connsiteY11" fmla="*/ 635255 h 647046"/>
              <a:gd name="connsiteX12" fmla="*/ 2160239 w 2304076"/>
              <a:gd name="connsiteY12" fmla="*/ 40740 h 647046"/>
              <a:gd name="connsiteX13" fmla="*/ 2304076 w 2304076"/>
              <a:gd name="connsiteY13" fmla="*/ 390812 h 647046"/>
              <a:gd name="connsiteX0" fmla="*/ 0 w 2304076"/>
              <a:gd name="connsiteY0" fmla="*/ 328771 h 688812"/>
              <a:gd name="connsiteX1" fmla="*/ 0 w 2304076"/>
              <a:gd name="connsiteY1" fmla="*/ 328771 h 688812"/>
              <a:gd name="connsiteX2" fmla="*/ 0 w 2304076"/>
              <a:gd name="connsiteY2" fmla="*/ 328771 h 688812"/>
              <a:gd name="connsiteX3" fmla="*/ 158404 w 2304076"/>
              <a:gd name="connsiteY3" fmla="*/ 599041 h 688812"/>
              <a:gd name="connsiteX4" fmla="*/ 360039 w 2304076"/>
              <a:gd name="connsiteY4" fmla="*/ 40739 h 688812"/>
              <a:gd name="connsiteX5" fmla="*/ 620131 w 2304076"/>
              <a:gd name="connsiteY5" fmla="*/ 635255 h 688812"/>
              <a:gd name="connsiteX6" fmla="*/ 864095 w 2304076"/>
              <a:gd name="connsiteY6" fmla="*/ 40739 h 688812"/>
              <a:gd name="connsiteX7" fmla="*/ 1072804 w 2304076"/>
              <a:gd name="connsiteY7" fmla="*/ 626202 h 688812"/>
              <a:gd name="connsiteX8" fmla="*/ 1296143 w 2304076"/>
              <a:gd name="connsiteY8" fmla="*/ 40739 h 688812"/>
              <a:gd name="connsiteX9" fmla="*/ 1512167 w 2304076"/>
              <a:gd name="connsiteY9" fmla="*/ 688812 h 688812"/>
              <a:gd name="connsiteX10" fmla="*/ 1728191 w 2304076"/>
              <a:gd name="connsiteY10" fmla="*/ 40739 h 688812"/>
              <a:gd name="connsiteX11" fmla="*/ 1896670 w 2304076"/>
              <a:gd name="connsiteY11" fmla="*/ 635255 h 688812"/>
              <a:gd name="connsiteX12" fmla="*/ 2160239 w 2304076"/>
              <a:gd name="connsiteY12" fmla="*/ 40740 h 688812"/>
              <a:gd name="connsiteX13" fmla="*/ 2304076 w 2304076"/>
              <a:gd name="connsiteY13" fmla="*/ 390812 h 688812"/>
              <a:gd name="connsiteX0" fmla="*/ 0 w 2304076"/>
              <a:gd name="connsiteY0" fmla="*/ 337698 h 697739"/>
              <a:gd name="connsiteX1" fmla="*/ 0 w 2304076"/>
              <a:gd name="connsiteY1" fmla="*/ 337698 h 697739"/>
              <a:gd name="connsiteX2" fmla="*/ 0 w 2304076"/>
              <a:gd name="connsiteY2" fmla="*/ 337698 h 697739"/>
              <a:gd name="connsiteX3" fmla="*/ 158404 w 2304076"/>
              <a:gd name="connsiteY3" fmla="*/ 607968 h 697739"/>
              <a:gd name="connsiteX4" fmla="*/ 360039 w 2304076"/>
              <a:gd name="connsiteY4" fmla="*/ 49666 h 697739"/>
              <a:gd name="connsiteX5" fmla="*/ 620131 w 2304076"/>
              <a:gd name="connsiteY5" fmla="*/ 644182 h 697739"/>
              <a:gd name="connsiteX6" fmla="*/ 864095 w 2304076"/>
              <a:gd name="connsiteY6" fmla="*/ 49666 h 697739"/>
              <a:gd name="connsiteX7" fmla="*/ 1072804 w 2304076"/>
              <a:gd name="connsiteY7" fmla="*/ 635129 h 697739"/>
              <a:gd name="connsiteX8" fmla="*/ 1296143 w 2304076"/>
              <a:gd name="connsiteY8" fmla="*/ 49666 h 697739"/>
              <a:gd name="connsiteX9" fmla="*/ 1512167 w 2304076"/>
              <a:gd name="connsiteY9" fmla="*/ 697739 h 697739"/>
              <a:gd name="connsiteX10" fmla="*/ 1728191 w 2304076"/>
              <a:gd name="connsiteY10" fmla="*/ 49666 h 697739"/>
              <a:gd name="connsiteX11" fmla="*/ 1944215 w 2304076"/>
              <a:gd name="connsiteY11" fmla="*/ 697739 h 697739"/>
              <a:gd name="connsiteX12" fmla="*/ 2160239 w 2304076"/>
              <a:gd name="connsiteY12" fmla="*/ 49667 h 697739"/>
              <a:gd name="connsiteX13" fmla="*/ 2304076 w 2304076"/>
              <a:gd name="connsiteY13" fmla="*/ 399739 h 697739"/>
              <a:gd name="connsiteX0" fmla="*/ 0 w 2304076"/>
              <a:gd name="connsiteY0" fmla="*/ 337698 h 697740"/>
              <a:gd name="connsiteX1" fmla="*/ 0 w 2304076"/>
              <a:gd name="connsiteY1" fmla="*/ 337698 h 697740"/>
              <a:gd name="connsiteX2" fmla="*/ 0 w 2304076"/>
              <a:gd name="connsiteY2" fmla="*/ 337698 h 697740"/>
              <a:gd name="connsiteX3" fmla="*/ 158404 w 2304076"/>
              <a:gd name="connsiteY3" fmla="*/ 607968 h 697740"/>
              <a:gd name="connsiteX4" fmla="*/ 360039 w 2304076"/>
              <a:gd name="connsiteY4" fmla="*/ 49666 h 697740"/>
              <a:gd name="connsiteX5" fmla="*/ 620131 w 2304076"/>
              <a:gd name="connsiteY5" fmla="*/ 644182 h 697740"/>
              <a:gd name="connsiteX6" fmla="*/ 864095 w 2304076"/>
              <a:gd name="connsiteY6" fmla="*/ 49666 h 697740"/>
              <a:gd name="connsiteX7" fmla="*/ 1080119 w 2304076"/>
              <a:gd name="connsiteY7" fmla="*/ 697740 h 697740"/>
              <a:gd name="connsiteX8" fmla="*/ 1296143 w 2304076"/>
              <a:gd name="connsiteY8" fmla="*/ 49666 h 697740"/>
              <a:gd name="connsiteX9" fmla="*/ 1512167 w 2304076"/>
              <a:gd name="connsiteY9" fmla="*/ 697739 h 697740"/>
              <a:gd name="connsiteX10" fmla="*/ 1728191 w 2304076"/>
              <a:gd name="connsiteY10" fmla="*/ 49666 h 697740"/>
              <a:gd name="connsiteX11" fmla="*/ 1944215 w 2304076"/>
              <a:gd name="connsiteY11" fmla="*/ 697739 h 697740"/>
              <a:gd name="connsiteX12" fmla="*/ 2160239 w 2304076"/>
              <a:gd name="connsiteY12" fmla="*/ 49667 h 697740"/>
              <a:gd name="connsiteX13" fmla="*/ 2304076 w 2304076"/>
              <a:gd name="connsiteY13" fmla="*/ 399739 h 697740"/>
              <a:gd name="connsiteX0" fmla="*/ 0 w 2304076"/>
              <a:gd name="connsiteY0" fmla="*/ 337698 h 697740"/>
              <a:gd name="connsiteX1" fmla="*/ 0 w 2304076"/>
              <a:gd name="connsiteY1" fmla="*/ 337698 h 697740"/>
              <a:gd name="connsiteX2" fmla="*/ 0 w 2304076"/>
              <a:gd name="connsiteY2" fmla="*/ 337698 h 697740"/>
              <a:gd name="connsiteX3" fmla="*/ 158404 w 2304076"/>
              <a:gd name="connsiteY3" fmla="*/ 607968 h 697740"/>
              <a:gd name="connsiteX4" fmla="*/ 360039 w 2304076"/>
              <a:gd name="connsiteY4" fmla="*/ 49666 h 697740"/>
              <a:gd name="connsiteX5" fmla="*/ 576063 w 2304076"/>
              <a:gd name="connsiteY5" fmla="*/ 697739 h 697740"/>
              <a:gd name="connsiteX6" fmla="*/ 864095 w 2304076"/>
              <a:gd name="connsiteY6" fmla="*/ 49666 h 697740"/>
              <a:gd name="connsiteX7" fmla="*/ 1080119 w 2304076"/>
              <a:gd name="connsiteY7" fmla="*/ 697740 h 697740"/>
              <a:gd name="connsiteX8" fmla="*/ 1296143 w 2304076"/>
              <a:gd name="connsiteY8" fmla="*/ 49666 h 697740"/>
              <a:gd name="connsiteX9" fmla="*/ 1512167 w 2304076"/>
              <a:gd name="connsiteY9" fmla="*/ 697739 h 697740"/>
              <a:gd name="connsiteX10" fmla="*/ 1728191 w 2304076"/>
              <a:gd name="connsiteY10" fmla="*/ 49666 h 697740"/>
              <a:gd name="connsiteX11" fmla="*/ 1944215 w 2304076"/>
              <a:gd name="connsiteY11" fmla="*/ 697739 h 697740"/>
              <a:gd name="connsiteX12" fmla="*/ 2160239 w 2304076"/>
              <a:gd name="connsiteY12" fmla="*/ 49667 h 697740"/>
              <a:gd name="connsiteX13" fmla="*/ 2304076 w 2304076"/>
              <a:gd name="connsiteY13" fmla="*/ 399739 h 697740"/>
              <a:gd name="connsiteX0" fmla="*/ 0 w 2304076"/>
              <a:gd name="connsiteY0" fmla="*/ 337698 h 745744"/>
              <a:gd name="connsiteX1" fmla="*/ 0 w 2304076"/>
              <a:gd name="connsiteY1" fmla="*/ 337698 h 745744"/>
              <a:gd name="connsiteX2" fmla="*/ 0 w 2304076"/>
              <a:gd name="connsiteY2" fmla="*/ 337698 h 745744"/>
              <a:gd name="connsiteX3" fmla="*/ 144015 w 2304076"/>
              <a:gd name="connsiteY3" fmla="*/ 697739 h 745744"/>
              <a:gd name="connsiteX4" fmla="*/ 360039 w 2304076"/>
              <a:gd name="connsiteY4" fmla="*/ 49666 h 745744"/>
              <a:gd name="connsiteX5" fmla="*/ 576063 w 2304076"/>
              <a:gd name="connsiteY5" fmla="*/ 697739 h 745744"/>
              <a:gd name="connsiteX6" fmla="*/ 864095 w 2304076"/>
              <a:gd name="connsiteY6" fmla="*/ 49666 h 745744"/>
              <a:gd name="connsiteX7" fmla="*/ 1080119 w 2304076"/>
              <a:gd name="connsiteY7" fmla="*/ 697740 h 745744"/>
              <a:gd name="connsiteX8" fmla="*/ 1296143 w 2304076"/>
              <a:gd name="connsiteY8" fmla="*/ 49666 h 745744"/>
              <a:gd name="connsiteX9" fmla="*/ 1512167 w 2304076"/>
              <a:gd name="connsiteY9" fmla="*/ 697739 h 745744"/>
              <a:gd name="connsiteX10" fmla="*/ 1728191 w 2304076"/>
              <a:gd name="connsiteY10" fmla="*/ 49666 h 745744"/>
              <a:gd name="connsiteX11" fmla="*/ 1944215 w 2304076"/>
              <a:gd name="connsiteY11" fmla="*/ 697739 h 745744"/>
              <a:gd name="connsiteX12" fmla="*/ 2160239 w 2304076"/>
              <a:gd name="connsiteY12" fmla="*/ 49667 h 745744"/>
              <a:gd name="connsiteX13" fmla="*/ 2304076 w 2304076"/>
              <a:gd name="connsiteY13" fmla="*/ 399739 h 745744"/>
              <a:gd name="connsiteX0" fmla="*/ 0 w 2304076"/>
              <a:gd name="connsiteY0" fmla="*/ 337698 h 745744"/>
              <a:gd name="connsiteX1" fmla="*/ 0 w 2304076"/>
              <a:gd name="connsiteY1" fmla="*/ 337698 h 745744"/>
              <a:gd name="connsiteX2" fmla="*/ 0 w 2304076"/>
              <a:gd name="connsiteY2" fmla="*/ 337698 h 745744"/>
              <a:gd name="connsiteX3" fmla="*/ 144015 w 2304076"/>
              <a:gd name="connsiteY3" fmla="*/ 697739 h 745744"/>
              <a:gd name="connsiteX4" fmla="*/ 360039 w 2304076"/>
              <a:gd name="connsiteY4" fmla="*/ 49666 h 745744"/>
              <a:gd name="connsiteX5" fmla="*/ 576063 w 2304076"/>
              <a:gd name="connsiteY5" fmla="*/ 697739 h 745744"/>
              <a:gd name="connsiteX6" fmla="*/ 864095 w 2304076"/>
              <a:gd name="connsiteY6" fmla="*/ 49666 h 745744"/>
              <a:gd name="connsiteX7" fmla="*/ 1080119 w 2304076"/>
              <a:gd name="connsiteY7" fmla="*/ 697740 h 745744"/>
              <a:gd name="connsiteX8" fmla="*/ 1296143 w 2304076"/>
              <a:gd name="connsiteY8" fmla="*/ 49666 h 745744"/>
              <a:gd name="connsiteX9" fmla="*/ 1512167 w 2304076"/>
              <a:gd name="connsiteY9" fmla="*/ 697739 h 745744"/>
              <a:gd name="connsiteX10" fmla="*/ 1728191 w 2304076"/>
              <a:gd name="connsiteY10" fmla="*/ 49666 h 745744"/>
              <a:gd name="connsiteX11" fmla="*/ 1944215 w 2304076"/>
              <a:gd name="connsiteY11" fmla="*/ 697739 h 745744"/>
              <a:gd name="connsiteX12" fmla="*/ 2160239 w 2304076"/>
              <a:gd name="connsiteY12" fmla="*/ 49667 h 745744"/>
              <a:gd name="connsiteX13" fmla="*/ 2304076 w 2304076"/>
              <a:gd name="connsiteY13" fmla="*/ 399739 h 745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4076" h="745744">
                <a:moveTo>
                  <a:pt x="0" y="337698"/>
                </a:moveTo>
                <a:lnTo>
                  <a:pt x="0" y="337698"/>
                </a:lnTo>
                <a:lnTo>
                  <a:pt x="0" y="337698"/>
                </a:lnTo>
                <a:cubicBezTo>
                  <a:pt x="26401" y="382743"/>
                  <a:pt x="84009" y="745744"/>
                  <a:pt x="144015" y="697739"/>
                </a:cubicBezTo>
                <a:cubicBezTo>
                  <a:pt x="204021" y="649734"/>
                  <a:pt x="288031" y="49666"/>
                  <a:pt x="360039" y="49666"/>
                </a:cubicBezTo>
                <a:cubicBezTo>
                  <a:pt x="432047" y="49666"/>
                  <a:pt x="492054" y="697739"/>
                  <a:pt x="576063" y="697739"/>
                </a:cubicBezTo>
                <a:cubicBezTo>
                  <a:pt x="660072" y="697739"/>
                  <a:pt x="780086" y="49666"/>
                  <a:pt x="864095" y="49666"/>
                </a:cubicBezTo>
                <a:cubicBezTo>
                  <a:pt x="948104" y="49666"/>
                  <a:pt x="1008111" y="697740"/>
                  <a:pt x="1080119" y="697740"/>
                </a:cubicBezTo>
                <a:cubicBezTo>
                  <a:pt x="1152127" y="697740"/>
                  <a:pt x="1224135" y="49666"/>
                  <a:pt x="1296143" y="49666"/>
                </a:cubicBezTo>
                <a:cubicBezTo>
                  <a:pt x="1368151" y="49666"/>
                  <a:pt x="1440159" y="697739"/>
                  <a:pt x="1512167" y="697739"/>
                </a:cubicBezTo>
                <a:cubicBezTo>
                  <a:pt x="1584175" y="697739"/>
                  <a:pt x="1656183" y="49666"/>
                  <a:pt x="1728191" y="49666"/>
                </a:cubicBezTo>
                <a:cubicBezTo>
                  <a:pt x="1800199" y="49666"/>
                  <a:pt x="1872207" y="697739"/>
                  <a:pt x="1944215" y="697739"/>
                </a:cubicBezTo>
                <a:cubicBezTo>
                  <a:pt x="2016223" y="697739"/>
                  <a:pt x="2100262" y="99334"/>
                  <a:pt x="2160239" y="49667"/>
                </a:cubicBezTo>
                <a:cubicBezTo>
                  <a:pt x="2220216" y="0"/>
                  <a:pt x="2242965" y="248093"/>
                  <a:pt x="2304076" y="399739"/>
                </a:cubicBezTo>
              </a:path>
            </a:pathLst>
          </a:custGeom>
          <a:solidFill>
            <a:schemeClr val="bg1"/>
          </a:solidFill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4.2563E-6 L 0.29149 -4.2563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6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1  E" pathEditMode="relative" ptsTypes="">
                                      <p:cBhvr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6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149 -4.2563E-6 L 0.51996 0.1468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11667 0.04488 0.23351 0.08975 0.26025 0.17951 C 0.28698 0.26926 0.22361 0.40366 0.16025 0.53829 " pathEditMode="relative" ptsTypes="aaA">
                                      <p:cBhvr>
                                        <p:cTn id="2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1" grpId="1" animBg="1"/>
      <p:bldP spid="31" grpId="2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Interaction of ions with target atoms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6228184" y="2060848"/>
            <a:ext cx="360040" cy="36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300192" y="1124744"/>
            <a:ext cx="144000" cy="144000"/>
          </a:xfrm>
          <a:prstGeom prst="ellipse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00192" y="3284984"/>
            <a:ext cx="144000" cy="144000"/>
          </a:xfrm>
          <a:prstGeom prst="ellipse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796136" y="2708936"/>
            <a:ext cx="144000" cy="144000"/>
          </a:xfrm>
          <a:prstGeom prst="ellipse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40168" y="1844824"/>
            <a:ext cx="144000" cy="144000"/>
          </a:xfrm>
          <a:prstGeom prst="ellipse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48280" y="2420904"/>
            <a:ext cx="144000" cy="144000"/>
          </a:xfrm>
          <a:prstGeom prst="ellipse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740352" y="2132872"/>
            <a:ext cx="144000" cy="144000"/>
          </a:xfrm>
          <a:prstGeom prst="ellipse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020272" y="2132856"/>
            <a:ext cx="144000" cy="144000"/>
          </a:xfrm>
          <a:prstGeom prst="ellipse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835696" y="1700808"/>
            <a:ext cx="216024" cy="21602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148064" y="1700808"/>
            <a:ext cx="144000" cy="144000"/>
          </a:xfrm>
          <a:prstGeom prst="ellipse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1680" y="1268760"/>
            <a:ext cx="5277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ion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08" y="1700808"/>
            <a:ext cx="1852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Target nucleus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0192" y="764704"/>
            <a:ext cx="1096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electron</a:t>
            </a:r>
            <a:endParaRPr lang="zh-CN" altLang="en-US" sz="20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538594" y="3861048"/>
            <a:ext cx="2016224" cy="201622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402690" y="4653136"/>
            <a:ext cx="360040" cy="36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58738" y="2420888"/>
          <a:ext cx="5249862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Equation" r:id="rId3" imgW="2082600" imgH="457200" progId="">
                  <p:embed/>
                </p:oleObj>
              </mc:Choice>
              <mc:Fallback>
                <p:oleObj name="Equation" r:id="rId3" imgW="2082600" imgH="45720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38" y="2420888"/>
                        <a:ext cx="5249862" cy="1150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11560" y="3527574"/>
          <a:ext cx="4160837" cy="292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Graph" r:id="rId5" imgW="4160880" imgH="2926080" progId="Origin50.Graph">
                  <p:embed/>
                </p:oleObj>
              </mc:Choice>
              <mc:Fallback>
                <p:oleObj name="Graph" r:id="rId5" imgW="4160880" imgH="2926080" progId="Origin50.Grap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527574"/>
                        <a:ext cx="4160837" cy="2925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椭圆 20"/>
          <p:cNvSpPr/>
          <p:nvPr/>
        </p:nvSpPr>
        <p:spPr>
          <a:xfrm>
            <a:off x="6804248" y="3861048"/>
            <a:ext cx="2016224" cy="201622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880451" y="3933056"/>
            <a:ext cx="1872000" cy="18722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148064" y="5949280"/>
            <a:ext cx="912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Alpha </a:t>
            </a:r>
            <a:endParaRPr lang="zh-CN" altLang="en-US" sz="20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25634" y="5949280"/>
            <a:ext cx="22108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Recoiled nucleus </a:t>
            </a:r>
            <a:endParaRPr lang="zh-CN" altLang="en-US" sz="20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.00024 C 0.06892 0.00024 0.125 0.07495 0.125 0.16679 C 0.125 0.25862 0.06892 0.33334 1.11111E-6 0.33334 C -0.06892 0.33334 -0.125 0.25862 -0.125 0.16679 C -0.125 0.07495 -0.06892 0.00024 1.11111E-6 0.00024 Z " pathEditMode="fixed" rAng="0" ptsTypes="fffff">
                                      <p:cBhvr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2.65325E-6 C 0.06805 -2.65325E-6 0.12413 -0.06824 0.12413 -0.15221 C 0.12413 -0.23618 0.06805 -0.30418 -0.00087 -0.30418 C -0.06979 -0.30418 -0.12587 -0.23618 -0.12587 -0.15221 C -0.12587 -0.06824 -0.06979 -2.65325E-6 -0.00087 -2.65325E-6 Z " pathEditMode="fixed" rAng="0" ptsTypes="fffff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75341E-6 C 0.07587 -1.75341E-6 0.13802 -0.03076 0.13802 -0.06824 C 0.13802 -0.10594 0.07587 -0.13625 5.55556E-7 -0.13625 C -0.07604 -0.13625 -0.13767 -0.10594 -0.13767 -0.06824 C -0.13767 -0.03076 -0.07604 -1.75341E-6 5.55556E-7 -1.75341E-6 Z " pathEditMode="fixed" rAng="0" ptsTypes="fffff">
                                      <p:cBhvr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6 0.00047 C -0.04809 0.07773 -0.07066 0.16077 -0.04914 0.18483 C -0.02743 0.20912 0.03003 0.16517 0.07882 0.08814 C 0.12777 0.01041 0.15017 -0.07171 0.12847 -0.09576 C 0.10711 -0.12005 0.04982 -0.07703 0.00086 0.00047 Z " pathEditMode="fixed" rAng="7810754" ptsTypes="fffff">
                                      <p:cBhvr>
                                        <p:cTn id="1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4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0347 C 0.02205 -0.04834 0.00694 -0.11126 -0.03021 -0.13602 C -0.06806 -0.16123 -0.1132 -0.13763 -0.13386 -0.08698 C -0.15156 -0.03493 -0.1382 0.02683 -0.1007 0.05159 C -0.06302 0.0768 -0.01667 0.05506 0.00243 0.00347 Z " pathEditMode="fixed" rAng="-3808900" ptsTypes="fffff">
                                      <p:cBhvr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-4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69489E-6 C -1.38889E-6 -0.04927 -0.0441 -0.08952 -0.09844 -0.08952 C -0.15243 -0.08929 -0.19687 -0.04881 -0.19635 -2.69489E-6 C -0.19601 0.04927 -0.15243 0.08883 -0.09844 0.08883 C -0.04357 0.08883 -1.38889E-6 0.04927 -1.38889E-6 -2.69489E-6 Z " pathEditMode="fixed" rAng="16200000" ptsTypes="fffff">
                                      <p:cBhvr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-0.00209 C 0.00122 -0.03241 -0.03733 -0.05741 -0.08507 -0.05741 C -0.13246 -0.05718 -0.1717 -0.03218 -0.17118 -0.00209 C -0.17083 0.02824 -0.13246 0.05231 -0.08507 0.05231 C -0.0368 0.05231 0.00122 0.02824 0.00122 -0.00209 Z " pathEditMode="fixed" rAng="16200000" ptsTypes="fffff">
                                      <p:cBhvr>
                                        <p:cTn id="24" dur="5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81841E-6 L 0.36215 -4.81841E-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76521E-7 C -0.01371 0.0458 0.029 0.11173 0.09132 0.14596 C 0.15417 0.17974 0.21997 0.17118 0.23299 0.12584 C 0.24636 0.08004 0.20573 0.01573 0.14202 -0.01874 C 0.07639 -0.05413 0.01407 -0.04557 -3.33333E-6 -4.76521E-7 Z " pathEditMode="fixed" rAng="6726217" ptsTypes="fffff">
                                      <p:cBhvr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1  E" pathEditMode="relative" ptsTypes="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215 -4.43905E-6 L 0.60243 0.0263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3" grpId="1" animBg="1"/>
      <p:bldP spid="14" grpId="0" animBg="1"/>
      <p:bldP spid="14" grpId="1" animBg="1"/>
      <p:bldP spid="15" grpId="0"/>
      <p:bldP spid="16" grpId="0"/>
      <p:bldP spid="17" grpId="1"/>
      <p:bldP spid="18" grpId="0" animBg="1"/>
      <p:bldP spid="19" grpId="0" animBg="1"/>
      <p:bldP spid="21" grpId="0" animBg="1"/>
      <p:bldP spid="22" grpId="0" animBg="1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Radiation effects by alpha decay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Alpha particle and       </a:t>
            </a:r>
            <a:r>
              <a:rPr lang="en-US" altLang="zh-CN" dirty="0" smtClean="0">
                <a:solidFill>
                  <a:srgbClr val="FF0000"/>
                </a:solidFill>
              </a:rPr>
              <a:t>recoiled ion</a:t>
            </a:r>
          </a:p>
          <a:p>
            <a:r>
              <a:rPr lang="en-US" altLang="zh-CN" dirty="0" smtClean="0"/>
              <a:t>high energy                </a:t>
            </a:r>
            <a:r>
              <a:rPr lang="en-US" altLang="zh-CN" dirty="0" smtClean="0">
                <a:solidFill>
                  <a:srgbClr val="FF0000"/>
                </a:solidFill>
              </a:rPr>
              <a:t>low energy</a:t>
            </a:r>
          </a:p>
          <a:p>
            <a:r>
              <a:rPr lang="en-US" altLang="zh-CN" dirty="0" smtClean="0"/>
              <a:t>Electrons and nuclei    </a:t>
            </a:r>
            <a:r>
              <a:rPr lang="en-US" altLang="zh-CN" dirty="0" smtClean="0">
                <a:solidFill>
                  <a:srgbClr val="FF0000"/>
                </a:solidFill>
              </a:rPr>
              <a:t>nuclei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en-US" altLang="zh-CN" dirty="0" smtClean="0"/>
              <a:t>helium bubble             </a:t>
            </a:r>
            <a:r>
              <a:rPr lang="en-US" altLang="zh-CN" dirty="0" smtClean="0">
                <a:solidFill>
                  <a:srgbClr val="FF0000"/>
                </a:solidFill>
              </a:rPr>
              <a:t>no 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en-US" altLang="zh-CN" dirty="0" smtClean="0"/>
              <a:t>low displacement </a:t>
            </a:r>
            <a:r>
              <a:rPr lang="en-US" altLang="zh-CN" dirty="0" smtClean="0">
                <a:solidFill>
                  <a:srgbClr val="FF0000"/>
                </a:solidFill>
              </a:rPr>
              <a:t>       high displacement</a:t>
            </a:r>
          </a:p>
          <a:p>
            <a:r>
              <a:rPr lang="en-US" altLang="zh-CN" dirty="0" smtClean="0"/>
              <a:t>340                          </a:t>
            </a:r>
            <a:r>
              <a:rPr lang="en-US" altLang="zh-CN" dirty="0" smtClean="0">
                <a:solidFill>
                  <a:srgbClr val="FF0000"/>
                </a:solidFill>
              </a:rPr>
              <a:t>  2000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Part I: </a:t>
            </a:r>
            <a:r>
              <a:rPr lang="en-US" altLang="zh-CN" sz="2800" dirty="0" smtClean="0">
                <a:solidFill>
                  <a:srgbClr val="0000FF"/>
                </a:solidFill>
              </a:rPr>
              <a:t>Radiation effects in borosilicate glasses with impact of  ions</a:t>
            </a:r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19863"/>
            <a:ext cx="2133600" cy="365125"/>
          </a:xfrm>
        </p:spPr>
        <p:txBody>
          <a:bodyPr/>
          <a:lstStyle/>
          <a:p>
            <a:fld id="{A15FE0C3-FC9A-407D-8C34-F1E1A1FB583A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of alpha and gamma decays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587821"/>
            <a:ext cx="8219256" cy="5217443"/>
          </a:xfrm>
        </p:spPr>
        <p:txBody>
          <a:bodyPr/>
          <a:lstStyle/>
          <a:p>
            <a:r>
              <a:rPr lang="en-US" altLang="zh-CN" dirty="0" smtClean="0"/>
              <a:t>How to simulate radiation effects in glass by alpha decay? </a:t>
            </a:r>
            <a:r>
              <a:rPr lang="en-US" altLang="zh-CN" dirty="0" smtClean="0">
                <a:solidFill>
                  <a:srgbClr val="FF0000"/>
                </a:solidFill>
              </a:rPr>
              <a:t>Radiation effects in glass by irradiation of ions</a:t>
            </a:r>
          </a:p>
          <a:p>
            <a:r>
              <a:rPr lang="en-US" altLang="zh-CN" dirty="0" smtClean="0"/>
              <a:t>How to simulate radiation effects in glass by gamma/beta decay? </a:t>
            </a:r>
            <a:r>
              <a:rPr lang="en-US" altLang="zh-CN" dirty="0" smtClean="0">
                <a:solidFill>
                  <a:srgbClr val="FF0000"/>
                </a:solidFill>
              </a:rPr>
              <a:t>Radiation effects in glass by irradiation of electron/gamma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TEM? Electron beam? Gamma ?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5724128" y="3861048"/>
          <a:ext cx="2415932" cy="2088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8" name="Graph" r:id="rId3" imgW="2415205" imgH="1865376" progId="Origin50.Graph">
                  <p:embed/>
                </p:oleObj>
              </mc:Choice>
              <mc:Fallback>
                <p:oleObj name="Graph" r:id="rId3" imgW="2415205" imgH="1865376" progId="Origin50.Grap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7452" t="3474" r="6708" b="3088"/>
                      <a:stretch>
                        <a:fillRect/>
                      </a:stretch>
                    </p:blipFill>
                    <p:spPr bwMode="auto">
                      <a:xfrm>
                        <a:off x="5724128" y="3861048"/>
                        <a:ext cx="2415932" cy="208823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837847"/>
            <a:ext cx="3240360" cy="203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989856" y="5930116"/>
            <a:ext cx="5742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 smtClean="0"/>
              <a:t>Peuget</a:t>
            </a:r>
            <a:r>
              <a:rPr lang="en-US" altLang="zh-CN" sz="1400" dirty="0" smtClean="0"/>
              <a:t>, S.</a:t>
            </a:r>
            <a:r>
              <a:rPr lang="en-US" altLang="zh-CN" sz="1400" i="1" dirty="0" smtClean="0"/>
              <a:t>, et al.</a:t>
            </a:r>
            <a:r>
              <a:rPr lang="en-US" altLang="zh-CN" sz="1400" dirty="0" smtClean="0"/>
              <a:t> (2006). </a:t>
            </a:r>
            <a:r>
              <a:rPr lang="en-US" altLang="zh-CN" sz="1400" dirty="0" err="1" smtClean="0"/>
              <a:t>Nucl</a:t>
            </a:r>
            <a:r>
              <a:rPr lang="en-US" altLang="zh-CN" sz="1400" dirty="0" smtClean="0"/>
              <a:t>. Instr. and Meth. B </a:t>
            </a:r>
            <a:r>
              <a:rPr lang="en-US" altLang="zh-CN" sz="1400" b="1" dirty="0" smtClean="0"/>
              <a:t>246</a:t>
            </a:r>
            <a:r>
              <a:rPr lang="en-US" altLang="zh-CN" sz="1400" dirty="0" smtClean="0"/>
              <a:t>(2): 379-386</a:t>
            </a:r>
          </a:p>
          <a:p>
            <a:r>
              <a:rPr lang="en-US" altLang="zh-CN" sz="1400" dirty="0" smtClean="0"/>
              <a:t>Wang, T.-S.</a:t>
            </a:r>
            <a:r>
              <a:rPr lang="en-US" altLang="zh-CN" sz="1400" i="1" dirty="0" smtClean="0"/>
              <a:t>, et al.</a:t>
            </a:r>
            <a:r>
              <a:rPr lang="en-US" altLang="zh-CN" sz="1400" dirty="0" smtClean="0"/>
              <a:t> (2019). Journal of Inorganic Materials </a:t>
            </a:r>
            <a:r>
              <a:rPr lang="en-US" altLang="zh-CN" sz="1400" b="1" dirty="0" smtClean="0"/>
              <a:t>34</a:t>
            </a:r>
            <a:r>
              <a:rPr lang="en-US" altLang="zh-CN" sz="1400" dirty="0" smtClean="0"/>
              <a:t>(7): 741	</a:t>
            </a:r>
            <a:endParaRPr lang="zh-CN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Compositions of borosilicate glasses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5496" y="980728"/>
          <a:ext cx="9108506" cy="5112568"/>
        </p:xfrm>
        <a:graphic>
          <a:graphicData uri="http://schemas.openxmlformats.org/drawingml/2006/table">
            <a:tbl>
              <a:tblPr/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8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8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8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8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80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280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2804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2804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26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Mol%</a:t>
                      </a:r>
                      <a:endParaRPr lang="zh-CN" sz="1600" b="1" kern="100" dirty="0">
                        <a:solidFill>
                          <a:srgbClr val="FF0000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NBS1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NBS2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NBS4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NBS5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NBS6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NBS7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NBS8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1" kern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SiO2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Mol%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ISG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Na</a:t>
                      </a:r>
                      <a:r>
                        <a:rPr lang="en-US" sz="16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</a:t>
                      </a:r>
                      <a:endParaRPr lang="zh-CN" sz="1600" b="1" kern="100" dirty="0">
                        <a:solidFill>
                          <a:srgbClr val="FF0000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25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16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14.14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15.33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16.67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17.86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Na</a:t>
                      </a:r>
                      <a:r>
                        <a:rPr lang="en-US" sz="18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r>
                        <a:rPr lang="en-US" sz="18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12.60 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SiO</a:t>
                      </a:r>
                      <a:r>
                        <a:rPr lang="en-US" sz="16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600" b="1" kern="100" dirty="0">
                        <a:solidFill>
                          <a:srgbClr val="FF0000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60.04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67.26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64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67.26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64.51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61.4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58.67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1" kern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100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SiO</a:t>
                      </a:r>
                      <a:r>
                        <a:rPr lang="en-US" sz="18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60.20 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8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</a:t>
                      </a:r>
                      <a:r>
                        <a:rPr lang="en-US" sz="16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</a:t>
                      </a:r>
                      <a:r>
                        <a:rPr lang="en-US" sz="16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</a:t>
                      </a:r>
                      <a:endParaRPr lang="zh-CN" sz="1600" b="1" kern="100" dirty="0">
                        <a:solidFill>
                          <a:srgbClr val="FF0000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14.96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16.74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16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18.6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20.16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21.93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23.47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</a:t>
                      </a:r>
                      <a:r>
                        <a:rPr lang="en-US" sz="1800" b="1" kern="0" baseline="-2500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r>
                        <a:rPr lang="en-US" sz="1800" b="1" kern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</a:t>
                      </a:r>
                      <a:r>
                        <a:rPr lang="en-US" sz="1800" b="1" kern="0" baseline="-2500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16.00 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6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　</a:t>
                      </a:r>
                      <a:endParaRPr lang="zh-CN" sz="1600" b="1" kern="100" dirty="0">
                        <a:solidFill>
                          <a:srgbClr val="FF0000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　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　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　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　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　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　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　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　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Al2O3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3.80 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4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R=Na</a:t>
                      </a:r>
                      <a:r>
                        <a:rPr lang="en-US" sz="16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O/B</a:t>
                      </a:r>
                      <a:r>
                        <a:rPr lang="en-US" sz="16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</a:t>
                      </a:r>
                      <a:r>
                        <a:rPr lang="en-US" sz="16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</a:t>
                      </a:r>
                      <a:endParaRPr lang="zh-CN" sz="1600" b="1" kern="100" dirty="0">
                        <a:solidFill>
                          <a:srgbClr val="FF0000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1.671 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0.956 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1.250 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0.760 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0.760 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0.760 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0.761 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* 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CaO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5.70 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4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K=SiO</a:t>
                      </a:r>
                      <a:r>
                        <a:rPr lang="en-US" sz="16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/B</a:t>
                      </a:r>
                      <a:r>
                        <a:rPr lang="en-US" sz="16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r>
                        <a:rPr lang="en-US" sz="16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</a:t>
                      </a:r>
                      <a:r>
                        <a:rPr lang="en-US" sz="1600" b="1" kern="0" baseline="-2500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</a:t>
                      </a:r>
                      <a:endParaRPr lang="zh-CN" sz="1600" b="1" kern="100" dirty="0">
                        <a:solidFill>
                          <a:srgbClr val="FF0000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4.013 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4.018 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4.000 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3.616 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3.200 </a:t>
                      </a:r>
                      <a:endParaRPr lang="zh-CN" sz="1800" b="1" kern="1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2.800 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2.500 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1" kern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*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ZrO2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1.70 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4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Density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(g/cm</a:t>
                      </a:r>
                      <a:r>
                        <a:rPr lang="en-US" altLang="zh-CN" sz="1600" b="1" kern="100" baseline="300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</a:t>
                      </a:r>
                      <a:r>
                        <a:rPr lang="en-US" altLang="zh-CN" sz="1600" b="1" kern="10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)</a:t>
                      </a:r>
                      <a:endParaRPr lang="zh-CN" sz="1600" b="1" kern="100" dirty="0">
                        <a:solidFill>
                          <a:srgbClr val="FF0000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2.46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2.497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2.441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2.460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2.454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2.488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2.36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2.501</a:t>
                      </a:r>
                      <a:endParaRPr lang="zh-CN" sz="1800" b="1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147" marR="68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Irradiation methods and damaged region distributions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217443"/>
          </a:xfrm>
        </p:spPr>
        <p:txBody>
          <a:bodyPr/>
          <a:lstStyle/>
          <a:p>
            <a:r>
              <a:rPr lang="en-US" altLang="zh-CN" dirty="0" smtClean="0"/>
              <a:t>Ions </a:t>
            </a:r>
          </a:p>
          <a:p>
            <a:pPr marL="0" indent="0">
              <a:buNone/>
            </a:pPr>
            <a:r>
              <a:rPr lang="en-US" altLang="zh-CN" dirty="0" smtClean="0"/>
              <a:t> Single-energy ions</a:t>
            </a:r>
          </a:p>
          <a:p>
            <a:pPr marL="0" indent="0">
              <a:buNone/>
            </a:pPr>
            <a:r>
              <a:rPr lang="en-US" altLang="zh-CN" dirty="0" smtClean="0"/>
              <a:t> Multi-energy ions</a:t>
            </a:r>
          </a:p>
          <a:p>
            <a:r>
              <a:rPr lang="en-US" altLang="zh-CN" dirty="0" smtClean="0"/>
              <a:t>Gamma rays</a:t>
            </a:r>
          </a:p>
          <a:p>
            <a:pPr marL="0" indent="0">
              <a:buNone/>
            </a:pPr>
            <a:r>
              <a:rPr lang="en-US" altLang="zh-CN" dirty="0" smtClean="0"/>
              <a:t>  </a:t>
            </a:r>
            <a:r>
              <a:rPr lang="en-US" altLang="zh-CN" baseline="30000" dirty="0"/>
              <a:t>60</a:t>
            </a:r>
            <a:r>
              <a:rPr lang="en-US" altLang="zh-CN" dirty="0" smtClean="0"/>
              <a:t>Co  1.33,1.17 MeV</a:t>
            </a:r>
            <a:br>
              <a:rPr lang="en-US" altLang="zh-CN" dirty="0" smtClean="0"/>
            </a:br>
            <a:endParaRPr lang="zh-CN" altLang="en-US" baseline="30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074259"/>
              </p:ext>
            </p:extLst>
          </p:nvPr>
        </p:nvGraphicFramePr>
        <p:xfrm>
          <a:off x="4572000" y="620688"/>
          <a:ext cx="4248472" cy="5544622"/>
        </p:xfrm>
        <a:graphic>
          <a:graphicData uri="http://schemas.openxmlformats.org/drawingml/2006/table">
            <a:tbl>
              <a:tblPr/>
              <a:tblGrid>
                <a:gridCol w="1307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38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03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Ions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Energy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(MeV)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Range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altLang="zh-CN" sz="1800" b="1" kern="1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el-GR" altLang="zh-CN" sz="1800" b="1" dirty="0" smtClean="0">
                          <a:latin typeface="+mn-lt"/>
                        </a:rPr>
                        <a:t>μ</a:t>
                      </a:r>
                      <a:r>
                        <a:rPr lang="en-US" altLang="zh-CN" sz="1800" b="1" dirty="0" smtClean="0">
                          <a:latin typeface="+mn-lt"/>
                        </a:rPr>
                        <a:t>m</a:t>
                      </a:r>
                      <a:r>
                        <a:rPr lang="en-US" altLang="zh-CN" sz="1800" b="1" kern="1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)</a:t>
                      </a:r>
                      <a:endParaRPr lang="zh-CN" altLang="zh-CN" sz="1800" b="1" kern="1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800" b="1" dirty="0" smtClean="0"/>
                        <a:t>Sample</a:t>
                      </a:r>
                      <a:endParaRPr lang="zh-CN" altLang="en-US" sz="1800" b="1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14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latin typeface="+mn-lt"/>
                          <a:ea typeface="宋体"/>
                          <a:cs typeface="Times New Roman"/>
                        </a:rPr>
                        <a:t>Kr</a:t>
                      </a:r>
                      <a:endParaRPr lang="zh-CN" sz="1800" b="1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2.4</a:t>
                      </a:r>
                      <a:endParaRPr lang="zh-CN" sz="1800" kern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600" dirty="0" smtClean="0"/>
                        <a:t>NBS1</a:t>
                      </a:r>
                      <a:endParaRPr lang="zh-CN" altLang="en-US" sz="1600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141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600" dirty="0" smtClean="0"/>
                        <a:t>NBS2</a:t>
                      </a:r>
                      <a:endParaRPr lang="zh-CN" altLang="en-US" sz="1600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141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b="1" kern="0" dirty="0" smtClean="0"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 smtClean="0">
                          <a:latin typeface="+mn-lt"/>
                          <a:ea typeface="宋体"/>
                          <a:cs typeface="Times New Roman"/>
                        </a:rPr>
                        <a:t>Xe</a:t>
                      </a: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600" kern="0" dirty="0" smtClean="0"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latin typeface="+mn-lt"/>
                          <a:ea typeface="宋体"/>
                          <a:cs typeface="Times New Roman"/>
                        </a:rPr>
                        <a:t>5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2.0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600" dirty="0" smtClean="0"/>
                        <a:t>NBS1</a:t>
                      </a:r>
                      <a:endParaRPr lang="zh-CN" altLang="en-US" sz="1600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1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600" dirty="0" smtClean="0"/>
                        <a:t>NBS2</a:t>
                      </a:r>
                      <a:endParaRPr lang="zh-CN" altLang="en-US" sz="1600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1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600" dirty="0" smtClean="0"/>
                        <a:t>SiO</a:t>
                      </a:r>
                      <a:r>
                        <a:rPr lang="en-US" altLang="zh-CN" sz="1600" baseline="-25000" dirty="0" smtClean="0"/>
                        <a:t>2</a:t>
                      </a:r>
                      <a:r>
                        <a:rPr lang="en-US" altLang="zh-CN" sz="1600" baseline="0" dirty="0" smtClean="0"/>
                        <a:t>-1</a:t>
                      </a:r>
                      <a:endParaRPr lang="zh-CN" altLang="en-US" sz="1600" baseline="0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2141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b="1" kern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Xe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Multi</a:t>
                      </a:r>
                      <a:r>
                        <a:rPr lang="en-US" altLang="zh-CN" sz="14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 energy</a:t>
                      </a:r>
                      <a:endParaRPr lang="en-US" altLang="zh-CN" sz="1400" b="0" kern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1.6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0.6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600" dirty="0" smtClean="0"/>
                        <a:t>NBS1</a:t>
                      </a:r>
                      <a:endParaRPr lang="zh-CN" altLang="en-US" sz="1600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21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3.2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1.3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600" dirty="0" smtClean="0"/>
                        <a:t>NBS2</a:t>
                      </a:r>
                      <a:endParaRPr lang="zh-CN" altLang="en-US" sz="1600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21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5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2.0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SiO</a:t>
                      </a:r>
                      <a:r>
                        <a:rPr lang="en-US" altLang="zh-CN" sz="1600" baseline="-25000" dirty="0" smtClean="0"/>
                        <a:t>2</a:t>
                      </a:r>
                      <a:r>
                        <a:rPr lang="en-US" altLang="zh-CN" sz="1600" baseline="0" dirty="0" smtClean="0"/>
                        <a:t>-1</a:t>
                      </a:r>
                      <a:endParaRPr lang="zh-CN" altLang="en-US" sz="1600" baseline="0" dirty="0" smtClean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2141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b="1" kern="0" dirty="0" smtClean="0"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 smtClean="0">
                          <a:latin typeface="+mn-lt"/>
                          <a:ea typeface="宋体"/>
                          <a:cs typeface="Times New Roman"/>
                        </a:rPr>
                        <a:t>P</a:t>
                      </a:r>
                      <a:endParaRPr lang="zh-CN" sz="1800" b="1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600" kern="0" dirty="0" smtClean="0"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latin typeface="+mn-lt"/>
                          <a:ea typeface="宋体"/>
                          <a:cs typeface="Times New Roman"/>
                        </a:rPr>
                        <a:t>0.3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0.4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600" dirty="0" smtClean="0"/>
                        <a:t>NBS1</a:t>
                      </a:r>
                      <a:endParaRPr lang="zh-CN" altLang="en-US" sz="1600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21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600" dirty="0" smtClean="0"/>
                        <a:t>NBS2</a:t>
                      </a:r>
                      <a:endParaRPr lang="zh-CN" altLang="en-US" sz="1600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21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SiO</a:t>
                      </a:r>
                      <a:r>
                        <a:rPr lang="en-US" altLang="zh-CN" sz="1600" baseline="-25000" dirty="0" smtClean="0"/>
                        <a:t>2</a:t>
                      </a:r>
                      <a:r>
                        <a:rPr lang="en-US" altLang="zh-CN" sz="1600" baseline="0" dirty="0" smtClean="0"/>
                        <a:t>-1</a:t>
                      </a:r>
                      <a:endParaRPr lang="zh-CN" altLang="en-US" sz="1600" baseline="0" dirty="0" smtClean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2141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latin typeface="+mn-lt"/>
                          <a:ea typeface="宋体"/>
                          <a:cs typeface="Times New Roman"/>
                        </a:rPr>
                        <a:t>Ne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Multi</a:t>
                      </a:r>
                      <a:r>
                        <a:rPr lang="en-US" altLang="zh-CN" sz="14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 energy</a:t>
                      </a:r>
                      <a:endParaRPr lang="en-US" altLang="zh-CN" sz="1400" b="0" kern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0.125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0.3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NBS1</a:t>
                      </a: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258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0.3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0.7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95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00" dirty="0" smtClean="0">
                          <a:latin typeface="+mn-lt"/>
                          <a:ea typeface="+mn-ea"/>
                          <a:cs typeface="Times New Roman"/>
                        </a:rPr>
                        <a:t>NBS2</a:t>
                      </a:r>
                      <a:endParaRPr lang="zh-CN" altLang="zh-CN" sz="1600" kern="100" dirty="0" smtClean="0"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21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0.6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+mn-lt"/>
                          <a:ea typeface="宋体"/>
                          <a:cs typeface="Times New Roman"/>
                        </a:rPr>
                        <a:t>1.1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214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 smtClean="0">
                          <a:latin typeface="+mn-lt"/>
                          <a:ea typeface="宋体"/>
                          <a:cs typeface="Times New Roman"/>
                        </a:rPr>
                        <a:t>Au</a:t>
                      </a:r>
                      <a:endParaRPr lang="zh-CN" sz="1800" b="1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7</a:t>
                      </a:r>
                      <a:endParaRPr lang="zh-CN" sz="1800" kern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2.0</a:t>
                      </a:r>
                      <a:endParaRPr lang="zh-CN" sz="1800" kern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600" dirty="0" smtClean="0"/>
                        <a:t>NBS1</a:t>
                      </a:r>
                      <a:endParaRPr lang="zh-CN" altLang="en-US" sz="1600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02141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600" dirty="0" smtClean="0"/>
                        <a:t>NBS2</a:t>
                      </a:r>
                      <a:endParaRPr lang="zh-CN" altLang="en-US" sz="1600" dirty="0"/>
                    </a:p>
                  </a:txBody>
                  <a:tcPr marL="68572" marR="68572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933090"/>
              </p:ext>
            </p:extLst>
          </p:nvPr>
        </p:nvGraphicFramePr>
        <p:xfrm>
          <a:off x="688936" y="2725603"/>
          <a:ext cx="3018967" cy="3151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1" name="Graph" r:id="rId4" imgW="4154400" imgH="4389120" progId="Origin50.Graph">
                  <p:embed/>
                </p:oleObj>
              </mc:Choice>
              <mc:Fallback>
                <p:oleObj name="Graph" r:id="rId4" imgW="4154400" imgH="4389120" progId="Origin50.Graph">
                  <p:embed/>
                  <p:pic>
                    <p:nvPicPr>
                      <p:cNvPr id="0" name="Picture 2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36" y="2725603"/>
                        <a:ext cx="3018967" cy="31516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017880" y="6165304"/>
            <a:ext cx="5268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</a:rPr>
              <a:t>Different Irradiation methods on glass with ions</a:t>
            </a:r>
            <a:endParaRPr lang="zh-CN" altLang="en-US" b="1" dirty="0">
              <a:solidFill>
                <a:schemeClr val="accent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9" y="5589240"/>
            <a:ext cx="34563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</a:rPr>
              <a:t>Damage distribution in glass by impact of  single and multi-energy ions</a:t>
            </a:r>
            <a:endParaRPr lang="zh-CN" altLang="en-US" b="1" dirty="0">
              <a:solidFill>
                <a:schemeClr val="accent6"/>
              </a:solidFill>
            </a:endParaRPr>
          </a:p>
        </p:txBody>
      </p:sp>
      <p:sp>
        <p:nvSpPr>
          <p:cNvPr id="11" name="立方体 10"/>
          <p:cNvSpPr/>
          <p:nvPr/>
        </p:nvSpPr>
        <p:spPr>
          <a:xfrm>
            <a:off x="5940152" y="1988840"/>
            <a:ext cx="2880320" cy="1512168"/>
          </a:xfrm>
          <a:prstGeom prst="cub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5940152" y="1594892"/>
            <a:ext cx="2880320" cy="786327"/>
          </a:xfrm>
          <a:prstGeom prst="cube">
            <a:avLst>
              <a:gd name="adj" fmla="val 4844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697493" y="758943"/>
            <a:ext cx="1258883" cy="725841"/>
            <a:chOff x="6599196" y="1484784"/>
            <a:chExt cx="1258883" cy="864096"/>
          </a:xfrm>
        </p:grpSpPr>
        <p:sp>
          <p:nvSpPr>
            <p:cNvPr id="13" name="下箭头 12"/>
            <p:cNvSpPr/>
            <p:nvPr/>
          </p:nvSpPr>
          <p:spPr>
            <a:xfrm>
              <a:off x="6599196" y="1484784"/>
              <a:ext cx="45719" cy="864096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下箭头 13"/>
            <p:cNvSpPr/>
            <p:nvPr/>
          </p:nvSpPr>
          <p:spPr>
            <a:xfrm>
              <a:off x="7020272" y="1484784"/>
              <a:ext cx="45719" cy="864096"/>
            </a:xfrm>
            <a:prstGeom prst="down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下箭头 14"/>
            <p:cNvSpPr/>
            <p:nvPr/>
          </p:nvSpPr>
          <p:spPr>
            <a:xfrm>
              <a:off x="7406601" y="1484784"/>
              <a:ext cx="45719" cy="864096"/>
            </a:xfrm>
            <a:prstGeom prst="down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下箭头 15"/>
            <p:cNvSpPr/>
            <p:nvPr/>
          </p:nvSpPr>
          <p:spPr>
            <a:xfrm>
              <a:off x="7812360" y="1484784"/>
              <a:ext cx="45719" cy="864096"/>
            </a:xfrm>
            <a:prstGeom prst="down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211960" y="827965"/>
            <a:ext cx="243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</a:rPr>
              <a:t>Irradiation of ions</a:t>
            </a:r>
            <a:endParaRPr lang="zh-CN" altLang="en-US" b="1" dirty="0">
              <a:solidFill>
                <a:schemeClr val="accent6"/>
              </a:solidFill>
            </a:endParaRPr>
          </a:p>
        </p:txBody>
      </p:sp>
      <p:sp>
        <p:nvSpPr>
          <p:cNvPr id="19" name="立方体 18"/>
          <p:cNvSpPr/>
          <p:nvPr/>
        </p:nvSpPr>
        <p:spPr>
          <a:xfrm>
            <a:off x="5940152" y="4869160"/>
            <a:ext cx="2880320" cy="1512168"/>
          </a:xfrm>
          <a:prstGeom prst="cub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/>
          <p:cNvSpPr/>
          <p:nvPr/>
        </p:nvSpPr>
        <p:spPr>
          <a:xfrm>
            <a:off x="5940152" y="4475212"/>
            <a:ext cx="2880320" cy="786327"/>
          </a:xfrm>
          <a:prstGeom prst="cube">
            <a:avLst>
              <a:gd name="adj" fmla="val 4844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697493" y="3639263"/>
            <a:ext cx="1258883" cy="725841"/>
            <a:chOff x="6599196" y="1484784"/>
            <a:chExt cx="1258883" cy="864096"/>
          </a:xfrm>
        </p:grpSpPr>
        <p:sp>
          <p:nvSpPr>
            <p:cNvPr id="22" name="下箭头 21"/>
            <p:cNvSpPr/>
            <p:nvPr/>
          </p:nvSpPr>
          <p:spPr>
            <a:xfrm>
              <a:off x="6599196" y="1484784"/>
              <a:ext cx="45719" cy="864096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下箭头 22"/>
            <p:cNvSpPr/>
            <p:nvPr/>
          </p:nvSpPr>
          <p:spPr>
            <a:xfrm>
              <a:off x="7020272" y="1484784"/>
              <a:ext cx="45719" cy="864096"/>
            </a:xfrm>
            <a:prstGeom prst="down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下箭头 23"/>
            <p:cNvSpPr/>
            <p:nvPr/>
          </p:nvSpPr>
          <p:spPr>
            <a:xfrm>
              <a:off x="7406601" y="1484784"/>
              <a:ext cx="45719" cy="864096"/>
            </a:xfrm>
            <a:prstGeom prst="down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下箭头 24"/>
            <p:cNvSpPr/>
            <p:nvPr/>
          </p:nvSpPr>
          <p:spPr>
            <a:xfrm>
              <a:off x="7812360" y="1484784"/>
              <a:ext cx="45719" cy="864096"/>
            </a:xfrm>
            <a:prstGeom prst="down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211960" y="3708285"/>
            <a:ext cx="2432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</a:rPr>
              <a:t>Irradiation of gamma rays</a:t>
            </a:r>
            <a:endParaRPr lang="zh-CN" altLang="en-US" b="1" dirty="0">
              <a:solidFill>
                <a:schemeClr val="accent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39245" y="1844824"/>
            <a:ext cx="24329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</a:rPr>
              <a:t>Thickness of damaged region  ~micrometers</a:t>
            </a:r>
            <a:endParaRPr lang="zh-CN" altLang="en-US" b="1" dirty="0">
              <a:solidFill>
                <a:schemeClr val="accent6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83261" y="5204256"/>
            <a:ext cx="24329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6"/>
                </a:solidFill>
              </a:rPr>
              <a:t>Thickness </a:t>
            </a:r>
            <a:r>
              <a:rPr lang="en-US" altLang="zh-CN" b="1" dirty="0" smtClean="0">
                <a:solidFill>
                  <a:schemeClr val="accent6"/>
                </a:solidFill>
              </a:rPr>
              <a:t>of</a:t>
            </a:r>
            <a:r>
              <a:rPr lang="en-US" altLang="zh-CN" b="1" dirty="0">
                <a:solidFill>
                  <a:schemeClr val="accent6"/>
                </a:solidFill>
              </a:rPr>
              <a:t> damaged region</a:t>
            </a:r>
            <a:r>
              <a:rPr lang="en-US" altLang="zh-CN" b="1" dirty="0" smtClean="0">
                <a:solidFill>
                  <a:schemeClr val="accent6"/>
                </a:solidFill>
              </a:rPr>
              <a:t>  ~</a:t>
            </a:r>
            <a:r>
              <a:rPr lang="en-US" altLang="zh-CN" b="1" dirty="0" err="1" smtClean="0">
                <a:solidFill>
                  <a:schemeClr val="accent6"/>
                </a:solidFill>
              </a:rPr>
              <a:t>milimeters</a:t>
            </a:r>
            <a:endParaRPr lang="zh-CN" altLang="en-US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69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 animBg="1"/>
      <p:bldP spid="11" grpId="1" animBg="1"/>
      <p:bldP spid="12" grpId="0" animBg="1"/>
      <p:bldP spid="12" grpId="1" animBg="1"/>
      <p:bldP spid="12" grpId="2" animBg="1"/>
      <p:bldP spid="18" grpId="0"/>
      <p:bldP spid="18" grpId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Formation of  oxygen in glass by irradiation of ions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08754"/>
            <a:ext cx="2664296" cy="2022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620688"/>
            <a:ext cx="2520280" cy="1958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11560" y="2708920"/>
            <a:ext cx="3456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</a:rPr>
              <a:t>Oxygen in borosilicate glass irradiated with </a:t>
            </a:r>
            <a:r>
              <a:rPr lang="en-US" altLang="zh-CN" b="1" dirty="0" err="1" smtClean="0">
                <a:solidFill>
                  <a:schemeClr val="accent6"/>
                </a:solidFill>
              </a:rPr>
              <a:t>Ar</a:t>
            </a:r>
            <a:r>
              <a:rPr lang="en-US" altLang="zh-CN" b="1" dirty="0" smtClean="0">
                <a:solidFill>
                  <a:schemeClr val="accent6"/>
                </a:solidFill>
              </a:rPr>
              <a:t> ions</a:t>
            </a:r>
            <a:endParaRPr lang="zh-CN" altLang="en-US" b="1" dirty="0">
              <a:solidFill>
                <a:schemeClr val="accent6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1760" y="1547739"/>
            <a:ext cx="288032" cy="864096"/>
          </a:xfrm>
          <a:prstGeom prst="rect">
            <a:avLst/>
          </a:prstGeom>
          <a:solidFill>
            <a:schemeClr val="accent1">
              <a:tint val="100000"/>
              <a:shade val="100000"/>
              <a:hueMod val="100000"/>
              <a:satMod val="10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211961" y="2564904"/>
            <a:ext cx="3456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</a:rPr>
              <a:t>No bubbles in glass were observed.</a:t>
            </a:r>
            <a:endParaRPr lang="zh-CN" altLang="en-US" b="1" dirty="0">
              <a:solidFill>
                <a:schemeClr val="accent6"/>
              </a:solidFill>
            </a:endParaRPr>
          </a:p>
        </p:txBody>
      </p:sp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365104"/>
            <a:ext cx="1800200" cy="136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407945"/>
            <a:ext cx="2808312" cy="2325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83568" y="5733256"/>
            <a:ext cx="3456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</a:rPr>
              <a:t>Oxygen in borosilicate glass irradiated with electron</a:t>
            </a:r>
            <a:endParaRPr lang="zh-CN" altLang="en-US" b="1" dirty="0">
              <a:solidFill>
                <a:schemeClr val="accent6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39952" y="5745450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err="1" smtClean="0"/>
              <a:t>Boizot</a:t>
            </a:r>
            <a:r>
              <a:rPr lang="en-US" altLang="zh-CN" sz="1000" dirty="0" smtClean="0"/>
              <a:t>, B.</a:t>
            </a:r>
            <a:r>
              <a:rPr lang="en-US" altLang="zh-CN" sz="1000" i="1" dirty="0" smtClean="0"/>
              <a:t>, et al.</a:t>
            </a:r>
            <a:r>
              <a:rPr lang="en-US" altLang="zh-CN" sz="1000" dirty="0" smtClean="0"/>
              <a:t> (1999). Journal of Non-Crystalline Solids </a:t>
            </a:r>
            <a:r>
              <a:rPr lang="en-US" altLang="zh-CN" sz="1000" b="1" dirty="0" smtClean="0"/>
              <a:t>243</a:t>
            </a:r>
            <a:r>
              <a:rPr lang="en-US" altLang="zh-CN" sz="1000" dirty="0" smtClean="0"/>
              <a:t>: 268-272</a:t>
            </a:r>
          </a:p>
          <a:p>
            <a:r>
              <a:rPr lang="en-US" altLang="zh-CN" sz="1000" dirty="0" smtClean="0"/>
              <a:t>Chen, L.</a:t>
            </a:r>
            <a:r>
              <a:rPr lang="en-US" altLang="zh-CN" sz="1000" i="1" dirty="0" smtClean="0"/>
              <a:t>, et al.</a:t>
            </a:r>
            <a:r>
              <a:rPr lang="en-US" altLang="zh-CN" sz="1000" dirty="0" smtClean="0"/>
              <a:t> (2013). Chinese Physics B </a:t>
            </a:r>
            <a:r>
              <a:rPr lang="en-US" altLang="zh-CN" sz="1000" b="1" dirty="0" smtClean="0"/>
              <a:t>22</a:t>
            </a:r>
            <a:r>
              <a:rPr lang="en-US" altLang="zh-CN" sz="1000" dirty="0" smtClean="0"/>
              <a:t>(12): 126101</a:t>
            </a:r>
            <a:endParaRPr lang="zh-CN" altLang="zh-CN" sz="1000" dirty="0" smtClean="0"/>
          </a:p>
          <a:p>
            <a:r>
              <a:rPr lang="en-US" altLang="zh-CN" sz="1000" dirty="0" smtClean="0"/>
              <a:t>Zhang, G. F.</a:t>
            </a:r>
            <a:r>
              <a:rPr lang="en-US" altLang="zh-CN" sz="1000" i="1" dirty="0" smtClean="0"/>
              <a:t>, et al.</a:t>
            </a:r>
            <a:r>
              <a:rPr lang="en-US" altLang="zh-CN" sz="1000" dirty="0" smtClean="0"/>
              <a:t> (2013). </a:t>
            </a:r>
            <a:r>
              <a:rPr lang="en-US" altLang="zh-CN" sz="1000" dirty="0" err="1" smtClean="0"/>
              <a:t>Nucl</a:t>
            </a:r>
            <a:r>
              <a:rPr lang="en-US" altLang="zh-CN" sz="1000" dirty="0" smtClean="0"/>
              <a:t>. Instr. and Meth. B </a:t>
            </a:r>
            <a:r>
              <a:rPr lang="en-US" altLang="zh-CN" sz="1000" b="1" dirty="0" smtClean="0"/>
              <a:t>316</a:t>
            </a:r>
            <a:r>
              <a:rPr lang="en-US" altLang="zh-CN" sz="1000" dirty="0" smtClean="0"/>
              <a:t>: 218-221</a:t>
            </a:r>
            <a:endParaRPr lang="zh-CN" altLang="zh-CN" sz="1000" dirty="0" smtClean="0"/>
          </a:p>
          <a:p>
            <a:r>
              <a:rPr lang="en-US" altLang="zh-CN" sz="1000" dirty="0" smtClean="0"/>
              <a:t>Mir, A. H.</a:t>
            </a:r>
            <a:r>
              <a:rPr lang="en-US" altLang="zh-CN" sz="1000" i="1" dirty="0" smtClean="0"/>
              <a:t>, et al.</a:t>
            </a:r>
            <a:r>
              <a:rPr lang="en-US" altLang="zh-CN" sz="1000" dirty="0" smtClean="0"/>
              <a:t> (2017). Journal of Nuclear Materials </a:t>
            </a:r>
            <a:r>
              <a:rPr lang="en-US" altLang="zh-CN" sz="1000" b="1" dirty="0" smtClean="0"/>
              <a:t>489</a:t>
            </a:r>
            <a:r>
              <a:rPr lang="en-US" altLang="zh-CN" sz="1000" dirty="0" smtClean="0"/>
              <a:t>: 91-98</a:t>
            </a:r>
            <a:endParaRPr lang="zh-CN" altLang="zh-CN" sz="1000" dirty="0"/>
          </a:p>
        </p:txBody>
      </p:sp>
      <p:pic>
        <p:nvPicPr>
          <p:cNvPr id="901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128440"/>
            <a:ext cx="1440160" cy="1200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3140968"/>
            <a:ext cx="1656184" cy="133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7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39952" y="4437112"/>
            <a:ext cx="153650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phase separation              GIXRD </a:t>
            </a:r>
            <a:endParaRPr lang="en-US" altLang="zh-CN" dirty="0"/>
          </a:p>
          <a:p>
            <a:r>
              <a:rPr lang="en-US" altLang="zh-CN" dirty="0" smtClean="0"/>
              <a:t>Elementary </a:t>
            </a:r>
            <a:r>
              <a:rPr lang="en-US" altLang="zh-CN" dirty="0"/>
              <a:t>distributions   </a:t>
            </a:r>
            <a:r>
              <a:rPr lang="en-US" altLang="zh-CN" dirty="0" smtClean="0"/>
              <a:t> TOF-SIMS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Radiation effects on borosilicate glass by impact of 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965444"/>
              </p:ext>
            </p:extLst>
          </p:nvPr>
        </p:nvGraphicFramePr>
        <p:xfrm>
          <a:off x="1798591" y="1196752"/>
          <a:ext cx="5653729" cy="4464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" name="Graph" r:id="rId4" imgW="2353614" imgH="1800576" progId="Origin50.Graph">
                  <p:embed/>
                </p:oleObj>
              </mc:Choice>
              <mc:Fallback>
                <p:oleObj name="Graph" r:id="rId4" imgW="2353614" imgH="1800576" progId="Origin50.Graph">
                  <p:embed/>
                  <p:pic>
                    <p:nvPicPr>
                      <p:cNvPr id="0" name="Picture 5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358" t="4747" r="7991" b="4747"/>
                      <a:stretch>
                        <a:fillRect/>
                      </a:stretch>
                    </p:blipFill>
                    <p:spPr bwMode="auto">
                      <a:xfrm>
                        <a:off x="1798591" y="1196752"/>
                        <a:ext cx="5653729" cy="4464496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335387"/>
              </p:ext>
            </p:extLst>
          </p:nvPr>
        </p:nvGraphicFramePr>
        <p:xfrm>
          <a:off x="2497231" y="576064"/>
          <a:ext cx="4955089" cy="52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" name="Graph" r:id="rId6" imgW="32461065" imgH="34290000" progId="Origin50.Graph">
                  <p:embed/>
                </p:oleObj>
              </mc:Choice>
              <mc:Fallback>
                <p:oleObj name="Graph" r:id="rId6" imgW="32461065" imgH="34290000" progId="Origin50.Graph">
                  <p:embed/>
                  <p:pic>
                    <p:nvPicPr>
                      <p:cNvPr id="0" name="Picture 5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7231" y="576064"/>
                        <a:ext cx="4955089" cy="5229200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547664" y="5661248"/>
            <a:ext cx="662473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 smtClean="0">
                <a:solidFill>
                  <a:schemeClr val="accent6"/>
                </a:solidFill>
              </a:rPr>
              <a:t>GIXRD spectra </a:t>
            </a:r>
            <a:r>
              <a:rPr lang="en-US" altLang="zh-CN" sz="2600" dirty="0">
                <a:solidFill>
                  <a:schemeClr val="accent6"/>
                </a:solidFill>
              </a:rPr>
              <a:t>from borosilicate glass pristine and irradiated with heavy ions.</a:t>
            </a:r>
            <a:endParaRPr lang="zh-CN" altLang="en-US" sz="2600" dirty="0">
              <a:solidFill>
                <a:schemeClr val="accent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5382741"/>
            <a:ext cx="7920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 smtClean="0">
                <a:solidFill>
                  <a:schemeClr val="accent6"/>
                </a:solidFill>
              </a:rPr>
              <a:t>With </a:t>
            </a:r>
            <a:r>
              <a:rPr lang="en-US" altLang="zh-CN" sz="2600" dirty="0" err="1" smtClean="0">
                <a:solidFill>
                  <a:schemeClr val="accent6"/>
                </a:solidFill>
              </a:rPr>
              <a:t>irrdadiation</a:t>
            </a:r>
            <a:r>
              <a:rPr lang="en-US" altLang="zh-CN" sz="2600" dirty="0" smtClean="0">
                <a:solidFill>
                  <a:schemeClr val="accent6"/>
                </a:solidFill>
              </a:rPr>
              <a:t> of multi-energy </a:t>
            </a:r>
            <a:r>
              <a:rPr lang="en-US" altLang="zh-CN" sz="2600" dirty="0" err="1" smtClean="0">
                <a:solidFill>
                  <a:schemeClr val="accent6"/>
                </a:solidFill>
              </a:rPr>
              <a:t>Xe</a:t>
            </a:r>
            <a:r>
              <a:rPr lang="en-US" altLang="zh-CN" sz="2600" dirty="0" smtClean="0">
                <a:solidFill>
                  <a:schemeClr val="accent6"/>
                </a:solidFill>
              </a:rPr>
              <a:t> ions, elemental distributions of borosilicate glass were uniformed.</a:t>
            </a:r>
            <a:endParaRPr lang="zh-CN" altLang="en-US" sz="2600" dirty="0">
              <a:solidFill>
                <a:schemeClr val="accent6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544" y="6093296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Haibo Peng et al. </a:t>
            </a:r>
            <a:r>
              <a:rPr lang="en-US" altLang="zh-CN" sz="1200" dirty="0"/>
              <a:t>Radiation effects on borosilicate glass irradiated with ions </a:t>
            </a:r>
            <a:br>
              <a:rPr lang="en-US" altLang="zh-CN" sz="1200" dirty="0"/>
            </a:br>
            <a:r>
              <a:rPr lang="en-US" altLang="zh-CN" sz="1200" dirty="0"/>
              <a:t>, SCIENTIA SINICA </a:t>
            </a:r>
            <a:r>
              <a:rPr lang="en-US" altLang="zh-CN" sz="1200" dirty="0" err="1"/>
              <a:t>Physica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Mechanica</a:t>
            </a:r>
            <a:r>
              <a:rPr lang="en-US" altLang="zh-CN" sz="1200" dirty="0"/>
              <a:t> &amp; </a:t>
            </a:r>
            <a:r>
              <a:rPr lang="en-US" altLang="zh-CN" sz="1200" dirty="0" err="1"/>
              <a:t>Astronomica</a:t>
            </a:r>
            <a:r>
              <a:rPr lang="en-US" altLang="zh-CN" sz="1200" dirty="0"/>
              <a:t>, (2018)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3252996" y="1109249"/>
            <a:ext cx="1512168" cy="3893134"/>
          </a:xfrm>
          <a:prstGeom prst="rect">
            <a:avLst/>
          </a:prstGeom>
          <a:solidFill>
            <a:srgbClr val="5074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84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2" grpId="0" animBg="1"/>
      <p:bldP spid="1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1249916" y="832233"/>
                <a:ext cx="3754132" cy="28829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>
                          <a:latin typeface="Cambria Math"/>
                        </a:rPr>
                        <m:t>H</m:t>
                      </m:r>
                      <m:r>
                        <a:rPr lang="en-US" altLang="zh-CN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/>
                            </a:rPr>
                            <m:t>𝑃</m:t>
                          </m:r>
                        </m:num>
                        <m:den>
                          <m:r>
                            <a:rPr lang="en-US" altLang="zh-CN" i="1">
                              <a:latin typeface="Cambria Math"/>
                            </a:rPr>
                            <m:t>𝐴</m:t>
                          </m:r>
                        </m:den>
                      </m:f>
                    </m:oMath>
                  </m:oMathPara>
                </a14:m>
                <a:endParaRPr lang="en-US" altLang="zh-CN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/>
                                </a:rPr>
                                <m:t>𝑟</m:t>
                              </m:r>
                            </m:sub>
                          </m:sSub>
                        </m:den>
                      </m:f>
                      <m:r>
                        <a:rPr lang="en-US" altLang="zh-CN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>
                              <a:latin typeface="Cambria Math"/>
                            </a:rPr>
                            <m:t>(1</m:t>
                          </m:r>
                          <m:r>
                            <a:rPr lang="en-US" altLang="zh-CN" i="1"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i="1">
                                  <a:latin typeface="Cambria Math"/>
                                </a:rPr>
                                <m:t>𝜈</m:t>
                              </m:r>
                            </m:e>
                            <m:sup>
                              <m:r>
                                <a:rPr lang="en-US" altLang="zh-CN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zh-CN" i="1">
                              <a:latin typeface="Cambria Math"/>
                            </a:rPr>
                            <m:t>𝐸</m:t>
                          </m:r>
                        </m:den>
                      </m:f>
                      <m:r>
                        <a:rPr lang="en-US" altLang="zh-CN" i="1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>
                              <a:latin typeface="Cambria Math"/>
                            </a:rPr>
                            <m:t>(1</m:t>
                          </m:r>
                          <m:r>
                            <a:rPr lang="en-US" altLang="zh-CN" i="1">
                              <a:latin typeface="Cambria Math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altLang="zh-CN" i="1">
                                  <a:latin typeface="Cambria Math"/>
                                </a:rPr>
                                <m:t>𝜈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altLang="zh-CN" i="1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zh-CN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  <m:r>
                        <a:rPr lang="en-US" altLang="zh-CN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altLang="zh-CN" dirty="0" smtClean="0"/>
              </a:p>
              <a:p>
                <a:r>
                  <a:rPr lang="en-US" altLang="zh-CN" i="1" dirty="0" smtClean="0">
                    <a:solidFill>
                      <a:srgbClr val="FF0000"/>
                    </a:solidFill>
                  </a:rPr>
                  <a:t>H</a:t>
                </a:r>
                <a:r>
                  <a:rPr lang="en-US" altLang="zh-CN" dirty="0" smtClean="0"/>
                  <a:t> is hardness</a:t>
                </a:r>
              </a:p>
              <a:p>
                <a:r>
                  <a:rPr lang="en-US" altLang="zh-CN" i="1" dirty="0" smtClean="0">
                    <a:solidFill>
                      <a:srgbClr val="FF0000"/>
                    </a:solidFill>
                  </a:rPr>
                  <a:t>P</a:t>
                </a:r>
                <a:r>
                  <a:rPr lang="en-US" altLang="zh-CN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dirty="0" smtClean="0"/>
                  <a:t>is the maximum force on indenter, </a:t>
                </a:r>
              </a:p>
              <a:p>
                <a:r>
                  <a:rPr lang="en-US" altLang="zh-CN" i="1" dirty="0" smtClean="0">
                    <a:solidFill>
                      <a:srgbClr val="FF0000"/>
                    </a:solidFill>
                  </a:rPr>
                  <a:t>A</a:t>
                </a:r>
                <a:r>
                  <a:rPr lang="en-US" altLang="zh-CN" dirty="0" smtClean="0"/>
                  <a:t> is projected area of impression </a:t>
                </a:r>
              </a:p>
              <a:p>
                <a:r>
                  <a:rPr lang="en-US" altLang="zh-CN" i="1" dirty="0" err="1" smtClean="0">
                    <a:solidFill>
                      <a:srgbClr val="FF0000"/>
                    </a:solidFill>
                  </a:rPr>
                  <a:t>E</a:t>
                </a:r>
                <a:r>
                  <a:rPr lang="en-US" altLang="zh-CN" i="1" baseline="-25000" dirty="0" err="1" smtClean="0">
                    <a:solidFill>
                      <a:srgbClr val="FF0000"/>
                    </a:solidFill>
                  </a:rPr>
                  <a:t>r</a:t>
                </a:r>
                <a:r>
                  <a:rPr lang="en-US" altLang="zh-CN" dirty="0" smtClean="0"/>
                  <a:t> is reduced modulus</a:t>
                </a:r>
              </a:p>
              <a:p>
                <a:r>
                  <a:rPr lang="en-US" altLang="zh-CN" dirty="0" smtClean="0">
                    <a:solidFill>
                      <a:srgbClr val="FF0000"/>
                    </a:solidFill>
                  </a:rPr>
                  <a:t>E</a:t>
                </a:r>
                <a:r>
                  <a:rPr lang="en-US" altLang="zh-CN" dirty="0" smtClean="0"/>
                  <a:t> is Young’s modulus</a:t>
                </a:r>
              </a:p>
              <a:p>
                <a:r>
                  <a:rPr lang="en-US" altLang="zh-CN" i="1" dirty="0">
                    <a:solidFill>
                      <a:srgbClr val="FF0000"/>
                    </a:solidFill>
                  </a:rPr>
                  <a:t>v</a:t>
                </a:r>
                <a:r>
                  <a:rPr lang="en-US" altLang="zh-CN" i="1" dirty="0" smtClean="0"/>
                  <a:t> is </a:t>
                </a:r>
                <a:r>
                  <a:rPr lang="en-US" altLang="zh-CN" dirty="0" smtClean="0"/>
                  <a:t>Poisson’s ratio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9916" y="832233"/>
                <a:ext cx="3754132" cy="2882969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299" r="-649" b="-2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 descr="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75309"/>
            <a:ext cx="5184576" cy="3469915"/>
          </a:xfrm>
          <a:prstGeom prst="rect">
            <a:avLst/>
          </a:prstGeom>
          <a:solidFill>
            <a:schemeClr val="bg2"/>
          </a:solidFill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Hardness and modulus of borosilicate glass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sp>
        <p:nvSpPr>
          <p:cNvPr id="6" name="立方体 5"/>
          <p:cNvSpPr/>
          <p:nvPr/>
        </p:nvSpPr>
        <p:spPr>
          <a:xfrm>
            <a:off x="5940152" y="1988840"/>
            <a:ext cx="2880320" cy="1512168"/>
          </a:xfrm>
          <a:prstGeom prst="cub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立方体 6"/>
          <p:cNvSpPr/>
          <p:nvPr/>
        </p:nvSpPr>
        <p:spPr>
          <a:xfrm>
            <a:off x="5940152" y="1594892"/>
            <a:ext cx="2880320" cy="786327"/>
          </a:xfrm>
          <a:prstGeom prst="cube">
            <a:avLst>
              <a:gd name="adj" fmla="val 48443"/>
            </a:avLst>
          </a:prstGeom>
          <a:ln w="127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6948264" y="625674"/>
            <a:ext cx="720080" cy="72008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梯形 16"/>
          <p:cNvSpPr/>
          <p:nvPr/>
        </p:nvSpPr>
        <p:spPr>
          <a:xfrm rot="9351572">
            <a:off x="7135127" y="1649100"/>
            <a:ext cx="350059" cy="266269"/>
          </a:xfrm>
          <a:prstGeom prst="trapezoid">
            <a:avLst>
              <a:gd name="adj" fmla="val 62719"/>
            </a:avLst>
          </a:prstGeom>
          <a:gradFill flip="none" rotWithShape="1">
            <a:gsLst>
              <a:gs pos="0">
                <a:schemeClr val="bg2">
                  <a:tint val="66000"/>
                  <a:satMod val="160000"/>
                  <a:lumMod val="5000"/>
                </a:schemeClr>
              </a:gs>
              <a:gs pos="88000">
                <a:schemeClr val="bg2">
                  <a:lumMod val="25000"/>
                  <a:tint val="44500"/>
                  <a:satMod val="160000"/>
                </a:schemeClr>
              </a:gs>
              <a:gs pos="100000">
                <a:schemeClr val="bg2">
                  <a:lumMod val="25000"/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33107" y="5383857"/>
            <a:ext cx="62551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Hardness  and modulus of borosilicate glass irradiated with ions.</a:t>
            </a:r>
            <a:endParaRPr lang="zh-CN" altLang="en-US" sz="26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357928" y="3654745"/>
            <a:ext cx="1512168" cy="120804"/>
          </a:xfrm>
          <a:prstGeom prst="line">
            <a:avLst/>
          </a:prstGeom>
          <a:ln w="57150">
            <a:solidFill>
              <a:schemeClr val="bg2">
                <a:lumMod val="1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362145" y="2881707"/>
            <a:ext cx="1512168" cy="120804"/>
          </a:xfrm>
          <a:prstGeom prst="line">
            <a:avLst/>
          </a:prstGeom>
          <a:ln w="571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850904" y="3645024"/>
            <a:ext cx="3761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W. C. Oliver and G. M. Pharr. Journal of Materials Research, 1992. 7: 1564-1583.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09413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069 L 0.00018 0.114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11481 L 0.00018 -0.0006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8" grpId="1" animBg="1"/>
      <p:bldP spid="17" grpId="0" animBg="1"/>
      <p:bldP spid="18" grpId="0"/>
      <p:bldP spid="18" grpId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090"/>
          </a:xfrm>
        </p:spPr>
        <p:txBody>
          <a:bodyPr/>
          <a:lstStyle/>
          <a:p>
            <a:pPr indent="1076325" algn="l"/>
            <a:r>
              <a:rPr lang="en-US" altLang="zh-CN" b="1" dirty="0" smtClean="0"/>
              <a:t>Out line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Background</a:t>
            </a:r>
          </a:p>
          <a:p>
            <a:pPr marL="0" indent="0">
              <a:buNone/>
            </a:pPr>
            <a:r>
              <a:rPr lang="en-US" altLang="zh-CN" dirty="0" smtClean="0"/>
              <a:t>Difference in alpha, beta and gamma decays</a:t>
            </a:r>
          </a:p>
          <a:p>
            <a:pPr marL="0" indent="0">
              <a:buNone/>
            </a:pPr>
            <a:r>
              <a:rPr lang="en-US" altLang="zh-CN" dirty="0" smtClean="0"/>
              <a:t>Radiation effects in sodium borosilicate glasses with impact of  ions</a:t>
            </a:r>
          </a:p>
          <a:p>
            <a:pPr marL="0" indent="0">
              <a:buNone/>
            </a:pPr>
            <a:r>
              <a:rPr lang="en-US" altLang="zh-CN" dirty="0" smtClean="0"/>
              <a:t>Radiation effects in fused silica </a:t>
            </a:r>
            <a:r>
              <a:rPr lang="en-US" altLang="zh-CN" dirty="0"/>
              <a:t>with</a:t>
            </a:r>
            <a:r>
              <a:rPr lang="en-US" altLang="zh-CN" dirty="0" smtClean="0"/>
              <a:t> impact of ions</a:t>
            </a:r>
          </a:p>
          <a:p>
            <a:pPr marL="0" indent="0">
              <a:buNone/>
            </a:pPr>
            <a:r>
              <a:rPr lang="en-US" altLang="zh-CN" dirty="0"/>
              <a:t>Radiation effects </a:t>
            </a:r>
            <a:r>
              <a:rPr lang="en-US" altLang="zh-CN" dirty="0" smtClean="0"/>
              <a:t>in sodium borosilicate glasses with irradiation of gamma rays</a:t>
            </a:r>
          </a:p>
          <a:p>
            <a:pPr marL="0" indent="0">
              <a:buNone/>
            </a:pPr>
            <a:r>
              <a:rPr lang="en-US" altLang="zh-CN" dirty="0" smtClean="0"/>
              <a:t>Conclusions</a:t>
            </a:r>
          </a:p>
          <a:p>
            <a:pPr marL="0" indent="0">
              <a:buNone/>
            </a:pPr>
            <a:r>
              <a:rPr lang="en-US" altLang="zh-CN" dirty="0" smtClean="0"/>
              <a:t>Acknowlagements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160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6077" y="0"/>
            <a:ext cx="9144000" cy="70609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Comparisons of irradiation of different ions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21479"/>
              </p:ext>
            </p:extLst>
          </p:nvPr>
        </p:nvGraphicFramePr>
        <p:xfrm>
          <a:off x="4572000" y="404664"/>
          <a:ext cx="4800007" cy="50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9" name="Graph" r:id="rId4" imgW="4154760" imgH="4389120" progId="Origin50.Graph">
                  <p:embed/>
                </p:oleObj>
              </mc:Choice>
              <mc:Fallback>
                <p:oleObj name="Graph" r:id="rId4" imgW="4154760" imgH="4389120" progId="Origin50.Graph">
                  <p:embed/>
                  <p:pic>
                    <p:nvPicPr>
                      <p:cNvPr id="0" name="Picture 7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4664"/>
                        <a:ext cx="4800007" cy="504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967364"/>
              </p:ext>
            </p:extLst>
          </p:nvPr>
        </p:nvGraphicFramePr>
        <p:xfrm>
          <a:off x="4572000" y="404664"/>
          <a:ext cx="4802499" cy="50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" name="Graph" r:id="rId6" imgW="4154760" imgH="4389120" progId="Origin50.Graph">
                  <p:embed/>
                </p:oleObj>
              </mc:Choice>
              <mc:Fallback>
                <p:oleObj name="Graph" r:id="rId6" imgW="4154760" imgH="4389120" progId="Origin50.Graph">
                  <p:embed/>
                  <p:pic>
                    <p:nvPicPr>
                      <p:cNvPr id="0" name="Picture 7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4664"/>
                        <a:ext cx="4802499" cy="504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429056"/>
              </p:ext>
            </p:extLst>
          </p:nvPr>
        </p:nvGraphicFramePr>
        <p:xfrm>
          <a:off x="539552" y="692696"/>
          <a:ext cx="3130634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" name="Equation" r:id="rId8" imgW="787058" imgH="203112" progId="">
                  <p:embed/>
                </p:oleObj>
              </mc:Choice>
              <mc:Fallback>
                <p:oleObj name="Equation" r:id="rId8" imgW="787058" imgH="203112" progId="">
                  <p:embed/>
                  <p:pic>
                    <p:nvPicPr>
                      <p:cNvPr id="0" name="Picture 7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692696"/>
                        <a:ext cx="3130634" cy="792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04066"/>
              </p:ext>
            </p:extLst>
          </p:nvPr>
        </p:nvGraphicFramePr>
        <p:xfrm>
          <a:off x="65410" y="1745994"/>
          <a:ext cx="4680520" cy="1740904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891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300"/>
                        </a:spcAft>
                      </a:pPr>
                      <a:endParaRPr lang="zh-CN" sz="1600" dirty="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300"/>
                        </a:spcAf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r>
                        <a:rPr lang="en-US" sz="1600" baseline="-25000">
                          <a:effectLst/>
                        </a:rPr>
                        <a:t>sat</a:t>
                      </a:r>
                      <a:r>
                        <a:rPr lang="en-US" sz="1600">
                          <a:effectLst/>
                        </a:rPr>
                        <a:t>/ %</a:t>
                      </a:r>
                      <a:endParaRPr lang="zh-CN" sz="160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300"/>
                        </a:spcAft>
                      </a:pPr>
                      <a:r>
                        <a:rPr lang="zh-CN" sz="1600">
                          <a:effectLst/>
                        </a:rPr>
                        <a:t>△</a:t>
                      </a:r>
                      <a:r>
                        <a:rPr lang="en-US" sz="1600">
                          <a:effectLst/>
                        </a:rPr>
                        <a:t>v</a:t>
                      </a:r>
                      <a:r>
                        <a:rPr lang="en-US" sz="1600" baseline="-25000">
                          <a:effectLst/>
                        </a:rPr>
                        <a:t>sat</a:t>
                      </a:r>
                      <a:r>
                        <a:rPr lang="en-US" sz="1600">
                          <a:effectLst/>
                        </a:rPr>
                        <a:t>/ %</a:t>
                      </a:r>
                      <a:endParaRPr lang="zh-CN" sz="160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</a:rPr>
                        <a:t>t/ </a:t>
                      </a:r>
                      <a:r>
                        <a:rPr lang="en-US" sz="1600" dirty="0" err="1">
                          <a:effectLst/>
                        </a:rPr>
                        <a:t>dpa</a:t>
                      </a:r>
                      <a:endParaRPr lang="zh-CN" sz="1600" dirty="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300"/>
                        </a:spcAft>
                        <a:tabLst>
                          <a:tab pos="982345" algn="l"/>
                        </a:tabLst>
                      </a:pPr>
                      <a:r>
                        <a:rPr lang="zh-CN" sz="1600">
                          <a:effectLst/>
                        </a:rPr>
                        <a:t>△</a:t>
                      </a:r>
                      <a:r>
                        <a:rPr lang="en-US" sz="1600">
                          <a:effectLst/>
                        </a:rPr>
                        <a:t>t/dpa</a:t>
                      </a:r>
                      <a:endParaRPr lang="zh-CN" sz="160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993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300"/>
                        </a:spcAft>
                      </a:pPr>
                      <a:r>
                        <a:rPr lang="en-US" altLang="zh-CN" sz="1600" dirty="0" smtClean="0">
                          <a:effectLst/>
                        </a:rPr>
                        <a:t>Hardness</a:t>
                      </a:r>
                      <a:endParaRPr lang="zh-CN" sz="1600" dirty="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spc="10">
                          <a:effectLst/>
                        </a:rPr>
                        <a:t>-35.4</a:t>
                      </a:r>
                      <a:endParaRPr lang="zh-CN" sz="1600" kern="100" spc="1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spc="10">
                          <a:effectLst/>
                        </a:rPr>
                        <a:t>1.1</a:t>
                      </a:r>
                      <a:endParaRPr lang="zh-CN" sz="1600" kern="100" spc="1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spc="10">
                          <a:effectLst/>
                        </a:rPr>
                        <a:t>0.0064</a:t>
                      </a:r>
                      <a:endParaRPr lang="zh-CN" sz="1600" kern="100" spc="1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spc="10" dirty="0">
                          <a:effectLst/>
                        </a:rPr>
                        <a:t>7×10</a:t>
                      </a:r>
                      <a:r>
                        <a:rPr lang="en-US" sz="1600" kern="0" spc="10" baseline="30000" dirty="0">
                          <a:effectLst/>
                        </a:rPr>
                        <a:t>-4</a:t>
                      </a:r>
                      <a:endParaRPr lang="zh-CN" sz="1600" kern="100" spc="10" dirty="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5993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300"/>
                        </a:spcAft>
                      </a:pPr>
                      <a:r>
                        <a:rPr lang="en-US" altLang="zh-CN" sz="1600" dirty="0" smtClean="0">
                          <a:effectLst/>
                        </a:rPr>
                        <a:t>modulus</a:t>
                      </a:r>
                      <a:endParaRPr lang="zh-CN" sz="1600" dirty="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spc="10" dirty="0">
                          <a:effectLst/>
                        </a:rPr>
                        <a:t>-18.7</a:t>
                      </a:r>
                      <a:endParaRPr lang="zh-CN" sz="1600" kern="100" spc="10" dirty="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spc="10" dirty="0">
                          <a:effectLst/>
                        </a:rPr>
                        <a:t>0.6</a:t>
                      </a:r>
                      <a:endParaRPr lang="zh-CN" sz="1600" kern="100" spc="10" dirty="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spc="10" dirty="0">
                          <a:effectLst/>
                        </a:rPr>
                        <a:t>0.015</a:t>
                      </a:r>
                      <a:endParaRPr lang="zh-CN" sz="1600" kern="100" spc="10" dirty="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spc="10" dirty="0">
                          <a:effectLst/>
                        </a:rPr>
                        <a:t>0.0018</a:t>
                      </a:r>
                      <a:endParaRPr lang="zh-CN" sz="1600" kern="100" spc="10" dirty="0">
                        <a:effectLst/>
                        <a:latin typeface="Times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355976" y="5383857"/>
            <a:ext cx="4788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6"/>
                </a:solidFill>
              </a:rPr>
              <a:t>Hardness  and moduli of borosilicate glass with irradiation of ions changed with dose</a:t>
            </a:r>
            <a:endParaRPr lang="zh-CN" altLang="en-US" sz="2000" dirty="0">
              <a:solidFill>
                <a:schemeClr val="accent6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115616" y="2060848"/>
            <a:ext cx="864096" cy="15841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5292080" y="2420888"/>
            <a:ext cx="3384376" cy="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5335513" y="4600178"/>
            <a:ext cx="3384376" cy="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3317" y="3573016"/>
            <a:ext cx="47647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6"/>
                </a:solidFill>
              </a:rPr>
              <a:t>For irradiation of single energy ions,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irrespective the species of ions</a:t>
            </a:r>
            <a:r>
              <a:rPr lang="en-US" altLang="zh-CN" sz="2400" b="1" dirty="0" smtClean="0">
                <a:solidFill>
                  <a:schemeClr val="accent6"/>
                </a:solidFill>
              </a:rPr>
              <a:t>, hardness and modulus dropped with dose.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Nuclear stopping power </a:t>
            </a:r>
            <a:r>
              <a:rPr lang="en-US" altLang="zh-CN" sz="2400" b="1" dirty="0" smtClean="0">
                <a:solidFill>
                  <a:schemeClr val="accent6"/>
                </a:solidFill>
              </a:rPr>
              <a:t>played important role in decrease of hardness and modulus.    </a:t>
            </a:r>
            <a:endParaRPr lang="zh-CN" altLang="en-US" sz="2400" b="1" dirty="0">
              <a:solidFill>
                <a:schemeClr val="accent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1" y="1628800"/>
            <a:ext cx="453650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i="1" dirty="0" smtClean="0">
                <a:solidFill>
                  <a:srgbClr val="FF0000"/>
                </a:solidFill>
              </a:rPr>
              <a:t>v</a:t>
            </a:r>
            <a:r>
              <a:rPr lang="en-US" altLang="zh-CN" sz="2600" dirty="0" smtClean="0"/>
              <a:t> is variation of hardness and modulus</a:t>
            </a:r>
          </a:p>
          <a:p>
            <a:r>
              <a:rPr lang="en-US" altLang="zh-CN" sz="2600" i="1" dirty="0" err="1" smtClean="0">
                <a:solidFill>
                  <a:srgbClr val="FF0000"/>
                </a:solidFill>
              </a:rPr>
              <a:t>v</a:t>
            </a:r>
            <a:r>
              <a:rPr lang="en-US" altLang="zh-CN" sz="2600" i="1" baseline="-25000" dirty="0" err="1" smtClean="0">
                <a:solidFill>
                  <a:srgbClr val="FF0000"/>
                </a:solidFill>
              </a:rPr>
              <a:t>sat</a:t>
            </a:r>
            <a:r>
              <a:rPr lang="en-US" altLang="zh-CN" sz="2600" i="1" baseline="-25000" dirty="0" smtClean="0"/>
              <a:t> </a:t>
            </a:r>
            <a:r>
              <a:rPr lang="en-US" altLang="zh-CN" sz="2600" i="1" dirty="0" smtClean="0"/>
              <a:t> is saturated variation</a:t>
            </a:r>
          </a:p>
          <a:p>
            <a:r>
              <a:rPr lang="en-US" altLang="zh-CN" sz="2600" i="1" dirty="0" smtClean="0">
                <a:solidFill>
                  <a:srgbClr val="FF0000"/>
                </a:solidFill>
              </a:rPr>
              <a:t>D</a:t>
            </a:r>
            <a:r>
              <a:rPr lang="en-US" altLang="zh-CN" sz="2600" i="1" dirty="0" smtClean="0"/>
              <a:t> is radiation dose</a:t>
            </a:r>
          </a:p>
          <a:p>
            <a:r>
              <a:rPr lang="en-US" altLang="zh-CN" sz="2600" i="1" dirty="0" smtClean="0">
                <a:solidFill>
                  <a:srgbClr val="FF0000"/>
                </a:solidFill>
              </a:rPr>
              <a:t>t </a:t>
            </a:r>
            <a:r>
              <a:rPr lang="en-US" altLang="zh-CN" sz="2600" i="1" dirty="0" smtClean="0"/>
              <a:t>is fitting parameter</a:t>
            </a:r>
            <a:endParaRPr lang="zh-CN" altLang="en-US" sz="2600" i="1" dirty="0"/>
          </a:p>
        </p:txBody>
      </p:sp>
      <p:sp>
        <p:nvSpPr>
          <p:cNvPr id="15" name="矩形 14"/>
          <p:cNvSpPr/>
          <p:nvPr/>
        </p:nvSpPr>
        <p:spPr>
          <a:xfrm>
            <a:off x="4416936" y="607413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200" dirty="0" err="1"/>
              <a:t>Karakurt</a:t>
            </a:r>
            <a:r>
              <a:rPr lang="en-US" altLang="zh-CN" sz="1200" dirty="0"/>
              <a:t> G, </a:t>
            </a:r>
            <a:r>
              <a:rPr lang="en-US" altLang="zh-CN" sz="1200" dirty="0" err="1"/>
              <a:t>Abdelouas</a:t>
            </a:r>
            <a:r>
              <a:rPr lang="en-US" altLang="zh-CN" sz="1200" dirty="0"/>
              <a:t> A, </a:t>
            </a:r>
            <a:r>
              <a:rPr lang="en-US" altLang="zh-CN" sz="1200" dirty="0" err="1"/>
              <a:t>Guin</a:t>
            </a:r>
            <a:r>
              <a:rPr lang="en-US" altLang="zh-CN" sz="1200" dirty="0"/>
              <a:t> J P, et al. </a:t>
            </a:r>
            <a:r>
              <a:rPr lang="en-US" altLang="zh-CN" sz="1200" dirty="0" smtClean="0"/>
              <a:t>J </a:t>
            </a:r>
            <a:r>
              <a:rPr lang="en-US" altLang="zh-CN" sz="1200" dirty="0" err="1"/>
              <a:t>Nucl</a:t>
            </a:r>
            <a:r>
              <a:rPr lang="en-US" altLang="zh-CN" sz="1200" dirty="0"/>
              <a:t> Mater, 2016, 475</a:t>
            </a:r>
            <a:r>
              <a:rPr lang="zh-CN" altLang="zh-CN" sz="1200" dirty="0"/>
              <a:t>：</a:t>
            </a:r>
            <a:r>
              <a:rPr lang="en-US" altLang="zh-CN" sz="1200" dirty="0"/>
              <a:t>243-254</a:t>
            </a:r>
            <a:endParaRPr lang="zh-CN" altLang="en-US" sz="1200" dirty="0"/>
          </a:p>
        </p:txBody>
      </p:sp>
      <p:sp>
        <p:nvSpPr>
          <p:cNvPr id="17" name="矩形 16"/>
          <p:cNvSpPr/>
          <p:nvPr/>
        </p:nvSpPr>
        <p:spPr>
          <a:xfrm>
            <a:off x="35496" y="6093296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Haibo Peng et al.  </a:t>
            </a:r>
            <a:r>
              <a:rPr lang="en-US" altLang="zh-CN" sz="1200" dirty="0"/>
              <a:t>SCIENTIA SINICA </a:t>
            </a:r>
            <a:r>
              <a:rPr lang="en-US" altLang="zh-CN" sz="1200" dirty="0" err="1"/>
              <a:t>Physica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Mechanica</a:t>
            </a:r>
            <a:r>
              <a:rPr lang="en-US" altLang="zh-CN" sz="1200" dirty="0"/>
              <a:t> &amp; </a:t>
            </a:r>
            <a:r>
              <a:rPr lang="en-US" altLang="zh-CN" sz="1200" dirty="0" err="1"/>
              <a:t>Astronomica</a:t>
            </a:r>
            <a:r>
              <a:rPr lang="en-US" altLang="zh-CN" sz="1200" dirty="0"/>
              <a:t>, (2018)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2959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6077" y="0"/>
            <a:ext cx="91440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Comparisons of irradiation single and multi energy ion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79976"/>
              </p:ext>
            </p:extLst>
          </p:nvPr>
        </p:nvGraphicFramePr>
        <p:xfrm>
          <a:off x="251519" y="339144"/>
          <a:ext cx="4104457" cy="2873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4" name="Graph" r:id="rId4" imgW="4154760" imgH="2901600" progId="Origin50.Graph">
                  <p:embed/>
                </p:oleObj>
              </mc:Choice>
              <mc:Fallback>
                <p:oleObj name="Graph" r:id="rId4" imgW="4154760" imgH="2901600" progId="Origin50.Graph">
                  <p:embed/>
                  <p:pic>
                    <p:nvPicPr>
                      <p:cNvPr id="0" name="Picture 8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19" y="339144"/>
                        <a:ext cx="4104457" cy="28738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099076"/>
              </p:ext>
            </p:extLst>
          </p:nvPr>
        </p:nvGraphicFramePr>
        <p:xfrm>
          <a:off x="4553504" y="404664"/>
          <a:ext cx="4122952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5" name="Graph" r:id="rId6" imgW="4154760" imgH="2901600" progId="Origin50.Graph">
                  <p:embed/>
                </p:oleObj>
              </mc:Choice>
              <mc:Fallback>
                <p:oleObj name="Graph" r:id="rId6" imgW="4154760" imgH="2901600" progId="Origin50.Graph">
                  <p:embed/>
                  <p:pic>
                    <p:nvPicPr>
                      <p:cNvPr id="0" name="Picture 8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3504" y="404664"/>
                        <a:ext cx="4122952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460850"/>
              </p:ext>
            </p:extLst>
          </p:nvPr>
        </p:nvGraphicFramePr>
        <p:xfrm>
          <a:off x="4517792" y="2996953"/>
          <a:ext cx="4321730" cy="3024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6" name="Graph" r:id="rId8" imgW="4154400" imgH="2901600" progId="Origin50.Graph">
                  <p:embed/>
                </p:oleObj>
              </mc:Choice>
              <mc:Fallback>
                <p:oleObj name="Graph" r:id="rId8" imgW="4154400" imgH="2901600" progId="Origin50.Graph">
                  <p:embed/>
                  <p:pic>
                    <p:nvPicPr>
                      <p:cNvPr id="0" name="Picture 8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7792" y="2996953"/>
                        <a:ext cx="4321730" cy="30243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778167"/>
              </p:ext>
            </p:extLst>
          </p:nvPr>
        </p:nvGraphicFramePr>
        <p:xfrm>
          <a:off x="153591" y="3068960"/>
          <a:ext cx="4130377" cy="2917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7" name="Graph" r:id="rId10" imgW="4154400" imgH="2901600" progId="Origin50.Graph">
                  <p:embed/>
                </p:oleObj>
              </mc:Choice>
              <mc:Fallback>
                <p:oleObj name="Graph" r:id="rId10" imgW="4154400" imgH="2901600" progId="Origin50.Graph">
                  <p:embed/>
                  <p:pic>
                    <p:nvPicPr>
                      <p:cNvPr id="0" name="Picture 8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591" y="3068960"/>
                        <a:ext cx="4130377" cy="29174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39552" y="3070701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</a:rPr>
              <a:t>Hardness  V.S.  Dose for irradiation of single energy ion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552" y="5949280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</a:rPr>
              <a:t>Hardness  V.S.  Dose for irradiation of multi-energy ion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32040" y="3070701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</a:rPr>
              <a:t>Modulus V.S.  Dose for irradiation of single energy ion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60032" y="5877272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</a:rPr>
              <a:t>Modulus  V.S.  Dose for irradiation of multi-energy ion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322801"/>
              </p:ext>
            </p:extLst>
          </p:nvPr>
        </p:nvGraphicFramePr>
        <p:xfrm>
          <a:off x="35496" y="702931"/>
          <a:ext cx="8956054" cy="5112567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3482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0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20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20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34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99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79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Irradiation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Measurement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V</a:t>
                      </a:r>
                      <a:r>
                        <a:rPr lang="en-US" sz="2400" kern="0" baseline="-25000">
                          <a:effectLst/>
                        </a:rPr>
                        <a:t>sat.</a:t>
                      </a:r>
                      <a:r>
                        <a:rPr lang="en-US" sz="2400" kern="0">
                          <a:effectLst/>
                        </a:rPr>
                        <a:t>/%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 err="1">
                          <a:effectLst/>
                        </a:rPr>
                        <a:t>ΔV</a:t>
                      </a:r>
                      <a:r>
                        <a:rPr lang="en-US" sz="2400" kern="0" baseline="-25000" dirty="0" err="1">
                          <a:effectLst/>
                        </a:rPr>
                        <a:t>sat</a:t>
                      </a:r>
                      <a:r>
                        <a:rPr lang="en-US" sz="2400" kern="0" dirty="0">
                          <a:effectLst/>
                        </a:rPr>
                        <a:t> /%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t/</a:t>
                      </a:r>
                      <a:r>
                        <a:rPr lang="en-US" sz="2400" kern="0" dirty="0" err="1">
                          <a:effectLst/>
                        </a:rPr>
                        <a:t>dpa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Δt/dpa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982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 </a:t>
                      </a:r>
                      <a:endParaRPr lang="zh-CN" sz="2400" kern="1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kern="0" dirty="0" err="1">
                          <a:effectLst/>
                        </a:rPr>
                        <a:t>Xe</a:t>
                      </a:r>
                      <a:r>
                        <a:rPr lang="en-US" sz="2400" kern="0" dirty="0">
                          <a:effectLst/>
                        </a:rPr>
                        <a:t> and Kr / Single energy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Hardness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-35.4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1.1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0.0064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7×10</a:t>
                      </a:r>
                      <a:r>
                        <a:rPr lang="en-US" sz="2400" kern="0" baseline="30000" dirty="0">
                          <a:effectLst/>
                        </a:rPr>
                        <a:t>-4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98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Modulus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-18.7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0.6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0.015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0.0018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65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 </a:t>
                      </a:r>
                      <a:endParaRPr lang="zh-CN" sz="24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0" dirty="0" err="1">
                          <a:effectLst/>
                        </a:rPr>
                        <a:t>Xe</a:t>
                      </a:r>
                      <a:r>
                        <a:rPr lang="en-US" sz="2400" kern="0" dirty="0">
                          <a:effectLst/>
                        </a:rPr>
                        <a:t> and Ne / Multi energy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Hardness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-34.3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1.2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0.013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0.002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65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Modulus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-18.2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1.6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>
                          <a:effectLst/>
                        </a:rPr>
                        <a:t>0.031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effectLst/>
                        </a:rPr>
                        <a:t>0.008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13631"/>
              </p:ext>
            </p:extLst>
          </p:nvPr>
        </p:nvGraphicFramePr>
        <p:xfrm>
          <a:off x="2411760" y="1916832"/>
          <a:ext cx="4032448" cy="4198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8" name="Graph" r:id="rId12" imgW="32461065" imgH="34290000" progId="Origin50.Graph">
                  <p:embed/>
                </p:oleObj>
              </mc:Choice>
              <mc:Fallback>
                <p:oleObj name="Graph" r:id="rId12" imgW="32461065" imgH="34290000" progId="Origin50.Graph">
                  <p:embed/>
                  <p:pic>
                    <p:nvPicPr>
                      <p:cNvPr id="0" name="Picture 8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1916832"/>
                        <a:ext cx="4032448" cy="4198734"/>
                      </a:xfrm>
                      <a:prstGeom prst="rect">
                        <a:avLst/>
                      </a:prstGeom>
                      <a:solidFill>
                        <a:srgbClr val="B7E8E3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椭圆 30"/>
          <p:cNvSpPr/>
          <p:nvPr/>
        </p:nvSpPr>
        <p:spPr>
          <a:xfrm>
            <a:off x="6804248" y="2060848"/>
            <a:ext cx="1440160" cy="792088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804248" y="4221088"/>
            <a:ext cx="1440160" cy="792088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923928" y="2204864"/>
            <a:ext cx="1368152" cy="3600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4779640" y="2636912"/>
            <a:ext cx="1113632" cy="1872208"/>
            <a:chOff x="4779640" y="2636912"/>
            <a:chExt cx="1113632" cy="1872208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4860032" y="2636912"/>
              <a:ext cx="432048" cy="433790"/>
            </a:xfrm>
            <a:prstGeom prst="line">
              <a:avLst/>
            </a:prstGeom>
            <a:ln w="381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779640" y="3070702"/>
              <a:ext cx="512440" cy="1438418"/>
            </a:xfrm>
            <a:prstGeom prst="line">
              <a:avLst/>
            </a:prstGeom>
            <a:ln w="381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5436096" y="2886036"/>
              <a:ext cx="4571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FF00"/>
                  </a:solidFill>
                </a:rPr>
                <a:t>35</a:t>
              </a:r>
              <a:endParaRPr lang="zh-CN" altLang="en-US" b="1" dirty="0">
                <a:solidFill>
                  <a:srgbClr val="00FF00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03465" y="3717032"/>
            <a:ext cx="967309" cy="1602355"/>
            <a:chOff x="4903465" y="3717032"/>
            <a:chExt cx="967309" cy="1602355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4903465" y="3717032"/>
              <a:ext cx="360040" cy="648072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03465" y="4365104"/>
              <a:ext cx="388615" cy="954283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5413598" y="4221088"/>
              <a:ext cx="4571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00FF"/>
                  </a:solidFill>
                </a:rPr>
                <a:t>18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252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31" grpId="0" animBg="1"/>
      <p:bldP spid="32" grpId="0" animBg="1"/>
      <p:bldP spid="33" grpId="0" animBg="1"/>
      <p:bldP spid="33" grpId="1" animBg="1"/>
      <p:bldP spid="33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6077" y="0"/>
            <a:ext cx="91440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Comparisons of irradiation single and multi energy ion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528611"/>
              </p:ext>
            </p:extLst>
          </p:nvPr>
        </p:nvGraphicFramePr>
        <p:xfrm>
          <a:off x="323528" y="918011"/>
          <a:ext cx="2160241" cy="1512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2" name="Graph" r:id="rId4" imgW="4154760" imgH="2901600" progId="Origin50.Graph">
                  <p:embed/>
                </p:oleObj>
              </mc:Choice>
              <mc:Fallback>
                <p:oleObj name="Graph" r:id="rId4" imgW="4154760" imgH="2901600" progId="Origin50.Graph">
                  <p:embed/>
                  <p:pic>
                    <p:nvPicPr>
                      <p:cNvPr id="0" name="Picture 9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918011"/>
                        <a:ext cx="2160241" cy="15125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033637"/>
              </p:ext>
            </p:extLst>
          </p:nvPr>
        </p:nvGraphicFramePr>
        <p:xfrm>
          <a:off x="4382859" y="918011"/>
          <a:ext cx="2164551" cy="1512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3" name="Graph" r:id="rId6" imgW="4154760" imgH="2901600" progId="Origin50.Graph">
                  <p:embed/>
                </p:oleObj>
              </mc:Choice>
              <mc:Fallback>
                <p:oleObj name="Graph" r:id="rId6" imgW="4154760" imgH="2901600" progId="Origin50.Graph">
                  <p:embed/>
                  <p:pic>
                    <p:nvPicPr>
                      <p:cNvPr id="0" name="Picture 9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2859" y="918011"/>
                        <a:ext cx="2164551" cy="15121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9075957"/>
              </p:ext>
            </p:extLst>
          </p:nvPr>
        </p:nvGraphicFramePr>
        <p:xfrm>
          <a:off x="6444208" y="908720"/>
          <a:ext cx="2277041" cy="1593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4" name="Graph" r:id="rId8" imgW="4154400" imgH="2901600" progId="Origin50.Graph">
                  <p:embed/>
                </p:oleObj>
              </mc:Choice>
              <mc:Fallback>
                <p:oleObj name="Graph" r:id="rId8" imgW="4154400" imgH="2901600" progId="Origin50.Graph">
                  <p:embed/>
                  <p:pic>
                    <p:nvPicPr>
                      <p:cNvPr id="0" name="Picture 9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908720"/>
                        <a:ext cx="2277041" cy="15934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216624"/>
              </p:ext>
            </p:extLst>
          </p:nvPr>
        </p:nvGraphicFramePr>
        <p:xfrm>
          <a:off x="2322699" y="918011"/>
          <a:ext cx="2144089" cy="15144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5" name="Graph" r:id="rId10" imgW="4154400" imgH="2901600" progId="Origin50.Graph">
                  <p:embed/>
                </p:oleObj>
              </mc:Choice>
              <mc:Fallback>
                <p:oleObj name="Graph" r:id="rId10" imgW="4154400" imgH="2901600" progId="Origin50.Graph">
                  <p:embed/>
                  <p:pic>
                    <p:nvPicPr>
                      <p:cNvPr id="0" name="Picture 9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699" y="918011"/>
                        <a:ext cx="2144089" cy="15144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400162" y="620688"/>
            <a:ext cx="8420310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Hardness and modulus   V.S.  Dose for irradiation of single and multi-energy ion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60032" y="5805264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</a:rPr>
              <a:t>Modulus  V.S.  Dose for irradiation of multi energy ion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288517"/>
              </p:ext>
            </p:extLst>
          </p:nvPr>
        </p:nvGraphicFramePr>
        <p:xfrm>
          <a:off x="408942" y="2852936"/>
          <a:ext cx="4955148" cy="275643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299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55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55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32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7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31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Irradiation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Measurement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V</a:t>
                      </a:r>
                      <a:r>
                        <a:rPr lang="en-US" sz="1400" kern="0" baseline="-25000" dirty="0" err="1">
                          <a:effectLst/>
                        </a:rPr>
                        <a:t>sat</a:t>
                      </a:r>
                      <a:r>
                        <a:rPr lang="en-US" sz="1400" kern="0" baseline="-25000" dirty="0">
                          <a:effectLst/>
                        </a:rPr>
                        <a:t>.</a:t>
                      </a:r>
                      <a:r>
                        <a:rPr lang="en-US" sz="1400" kern="0" dirty="0">
                          <a:effectLst/>
                        </a:rPr>
                        <a:t>/%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ΔV</a:t>
                      </a:r>
                      <a:r>
                        <a:rPr lang="en-US" sz="1400" kern="0" baseline="-25000" dirty="0" err="1">
                          <a:effectLst/>
                        </a:rPr>
                        <a:t>sat</a:t>
                      </a:r>
                      <a:r>
                        <a:rPr lang="en-US" sz="1400" kern="0" dirty="0">
                          <a:effectLst/>
                        </a:rPr>
                        <a:t> /%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t/</a:t>
                      </a:r>
                      <a:r>
                        <a:rPr lang="en-US" sz="1400" kern="0" dirty="0" err="1">
                          <a:effectLst/>
                        </a:rPr>
                        <a:t>dpa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Δt/dpa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14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Xe</a:t>
                      </a:r>
                      <a:r>
                        <a:rPr lang="en-US" sz="1400" kern="0" dirty="0">
                          <a:effectLst/>
                        </a:rPr>
                        <a:t> and Kr / Single energy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Hardness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-35.4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1.1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0.0064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7×10</a:t>
                      </a:r>
                      <a:r>
                        <a:rPr lang="en-US" sz="1400" kern="0" baseline="30000" dirty="0">
                          <a:effectLst/>
                        </a:rPr>
                        <a:t>-4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Modulus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-18.7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0.6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0.015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0.0018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97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Xe</a:t>
                      </a:r>
                      <a:r>
                        <a:rPr lang="en-US" sz="1400" kern="0" dirty="0">
                          <a:effectLst/>
                        </a:rPr>
                        <a:t> and Ne / Multi energy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Hardness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-34.3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1.2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0.013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0.002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9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Modulus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-18.2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1.6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0.031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0.008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536589"/>
              </p:ext>
            </p:extLst>
          </p:nvPr>
        </p:nvGraphicFramePr>
        <p:xfrm>
          <a:off x="5652120" y="2852936"/>
          <a:ext cx="2664296" cy="277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6" name="Graph" r:id="rId12" imgW="32461065" imgH="34290000" progId="Origin50.Graph">
                  <p:embed/>
                </p:oleObj>
              </mc:Choice>
              <mc:Fallback>
                <p:oleObj name="Graph" r:id="rId12" imgW="32461065" imgH="34290000" progId="Origin50.Graph">
                  <p:embed/>
                  <p:pic>
                    <p:nvPicPr>
                      <p:cNvPr id="0" name="Picture 9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2852936"/>
                        <a:ext cx="2664296" cy="2774163"/>
                      </a:xfrm>
                      <a:prstGeom prst="rect">
                        <a:avLst/>
                      </a:prstGeom>
                      <a:solidFill>
                        <a:srgbClr val="B7E8E3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7937" y="5877272"/>
            <a:ext cx="9144000" cy="67710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900" dirty="0" smtClean="0">
                <a:solidFill>
                  <a:schemeClr val="accent6"/>
                </a:solidFill>
              </a:rPr>
              <a:t>There were</a:t>
            </a:r>
            <a:r>
              <a:rPr lang="en-US" altLang="zh-CN" sz="1900" dirty="0" smtClean="0">
                <a:solidFill>
                  <a:srgbClr val="FF0000"/>
                </a:solidFill>
              </a:rPr>
              <a:t> no difference </a:t>
            </a:r>
            <a:r>
              <a:rPr lang="en-US" altLang="zh-CN" sz="1900" dirty="0" smtClean="0">
                <a:solidFill>
                  <a:schemeClr val="accent6"/>
                </a:solidFill>
              </a:rPr>
              <a:t>in trends of hardness and modulus on dose for </a:t>
            </a:r>
            <a:r>
              <a:rPr lang="en-US" altLang="zh-CN" sz="1900" dirty="0" smtClean="0">
                <a:solidFill>
                  <a:srgbClr val="FF0000"/>
                </a:solidFill>
              </a:rPr>
              <a:t>irradiation of single energy ions and multi energy ion</a:t>
            </a:r>
            <a:r>
              <a:rPr lang="en-US" altLang="zh-CN" sz="1900" dirty="0" smtClean="0">
                <a:solidFill>
                  <a:schemeClr val="accent6"/>
                </a:solidFill>
              </a:rPr>
              <a:t>, except for </a:t>
            </a:r>
            <a:r>
              <a:rPr lang="en-US" altLang="zh-CN" sz="1900" dirty="0" smtClean="0">
                <a:solidFill>
                  <a:srgbClr val="FF0000"/>
                </a:solidFill>
              </a:rPr>
              <a:t>calculated irradiation dose</a:t>
            </a:r>
            <a:r>
              <a:rPr lang="en-US" altLang="zh-CN" sz="1900" dirty="0" smtClean="0">
                <a:solidFill>
                  <a:schemeClr val="accent6"/>
                </a:solidFill>
              </a:rPr>
              <a:t>. </a:t>
            </a:r>
            <a:endParaRPr lang="zh-CN" altLang="en-US" sz="1900" baseline="-25000" dirty="0">
              <a:solidFill>
                <a:schemeClr val="accent6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098328" y="3875272"/>
            <a:ext cx="1019163" cy="1152999"/>
            <a:chOff x="4779640" y="2636912"/>
            <a:chExt cx="1019163" cy="1872208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4860032" y="2636912"/>
              <a:ext cx="432048" cy="433790"/>
            </a:xfrm>
            <a:prstGeom prst="line">
              <a:avLst/>
            </a:prstGeom>
            <a:ln w="381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779640" y="3070702"/>
              <a:ext cx="512440" cy="1438418"/>
            </a:xfrm>
            <a:prstGeom prst="line">
              <a:avLst/>
            </a:prstGeom>
            <a:ln w="381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341627" y="2837724"/>
              <a:ext cx="4571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FF00"/>
                  </a:solidFill>
                </a:rPr>
                <a:t>35</a:t>
              </a:r>
              <a:endParaRPr lang="zh-CN" altLang="en-US" b="1" dirty="0">
                <a:solidFill>
                  <a:srgbClr val="00FF00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03848" y="4509120"/>
            <a:ext cx="949520" cy="913633"/>
            <a:chOff x="4931019" y="3730454"/>
            <a:chExt cx="765580" cy="1602354"/>
          </a:xfrm>
        </p:grpSpPr>
        <p:cxnSp>
          <p:nvCxnSpPr>
            <p:cNvPr id="41" name="直接连接符 40"/>
            <p:cNvCxnSpPr>
              <a:endCxn id="43" idx="1"/>
            </p:cNvCxnSpPr>
            <p:nvPr/>
          </p:nvCxnSpPr>
          <p:spPr>
            <a:xfrm>
              <a:off x="4931019" y="3730454"/>
              <a:ext cx="308404" cy="324035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endCxn id="43" idx="1"/>
            </p:cNvCxnSpPr>
            <p:nvPr/>
          </p:nvCxnSpPr>
          <p:spPr>
            <a:xfrm flipV="1">
              <a:off x="4931019" y="4054489"/>
              <a:ext cx="308404" cy="1278319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239423" y="3869824"/>
              <a:ext cx="45717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00FF"/>
                  </a:solidFill>
                </a:rPr>
                <a:t>18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95536" y="2420888"/>
            <a:ext cx="8420310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Parameters of fitting lines of trend of hardness and modulus on irradiation dose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80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Radiation effects on SiO</a:t>
            </a:r>
            <a:r>
              <a:rPr lang="en-US" altLang="zh-CN" baseline="-25000" dirty="0" smtClean="0"/>
              <a:t>2 </a:t>
            </a:r>
            <a:r>
              <a:rPr lang="en-US" altLang="zh-CN" dirty="0" smtClean="0"/>
              <a:t>and borosilicate glass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955685"/>
              </p:ext>
            </p:extLst>
          </p:nvPr>
        </p:nvGraphicFramePr>
        <p:xfrm>
          <a:off x="-36512" y="692696"/>
          <a:ext cx="3503654" cy="244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9" name="Graph" r:id="rId4" imgW="4153680" imgH="2901600" progId="Origin50.Graph">
                  <p:embed/>
                </p:oleObj>
              </mc:Choice>
              <mc:Fallback>
                <p:oleObj name="Graph" r:id="rId4" imgW="4153680" imgH="2901600" progId="Origin50.Graph">
                  <p:embed/>
                  <p:pic>
                    <p:nvPicPr>
                      <p:cNvPr id="0" name="Picture 4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2" y="692696"/>
                        <a:ext cx="3503654" cy="24482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015100"/>
              </p:ext>
            </p:extLst>
          </p:nvPr>
        </p:nvGraphicFramePr>
        <p:xfrm>
          <a:off x="2868545" y="692696"/>
          <a:ext cx="3503655" cy="244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0" name="Graph" r:id="rId6" imgW="4153680" imgH="2901600" progId="Origin50.Graph">
                  <p:embed/>
                </p:oleObj>
              </mc:Choice>
              <mc:Fallback>
                <p:oleObj name="Graph" r:id="rId6" imgW="4153680" imgH="2901600" progId="Origin50.Graph">
                  <p:embed/>
                  <p:pic>
                    <p:nvPicPr>
                      <p:cNvPr id="0" name="Picture 4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8545" y="692696"/>
                        <a:ext cx="3503655" cy="24482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14028" y="3801234"/>
            <a:ext cx="7946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/>
                </a:solidFill>
              </a:rPr>
              <a:t>Different trends of </a:t>
            </a:r>
            <a:r>
              <a:rPr lang="en-US" altLang="zh-CN" sz="2000" b="1" dirty="0">
                <a:solidFill>
                  <a:schemeClr val="accent6"/>
                </a:solidFill>
              </a:rPr>
              <a:t>Hardness </a:t>
            </a:r>
            <a:r>
              <a:rPr lang="en-US" altLang="zh-CN" sz="2000" b="1" dirty="0" smtClean="0">
                <a:solidFill>
                  <a:schemeClr val="accent6"/>
                </a:solidFill>
              </a:rPr>
              <a:t>and modulus </a:t>
            </a:r>
            <a:r>
              <a:rPr lang="en-US" altLang="zh-CN" sz="2000" b="1" dirty="0">
                <a:solidFill>
                  <a:schemeClr val="accent6"/>
                </a:solidFill>
              </a:rPr>
              <a:t>with irradiation </a:t>
            </a:r>
            <a:r>
              <a:rPr lang="en-US" altLang="zh-CN" sz="2000" b="1" dirty="0" smtClean="0">
                <a:solidFill>
                  <a:schemeClr val="accent6"/>
                </a:solidFill>
              </a:rPr>
              <a:t>doses for borosilicate glass and SiO</a:t>
            </a:r>
            <a:r>
              <a:rPr lang="en-US" altLang="zh-CN" sz="2000" b="1" baseline="-25000" dirty="0" smtClean="0">
                <a:solidFill>
                  <a:schemeClr val="accent6"/>
                </a:solidFill>
              </a:rPr>
              <a:t>2</a:t>
            </a:r>
            <a:endParaRPr lang="zh-CN" altLang="en-US" sz="2000" b="1" baseline="-25000" dirty="0">
              <a:solidFill>
                <a:schemeClr val="accent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028" y="4593322"/>
            <a:ext cx="7946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/>
                </a:solidFill>
              </a:rPr>
              <a:t>Could the </a:t>
            </a:r>
            <a:r>
              <a:rPr lang="en-US" altLang="zh-CN" sz="2000" b="1" dirty="0" smtClean="0">
                <a:solidFill>
                  <a:srgbClr val="0000FF"/>
                </a:solidFill>
              </a:rPr>
              <a:t>variations of Hardness and modulus in borosilicate glass with irradiation </a:t>
            </a:r>
            <a:r>
              <a:rPr lang="en-US" altLang="zh-CN" sz="2000" b="1" dirty="0" smtClean="0">
                <a:solidFill>
                  <a:schemeClr val="accent6"/>
                </a:solidFill>
              </a:rPr>
              <a:t>be attributed to change in 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network of silica</a:t>
            </a:r>
            <a:r>
              <a:rPr lang="en-US" altLang="zh-CN" sz="2000" b="1" dirty="0" smtClean="0">
                <a:solidFill>
                  <a:schemeClr val="accent6"/>
                </a:solidFill>
              </a:rPr>
              <a:t>?</a:t>
            </a:r>
            <a:endParaRPr lang="zh-CN" altLang="en-US" sz="2000" b="1" baseline="-25000" dirty="0">
              <a:solidFill>
                <a:schemeClr val="accent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5877272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Haibo </a:t>
            </a:r>
            <a:r>
              <a:rPr lang="en-US" altLang="zh-CN" dirty="0" err="1"/>
              <a:t>Peng</a:t>
            </a:r>
            <a:r>
              <a:rPr lang="en-US" altLang="zh-CN" dirty="0" smtClean="0"/>
              <a:t>, </a:t>
            </a:r>
            <a:r>
              <a:rPr lang="en-US" altLang="zh-CN" dirty="0" err="1"/>
              <a:t>Acta</a:t>
            </a:r>
            <a:r>
              <a:rPr lang="en-US" altLang="zh-CN" dirty="0"/>
              <a:t> </a:t>
            </a:r>
            <a:r>
              <a:rPr lang="en-US" altLang="zh-CN" dirty="0" err="1"/>
              <a:t>Physica</a:t>
            </a:r>
            <a:r>
              <a:rPr lang="en-US" altLang="zh-CN" dirty="0"/>
              <a:t> </a:t>
            </a:r>
            <a:r>
              <a:rPr lang="en-US" altLang="zh-CN" dirty="0" err="1"/>
              <a:t>Sinica</a:t>
            </a:r>
            <a:r>
              <a:rPr lang="en-US" altLang="zh-CN" dirty="0"/>
              <a:t>, </a:t>
            </a:r>
            <a:r>
              <a:rPr lang="en-US" altLang="zh-CN" dirty="0" smtClean="0"/>
              <a:t> </a:t>
            </a:r>
            <a:r>
              <a:rPr lang="en-US" altLang="zh-CN" dirty="0"/>
              <a:t>2018. 67(3): 038101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Guan, M, Journal of Non-Crystalline Solids, 2019. </a:t>
            </a:r>
            <a:r>
              <a:rPr lang="en-US" altLang="zh-CN" b="1" dirty="0" smtClean="0"/>
              <a:t>518</a:t>
            </a:r>
            <a:r>
              <a:rPr lang="en-US" altLang="zh-CN" dirty="0" smtClean="0"/>
              <a:t>: p. 118-122.</a:t>
            </a:r>
            <a:endParaRPr lang="zh-CN" altLang="zh-CN" dirty="0"/>
          </a:p>
        </p:txBody>
      </p:sp>
      <p:sp>
        <p:nvSpPr>
          <p:cNvPr id="14" name="TextBox 13"/>
          <p:cNvSpPr txBox="1"/>
          <p:nvPr/>
        </p:nvSpPr>
        <p:spPr>
          <a:xfrm>
            <a:off x="611560" y="2996952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/>
                </a:solidFill>
              </a:rPr>
              <a:t>Hardness V.S. dose</a:t>
            </a:r>
            <a:endParaRPr lang="zh-CN" altLang="en-US" sz="2000" b="1" baseline="-25000" dirty="0">
              <a:solidFill>
                <a:schemeClr val="accent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63888" y="2996952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/>
                </a:solidFill>
              </a:rPr>
              <a:t>Modulus V.S. dose</a:t>
            </a:r>
            <a:endParaRPr lang="zh-CN" altLang="en-US" sz="2000" b="1" baseline="-25000" dirty="0">
              <a:solidFill>
                <a:schemeClr val="accent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28184" y="2996952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/>
                </a:solidFill>
              </a:rPr>
              <a:t>Hardness V.S. modulus</a:t>
            </a:r>
            <a:endParaRPr lang="zh-CN" altLang="en-US" sz="2000" b="1" baseline="-25000" dirty="0">
              <a:solidFill>
                <a:schemeClr val="accent6"/>
              </a:solidFill>
            </a:endParaRPr>
          </a:p>
        </p:txBody>
      </p:sp>
      <p:graphicFrame>
        <p:nvGraphicFramePr>
          <p:cNvPr id="6625" name="Object 481"/>
          <p:cNvGraphicFramePr>
            <a:graphicFrameLocks noChangeAspect="1"/>
          </p:cNvGraphicFramePr>
          <p:nvPr/>
        </p:nvGraphicFramePr>
        <p:xfrm>
          <a:off x="5735320" y="692150"/>
          <a:ext cx="3487738" cy="245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1" name="Graph" r:id="rId8" imgW="4162320" imgH="2926080" progId="Origin50.Graph">
                  <p:embed/>
                </p:oleObj>
              </mc:Choice>
              <mc:Fallback>
                <p:oleObj name="Graph" r:id="rId8" imgW="4162320" imgH="2926080" progId="Origin50.Graph">
                  <p:embed/>
                  <p:pic>
                    <p:nvPicPr>
                      <p:cNvPr id="0" name="Picture 4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5320" y="692150"/>
                        <a:ext cx="3487738" cy="2452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102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3" grpId="0"/>
      <p:bldP spid="14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MD simulation of changes in structure of glass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pic>
        <p:nvPicPr>
          <p:cNvPr id="7" name="图片 6" descr="Structural origin of hardness decrease in irr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2996952"/>
            <a:ext cx="2448272" cy="1818997"/>
          </a:xfrm>
          <a:prstGeom prst="rect">
            <a:avLst/>
          </a:prstGeom>
        </p:spPr>
      </p:pic>
      <p:pic>
        <p:nvPicPr>
          <p:cNvPr id="8" name="图片 7" descr="Structural origin of hardness decrease in ir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43600" y="3127387"/>
            <a:ext cx="3600400" cy="1597757"/>
          </a:xfrm>
          <a:prstGeom prst="rect">
            <a:avLst/>
          </a:prstGeom>
        </p:spPr>
      </p:pic>
      <p:pic>
        <p:nvPicPr>
          <p:cNvPr id="9" name="图片 8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692696"/>
            <a:ext cx="5544616" cy="1744457"/>
          </a:xfrm>
          <a:prstGeom prst="rect">
            <a:avLst/>
          </a:prstGeom>
        </p:spPr>
      </p:pic>
      <p:pic>
        <p:nvPicPr>
          <p:cNvPr id="10" name="图片 9" descr="Structural origin of hardness decrease in irra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996952"/>
            <a:ext cx="2232248" cy="1885142"/>
          </a:xfrm>
          <a:prstGeom prst="rect">
            <a:avLst/>
          </a:prstGeom>
        </p:spPr>
      </p:pic>
      <p:pic>
        <p:nvPicPr>
          <p:cNvPr id="13619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620688"/>
            <a:ext cx="230343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51520" y="2492896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6"/>
                </a:solidFill>
              </a:rPr>
              <a:t>Simulation of hardness measurement process</a:t>
            </a:r>
            <a:endParaRPr lang="zh-CN" altLang="en-US" b="1" baseline="-25000" dirty="0">
              <a:solidFill>
                <a:schemeClr val="accent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8144" y="249289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6"/>
                </a:solidFill>
              </a:rPr>
              <a:t>Hardness V.S. dose</a:t>
            </a:r>
            <a:endParaRPr lang="zh-CN" altLang="en-US" b="1" baseline="-25000" dirty="0">
              <a:solidFill>
                <a:schemeClr val="accent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180528" y="486916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6"/>
                </a:solidFill>
              </a:rPr>
              <a:t>Change in boron and silicon coordination  with dose</a:t>
            </a:r>
            <a:endParaRPr lang="zh-CN" altLang="en-US" b="1" baseline="-25000" dirty="0">
              <a:solidFill>
                <a:schemeClr val="accent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4869160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6"/>
                </a:solidFill>
              </a:rPr>
              <a:t>Change in boron  relative structure with dose</a:t>
            </a:r>
            <a:endParaRPr lang="zh-CN" altLang="en-US" b="1" baseline="-25000" dirty="0">
              <a:solidFill>
                <a:schemeClr val="accent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8144" y="4869160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6"/>
                </a:solidFill>
              </a:rPr>
              <a:t>Broken network by impact of ions</a:t>
            </a:r>
            <a:endParaRPr lang="zh-CN" altLang="en-US" b="1" baseline="-25000" dirty="0">
              <a:solidFill>
                <a:schemeClr val="accent6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237312"/>
            <a:ext cx="63001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Yuan, W.</a:t>
            </a:r>
            <a:r>
              <a:rPr lang="en-US" altLang="zh-CN" sz="1400" i="1" dirty="0" smtClean="0"/>
              <a:t>, et al.</a:t>
            </a:r>
            <a:r>
              <a:rPr lang="en-US" altLang="zh-CN" sz="1400" dirty="0" smtClean="0"/>
              <a:t> (2017). The Journal of Chemical Physics </a:t>
            </a:r>
            <a:r>
              <a:rPr lang="en-US" altLang="zh-CN" sz="1400" b="1" dirty="0" smtClean="0"/>
              <a:t>147</a:t>
            </a:r>
            <a:r>
              <a:rPr lang="en-US" altLang="zh-CN" sz="1400" dirty="0" smtClean="0"/>
              <a:t>(23): 234502</a:t>
            </a:r>
            <a:endParaRPr lang="zh-CN" altLang="zh-CN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179512" y="5229200"/>
            <a:ext cx="8640960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/>
                </a:solidFill>
                <a:latin typeface="Raavi" pitchFamily="34" charset="0"/>
                <a:cs typeface="Raavi" pitchFamily="34" charset="0"/>
              </a:rPr>
              <a:t>After irradiation of ion, change in hardness of glasses might due to breakage of Si-O-B bond. </a:t>
            </a:r>
            <a:endParaRPr lang="zh-CN" altLang="en-US" sz="2800" dirty="0">
              <a:solidFill>
                <a:schemeClr val="accent6"/>
              </a:solidFill>
              <a:latin typeface="Raavi" pitchFamily="34" charset="0"/>
              <a:cs typeface="Raav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Infrared and Raman spectra of NBS2 glass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726414"/>
              </p:ext>
            </p:extLst>
          </p:nvPr>
        </p:nvGraphicFramePr>
        <p:xfrm>
          <a:off x="226958" y="304081"/>
          <a:ext cx="3384376" cy="2698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8" name="Graph" r:id="rId4" imgW="30536908" imgH="22859820" progId="Origin50.Graph">
                  <p:embed/>
                </p:oleObj>
              </mc:Choice>
              <mc:Fallback>
                <p:oleObj name="Graph" r:id="rId4" imgW="30536908" imgH="22859820" progId="Origin50.Graph">
                  <p:embed/>
                  <p:pic>
                    <p:nvPicPr>
                      <p:cNvPr id="0" name="Picture 11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958" y="304081"/>
                        <a:ext cx="3384376" cy="26985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793283"/>
              </p:ext>
            </p:extLst>
          </p:nvPr>
        </p:nvGraphicFramePr>
        <p:xfrm>
          <a:off x="3203848" y="395604"/>
          <a:ext cx="3059111" cy="2517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9" name="Graph" r:id="rId6" imgW="4154760" imgH="2901600" progId="Origin50.Graph">
                  <p:embed/>
                </p:oleObj>
              </mc:Choice>
              <mc:Fallback>
                <p:oleObj name="Graph" r:id="rId6" imgW="4154760" imgH="2901600" progId="Origin50.Graph">
                  <p:embed/>
                  <p:pic>
                    <p:nvPicPr>
                      <p:cNvPr id="0" name="Picture 1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395604"/>
                        <a:ext cx="3059111" cy="25171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402021"/>
              </p:ext>
            </p:extLst>
          </p:nvPr>
        </p:nvGraphicFramePr>
        <p:xfrm>
          <a:off x="611560" y="3140968"/>
          <a:ext cx="3024336" cy="31941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0" name="Graph" r:id="rId8" imgW="32461065" imgH="34290000" progId="Origin50.Graph">
                  <p:embed/>
                </p:oleObj>
              </mc:Choice>
              <mc:Fallback>
                <p:oleObj name="Graph" r:id="rId8" imgW="32461065" imgH="34290000" progId="Origin50.Graph">
                  <p:embed/>
                  <p:pic>
                    <p:nvPicPr>
                      <p:cNvPr id="0" name="Picture 1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140968"/>
                        <a:ext cx="3024336" cy="31941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63398"/>
              </p:ext>
            </p:extLst>
          </p:nvPr>
        </p:nvGraphicFramePr>
        <p:xfrm>
          <a:off x="6323013" y="2876550"/>
          <a:ext cx="2689225" cy="283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1" name="Graph" r:id="rId10" imgW="4154760" imgH="4389120" progId="Origin50.Graph">
                  <p:embed/>
                </p:oleObj>
              </mc:Choice>
              <mc:Fallback>
                <p:oleObj name="Graph" r:id="rId10" imgW="4154760" imgH="4389120" progId="Origin50.Graph">
                  <p:embed/>
                  <p:pic>
                    <p:nvPicPr>
                      <p:cNvPr id="0" name="Picture 1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3013" y="2876550"/>
                        <a:ext cx="2689225" cy="283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8601729"/>
              </p:ext>
            </p:extLst>
          </p:nvPr>
        </p:nvGraphicFramePr>
        <p:xfrm>
          <a:off x="224086" y="304081"/>
          <a:ext cx="3384000" cy="27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2" name="Graph" r:id="rId12" imgW="3908520" imgH="2926080" progId="Origin50.Graph">
                  <p:embed/>
                </p:oleObj>
              </mc:Choice>
              <mc:Fallback>
                <p:oleObj name="Graph" r:id="rId12" imgW="3908520" imgH="2926080" progId="Origin50.Graph">
                  <p:embed/>
                  <p:pic>
                    <p:nvPicPr>
                      <p:cNvPr id="0" name="Picture 1128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086" y="304081"/>
                        <a:ext cx="3384000" cy="270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7763796"/>
              </p:ext>
            </p:extLst>
          </p:nvPr>
        </p:nvGraphicFramePr>
        <p:xfrm>
          <a:off x="611560" y="3140968"/>
          <a:ext cx="3024000" cy="3197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3" name="Graph" r:id="rId14" imgW="4154760" imgH="4389120" progId="Origin50.Graph">
                  <p:embed/>
                </p:oleObj>
              </mc:Choice>
              <mc:Fallback>
                <p:oleObj name="Graph" r:id="rId14" imgW="4154760" imgH="4389120" progId="Origin50.Graph">
                  <p:embed/>
                  <p:pic>
                    <p:nvPicPr>
                      <p:cNvPr id="0" name="Picture 1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140968"/>
                        <a:ext cx="3024000" cy="31975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419646" y="664121"/>
            <a:ext cx="1929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Formation of BO</a:t>
            </a:r>
            <a:r>
              <a:rPr lang="en-US" altLang="zh-CN" baseline="-25000" dirty="0" smtClean="0"/>
              <a:t>3</a:t>
            </a:r>
            <a:endParaRPr lang="zh-CN" altLang="en-US" baseline="-25000" dirty="0"/>
          </a:p>
        </p:txBody>
      </p:sp>
      <p:sp>
        <p:nvSpPr>
          <p:cNvPr id="17" name="矩形 16"/>
          <p:cNvSpPr/>
          <p:nvPr/>
        </p:nvSpPr>
        <p:spPr>
          <a:xfrm>
            <a:off x="6059606" y="1028517"/>
            <a:ext cx="2952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/>
              <a:t>E. I. </a:t>
            </a:r>
            <a:r>
              <a:rPr lang="en-US" altLang="zh-CN" sz="1000" dirty="0" err="1"/>
              <a:t>Kamitsos</a:t>
            </a:r>
            <a:r>
              <a:rPr lang="en-US" altLang="zh-CN" sz="1000" dirty="0"/>
              <a:t>, et al. J. Phys. Chem. , 1986. 91: 1073-1079.</a:t>
            </a:r>
            <a:endParaRPr lang="zh-CN" altLang="zh-CN" sz="1000" dirty="0"/>
          </a:p>
          <a:p>
            <a:r>
              <a:rPr lang="en-US" altLang="zh-CN" sz="1000" dirty="0"/>
              <a:t>C. </a:t>
            </a:r>
            <a:r>
              <a:rPr lang="en-US" altLang="zh-CN" sz="1000" dirty="0" err="1"/>
              <a:t>Gautam</a:t>
            </a:r>
            <a:r>
              <a:rPr lang="en-US" altLang="zh-CN" sz="1000" dirty="0"/>
              <a:t>, et al. ISRN Ceramics, 2012. 2012: 1-17.</a:t>
            </a:r>
            <a:endParaRPr lang="zh-CN" altLang="zh-CN" sz="1000" dirty="0"/>
          </a:p>
          <a:p>
            <a:r>
              <a:rPr lang="en-US" altLang="zh-CN" sz="1000" dirty="0"/>
              <a:t>S. Music, et al. Journal of material science, 1992. 27</a:t>
            </a:r>
            <a:r>
              <a:rPr lang="en-US" altLang="zh-CN" sz="1200" dirty="0"/>
              <a:t>: 5269-5275</a:t>
            </a:r>
            <a:r>
              <a:rPr lang="en-US" altLang="zh-CN" dirty="0"/>
              <a:t>.</a:t>
            </a:r>
            <a:endParaRPr lang="zh-CN" altLang="zh-CN" dirty="0"/>
          </a:p>
        </p:txBody>
      </p:sp>
      <p:grpSp>
        <p:nvGrpSpPr>
          <p:cNvPr id="18" name="组合 17"/>
          <p:cNvGrpSpPr/>
          <p:nvPr/>
        </p:nvGrpSpPr>
        <p:grpSpPr>
          <a:xfrm>
            <a:off x="6136589" y="1081805"/>
            <a:ext cx="1315491" cy="1247722"/>
            <a:chOff x="5491170" y="1318692"/>
            <a:chExt cx="1481193" cy="1769039"/>
          </a:xfrm>
        </p:grpSpPr>
        <p:sp>
          <p:nvSpPr>
            <p:cNvPr id="19" name="椭圆 18"/>
            <p:cNvSpPr/>
            <p:nvPr/>
          </p:nvSpPr>
          <p:spPr>
            <a:xfrm>
              <a:off x="6084168" y="2156936"/>
              <a:ext cx="330641" cy="36004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hueMod val="100000"/>
                    <a:satMod val="100000"/>
                    <a:shade val="30000"/>
                    <a:satMod val="115000"/>
                  </a:schemeClr>
                </a:gs>
                <a:gs pos="50000">
                  <a:schemeClr val="accent1">
                    <a:tint val="100000"/>
                    <a:shade val="100000"/>
                    <a:hueMod val="100000"/>
                    <a:satMod val="100000"/>
                    <a:shade val="67500"/>
                    <a:satMod val="115000"/>
                  </a:schemeClr>
                </a:gs>
                <a:gs pos="100000">
                  <a:schemeClr val="accent1">
                    <a:tint val="100000"/>
                    <a:shade val="100000"/>
                    <a:hueMod val="100000"/>
                    <a:satMod val="10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5652120" y="2391544"/>
              <a:ext cx="432048" cy="15535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259079" y="2504145"/>
              <a:ext cx="155730" cy="392342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414809" y="2405028"/>
              <a:ext cx="391852" cy="18120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236568" y="1484784"/>
              <a:ext cx="0" cy="677113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5491170" y="2504145"/>
              <a:ext cx="180000" cy="1800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365519" y="2907711"/>
              <a:ext cx="180000" cy="1800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792363" y="2543293"/>
              <a:ext cx="180000" cy="1800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152732" y="1318692"/>
              <a:ext cx="180000" cy="1800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43782" y="1219056"/>
            <a:ext cx="1016206" cy="1008112"/>
            <a:chOff x="2310353" y="2276872"/>
            <a:chExt cx="1723474" cy="1512168"/>
          </a:xfrm>
        </p:grpSpPr>
        <p:sp>
          <p:nvSpPr>
            <p:cNvPr id="29" name="六边形 28"/>
            <p:cNvSpPr/>
            <p:nvPr/>
          </p:nvSpPr>
          <p:spPr>
            <a:xfrm rot="3904327">
              <a:off x="2555776" y="2348880"/>
              <a:ext cx="1296144" cy="1368152"/>
            </a:xfrm>
            <a:prstGeom prst="hexagon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310353" y="2817701"/>
              <a:ext cx="330641" cy="36004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hueMod val="100000"/>
                    <a:satMod val="100000"/>
                    <a:shade val="30000"/>
                    <a:satMod val="115000"/>
                  </a:schemeClr>
                </a:gs>
                <a:gs pos="50000">
                  <a:schemeClr val="accent1">
                    <a:tint val="100000"/>
                    <a:shade val="100000"/>
                    <a:hueMod val="100000"/>
                    <a:satMod val="100000"/>
                    <a:shade val="67500"/>
                    <a:satMod val="115000"/>
                  </a:schemeClr>
                </a:gs>
                <a:gs pos="100000">
                  <a:schemeClr val="accent1">
                    <a:tint val="100000"/>
                    <a:shade val="100000"/>
                    <a:hueMod val="100000"/>
                    <a:satMod val="10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491880" y="2276872"/>
              <a:ext cx="330641" cy="36004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hueMod val="100000"/>
                    <a:satMod val="100000"/>
                    <a:shade val="30000"/>
                    <a:satMod val="115000"/>
                  </a:schemeClr>
                </a:gs>
                <a:gs pos="50000">
                  <a:schemeClr val="accent1">
                    <a:tint val="100000"/>
                    <a:shade val="100000"/>
                    <a:hueMod val="100000"/>
                    <a:satMod val="100000"/>
                    <a:shade val="67500"/>
                    <a:satMod val="115000"/>
                  </a:schemeClr>
                </a:gs>
                <a:gs pos="100000">
                  <a:schemeClr val="accent1">
                    <a:tint val="100000"/>
                    <a:shade val="100000"/>
                    <a:hueMod val="100000"/>
                    <a:satMod val="10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326559" y="3429000"/>
              <a:ext cx="330641" cy="36004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hueMod val="100000"/>
                    <a:satMod val="100000"/>
                    <a:shade val="30000"/>
                    <a:satMod val="115000"/>
                  </a:schemeClr>
                </a:gs>
                <a:gs pos="50000">
                  <a:schemeClr val="accent1">
                    <a:tint val="100000"/>
                    <a:shade val="100000"/>
                    <a:hueMod val="100000"/>
                    <a:satMod val="100000"/>
                    <a:shade val="67500"/>
                    <a:satMod val="115000"/>
                  </a:schemeClr>
                </a:gs>
                <a:gs pos="100000">
                  <a:schemeClr val="accent1">
                    <a:tint val="100000"/>
                    <a:shade val="100000"/>
                    <a:hueMod val="100000"/>
                    <a:satMod val="10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627784" y="3537012"/>
              <a:ext cx="180000" cy="1800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853827" y="2936286"/>
              <a:ext cx="180000" cy="1800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850636" y="2366882"/>
              <a:ext cx="180000" cy="18002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35498" y="2464321"/>
            <a:ext cx="3108484" cy="369332"/>
            <a:chOff x="6576084" y="2564904"/>
            <a:chExt cx="3108484" cy="369332"/>
          </a:xfrm>
        </p:grpSpPr>
        <p:sp>
          <p:nvSpPr>
            <p:cNvPr id="36" name="椭圆 35"/>
            <p:cNvSpPr/>
            <p:nvPr/>
          </p:nvSpPr>
          <p:spPr>
            <a:xfrm>
              <a:off x="6576084" y="2683652"/>
              <a:ext cx="191857" cy="18002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hueMod val="100000"/>
                    <a:satMod val="100000"/>
                    <a:shade val="30000"/>
                    <a:satMod val="115000"/>
                  </a:schemeClr>
                </a:gs>
                <a:gs pos="50000">
                  <a:schemeClr val="accent1">
                    <a:tint val="100000"/>
                    <a:shade val="100000"/>
                    <a:hueMod val="100000"/>
                    <a:satMod val="100000"/>
                    <a:shade val="67500"/>
                    <a:satMod val="115000"/>
                  </a:schemeClr>
                </a:gs>
                <a:gs pos="100000">
                  <a:schemeClr val="accent1">
                    <a:tint val="100000"/>
                    <a:shade val="100000"/>
                    <a:hueMod val="100000"/>
                    <a:satMod val="10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893668" y="2713655"/>
              <a:ext cx="106133" cy="1200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744564" y="2564904"/>
              <a:ext cx="29400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Boron             Oxygen</a:t>
              </a:r>
              <a:endParaRPr lang="zh-CN" altLang="en-US" baseline="30000" dirty="0"/>
            </a:p>
          </p:txBody>
        </p:sp>
      </p:grpSp>
      <p:sp>
        <p:nvSpPr>
          <p:cNvPr id="40" name="右箭头 39"/>
          <p:cNvSpPr/>
          <p:nvPr/>
        </p:nvSpPr>
        <p:spPr>
          <a:xfrm flipV="1">
            <a:off x="7073463" y="1459083"/>
            <a:ext cx="491831" cy="214939"/>
          </a:xfrm>
          <a:prstGeom prst="rightArrow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矩形 40"/>
              <p:cNvSpPr/>
              <p:nvPr/>
            </p:nvSpPr>
            <p:spPr>
              <a:xfrm>
                <a:off x="3389351" y="3282135"/>
                <a:ext cx="2987824" cy="20773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>
                              <a:latin typeface="Cambria Math"/>
                            </a:rPr>
                            <m:t>I</m:t>
                          </m:r>
                        </m:e>
                        <m:sub>
                          <m:r>
                            <a:rPr lang="en-US" altLang="zh-CN" i="1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altLang="zh-CN" i="1">
                          <a:latin typeface="Cambria Math"/>
                        </a:rPr>
                        <m:t>=</m:t>
                      </m:r>
                      <m:r>
                        <a:rPr lang="en-US" altLang="zh-CN" i="1">
                          <a:latin typeface="Cambria Math"/>
                        </a:rPr>
                        <m:t>𝑎</m:t>
                      </m:r>
                      <m:r>
                        <a:rPr lang="en-US" altLang="zh-CN" i="1">
                          <a:latin typeface="Cambria Math"/>
                        </a:rPr>
                        <m:t>+</m:t>
                      </m:r>
                      <m:r>
                        <a:rPr lang="en-US" altLang="zh-CN" i="1"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altLang="zh-CN" i="1">
                              <a:latin typeface="Cambria Math"/>
                            </a:rPr>
                            <m:t>𝑅</m:t>
                          </m:r>
                        </m:sub>
                      </m:sSub>
                      <m:r>
                        <a:rPr lang="en-US" altLang="zh-CN" i="1">
                          <a:latin typeface="Cambria Math"/>
                        </a:rPr>
                        <m:t>+</m:t>
                      </m:r>
                      <m:r>
                        <a:rPr lang="en-US" altLang="zh-CN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𝑐</m:t>
                      </m:r>
                      <m:sSubSup>
                        <m:sSubSupPr>
                          <m:ctrlPr>
                            <a:rPr lang="zh-CN" altLang="zh-CN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zh-CN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CN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𝑅</m:t>
                          </m:r>
                        </m:sub>
                        <m:sup>
                          <m:r>
                            <a:rPr lang="en-US" altLang="zh-CN" i="1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zh-CN" altLang="zh-CN" dirty="0"/>
              </a:p>
              <a:p>
                <a:r>
                  <a:rPr lang="en-US" altLang="zh-CN" dirty="0"/>
                  <a:t>here </a:t>
                </a:r>
                <a:r>
                  <a:rPr lang="en-US" altLang="zh-CN" i="1" dirty="0"/>
                  <a:t>I</a:t>
                </a:r>
                <a:r>
                  <a:rPr lang="en-US" altLang="zh-CN" i="1" baseline="-25000" dirty="0"/>
                  <a:t>f</a:t>
                </a:r>
                <a:r>
                  <a:rPr lang="en-US" altLang="zh-CN" dirty="0"/>
                  <a:t> is fluorescence intensity of Raman spectral background, </a:t>
                </a:r>
                <a:r>
                  <a:rPr lang="en-US" altLang="zh-CN" i="1" dirty="0"/>
                  <a:t>a</a:t>
                </a:r>
                <a:r>
                  <a:rPr lang="en-US" altLang="zh-CN" dirty="0"/>
                  <a:t>, </a:t>
                </a:r>
                <a:r>
                  <a:rPr lang="en-US" altLang="zh-CN" i="1" dirty="0"/>
                  <a:t>b</a:t>
                </a:r>
                <a:r>
                  <a:rPr lang="en-US" altLang="zh-CN" dirty="0"/>
                  <a:t> and </a:t>
                </a:r>
                <a:r>
                  <a:rPr lang="en-US" altLang="zh-CN" i="1" dirty="0">
                    <a:solidFill>
                      <a:srgbClr val="0000FF"/>
                    </a:solidFill>
                  </a:rPr>
                  <a:t>c </a:t>
                </a:r>
                <a:r>
                  <a:rPr lang="en-US" altLang="zh-CN" dirty="0"/>
                  <a:t>are fitting parameters, </a:t>
                </a:r>
                <a:r>
                  <a:rPr lang="en-US" altLang="zh-CN" i="1" dirty="0" err="1"/>
                  <a:t>ν</a:t>
                </a:r>
                <a:r>
                  <a:rPr lang="en-US" altLang="zh-CN" i="1" baseline="-25000" dirty="0" err="1"/>
                  <a:t>R</a:t>
                </a:r>
                <a:r>
                  <a:rPr lang="en-US" altLang="zh-CN" dirty="0"/>
                  <a:t> is </a:t>
                </a:r>
                <a:r>
                  <a:rPr lang="en-US" altLang="zh-CN" dirty="0" smtClean="0"/>
                  <a:t> Raman </a:t>
                </a:r>
                <a:r>
                  <a:rPr lang="en-US" altLang="zh-CN" dirty="0"/>
                  <a:t>shift with the unit of cm</a:t>
                </a:r>
                <a:r>
                  <a:rPr lang="en-US" altLang="zh-CN" baseline="30000" dirty="0"/>
                  <a:t>-1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41" name="矩形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351" y="3282135"/>
                <a:ext cx="2987824" cy="2077364"/>
              </a:xfrm>
              <a:prstGeom prst="rect">
                <a:avLst/>
              </a:prstGeom>
              <a:blipFill rotWithShape="1">
                <a:blip r:embed="rId16" cstate="print"/>
                <a:stretch>
                  <a:fillRect l="-1837" r="-204" b="-29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矩形 41"/>
          <p:cNvSpPr/>
          <p:nvPr/>
        </p:nvSpPr>
        <p:spPr>
          <a:xfrm>
            <a:off x="491230" y="2896406"/>
            <a:ext cx="3478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Infrared  </a:t>
            </a:r>
            <a:r>
              <a:rPr lang="en-US" altLang="zh-CN" sz="1400" dirty="0"/>
              <a:t>spectra of NBS2 glass with different doses</a:t>
            </a:r>
            <a:endParaRPr lang="zh-CN" altLang="en-US" sz="1400" dirty="0"/>
          </a:p>
        </p:txBody>
      </p:sp>
      <p:sp>
        <p:nvSpPr>
          <p:cNvPr id="43" name="矩形 42"/>
          <p:cNvSpPr/>
          <p:nvPr/>
        </p:nvSpPr>
        <p:spPr>
          <a:xfrm>
            <a:off x="35496" y="6217567"/>
            <a:ext cx="3960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Raman </a:t>
            </a:r>
            <a:r>
              <a:rPr lang="en-US" altLang="zh-CN" sz="1400" dirty="0"/>
              <a:t>spectra of NBS2 glass with different doses</a:t>
            </a:r>
            <a:endParaRPr lang="zh-CN" altLang="en-US" sz="1400" dirty="0"/>
          </a:p>
        </p:txBody>
      </p:sp>
      <p:sp>
        <p:nvSpPr>
          <p:cNvPr id="44" name="矩形 43"/>
          <p:cNvSpPr/>
          <p:nvPr/>
        </p:nvSpPr>
        <p:spPr>
          <a:xfrm>
            <a:off x="6324754" y="5643245"/>
            <a:ext cx="28557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 </a:t>
            </a:r>
            <a:r>
              <a:rPr lang="en-US" altLang="zh-CN" sz="1400" dirty="0"/>
              <a:t>(a): The hardness and parameter </a:t>
            </a:r>
            <a:r>
              <a:rPr lang="en-US" altLang="zh-CN" sz="1400" i="1" dirty="0"/>
              <a:t>c</a:t>
            </a:r>
            <a:r>
              <a:rPr lang="en-US" altLang="zh-CN" sz="1400" dirty="0"/>
              <a:t> evolved with irradiation of dose. (b):The relation of harness of glass and the parameter of </a:t>
            </a:r>
            <a:r>
              <a:rPr lang="en-US" altLang="zh-CN" sz="1400" i="1" dirty="0"/>
              <a:t>c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45" name="矩形 44"/>
          <p:cNvSpPr/>
          <p:nvPr/>
        </p:nvSpPr>
        <p:spPr>
          <a:xfrm>
            <a:off x="3421219" y="2790919"/>
            <a:ext cx="2878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P</a:t>
            </a:r>
            <a:r>
              <a:rPr lang="en-US" altLang="zh-CN" sz="1400" dirty="0" smtClean="0"/>
              <a:t>eak </a:t>
            </a:r>
            <a:r>
              <a:rPr lang="en-US" altLang="zh-CN" sz="1400" dirty="0"/>
              <a:t>intensity from infrared spectra </a:t>
            </a:r>
            <a:r>
              <a:rPr lang="en-US" altLang="zh-CN" sz="1400" dirty="0" smtClean="0"/>
              <a:t>V.S. the </a:t>
            </a:r>
            <a:r>
              <a:rPr lang="en-US" altLang="zh-CN" sz="1400" dirty="0"/>
              <a:t>hardness of glass</a:t>
            </a:r>
            <a:endParaRPr lang="zh-CN" altLang="en-US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395536" y="1154909"/>
            <a:ext cx="864096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6"/>
                </a:solidFill>
              </a:rPr>
              <a:t>With irradiation, the </a:t>
            </a:r>
            <a:r>
              <a:rPr lang="en-US" altLang="zh-CN" sz="2000" dirty="0">
                <a:solidFill>
                  <a:schemeClr val="accent6"/>
                </a:solidFill>
              </a:rPr>
              <a:t>fluorescence on Raman </a:t>
            </a:r>
            <a:r>
              <a:rPr lang="en-US" altLang="zh-CN" sz="2000" dirty="0" smtClean="0">
                <a:solidFill>
                  <a:schemeClr val="accent6"/>
                </a:solidFill>
              </a:rPr>
              <a:t>spectra was function </a:t>
            </a:r>
            <a:r>
              <a:rPr lang="en-US" altLang="zh-CN" sz="2000" dirty="0">
                <a:solidFill>
                  <a:schemeClr val="accent6"/>
                </a:solidFill>
              </a:rPr>
              <a:t>of Hardness . </a:t>
            </a:r>
            <a:endParaRPr lang="zh-CN" altLang="en-US" sz="2000" baseline="-25000" dirty="0">
              <a:solidFill>
                <a:schemeClr val="accent6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86011" y="1975584"/>
            <a:ext cx="864096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6"/>
                </a:solidFill>
              </a:rPr>
              <a:t>Will the disorder in glass have strong influence on fingerprint peaks on Raman spectra?</a:t>
            </a:r>
            <a:endParaRPr lang="zh-CN" altLang="en-US" sz="2000" baseline="-25000" dirty="0">
              <a:solidFill>
                <a:schemeClr val="accent6"/>
              </a:solidFill>
            </a:endParaRPr>
          </a:p>
        </p:txBody>
      </p:sp>
      <p:pic>
        <p:nvPicPr>
          <p:cNvPr id="14414" name="Picture 78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701" y="3314139"/>
            <a:ext cx="2942803" cy="2292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21" name="Picture 8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321" y="3314139"/>
            <a:ext cx="2621285" cy="231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>
            <a:off x="3707904" y="5385410"/>
            <a:ext cx="2592288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1200" dirty="0"/>
              <a:t>L. Chen, et al. </a:t>
            </a:r>
            <a:r>
              <a:rPr lang="en-US" altLang="zh-CN" sz="1200" dirty="0" err="1"/>
              <a:t>Nucl</a:t>
            </a:r>
            <a:r>
              <a:rPr lang="en-US" altLang="zh-CN" sz="1200" dirty="0"/>
              <a:t>. Instr. and Meth. B, 2016. 370: 42-48.</a:t>
            </a:r>
            <a:endParaRPr lang="zh-CN" altLang="zh-CN" sz="1200" dirty="0"/>
          </a:p>
          <a:p>
            <a:r>
              <a:rPr lang="en-US" altLang="zh-CN" sz="1200" dirty="0"/>
              <a:t>L. Chen, et al. Journal of Non-Crystalline Solids, 2016. 448: 6-10.</a:t>
            </a:r>
            <a:endParaRPr lang="zh-CN" altLang="zh-CN" sz="1200" dirty="0"/>
          </a:p>
        </p:txBody>
      </p:sp>
      <p:sp>
        <p:nvSpPr>
          <p:cNvPr id="3" name="矩形 2"/>
          <p:cNvSpPr/>
          <p:nvPr/>
        </p:nvSpPr>
        <p:spPr>
          <a:xfrm>
            <a:off x="1389212" y="3402481"/>
            <a:ext cx="304846" cy="1305518"/>
          </a:xfrm>
          <a:prstGeom prst="rect">
            <a:avLst/>
          </a:prstGeom>
          <a:solidFill>
            <a:srgbClr val="0000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236497" y="3395092"/>
            <a:ext cx="587145" cy="1305518"/>
          </a:xfrm>
          <a:prstGeom prst="rect">
            <a:avLst/>
          </a:prstGeom>
          <a:solidFill>
            <a:srgbClr val="0000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701205" y="3400576"/>
            <a:ext cx="152423" cy="1305518"/>
          </a:xfrm>
          <a:prstGeom prst="rect">
            <a:avLst/>
          </a:prstGeom>
          <a:solidFill>
            <a:srgbClr val="0000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32548" y="2833653"/>
            <a:ext cx="81817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i="1" dirty="0" smtClean="0">
                <a:solidFill>
                  <a:srgbClr val="FF0000"/>
                </a:solidFill>
              </a:rPr>
              <a:t>Si-O-Si</a:t>
            </a:r>
            <a:endParaRPr lang="zh-CN" altLang="en-US" i="1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77302" y="2852936"/>
            <a:ext cx="200022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i="1" dirty="0" smtClean="0">
                <a:solidFill>
                  <a:srgbClr val="FF0000"/>
                </a:solidFill>
              </a:rPr>
              <a:t>Na</a:t>
            </a:r>
            <a:r>
              <a:rPr lang="en-US" altLang="zh-CN" i="1" baseline="-25000" dirty="0" smtClean="0">
                <a:solidFill>
                  <a:srgbClr val="FF0000"/>
                </a:solidFill>
              </a:rPr>
              <a:t>2</a:t>
            </a:r>
            <a:r>
              <a:rPr lang="en-US" altLang="zh-CN" i="1" dirty="0" smtClean="0">
                <a:solidFill>
                  <a:srgbClr val="FF0000"/>
                </a:solidFill>
              </a:rPr>
              <a:t>O</a:t>
            </a:r>
            <a:r>
              <a:rPr lang="en-US" altLang="zh-CN" i="1" dirty="0">
                <a:solidFill>
                  <a:srgbClr val="FF0000"/>
                </a:solidFill>
              </a:rPr>
              <a:t> • </a:t>
            </a:r>
            <a:r>
              <a:rPr lang="en-US" altLang="zh-CN" i="1" dirty="0" smtClean="0">
                <a:solidFill>
                  <a:srgbClr val="FF0000"/>
                </a:solidFill>
              </a:rPr>
              <a:t>B</a:t>
            </a:r>
            <a:r>
              <a:rPr lang="en-US" altLang="zh-CN" i="1" baseline="-25000" dirty="0" smtClean="0">
                <a:solidFill>
                  <a:srgbClr val="FF0000"/>
                </a:solidFill>
              </a:rPr>
              <a:t>2</a:t>
            </a:r>
            <a:r>
              <a:rPr lang="en-US" altLang="zh-CN" i="1" dirty="0" smtClean="0">
                <a:solidFill>
                  <a:srgbClr val="FF0000"/>
                </a:solidFill>
              </a:rPr>
              <a:t>O</a:t>
            </a:r>
            <a:r>
              <a:rPr lang="en-US" altLang="zh-CN" i="1" baseline="-25000" dirty="0" smtClean="0">
                <a:solidFill>
                  <a:srgbClr val="FF0000"/>
                </a:solidFill>
              </a:rPr>
              <a:t>3</a:t>
            </a:r>
            <a:r>
              <a:rPr lang="en-US" altLang="zh-CN" i="1" dirty="0" smtClean="0">
                <a:solidFill>
                  <a:srgbClr val="FF0000"/>
                </a:solidFill>
              </a:rPr>
              <a:t>•2SiO</a:t>
            </a:r>
            <a:r>
              <a:rPr lang="en-US" altLang="zh-CN" i="1" baseline="-25000" dirty="0" smtClean="0">
                <a:solidFill>
                  <a:srgbClr val="FF0000"/>
                </a:solidFill>
              </a:rPr>
              <a:t>2</a:t>
            </a:r>
            <a:endParaRPr lang="zh-CN" altLang="en-US" i="1" baseline="-25000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095718" y="2867863"/>
            <a:ext cx="145584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i="1" dirty="0" err="1" smtClean="0">
                <a:solidFill>
                  <a:srgbClr val="FF0000"/>
                </a:solidFill>
              </a:rPr>
              <a:t>Q</a:t>
            </a:r>
            <a:r>
              <a:rPr lang="en-US" altLang="zh-CN" i="1" baseline="-25000" dirty="0" err="1" smtClean="0">
                <a:solidFill>
                  <a:srgbClr val="FF0000"/>
                </a:solidFill>
              </a:rPr>
              <a:t>n</a:t>
            </a:r>
            <a:r>
              <a:rPr lang="en-US" altLang="zh-CN" i="1" dirty="0" smtClean="0">
                <a:solidFill>
                  <a:srgbClr val="FF0000"/>
                </a:solidFill>
              </a:rPr>
              <a:t>(n=1,2,3,4)</a:t>
            </a:r>
            <a:endParaRPr lang="zh-CN" altLang="en-US" i="1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97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7" grpId="1"/>
      <p:bldP spid="40" grpId="0" animBg="1"/>
      <p:bldP spid="41" grpId="0" animBg="1"/>
      <p:bldP spid="42" grpId="0"/>
      <p:bldP spid="43" grpId="0"/>
      <p:bldP spid="44" grpId="0"/>
      <p:bldP spid="44" grpId="1"/>
      <p:bldP spid="45" grpId="0"/>
      <p:bldP spid="46" grpId="0" animBg="1"/>
      <p:bldP spid="47" grpId="0" animBg="1"/>
      <p:bldP spid="48" grpId="0" animBg="1"/>
      <p:bldP spid="48" grpId="1" animBg="1"/>
      <p:bldP spid="3" grpId="0" animBg="1"/>
      <p:bldP spid="3" grpId="1" animBg="1"/>
      <p:bldP spid="50" grpId="0" animBg="1"/>
      <p:bldP spid="50" grpId="1" animBg="1"/>
      <p:bldP spid="51" grpId="0" animBg="1"/>
      <p:bldP spid="51" grpId="1" animBg="1"/>
      <p:bldP spid="5" grpId="0" animBg="1"/>
      <p:bldP spid="5" grpId="1" animBg="1"/>
      <p:bldP spid="53" grpId="0" animBg="1"/>
      <p:bldP spid="53" grpId="1" animBg="1"/>
      <p:bldP spid="54" grpId="0" animBg="1"/>
      <p:bldP spid="5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Volume changes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sp>
        <p:nvSpPr>
          <p:cNvPr id="7" name="立方体 6"/>
          <p:cNvSpPr/>
          <p:nvPr/>
        </p:nvSpPr>
        <p:spPr>
          <a:xfrm>
            <a:off x="5935545" y="1988840"/>
            <a:ext cx="2880320" cy="1512168"/>
          </a:xfrm>
          <a:prstGeom prst="cub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5940152" y="1898544"/>
            <a:ext cx="1564746" cy="465171"/>
          </a:xfrm>
          <a:prstGeom prst="cube">
            <a:avLst>
              <a:gd name="adj" fmla="val 77515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97493" y="758943"/>
            <a:ext cx="1258883" cy="725841"/>
            <a:chOff x="6599196" y="1484784"/>
            <a:chExt cx="1258883" cy="864096"/>
          </a:xfrm>
        </p:grpSpPr>
        <p:sp>
          <p:nvSpPr>
            <p:cNvPr id="10" name="下箭头 9"/>
            <p:cNvSpPr/>
            <p:nvPr/>
          </p:nvSpPr>
          <p:spPr>
            <a:xfrm>
              <a:off x="6599196" y="1484784"/>
              <a:ext cx="45719" cy="864096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下箭头 10"/>
            <p:cNvSpPr/>
            <p:nvPr/>
          </p:nvSpPr>
          <p:spPr>
            <a:xfrm>
              <a:off x="7020272" y="1484784"/>
              <a:ext cx="45719" cy="864096"/>
            </a:xfrm>
            <a:prstGeom prst="down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下箭头 11"/>
            <p:cNvSpPr/>
            <p:nvPr/>
          </p:nvSpPr>
          <p:spPr>
            <a:xfrm>
              <a:off x="7406601" y="1484784"/>
              <a:ext cx="45719" cy="864096"/>
            </a:xfrm>
            <a:prstGeom prst="down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下箭头 12"/>
            <p:cNvSpPr/>
            <p:nvPr/>
          </p:nvSpPr>
          <p:spPr>
            <a:xfrm>
              <a:off x="7812360" y="1484784"/>
              <a:ext cx="45719" cy="864096"/>
            </a:xfrm>
            <a:prstGeom prst="down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 descr="图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764704"/>
            <a:ext cx="3960000" cy="2016963"/>
          </a:xfrm>
          <a:prstGeom prst="rect">
            <a:avLst/>
          </a:prstGeom>
        </p:spPr>
      </p:pic>
      <p:pic>
        <p:nvPicPr>
          <p:cNvPr id="15" name="图片 14" descr="图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3968" y="3573016"/>
            <a:ext cx="3960000" cy="201600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 flipH="1">
            <a:off x="7144321" y="1966994"/>
            <a:ext cx="380007" cy="39458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974666" y="1484784"/>
            <a:ext cx="11176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edge</a:t>
            </a:r>
            <a:endParaRPr lang="zh-CN" altLang="en-US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1619672" y="1412776"/>
            <a:ext cx="10711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00CC"/>
                </a:solidFill>
              </a:rPr>
              <a:t>SiO</a:t>
            </a:r>
            <a:r>
              <a:rPr lang="en-US" altLang="zh-CN" sz="3600" b="1" baseline="-25000" dirty="0" smtClean="0">
                <a:solidFill>
                  <a:srgbClr val="0000CC"/>
                </a:solidFill>
              </a:rPr>
              <a:t>2</a:t>
            </a:r>
            <a:endParaRPr lang="zh-CN" altLang="en-US" sz="3600" b="1" baseline="-25000" dirty="0">
              <a:solidFill>
                <a:srgbClr val="0000CC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664" y="4077072"/>
            <a:ext cx="1311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00CC"/>
                </a:solidFill>
              </a:rPr>
              <a:t>NBS2</a:t>
            </a:r>
            <a:endParaRPr lang="zh-CN" altLang="en-US" sz="3600" b="1" baseline="-25000" dirty="0">
              <a:solidFill>
                <a:srgbClr val="0000CC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1520" y="2793122"/>
            <a:ext cx="3816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Topography of SiO</a:t>
            </a:r>
            <a:r>
              <a:rPr lang="en-US" altLang="zh-CN" sz="2000" b="1" baseline="-25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altLang="zh-CN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irradiated with </a:t>
            </a:r>
            <a:r>
              <a:rPr lang="en-US" altLang="zh-CN" sz="2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Xe</a:t>
            </a:r>
            <a:r>
              <a:rPr lang="en-US" altLang="zh-CN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ions</a:t>
            </a:r>
            <a:endParaRPr lang="zh-CN" altLang="en-US" sz="2000" b="1" baseline="-250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1520" y="5805264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Topography of NBS2  irradiated with </a:t>
            </a:r>
            <a:r>
              <a:rPr lang="en-US" altLang="zh-CN" sz="2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Xe</a:t>
            </a:r>
            <a:r>
              <a:rPr lang="en-US" altLang="zh-CN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ions</a:t>
            </a:r>
            <a:endParaRPr lang="zh-CN" altLang="en-US" sz="2000" b="1" baseline="-250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6741" name="Object 5"/>
          <p:cNvGraphicFramePr>
            <a:graphicFrameLocks noChangeAspect="1"/>
          </p:cNvGraphicFramePr>
          <p:nvPr/>
        </p:nvGraphicFramePr>
        <p:xfrm>
          <a:off x="5868144" y="3717031"/>
          <a:ext cx="1224136" cy="702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8" name="Equation" r:id="rId6" imgW="685800" imgH="393480" progId="">
                  <p:embed/>
                </p:oleObj>
              </mc:Choice>
              <mc:Fallback>
                <p:oleObj name="Equation" r:id="rId6" imgW="685800" imgH="393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3717031"/>
                        <a:ext cx="1224136" cy="7027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43" name="Object 7"/>
          <p:cNvGraphicFramePr>
            <a:graphicFrameLocks noChangeAspect="1"/>
          </p:cNvGraphicFramePr>
          <p:nvPr/>
        </p:nvGraphicFramePr>
        <p:xfrm>
          <a:off x="5580112" y="4581128"/>
          <a:ext cx="3075924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9" name="Equation" r:id="rId8" imgW="2019240" imgH="850680" progId="">
                  <p:embed/>
                </p:oleObj>
              </mc:Choice>
              <mc:Fallback>
                <p:oleObj name="Equation" r:id="rId8" imgW="2019240" imgH="85068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4581128"/>
                        <a:ext cx="3075924" cy="12961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44" name="Object 8"/>
          <p:cNvGraphicFramePr>
            <a:graphicFrameLocks noChangeAspect="1"/>
          </p:cNvGraphicFramePr>
          <p:nvPr/>
        </p:nvGraphicFramePr>
        <p:xfrm>
          <a:off x="5527074" y="3540979"/>
          <a:ext cx="3077374" cy="2336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0" name="Graph" r:id="rId10" imgW="2933914" imgH="2194560" progId="Origin50.Graph">
                  <p:embed/>
                </p:oleObj>
              </mc:Choice>
              <mc:Fallback>
                <p:oleObj name="Graph" r:id="rId10" imgW="2933914" imgH="2194560" progId="Origin50.Graph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7074" y="3540979"/>
                        <a:ext cx="3077374" cy="233629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矩形 26"/>
          <p:cNvSpPr/>
          <p:nvPr/>
        </p:nvSpPr>
        <p:spPr>
          <a:xfrm>
            <a:off x="5724128" y="5817458"/>
            <a:ext cx="3419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The volume changes of glasses irradiated with </a:t>
            </a:r>
            <a:r>
              <a:rPr lang="en-US" altLang="zh-CN" sz="2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Xe</a:t>
            </a:r>
            <a:r>
              <a:rPr lang="en-US" altLang="zh-CN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ions</a:t>
            </a:r>
            <a:endParaRPr lang="zh-CN" altLang="en-US" sz="2000" b="1" baseline="-250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69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8" grpId="0" animBg="1"/>
      <p:bldP spid="8" grpId="2" animBg="1"/>
      <p:bldP spid="8" grpId="3" animBg="1"/>
      <p:bldP spid="20" grpId="0"/>
      <p:bldP spid="20" grpId="1"/>
      <p:bldP spid="21" grpId="0"/>
      <p:bldP spid="22" grpId="0"/>
      <p:bldP spid="23" grpId="0"/>
      <p:bldP spid="24" grpId="0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Volume change in different glasses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971600" y="620688"/>
          <a:ext cx="7216161" cy="504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2" name="Graph" r:id="rId3" imgW="4154400" imgH="2901600" progId="Origin50.Graph">
                  <p:embed/>
                </p:oleObj>
              </mc:Choice>
              <mc:Fallback>
                <p:oleObj name="Graph" r:id="rId3" imgW="4154400" imgH="2901600" progId="Origin50.Grap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620688"/>
                        <a:ext cx="7216161" cy="5040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2366412" y="3413760"/>
            <a:ext cx="3717756" cy="152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364088" y="3388930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ISG glass</a:t>
            </a:r>
            <a:endParaRPr lang="zh-CN" altLang="en-US" sz="2000" b="1" baseline="-25000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06832" y="3429000"/>
            <a:ext cx="941432" cy="0"/>
          </a:xfrm>
          <a:prstGeom prst="line">
            <a:avLst/>
          </a:prstGeom>
          <a:ln w="190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2099" name="对象 3"/>
          <p:cNvGraphicFramePr>
            <a:graphicFrameLocks noChangeAspect="1"/>
          </p:cNvGraphicFramePr>
          <p:nvPr/>
        </p:nvGraphicFramePr>
        <p:xfrm>
          <a:off x="1187624" y="764704"/>
          <a:ext cx="6896709" cy="4824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3" name="Graph" r:id="rId5" imgW="4153814" imgH="2901696" progId="Origin50.Graph">
                  <p:embed/>
                </p:oleObj>
              </mc:Choice>
              <mc:Fallback>
                <p:oleObj name="Graph" r:id="rId5" imgW="4153814" imgH="2901696" progId="Origin50.Graph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764704"/>
                        <a:ext cx="6896709" cy="482453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14028" y="5517232"/>
            <a:ext cx="7946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6"/>
                </a:solidFill>
              </a:rPr>
              <a:t>Volume change in glasses with impact of Heavy ions</a:t>
            </a:r>
            <a:endParaRPr lang="zh-CN" altLang="en-US" sz="2000" b="1" baseline="-25000" dirty="0">
              <a:solidFill>
                <a:schemeClr val="accent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428" y="5517232"/>
            <a:ext cx="7946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6"/>
                </a:solidFill>
              </a:rPr>
              <a:t>Volume change in </a:t>
            </a:r>
            <a:r>
              <a:rPr lang="en-US" altLang="zh-CN" sz="2000" b="1" dirty="0" err="1" smtClean="0">
                <a:solidFill>
                  <a:schemeClr val="accent6"/>
                </a:solidFill>
              </a:rPr>
              <a:t>vitrifications</a:t>
            </a:r>
            <a:r>
              <a:rPr lang="en-US" altLang="zh-CN" sz="2000" b="1" dirty="0" smtClean="0">
                <a:solidFill>
                  <a:schemeClr val="accent6"/>
                </a:solidFill>
              </a:rPr>
              <a:t> doped with HLW</a:t>
            </a:r>
            <a:endParaRPr lang="zh-CN" altLang="en-US" sz="2000" b="1" baseline="-25000" dirty="0">
              <a:solidFill>
                <a:schemeClr val="accent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556792"/>
            <a:ext cx="9144000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With the accumulation of  alpha decays, volume change would be saturated, the saturated values might depend on compositions of glasses.  </a:t>
            </a:r>
            <a:endParaRPr lang="zh-CN" altLang="en-US" sz="2800" baseline="-25000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6217567"/>
            <a:ext cx="67687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spc="-1" dirty="0" smtClean="0">
                <a:solidFill>
                  <a:srgbClr val="000000"/>
                </a:solidFill>
                <a:latin typeface="Arial"/>
                <a:ea typeface="DejaVu Sans"/>
              </a:rPr>
              <a:t>Weber et al., </a:t>
            </a:r>
            <a:r>
              <a:rPr lang="en-US" altLang="zh-CN" sz="1400" i="1" spc="-1" dirty="0" err="1" smtClean="0">
                <a:solidFill>
                  <a:srgbClr val="000000"/>
                </a:solidFill>
                <a:latin typeface="Arial"/>
                <a:ea typeface="DejaVu Sans"/>
              </a:rPr>
              <a:t>Procedia</a:t>
            </a:r>
            <a:r>
              <a:rPr lang="en-US" altLang="zh-CN" sz="1400" i="1" spc="-1" dirty="0" smtClean="0">
                <a:solidFill>
                  <a:srgbClr val="000000"/>
                </a:solidFill>
                <a:latin typeface="Arial"/>
                <a:ea typeface="DejaVu Sans"/>
              </a:rPr>
              <a:t> Materials Science 7 ( 2014 ) 237 – 246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 animBg="1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Radiation effects in glasses irradiated with 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For irradiation of ions</a:t>
            </a:r>
          </a:p>
          <a:p>
            <a:pPr marL="0" indent="0">
              <a:buNone/>
            </a:pPr>
            <a:r>
              <a:rPr lang="en-US" altLang="zh-CN" dirty="0" smtClean="0"/>
              <a:t>Trends of </a:t>
            </a:r>
            <a:r>
              <a:rPr lang="en-US" altLang="zh-CN" dirty="0" smtClean="0">
                <a:solidFill>
                  <a:srgbClr val="FF0000"/>
                </a:solidFill>
              </a:rPr>
              <a:t>hardness and modulus </a:t>
            </a:r>
            <a:r>
              <a:rPr lang="en-US" altLang="zh-CN" dirty="0" smtClean="0"/>
              <a:t>in borosilicate glass are </a:t>
            </a:r>
            <a:r>
              <a:rPr lang="en-US" altLang="zh-CN" dirty="0" smtClean="0">
                <a:solidFill>
                  <a:srgbClr val="FF0000"/>
                </a:solidFill>
              </a:rPr>
              <a:t>similar</a:t>
            </a:r>
            <a:r>
              <a:rPr lang="en-US" altLang="zh-CN" dirty="0" smtClean="0"/>
              <a:t> for irradiation of  </a:t>
            </a:r>
            <a:r>
              <a:rPr lang="en-US" altLang="zh-CN" dirty="0" smtClean="0">
                <a:solidFill>
                  <a:srgbClr val="FF0000"/>
                </a:solidFill>
              </a:rPr>
              <a:t>single and multi energy ions</a:t>
            </a:r>
            <a:r>
              <a:rPr lang="en-US" altLang="zh-CN" dirty="0" smtClean="0"/>
              <a:t>.</a:t>
            </a:r>
          </a:p>
          <a:p>
            <a:pPr marL="0" indent="0">
              <a:buNone/>
            </a:pPr>
            <a:r>
              <a:rPr lang="en-US" altLang="zh-CN" dirty="0" smtClean="0">
                <a:solidFill>
                  <a:srgbClr val="7030A0"/>
                </a:solidFill>
              </a:rPr>
              <a:t>Borosilicate glass</a:t>
            </a:r>
          </a:p>
          <a:p>
            <a:pPr marL="1079500" indent="0"/>
            <a:r>
              <a:rPr lang="en-US" altLang="zh-CN" dirty="0" smtClean="0"/>
              <a:t>phase separation                </a:t>
            </a:r>
            <a:r>
              <a:rPr lang="en-US" altLang="zh-CN" dirty="0" smtClean="0">
                <a:solidFill>
                  <a:srgbClr val="FF0000"/>
                </a:solidFill>
              </a:rPr>
              <a:t>No</a:t>
            </a:r>
          </a:p>
          <a:p>
            <a:pPr marL="1079500" indent="0"/>
            <a:r>
              <a:rPr lang="en-US" altLang="zh-CN" dirty="0" smtClean="0"/>
              <a:t>Elementary distributions     </a:t>
            </a:r>
            <a:r>
              <a:rPr lang="en-US" altLang="zh-CN" dirty="0" smtClean="0">
                <a:solidFill>
                  <a:srgbClr val="FF0000"/>
                </a:solidFill>
              </a:rPr>
              <a:t>No</a:t>
            </a:r>
          </a:p>
          <a:p>
            <a:pPr marL="1079500" indent="0"/>
            <a:r>
              <a:rPr lang="en-US" altLang="zh-CN" dirty="0" smtClean="0"/>
              <a:t>Hardness and modulus       </a:t>
            </a:r>
            <a:r>
              <a:rPr lang="en-US" altLang="zh-CN" dirty="0" smtClean="0">
                <a:solidFill>
                  <a:srgbClr val="FF0000"/>
                </a:solidFill>
              </a:rPr>
              <a:t>36% and 18%</a:t>
            </a:r>
          </a:p>
          <a:p>
            <a:pPr marL="1079500" indent="0"/>
            <a:r>
              <a:rPr lang="en-US" altLang="zh-CN" dirty="0" smtClean="0"/>
              <a:t>structure changes               </a:t>
            </a:r>
            <a:r>
              <a:rPr lang="en-US" altLang="zh-CN" dirty="0" smtClean="0">
                <a:solidFill>
                  <a:srgbClr val="FF0000"/>
                </a:solidFill>
              </a:rPr>
              <a:t>Boron related</a:t>
            </a:r>
          </a:p>
          <a:p>
            <a:pPr marL="107950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                                     Infrared spectra</a:t>
            </a:r>
          </a:p>
          <a:p>
            <a:pPr marL="107950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                                     Raman spectra</a:t>
            </a:r>
          </a:p>
          <a:p>
            <a:pPr marL="1079500" indent="0"/>
            <a:r>
              <a:rPr lang="en-US" altLang="zh-CN" dirty="0" smtClean="0"/>
              <a:t>Volume change                   </a:t>
            </a:r>
            <a:r>
              <a:rPr lang="en-US" altLang="zh-CN" dirty="0" smtClean="0">
                <a:solidFill>
                  <a:srgbClr val="FF0000"/>
                </a:solidFill>
              </a:rPr>
              <a:t>Increase</a:t>
            </a:r>
          </a:p>
          <a:p>
            <a:pPr marL="1079500" indent="0"/>
            <a:r>
              <a:rPr lang="en-US" altLang="zh-CN" dirty="0" smtClean="0"/>
              <a:t>Formation of oxygen           </a:t>
            </a:r>
            <a:r>
              <a:rPr lang="en-US" altLang="zh-CN" dirty="0" smtClean="0">
                <a:solidFill>
                  <a:srgbClr val="FF0000"/>
                </a:solidFill>
              </a:rPr>
              <a:t>Yes</a:t>
            </a:r>
          </a:p>
          <a:p>
            <a:pPr marL="1079500" indent="-1079500">
              <a:buNone/>
            </a:pPr>
            <a:r>
              <a:rPr lang="en-US" altLang="zh-CN" dirty="0" smtClean="0">
                <a:solidFill>
                  <a:srgbClr val="7030A0"/>
                </a:solidFill>
              </a:rPr>
              <a:t>Fused silica</a:t>
            </a:r>
          </a:p>
          <a:p>
            <a:pPr marL="1079500" indent="0"/>
            <a:r>
              <a:rPr lang="en-US" altLang="zh-CN" dirty="0" smtClean="0"/>
              <a:t>Hardness and modulus       </a:t>
            </a:r>
            <a:r>
              <a:rPr lang="en-US" altLang="zh-CN" dirty="0" smtClean="0">
                <a:solidFill>
                  <a:srgbClr val="FF0000"/>
                </a:solidFill>
              </a:rPr>
              <a:t>Different  trends</a:t>
            </a:r>
          </a:p>
          <a:p>
            <a:pPr marL="1079500" indent="0"/>
            <a:r>
              <a:rPr lang="en-US" altLang="zh-CN" dirty="0" smtClean="0"/>
              <a:t>Volume change                  </a:t>
            </a:r>
            <a:r>
              <a:rPr lang="en-US" altLang="zh-CN" dirty="0" smtClean="0">
                <a:solidFill>
                  <a:srgbClr val="FF0000"/>
                </a:solidFill>
              </a:rPr>
              <a:t>Decrease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Part II: </a:t>
            </a:r>
            <a:r>
              <a:rPr lang="en-US" altLang="zh-CN" sz="2800" dirty="0" smtClean="0">
                <a:solidFill>
                  <a:srgbClr val="0000FF"/>
                </a:solidFill>
              </a:rPr>
              <a:t>Radiation effects on borosilicate glasses with irradiation of gamma rays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19863"/>
            <a:ext cx="2133600" cy="365125"/>
          </a:xfrm>
        </p:spPr>
        <p:txBody>
          <a:bodyPr/>
          <a:lstStyle/>
          <a:p>
            <a:fld id="{A15FE0C3-FC9A-407D-8C34-F1E1A1FB583A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pic>
        <p:nvPicPr>
          <p:cNvPr id="6" name="图片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96" y="908720"/>
            <a:ext cx="327852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8994" y="3068960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Fuel-burning power plant</a:t>
            </a:r>
            <a:endParaRPr lang="zh-CN" altLang="en-US" b="1" dirty="0">
              <a:solidFill>
                <a:schemeClr val="accent6"/>
              </a:solidFill>
              <a:latin typeface="Arial" pitchFamily="34" charset="0"/>
              <a:ea typeface="Arial Unicode MS"/>
              <a:cs typeface="Arial" pitchFamily="34" charset="0"/>
            </a:endParaRPr>
          </a:p>
        </p:txBody>
      </p:sp>
      <p:pic>
        <p:nvPicPr>
          <p:cNvPr id="8" name="Picture 2" descr="http://www.heneng.net.cn/media/nps/200810/big/20081029164930198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88707"/>
            <a:ext cx="3312368" cy="220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43736" y="3059668"/>
            <a:ext cx="335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Qinshan</a:t>
            </a:r>
            <a:r>
              <a:rPr lang="en-US" altLang="zh-CN" b="1" dirty="0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 nuclear power plant</a:t>
            </a:r>
            <a:endParaRPr lang="zh-CN" altLang="en-US" b="1" dirty="0">
              <a:solidFill>
                <a:schemeClr val="accent6"/>
              </a:solidFill>
              <a:latin typeface="Arial" pitchFamily="34" charset="0"/>
              <a:ea typeface="Arial Unicode MS"/>
              <a:cs typeface="Arial" pitchFamily="34" charset="0"/>
            </a:endParaRPr>
          </a:p>
        </p:txBody>
      </p:sp>
      <p:pic>
        <p:nvPicPr>
          <p:cNvPr id="48130" name="Picture 2" descr="https://ss0.bdstatic.com/70cFvHSh_Q1YnxGkpoWK1HF6hhy/it/u=3490526378,196950154&amp;fm=26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5712" y="800916"/>
            <a:ext cx="3333535" cy="22068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580112" y="3068960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Spent nuclear fuel</a:t>
            </a:r>
          </a:p>
        </p:txBody>
      </p:sp>
      <p:pic>
        <p:nvPicPr>
          <p:cNvPr id="48132" name="Picture 4" descr="Vitrification Canist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3638259"/>
            <a:ext cx="1080120" cy="2094997"/>
          </a:xfrm>
          <a:prstGeom prst="rect">
            <a:avLst/>
          </a:prstGeom>
          <a:noFill/>
        </p:spPr>
      </p:pic>
      <p:pic>
        <p:nvPicPr>
          <p:cNvPr id="48134" name="Picture 6" descr="Cementati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3645024"/>
            <a:ext cx="2028850" cy="2088232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95536" y="579597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Middle level radioactive waste</a:t>
            </a:r>
          </a:p>
        </p:txBody>
      </p:sp>
      <p:sp>
        <p:nvSpPr>
          <p:cNvPr id="15" name="矩形 14"/>
          <p:cNvSpPr/>
          <p:nvPr/>
        </p:nvSpPr>
        <p:spPr>
          <a:xfrm>
            <a:off x="2699792" y="5805264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High level radioactive waste</a:t>
            </a:r>
          </a:p>
        </p:txBody>
      </p:sp>
      <p:pic>
        <p:nvPicPr>
          <p:cNvPr id="16" name="Picture 10" descr="Image result for Where Are Radioactive Wastes Store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73016"/>
            <a:ext cx="3552775" cy="198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5436096" y="5733256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Deep geological disposal  for 10,000 years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4" grpId="0"/>
      <p:bldP spid="15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Radiation effects on borosilicate glasses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5496" y="3081154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Absorption spectra of NBS1 glasses with different absorbed doses.</a:t>
            </a:r>
            <a:endParaRPr lang="zh-CN" altLang="en-US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027" name="Object 667"/>
          <p:cNvGraphicFramePr>
            <a:graphicFrameLocks noChangeAspect="1"/>
          </p:cNvGraphicFramePr>
          <p:nvPr/>
        </p:nvGraphicFramePr>
        <p:xfrm>
          <a:off x="4999038" y="622300"/>
          <a:ext cx="3595687" cy="251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32" name="Graph" r:id="rId4" imgW="4190400" imgH="2938320" progId="Origin50.Graph">
                  <p:embed/>
                </p:oleObj>
              </mc:Choice>
              <mc:Fallback>
                <p:oleObj name="Graph" r:id="rId4" imgW="4190400" imgH="2938320" progId="Origin50.Graph">
                  <p:embed/>
                  <p:pic>
                    <p:nvPicPr>
                      <p:cNvPr id="0" name="Picture 6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9038" y="622300"/>
                        <a:ext cx="3595687" cy="2519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4644008" y="3068960"/>
            <a:ext cx="4608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Absorption spectra of NBS1 glasses with different absorbed doses.</a:t>
            </a:r>
            <a:endParaRPr lang="zh-CN" altLang="en-US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539552" y="3789040"/>
          <a:ext cx="8136904" cy="2664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5018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name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Structure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Energy /</a:t>
                      </a:r>
                      <a:r>
                        <a:rPr lang="en-US" altLang="zh-CN" dirty="0" err="1" smtClean="0"/>
                        <a:t>eV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FWHM/</a:t>
                      </a:r>
                      <a:r>
                        <a:rPr lang="en-US" altLang="zh-CN" dirty="0" err="1" smtClean="0"/>
                        <a:t>eV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32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NBOHC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≡</a:t>
                      </a:r>
                      <a:r>
                        <a:rPr lang="en-US" altLang="zh-CN" dirty="0" smtClean="0"/>
                        <a:t>Si-O·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</a:p>
                    <a:p>
                      <a:r>
                        <a:rPr lang="en-US" altLang="zh-CN" dirty="0" smtClean="0"/>
                        <a:t>4.8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0.18</a:t>
                      </a:r>
                    </a:p>
                    <a:p>
                      <a:r>
                        <a:rPr lang="en-US" altLang="zh-CN" dirty="0" smtClean="0"/>
                        <a:t>1.07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POR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≡</a:t>
                      </a:r>
                      <a:r>
                        <a:rPr lang="en-US" altLang="zh-CN" dirty="0" smtClean="0"/>
                        <a:t>Si-O-O·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1.97</a:t>
                      </a:r>
                    </a:p>
                    <a:p>
                      <a:r>
                        <a:rPr lang="en-US" altLang="zh-CN" dirty="0" smtClean="0"/>
                        <a:t>5.4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0.17</a:t>
                      </a:r>
                    </a:p>
                    <a:p>
                      <a:r>
                        <a:rPr lang="en-US" altLang="zh-CN" dirty="0" smtClean="0"/>
                        <a:t>1.3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50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POL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≡</a:t>
                      </a:r>
                      <a:r>
                        <a:rPr lang="en-US" altLang="zh-CN" dirty="0" smtClean="0"/>
                        <a:t>Si-O-O-Si</a:t>
                      </a:r>
                      <a:r>
                        <a:rPr lang="zh-CN" altLang="en-US" dirty="0" smtClean="0"/>
                        <a:t>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3.8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0.7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61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E'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≡</a:t>
                      </a:r>
                      <a:r>
                        <a:rPr lang="en-US" altLang="zh-CN" dirty="0" smtClean="0"/>
                        <a:t>Si·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6.2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0.28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6029" name="Object 669"/>
          <p:cNvGraphicFramePr>
            <a:graphicFrameLocks noChangeAspect="1"/>
          </p:cNvGraphicFramePr>
          <p:nvPr/>
        </p:nvGraphicFramePr>
        <p:xfrm>
          <a:off x="323850" y="620713"/>
          <a:ext cx="3595688" cy="252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33" name="Graph" r:id="rId6" imgW="4190400" imgH="2938320" progId="Origin50.Graph">
                  <p:embed/>
                </p:oleObj>
              </mc:Choice>
              <mc:Fallback>
                <p:oleObj name="Graph" r:id="rId6" imgW="4190400" imgH="2938320" progId="Origin50.Graph">
                  <p:embed/>
                  <p:pic>
                    <p:nvPicPr>
                      <p:cNvPr id="0" name="Picture 6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620713"/>
                        <a:ext cx="3595688" cy="2522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137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Radiation effects in glasses irradiated with gamma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42493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 smtClean="0">
                <a:solidFill>
                  <a:srgbClr val="7030A0"/>
                </a:solidFill>
              </a:rPr>
              <a:t>For borosilicate glass and fused silica with irradiation </a:t>
            </a:r>
            <a:r>
              <a:rPr lang="en-US" altLang="zh-CN" sz="2000" dirty="0">
                <a:solidFill>
                  <a:srgbClr val="7030A0"/>
                </a:solidFill>
              </a:rPr>
              <a:t>of </a:t>
            </a:r>
            <a:r>
              <a:rPr lang="en-US" altLang="zh-CN" sz="2000" dirty="0" smtClean="0">
                <a:solidFill>
                  <a:srgbClr val="7030A0"/>
                </a:solidFill>
              </a:rPr>
              <a:t>gamma</a:t>
            </a:r>
          </a:p>
          <a:p>
            <a:pPr marL="266700" indent="0"/>
            <a:r>
              <a:rPr lang="en-US" altLang="zh-CN" sz="2000" dirty="0" smtClean="0"/>
              <a:t>Color center are formed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Increased in borosilicate glass</a:t>
            </a:r>
          </a:p>
          <a:p>
            <a:pPr marL="266700" indent="0"/>
            <a:r>
              <a:rPr lang="en-US" altLang="zh-CN" sz="2000" dirty="0" smtClean="0"/>
              <a:t>Band gap                    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Dropped </a:t>
            </a:r>
            <a:r>
              <a:rPr lang="en-US" altLang="zh-CN" sz="2000" dirty="0">
                <a:solidFill>
                  <a:srgbClr val="FF0000"/>
                </a:solidFill>
              </a:rPr>
              <a:t>in borosilicate </a:t>
            </a:r>
            <a:r>
              <a:rPr lang="en-US" altLang="zh-CN" sz="2000" dirty="0" smtClean="0">
                <a:solidFill>
                  <a:srgbClr val="FF0000"/>
                </a:solidFill>
              </a:rPr>
              <a:t>glass</a:t>
            </a:r>
          </a:p>
          <a:p>
            <a:pPr marL="266700" indent="0"/>
            <a:r>
              <a:rPr lang="en-US" altLang="zh-CN" sz="2000" dirty="0" smtClean="0"/>
              <a:t>Urbach </a:t>
            </a:r>
            <a:r>
              <a:rPr lang="en-US" altLang="zh-CN" sz="2000" smtClean="0"/>
              <a:t>energy                     </a:t>
            </a:r>
            <a:r>
              <a:rPr lang="en-US" altLang="zh-CN" sz="2000" smtClean="0">
                <a:solidFill>
                  <a:srgbClr val="FF0000"/>
                </a:solidFill>
              </a:rPr>
              <a:t>Increased </a:t>
            </a:r>
            <a:r>
              <a:rPr lang="en-US" altLang="zh-CN" sz="2000" dirty="0" smtClean="0">
                <a:solidFill>
                  <a:srgbClr val="FF0000"/>
                </a:solidFill>
              </a:rPr>
              <a:t>with absorbed dose</a:t>
            </a:r>
          </a:p>
          <a:p>
            <a:pPr marL="266700" indent="0"/>
            <a:r>
              <a:rPr lang="en-US" altLang="zh-CN" sz="2000" dirty="0" smtClean="0"/>
              <a:t>Hardness and modulus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No variation in both glasses</a:t>
            </a:r>
          </a:p>
          <a:p>
            <a:pPr marL="266700" indent="0"/>
            <a:r>
              <a:rPr lang="en-US" altLang="zh-CN" sz="2000" dirty="0" smtClean="0"/>
              <a:t>Defect density             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Unknown</a:t>
            </a:r>
          </a:p>
          <a:p>
            <a:pPr marL="1079500" indent="0"/>
            <a:endParaRPr lang="en-US" altLang="zh-CN" sz="2000" dirty="0">
              <a:solidFill>
                <a:srgbClr val="FF0000"/>
              </a:solidFill>
            </a:endParaRPr>
          </a:p>
          <a:p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501008"/>
            <a:ext cx="9144000" cy="224676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/>
                </a:solidFill>
                <a:latin typeface="Raavi" pitchFamily="34" charset="0"/>
                <a:cs typeface="Raavi" pitchFamily="34" charset="0"/>
              </a:rPr>
              <a:t>Possible reasons for these effects:</a:t>
            </a:r>
          </a:p>
          <a:p>
            <a:r>
              <a:rPr lang="en-US" altLang="zh-CN" sz="2800" dirty="0" smtClean="0">
                <a:solidFill>
                  <a:schemeClr val="accent6"/>
                </a:solidFill>
                <a:latin typeface="Raavi" pitchFamily="34" charset="0"/>
                <a:cs typeface="Raavi" pitchFamily="34" charset="0"/>
              </a:rPr>
              <a:t>1:Comparing with defects density induced by impact of ions,</a:t>
            </a:r>
          </a:p>
          <a:p>
            <a:r>
              <a:rPr lang="en-US" altLang="zh-CN" sz="2800" dirty="0" smtClean="0">
                <a:solidFill>
                  <a:schemeClr val="accent6"/>
                </a:solidFill>
                <a:latin typeface="Raavi" pitchFamily="34" charset="0"/>
                <a:cs typeface="Raavi" pitchFamily="34" charset="0"/>
              </a:rPr>
              <a:t>defect density induced by gamma irradiation was too less.</a:t>
            </a:r>
          </a:p>
          <a:p>
            <a:r>
              <a:rPr lang="en-US" altLang="zh-CN" sz="2800" dirty="0" smtClean="0">
                <a:solidFill>
                  <a:schemeClr val="accent6"/>
                </a:solidFill>
                <a:latin typeface="Raavi" pitchFamily="34" charset="0"/>
                <a:cs typeface="Raavi" pitchFamily="34" charset="0"/>
              </a:rPr>
              <a:t>2:Defects in glass by gamma irradiation, did not come from the  network of glass but from the end of network of glass. </a:t>
            </a:r>
          </a:p>
        </p:txBody>
      </p:sp>
    </p:spTree>
    <p:extLst>
      <p:ext uri="{BB962C8B-B14F-4D97-AF65-F5344CB8AC3E}">
        <p14:creationId xmlns:p14="http://schemas.microsoft.com/office/powerpoint/2010/main" val="377517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Changes </a:t>
            </a:r>
            <a:r>
              <a:rPr lang="en-US" altLang="zh-CN" dirty="0" smtClean="0"/>
              <a:t>in glasses with </a:t>
            </a:r>
            <a:r>
              <a:rPr lang="en-US" altLang="zh-CN" dirty="0" smtClean="0">
                <a:solidFill>
                  <a:srgbClr val="FF0000"/>
                </a:solidFill>
              </a:rPr>
              <a:t>impact of ion </a:t>
            </a:r>
            <a:r>
              <a:rPr lang="en-US" altLang="zh-CN" dirty="0" smtClean="0"/>
              <a:t>were confirmed.</a:t>
            </a:r>
          </a:p>
          <a:p>
            <a:r>
              <a:rPr lang="en-US" altLang="zh-CN" dirty="0" smtClean="0"/>
              <a:t>The possible reason was </a:t>
            </a:r>
            <a:r>
              <a:rPr lang="en-US" altLang="zh-CN" dirty="0" smtClean="0">
                <a:solidFill>
                  <a:srgbClr val="FF0000"/>
                </a:solidFill>
              </a:rPr>
              <a:t>breakage of boron network </a:t>
            </a:r>
            <a:r>
              <a:rPr lang="en-US" altLang="zh-CN" dirty="0" smtClean="0"/>
              <a:t>induced by ions.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Point defects </a:t>
            </a:r>
            <a:r>
              <a:rPr lang="en-US" altLang="zh-CN" dirty="0" smtClean="0"/>
              <a:t>in sodium borosilicate glasses, which were irradiated with </a:t>
            </a:r>
            <a:r>
              <a:rPr lang="en-US" altLang="zh-CN" dirty="0" smtClean="0">
                <a:solidFill>
                  <a:srgbClr val="FF0000"/>
                </a:solidFill>
              </a:rPr>
              <a:t>gamma, </a:t>
            </a:r>
            <a:r>
              <a:rPr lang="en-US" altLang="zh-CN" dirty="0" smtClean="0"/>
              <a:t>were idenified, so did </a:t>
            </a:r>
            <a:r>
              <a:rPr lang="en-US" altLang="zh-CN" dirty="0" smtClean="0">
                <a:solidFill>
                  <a:srgbClr val="FF0000"/>
                </a:solidFill>
              </a:rPr>
              <a:t>changes in band gap and Urbach energy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No obvious influence on the hardness and modulus of glass were observed.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原子能研究院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0440" y="1340768"/>
            <a:ext cx="3275856" cy="32758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Acknowlagements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33</a:t>
            </a:fld>
            <a:endParaRPr lang="zh-CN" altLang="en-US" dirty="0"/>
          </a:p>
        </p:txBody>
      </p:sp>
      <p:sp>
        <p:nvSpPr>
          <p:cNvPr id="148482" name="AutoShape 2" descr="data:image/png;base64,iVBORw0KGgoAAAANSUhEUgAAAJcAAAB3CAMAAAA5BSLJAAAApVBMVEX///8rUaQnT6PR2OpGZa78/P35+fv29vn19/zz8/c/Z7JObrbFzudAYrDt7fMkTaPj4+wdSaHc3OinttnFxdnS0uGIiLLLy92iosO4uNF7fKozWqje5PFxisPn6/SAmMpcfLpbXZiXl7upqcdjZJy8xuFXdbWOoM2ertNPc7hTVJSOj7Nyc6Zpap+vsMuxvtoSRKEoKX0vMH1HSog4OoNBQ4hRU4zhxO5vAAALwklEQVR4nO2b63biug6ATcAOLuCExLk4dxIo0FyYs7vb93+0IztAuRdm6NC1dvUDCnGcz5IsSzZF6Ed+5NsLjfCjEU4Jni9nj2Y4JXbH6A0fDXEk2O5oHWP03TSmLwCrA2Crb+Vj2A4lFoD1Vo9m2ZVV2FmLFn4fMLxaa0tpLPwupiT2VlutxmzyaCQlq9Do7IGN7EcjSZntGHEt38DH8KpnHGJByLAf7GOAdaQt5fx2/6Fcq9GxtlrnXzxSY8Nj39qacvFArKfT2mrJ5o8y5eykb31o7EFgw8ElrIeBdU8EiAMxHgB20bc2GjNS9rexni8bcSPzvwvWXV6H1emkf9OU0ScuvyN/08e6g899aytamvwtrCt9a2vKvwMWZTdoS2kspn8BK8kMVfpoVylN06DhOP56jSltaUY4yJbXcPXS2dAejOPoi7G6mVRTGK+i5JpYsRwiSPZXhvHFGksyMB8UieAwid37XF0xi+IVTkDBXwqmfAuyZMgl4iuoQLHZYDwnw/HXgkWxnInGMkK2Mb4uVhideaLL27Sv87EoVixalqDnK0OFNoAqd7NJkH0NGItVgOgYMetfzAg/qIysK2uAje6+BCxZY3WM5wjNrzKjWoIW2xpA074ALIk3ptN6Q6m7z6lkTdS3x4f6uzNWZ6shDbK9bnYU7zXDMHa+MwYrgth8v2LSnu8LRtI9hIWcBPum1MZhlsajzZfaL6kaGM2BSCe4n9B9CM0AC7F4X2Mqa0gWbVjTRgtyOh8y7qixJD3oX5P5Md2x0Ud9PQvl5XgIg7FPlgD3A2Np58iXpHqoHW48SvuI5unYCBeJHMyZYvxuPnaMpVTCEB4+ZZnc/VJL01pm4+UQy7zjbCKkLe8BRue/Tj1AGw9mukwWEulE4ccGeWTDok5XoXE+wmmDPwej87O9h21JMQu1XX1JP0vm4cX4Zgz+9ARCn5/dsoHelVN1ZYu9cqybXVBWO6anP9TYBSxQmOrclo709KEAvLqiijP+yMfAty52PhgmyWxz0qG39ySpdk2yoY1mv71z119c0JYCC5fL1pMg3CuN4W52bWY2+N3DJLIYffYIbRO/jOVMFmPU7n3mWh9go990/sWJuHWGLpy3UyC+9hYF9vQ7GtMX145cC9sUOZl3rrThBqy3uvlohNgXfUvbQhudbCWDRH+W3bY9IOX2oxH74nagMYrXqfQ4XKhz7ehSRDk/vFuPRvbPog57M2AJXMh1EZZJFYf69uC6fYGjrm46SSX2Jf81QpmwQkkEefFMmpBAgL9xL+UD7IbjN7x6uoT1vCL9RU/W3e0sjOajq4PDSbBruVYXamkonCOVkRlG3JUjxfZz53eVpcToXAkmc5QzYqgEOYKYri1nRJkwHp9tfa1cZ8rhYNQ7K9lQVhOj3rI1IVtcany9XHMuGHUviAygVL63I6SX2t4i3+RM/Ee+m+D+ba6B7/YjBryybbWKRQv7cDUbLtI4tQ9S4gRuWMtB0a8P53E8n93nBKQ/Go81mcLZ4/HTXpcsHY8Nwxh35ntKGIbjtRxEzO7SgPbjX3epH1EfFiUjS1SBMdjl0uew/AAXJNF7p+xDmeYaUva5uk9ySZX33KF+bLm0EML8IZc8vQqzGF73d2mAS4PEH+R5NyFVO/+jOINy00jvcAIiuVRddcjVhVwopSRajtdFxweXkSaMsSTRd75eqQKqL0vxcXgHhSmujhHrR1w90Es6i+w4Tnef03L1QXatS2Oj/YEMSQfx4g6b5sqOkAKuVgdciTqS0eAp+9NO2nEQS9k1Y/KsaT2FHyV3mZCSK4TnPy8OuNBsJFMJcO/nvYpL+r3c1DR+zXe+jZaa3Pm/n/SfOlom93l7nQMueRIpZ11HO/T7k1zGF3BFqsw4sGPUHQ4X8VIe5u0GCsk1SEHO2HE2HyZ3iPqKq92G3+Pqp6NwmaB+lIIxd0+xpX+lfXLo9+nW78ede2wZtlytk+9ykRRC5IKh/vyYyzj+GQBeyCOcLiazHtTnd+NSv4vbt+MMZkOYpZnU5G5gP82FomeYJb04HnVOXv4NLk1yYbDDPheT29TK79Uytcs1PvXg4Ui1lxWV9edYat0GLhT1Dtdt8CxDrdvZ3nNg3f51UiEzqJxkWMnu8jtqvJjPlZlm8L6fbNFZGi+zdLUfvSO4YXZywkWr9Pn5sPnXCMY35oU/FcZ/V7Cu4/Ztx23ZyZ9w6Ylsear9oRBG1u9s61zEvImLOG4OFKzwNyzQZV6callM5TN4mUPmyfxt+2OvxmKqIBI/L3xv/aVT35awEvE/X4euxLp/Ch2ZJ6e1eJFa0Jt/cngrmvW3zDkGc14Ul+9T2oj1d9S6cVo69Svcyzk8wqJIz0uglMmwKfvWMZNv1ITBcsWFvOpfaCtE257kOaNgLaojQincb8GYrIniqkoMbTDClvzIgMuUcBSbdNMnYmfN6zTNmyO5eClqx5xWjlP7iOU8d6k38fOJUFcsxN9bLl5Ae+DirgicZBpwb2qhIDeDwA28gAfNhkv8U8lVgRU8yPXihRIh/MAqXorg1UReISoPc+FXZ2Ku1+jli8k5LjgCoDJHJPCRnyNWF8mkIb5Lck6qYsPFOQmmJnD5nAYFymEMUwflLilryxQ+yusNl968vDVUeqtT6vxFd1zHmwjv1aF1wwITHmgFjvN6ypkVF2JV0HiIcT4FrhKhwKcV2CmvaO0h4ertlS0XMquyENBeAG2eY1Nylch3wVs5d6sNF8aW+49PpxxhCj5Hhes5nmlNGKoaZ6IjHTXAxc+s6A54sPU+4UgUeqD0JblqGIW/4SoK6u5yIWcC7ZuClUpf5sRBfokll5ezYsvlEHC/iTmBrgiRXAH4LVlzvZlSoZU8UT09ITypR+dN6JOG1iUpXaoHOfInOi05mwJXwF4EAx/m73I6gEtAP96/gtWCBTn1S5NN4a9AzwMYUUnLmjgTpYPcwxhY/FfhFNR7odZ7aQnLeTdRVdCqtjg33+Ab5ySW3shIhOFqETS5y3gtzNInLC+EIJbL9aJM/Kop4UqgphWoSfq0h5oK2ideVehFVfil5bsM8dr3K8sL1LOKgvPcQbScwmcOc0BMq4Z6gcXcAjtVDYFT1HVxOkBDTJZqIATpJqUMwSSWYRris0kQhb8YI/KKiWnbcNueqPbw2t6pLmCT6bKliqE6NS05Bt2EV5pQhBPVp64ewEzoB8LQ9/hXmh/5kW8hzOGex50zs4IKvvPJPx1qVDc8Vy1Nj3smo1x9wMI7e8NnAmGv4aI8s6yzwF3/hdklLlx6woV467jctHKfVeo23PBzN3wuQi4azrl/Msg3XFycaaHEhMUFujCnEsRqCCyXfyqSSwY3rylMWCwpFY7OuVeCbphoYOCmKDix3lyTClheeNOYyBKmX7T5p9WAFmnzJqTG/Tf5Fag2dz2I9Ew4mHNHrkde499YcQuwo0uRyKmYJLCy4bxkdS38CdMDz6xc4gpzwsm0ADYBzZiYMPFWiFplrJZrOrCGe+8WRG89mK47zWuRT4g58WkwlV1ZlVnUtyWs4lV4sB7WMOq6MCH/K0rIWjB7tXit7OhZzlQgiTEVOqQ0+rQwIYH3c/kcyDOQG2DrXToC/eACNUMyDVf9AEGnjJvFRL9AcYIL7Miw9Qp2c90drhfHb7mcwqs3XKZsFpTW1MSKC08hG2lq2nKR8m3DVYLLmVhyAWHt4EbwGwsP8a7SBEhVcSCAC+y45mpeIdl0WeXgLReVHIGwPvQVYHj0Wl/Ie5N+r6s+QF9bLku4xLqNC/uvavbz2nJKyoKSBwFzXd1880zI3avKqnM+yWkQOOy9gcTEskoKbkhyV9rFgrQoh9z/VZVFuJlCgsUBCFBfLBrkOA+INXWaifBfvVscjHrCUofpnvBAcZYPuS7kzdSEyWdBAsV1x3cgp7cKC6YXkc0SmKIWzFk1fkdAIkycthPopWi4ieRFmLOyH0/IrlgjrOa2ynZbmRK882H3yu7r8fbM+hhvW1eT01r52dT5kYfL/wGnngrBurXA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484" name="AutoShape 4" descr="data:image/png;base64,iVBORw0KGgoAAAANSUhEUgAAAJcAAAB3CAMAAAA5BSLJAAAApVBMVEX///8rUaQnT6PR2OpGZa78/P35+fv29vn19/zz8/c/Z7JObrbFzudAYrDt7fMkTaPj4+wdSaHc3OinttnFxdnS0uGIiLLLy92iosO4uNF7fKozWqje5PFxisPn6/SAmMpcfLpbXZiXl7upqcdjZJy8xuFXdbWOoM2ertNPc7hTVJSOj7Nyc6Zpap+vsMuxvtoSRKEoKX0vMH1HSog4OoNBQ4hRU4zhxO5vAAALwklEQVR4nO2b63biug6ATcAOLuCExLk4dxIo0FyYs7vb93+0IztAuRdm6NC1dvUDCnGcz5IsSzZF6Ed+5NsLjfCjEU4Jni9nj2Y4JXbH6A0fDXEk2O5oHWP03TSmLwCrA2Crb+Vj2A4lFoD1Vo9m2ZVV2FmLFn4fMLxaa0tpLPwupiT2VlutxmzyaCQlq9Do7IGN7EcjSZntGHEt38DH8KpnHGJByLAf7GOAdaQt5fx2/6Fcq9GxtlrnXzxSY8Nj39qacvFArKfT2mrJ5o8y5eykb31o7EFgw8ElrIeBdU8EiAMxHgB20bc2GjNS9rexni8bcSPzvwvWXV6H1emkf9OU0ScuvyN/08e6g899aytamvwtrCt9a2vKvwMWZTdoS2kspn8BK8kMVfpoVylN06DhOP56jSltaUY4yJbXcPXS2dAejOPoi7G6mVRTGK+i5JpYsRwiSPZXhvHFGksyMB8UieAwid37XF0xi+IVTkDBXwqmfAuyZMgl4iuoQLHZYDwnw/HXgkWxnInGMkK2Mb4uVhideaLL27Sv87EoVixalqDnK0OFNoAqd7NJkH0NGItVgOgYMetfzAg/qIysK2uAje6+BCxZY3WM5wjNrzKjWoIW2xpA074ALIk3ptN6Q6m7z6lkTdS3x4f6uzNWZ6shDbK9bnYU7zXDMHa+MwYrgth8v2LSnu8LRtI9hIWcBPum1MZhlsajzZfaL6kaGM2BSCe4n9B9CM0AC7F4X2Mqa0gWbVjTRgtyOh8y7qixJD3oX5P5Md2x0Ud9PQvl5XgIg7FPlgD3A2Np58iXpHqoHW48SvuI5unYCBeJHMyZYvxuPnaMpVTCEB4+ZZnc/VJL01pm4+UQy7zjbCKkLe8BRue/Tj1AGw9mukwWEulE4ccGeWTDok5XoXE+wmmDPwej87O9h21JMQu1XX1JP0vm4cX4Zgz+9ARCn5/dsoHelVN1ZYu9cqybXVBWO6anP9TYBSxQmOrclo709KEAvLqiijP+yMfAty52PhgmyWxz0qG39ySpdk2yoY1mv71z119c0JYCC5fL1pMg3CuN4W52bWY2+N3DJLIYffYIbRO/jOVMFmPU7n3mWh9go990/sWJuHWGLpy3UyC+9hYF9vQ7GtMX145cC9sUOZl3rrThBqy3uvlohNgXfUvbQhudbCWDRH+W3bY9IOX2oxH74nagMYrXqfQ4XKhz7ehSRDk/vFuPRvbPog57M2AJXMh1EZZJFYf69uC6fYGjrm46SSX2Jf81QpmwQkkEefFMmpBAgL9xL+UD7IbjN7x6uoT1vCL9RU/W3e0sjOajq4PDSbBruVYXamkonCOVkRlG3JUjxfZz53eVpcToXAkmc5QzYqgEOYKYri1nRJkwHp9tfa1cZ8rhYNQ7K9lQVhOj3rI1IVtcany9XHMuGHUviAygVL63I6SX2t4i3+RM/Ee+m+D+ba6B7/YjBryybbWKRQv7cDUbLtI4tQ9S4gRuWMtB0a8P53E8n93nBKQ/Go81mcLZ4/HTXpcsHY8Nwxh35ntKGIbjtRxEzO7SgPbjX3epH1EfFiUjS1SBMdjl0uew/AAXJNF7p+xDmeYaUva5uk9ySZX33KF+bLm0EML8IZc8vQqzGF73d2mAS4PEH+R5NyFVO/+jOINy00jvcAIiuVRddcjVhVwopSRajtdFxweXkSaMsSTRd75eqQKqL0vxcXgHhSmujhHrR1w90Es6i+w4Tnef03L1QXatS2Oj/YEMSQfx4g6b5sqOkAKuVgdciTqS0eAp+9NO2nEQS9k1Y/KsaT2FHyV3mZCSK4TnPy8OuNBsJFMJcO/nvYpL+r3c1DR+zXe+jZaa3Pm/n/SfOlom93l7nQMueRIpZ11HO/T7k1zGF3BFqsw4sGPUHQ4X8VIe5u0GCsk1SEHO2HE2HyZ3iPqKq92G3+Pqp6NwmaB+lIIxd0+xpX+lfXLo9+nW78ede2wZtlytk+9ykRRC5IKh/vyYyzj+GQBeyCOcLiazHtTnd+NSv4vbt+MMZkOYpZnU5G5gP82FomeYJb04HnVOXv4NLk1yYbDDPheT29TK79Uytcs1PvXg4Ui1lxWV9edYat0GLhT1Dtdt8CxDrdvZ3nNg3f51UiEzqJxkWMnu8jtqvJjPlZlm8L6fbNFZGi+zdLUfvSO4YXZywkWr9Pn5sPnXCMY35oU/FcZ/V7Cu4/Ztx23ZyZ9w6Ylsear9oRBG1u9s61zEvImLOG4OFKzwNyzQZV6callM5TN4mUPmyfxt+2OvxmKqIBI/L3xv/aVT35awEvE/X4euxLp/Ch2ZJ6e1eJFa0Jt/cngrmvW3zDkGc14Ul+9T2oj1d9S6cVo69Svcyzk8wqJIz0uglMmwKfvWMZNv1ITBcsWFvOpfaCtE257kOaNgLaojQincb8GYrIniqkoMbTDClvzIgMuUcBSbdNMnYmfN6zTNmyO5eClqx5xWjlP7iOU8d6k38fOJUFcsxN9bLl5Ae+DirgicZBpwb2qhIDeDwA28gAfNhkv8U8lVgRU8yPXihRIh/MAqXorg1UReISoPc+FXZ2Ku1+jli8k5LjgCoDJHJPCRnyNWF8mkIb5Lck6qYsPFOQmmJnD5nAYFymEMUwflLilryxQ+yusNl968vDVUeqtT6vxFd1zHmwjv1aF1wwITHmgFjvN6ypkVF2JV0HiIcT4FrhKhwKcV2CmvaO0h4ertlS0XMquyENBeAG2eY1Nylch3wVs5d6sNF8aW+49PpxxhCj5Hhes5nmlNGKoaZ6IjHTXAxc+s6A54sPU+4UgUeqD0JblqGIW/4SoK6u5yIWcC7ZuClUpf5sRBfokll5ezYsvlEHC/iTmBrgiRXAH4LVlzvZlSoZU8UT09ITypR+dN6JOG1iUpXaoHOfInOi05mwJXwF4EAx/m73I6gEtAP96/gtWCBTn1S5NN4a9AzwMYUUnLmjgTpYPcwxhY/FfhFNR7odZ7aQnLeTdRVdCqtjg33+Ab5ySW3shIhOFqETS5y3gtzNInLC+EIJbL9aJM/Kop4UqgphWoSfq0h5oK2ideVehFVfil5bsM8dr3K8sL1LOKgvPcQbScwmcOc0BMq4Z6gcXcAjtVDYFT1HVxOkBDTJZqIATpJqUMwSSWYRris0kQhb8YI/KKiWnbcNueqPbw2t6pLmCT6bKliqE6NS05Bt2EV5pQhBPVp64ewEzoB8LQ9/hXmh/5kW8hzOGex50zs4IKvvPJPx1qVDc8Vy1Nj3smo1x9wMI7e8NnAmGv4aI8s6yzwF3/hdklLlx6woV467jctHKfVeo23PBzN3wuQi4azrl/Msg3XFycaaHEhMUFujCnEsRqCCyXfyqSSwY3rylMWCwpFY7OuVeCbphoYOCmKDix3lyTClheeNOYyBKmX7T5p9WAFmnzJqTG/Tf5Fag2dz2I9Ew4mHNHrkde499YcQuwo0uRyKmYJLCy4bxkdS38CdMDz6xc4gpzwsm0ADYBzZiYMPFWiFplrJZrOrCGe+8WRG89mK47zWuRT4g58WkwlV1ZlVnUtyWs4lV4sB7WMOq6MCH/K0rIWjB7tXit7OhZzlQgiTEVOqQ0+rQwIYH3c/kcyDOQG2DrXToC/eACNUMyDVf9AEGnjJvFRL9AcYIL7Miw9Qp2c90drhfHb7mcwqs3XKZsFpTW1MSKC08hG2lq2nKR8m3DVYLLmVhyAWHt4EbwGwsP8a7SBEhVcSCAC+y45mpeIdl0WeXgLReVHIGwPvQVYHj0Wl/Ie5N+r6s+QF9bLku4xLqNC/uvavbz2nJKyoKSBwFzXd1880zI3avKqnM+yWkQOOy9gcTEskoKbkhyV9rFgrQoh9z/VZVFuJlCgsUBCFBfLBrkOA+INXWaifBfvVscjHrCUofpnvBAcZYPuS7kzdSEyWdBAsV1x3cgp7cKC6YXkc0SmKIWzFk1fkdAIkycthPopWi4ieRFmLOyH0/IrlgjrOa2ynZbmRK882H3yu7r8fbM+hhvW1eT01r52dT5kYfL/wGnngrBurXA6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486" name="AutoShape 6" descr="âä¸­å½èªç¶ç§å­¦åºéï¼chinaâçå¾çæç´¢ç»æ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 descr="自然科学基金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908720"/>
            <a:ext cx="2725524" cy="1512168"/>
          </a:xfrm>
          <a:prstGeom prst="rect">
            <a:avLst/>
          </a:prstGeom>
        </p:spPr>
      </p:pic>
      <p:pic>
        <p:nvPicPr>
          <p:cNvPr id="9" name="图片 8" descr="ia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052736"/>
            <a:ext cx="3168352" cy="1011007"/>
          </a:xfrm>
          <a:prstGeom prst="rect">
            <a:avLst/>
          </a:prstGeom>
        </p:spPr>
      </p:pic>
      <p:pic>
        <p:nvPicPr>
          <p:cNvPr id="10" name="图片 9" descr="cs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980728"/>
            <a:ext cx="1584176" cy="1186603"/>
          </a:xfrm>
          <a:prstGeom prst="rect">
            <a:avLst/>
          </a:prstGeom>
        </p:spPr>
      </p:pic>
      <p:pic>
        <p:nvPicPr>
          <p:cNvPr id="11" name="图片 10" descr="北京师范大学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7584" y="4293096"/>
            <a:ext cx="1229464" cy="1224000"/>
          </a:xfrm>
          <a:prstGeom prst="rect">
            <a:avLst/>
          </a:prstGeom>
        </p:spPr>
      </p:pic>
      <p:pic>
        <p:nvPicPr>
          <p:cNvPr id="12" name="图片 11" descr="四川大学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39752" y="4221224"/>
            <a:ext cx="1505479" cy="1440024"/>
          </a:xfrm>
          <a:prstGeom prst="rect">
            <a:avLst/>
          </a:prstGeom>
        </p:spPr>
      </p:pic>
      <p:pic>
        <p:nvPicPr>
          <p:cNvPr id="13" name="图片 12" descr="中科院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1560" y="2420888"/>
            <a:ext cx="1512168" cy="1512168"/>
          </a:xfrm>
          <a:prstGeom prst="rect">
            <a:avLst/>
          </a:prstGeom>
        </p:spPr>
      </p:pic>
      <p:pic>
        <p:nvPicPr>
          <p:cNvPr id="14" name="图片 13" descr="苏州纳米所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483768" y="2492896"/>
            <a:ext cx="1224136" cy="1224136"/>
          </a:xfrm>
          <a:prstGeom prst="rect">
            <a:avLst/>
          </a:prstGeom>
        </p:spPr>
      </p:pic>
      <p:pic>
        <p:nvPicPr>
          <p:cNvPr id="18" name="图片 17" descr="ictp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355976" y="4365104"/>
            <a:ext cx="3610606" cy="1152128"/>
          </a:xfrm>
          <a:prstGeom prst="rect">
            <a:avLst/>
          </a:prstGeom>
        </p:spPr>
      </p:pic>
      <p:pic>
        <p:nvPicPr>
          <p:cNvPr id="19" name="图片 18" descr="布鲁克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380312" y="2636912"/>
            <a:ext cx="1499773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85800" y="2282949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Thank you for your attention. </a:t>
            </a:r>
            <a:br>
              <a:rPr lang="en-US" altLang="zh-CN" dirty="0" smtClean="0">
                <a:latin typeface="DFKai-SB" panose="03000509000000000000" pitchFamily="65" charset="-120"/>
                <a:ea typeface="DFKai-SB" panose="03000509000000000000" pitchFamily="65" charset="-120"/>
              </a:rPr>
            </a:br>
            <a:endParaRPr lang="zh-CN" altLang="en-US" dirty="0"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19863"/>
            <a:ext cx="2133600" cy="365125"/>
          </a:xfrm>
        </p:spPr>
        <p:txBody>
          <a:bodyPr/>
          <a:lstStyle/>
          <a:p>
            <a:fld id="{A15FE0C3-FC9A-407D-8C34-F1E1A1FB583A}" type="slidenum">
              <a:rPr lang="zh-CN" altLang="en-US" smtClean="0"/>
              <a:pPr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475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Which materials</a:t>
            </a:r>
            <a:r>
              <a:rPr lang="en-US" altLang="zh-CN" dirty="0" smtClean="0"/>
              <a:t> can be solidified the HLW?</a:t>
            </a:r>
          </a:p>
          <a:p>
            <a:r>
              <a:rPr lang="en-US" altLang="zh-CN" dirty="0" smtClean="0"/>
              <a:t>What </a:t>
            </a:r>
            <a:r>
              <a:rPr lang="en-US" altLang="zh-CN" dirty="0" smtClean="0">
                <a:solidFill>
                  <a:srgbClr val="FF0000"/>
                </a:solidFill>
              </a:rPr>
              <a:t>radiation effects</a:t>
            </a:r>
            <a:r>
              <a:rPr lang="en-US" altLang="zh-CN" dirty="0" smtClean="0"/>
              <a:t> will happen in vitrification which is in condition of long time radiation.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How </a:t>
            </a:r>
            <a:r>
              <a:rPr lang="en-US" altLang="zh-CN" dirty="0" smtClean="0"/>
              <a:t>to keep HLW isolating from the biosphere?</a:t>
            </a:r>
          </a:p>
          <a:p>
            <a:r>
              <a:rPr lang="en-US" altLang="zh-CN" dirty="0" smtClean="0"/>
              <a:t>How to </a:t>
            </a:r>
            <a:r>
              <a:rPr lang="en-US" altLang="zh-CN" dirty="0" smtClean="0">
                <a:solidFill>
                  <a:srgbClr val="FF0000"/>
                </a:solidFill>
              </a:rPr>
              <a:t>evaluate safety</a:t>
            </a:r>
            <a:r>
              <a:rPr lang="en-US" altLang="zh-CN" dirty="0" smtClean="0"/>
              <a:t> of vitrification?</a:t>
            </a:r>
          </a:p>
          <a:p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</a:rPr>
              <a:t>Radiation effects in vitrification</a:t>
            </a:r>
          </a:p>
          <a:p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</a:rPr>
              <a:t>Radiation effects in borosilicate glass</a:t>
            </a:r>
            <a:endParaRPr lang="zh-CN" alt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588" y="-13394"/>
            <a:ext cx="9144000" cy="706090"/>
          </a:xfrm>
        </p:spPr>
        <p:txBody>
          <a:bodyPr/>
          <a:lstStyle/>
          <a:p>
            <a:r>
              <a:rPr lang="en-US" altLang="zh-CN" dirty="0" smtClean="0"/>
              <a:t>Cumulative Decays with time in vitrification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7053" y="980728"/>
            <a:ext cx="5161211" cy="442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755576" y="5661248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Weber, W.J.,</a:t>
            </a:r>
            <a:r>
              <a:rPr lang="en-US" altLang="zh-CN" i="1" dirty="0" smtClean="0"/>
              <a:t> Radiation effect in nuclear waste glasses.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Nucl</a:t>
            </a:r>
            <a:r>
              <a:rPr lang="en-US" altLang="zh-CN" dirty="0" smtClean="0"/>
              <a:t>. Instr. and Meth. B, 1988. </a:t>
            </a:r>
            <a:r>
              <a:rPr lang="en-US" altLang="zh-CN" b="1" dirty="0" smtClean="0"/>
              <a:t>32</a:t>
            </a:r>
            <a:r>
              <a:rPr lang="en-US" altLang="zh-CN" dirty="0" smtClean="0"/>
              <a:t>: p. 471-479.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Dose evolution with storage time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3" y="662524"/>
            <a:ext cx="6768753" cy="5142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195736" y="58052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/>
              <a:t>Weber, Journal of material research, 1997. </a:t>
            </a:r>
            <a:r>
              <a:rPr lang="en-US" altLang="zh-CN" b="1" dirty="0" smtClean="0"/>
              <a:t>12</a:t>
            </a:r>
            <a:r>
              <a:rPr lang="en-US" altLang="zh-CN" dirty="0" smtClean="0"/>
              <a:t>: p. 1948-1978.</a:t>
            </a:r>
            <a:endParaRPr lang="zh-CN" altLang="zh-CN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1154909"/>
            <a:ext cx="864096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6"/>
                </a:solidFill>
              </a:rPr>
              <a:t>Abosorbed dose: Gy         deposited energy J/kg</a:t>
            </a:r>
          </a:p>
          <a:p>
            <a:r>
              <a:rPr lang="en-US" altLang="zh-CN" sz="2400" dirty="0" smtClean="0">
                <a:solidFill>
                  <a:schemeClr val="accent6"/>
                </a:solidFill>
              </a:rPr>
              <a:t>Radiation dose : dpa        displacement per atom </a:t>
            </a:r>
            <a:endParaRPr lang="zh-CN" altLang="en-US" sz="2400" baseline="-25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Characteristics in α, </a:t>
            </a:r>
            <a:r>
              <a:rPr lang="el-GR" altLang="zh-CN" dirty="0" smtClean="0"/>
              <a:t>β</a:t>
            </a:r>
            <a:r>
              <a:rPr lang="en-US" altLang="zh-CN" dirty="0" smtClean="0"/>
              <a:t> and </a:t>
            </a:r>
            <a:r>
              <a:rPr lang="el-GR" altLang="zh-CN" dirty="0" smtClean="0"/>
              <a:t>γ</a:t>
            </a:r>
            <a:r>
              <a:rPr lang="en-US" altLang="zh-CN" dirty="0" smtClean="0"/>
              <a:t> decays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3251" name="Group 3"/>
          <p:cNvGrpSpPr>
            <a:grpSpLocks/>
          </p:cNvGrpSpPr>
          <p:nvPr/>
        </p:nvGrpSpPr>
        <p:grpSpPr bwMode="auto">
          <a:xfrm>
            <a:off x="3419872" y="908720"/>
            <a:ext cx="1440000" cy="1440000"/>
            <a:chOff x="5577" y="6758"/>
            <a:chExt cx="3604" cy="3574"/>
          </a:xfrm>
        </p:grpSpPr>
        <p:grpSp>
          <p:nvGrpSpPr>
            <p:cNvPr id="53252" name="Group 4"/>
            <p:cNvGrpSpPr>
              <a:grpSpLocks/>
            </p:cNvGrpSpPr>
            <p:nvPr/>
          </p:nvGrpSpPr>
          <p:grpSpPr bwMode="auto">
            <a:xfrm>
              <a:off x="6132" y="8432"/>
              <a:ext cx="1294" cy="1390"/>
              <a:chOff x="4598" y="1596"/>
              <a:chExt cx="1294" cy="1390"/>
            </a:xfrm>
          </p:grpSpPr>
          <p:sp>
            <p:nvSpPr>
              <p:cNvPr id="53253" name="Oval 5"/>
              <p:cNvSpPr>
                <a:spLocks noChangeArrowheads="1"/>
              </p:cNvSpPr>
              <p:nvPr/>
            </p:nvSpPr>
            <p:spPr bwMode="auto">
              <a:xfrm>
                <a:off x="4913" y="1922"/>
                <a:ext cx="454" cy="45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3254" name="Group 6"/>
              <p:cNvGrpSpPr>
                <a:grpSpLocks/>
              </p:cNvGrpSpPr>
              <p:nvPr/>
            </p:nvGrpSpPr>
            <p:grpSpPr bwMode="auto">
              <a:xfrm>
                <a:off x="4598" y="1596"/>
                <a:ext cx="1294" cy="1390"/>
                <a:chOff x="3267" y="2078"/>
                <a:chExt cx="1294" cy="1390"/>
              </a:xfrm>
            </p:grpSpPr>
            <p:sp>
              <p:nvSpPr>
                <p:cNvPr id="53255" name="Oval 7"/>
                <p:cNvSpPr>
                  <a:spLocks noChangeArrowheads="1"/>
                </p:cNvSpPr>
                <p:nvPr/>
              </p:nvSpPr>
              <p:spPr bwMode="auto">
                <a:xfrm>
                  <a:off x="4107" y="2700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56" name="Oval 8"/>
                <p:cNvSpPr>
                  <a:spLocks noChangeArrowheads="1"/>
                </p:cNvSpPr>
                <p:nvPr/>
              </p:nvSpPr>
              <p:spPr bwMode="auto">
                <a:xfrm>
                  <a:off x="3927" y="2460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57" name="Oval 9"/>
                <p:cNvSpPr>
                  <a:spLocks noChangeArrowheads="1"/>
                </p:cNvSpPr>
                <p:nvPr/>
              </p:nvSpPr>
              <p:spPr bwMode="auto">
                <a:xfrm>
                  <a:off x="3338" y="284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58" name="Oval 10"/>
                <p:cNvSpPr>
                  <a:spLocks noChangeArrowheads="1"/>
                </p:cNvSpPr>
                <p:nvPr/>
              </p:nvSpPr>
              <p:spPr bwMode="auto">
                <a:xfrm>
                  <a:off x="3267" y="2546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59" name="Oval 11"/>
                <p:cNvSpPr>
                  <a:spLocks noChangeArrowheads="1"/>
                </p:cNvSpPr>
                <p:nvPr/>
              </p:nvSpPr>
              <p:spPr bwMode="auto">
                <a:xfrm>
                  <a:off x="3548" y="285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60" name="Oval 12"/>
                <p:cNvSpPr>
                  <a:spLocks noChangeArrowheads="1"/>
                </p:cNvSpPr>
                <p:nvPr/>
              </p:nvSpPr>
              <p:spPr bwMode="auto">
                <a:xfrm>
                  <a:off x="389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61" name="Oval 13"/>
                <p:cNvSpPr>
                  <a:spLocks noChangeArrowheads="1"/>
                </p:cNvSpPr>
                <p:nvPr/>
              </p:nvSpPr>
              <p:spPr bwMode="auto">
                <a:xfrm>
                  <a:off x="3792" y="301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62" name="Oval 14"/>
                <p:cNvSpPr>
                  <a:spLocks noChangeArrowheads="1"/>
                </p:cNvSpPr>
                <p:nvPr/>
              </p:nvSpPr>
              <p:spPr bwMode="auto">
                <a:xfrm>
                  <a:off x="3687" y="2078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63" name="Oval 15"/>
                <p:cNvSpPr>
                  <a:spLocks noChangeArrowheads="1"/>
                </p:cNvSpPr>
                <p:nvPr/>
              </p:nvSpPr>
              <p:spPr bwMode="auto">
                <a:xfrm>
                  <a:off x="347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3264" name="Group 16"/>
            <p:cNvGrpSpPr>
              <a:grpSpLocks/>
            </p:cNvGrpSpPr>
            <p:nvPr/>
          </p:nvGrpSpPr>
          <p:grpSpPr bwMode="auto">
            <a:xfrm>
              <a:off x="5577" y="6758"/>
              <a:ext cx="3604" cy="3574"/>
              <a:chOff x="5858" y="6744"/>
              <a:chExt cx="3604" cy="3574"/>
            </a:xfrm>
          </p:grpSpPr>
          <p:grpSp>
            <p:nvGrpSpPr>
              <p:cNvPr id="53265" name="Group 17"/>
              <p:cNvGrpSpPr>
                <a:grpSpLocks/>
              </p:cNvGrpSpPr>
              <p:nvPr/>
            </p:nvGrpSpPr>
            <p:grpSpPr bwMode="auto">
              <a:xfrm rot="-4336072">
                <a:off x="6045" y="7586"/>
                <a:ext cx="1294" cy="1390"/>
                <a:chOff x="4598" y="1596"/>
                <a:chExt cx="1294" cy="1390"/>
              </a:xfrm>
            </p:grpSpPr>
            <p:sp>
              <p:nvSpPr>
                <p:cNvPr id="53266" name="Oval 18"/>
                <p:cNvSpPr>
                  <a:spLocks noChangeArrowheads="1"/>
                </p:cNvSpPr>
                <p:nvPr/>
              </p:nvSpPr>
              <p:spPr bwMode="auto">
                <a:xfrm>
                  <a:off x="4913" y="1922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3267" name="Group 19"/>
                <p:cNvGrpSpPr>
                  <a:grpSpLocks/>
                </p:cNvGrpSpPr>
                <p:nvPr/>
              </p:nvGrpSpPr>
              <p:grpSpPr bwMode="auto">
                <a:xfrm>
                  <a:off x="4598" y="1596"/>
                  <a:ext cx="1294" cy="1390"/>
                  <a:chOff x="3267" y="2078"/>
                  <a:chExt cx="1294" cy="1390"/>
                </a:xfrm>
              </p:grpSpPr>
              <p:sp>
                <p:nvSpPr>
                  <p:cNvPr id="53268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4107" y="2700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69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3927" y="2460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0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3338" y="2844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1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3267" y="2546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2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3548" y="285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3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3897" y="207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4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3792" y="3014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5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3687" y="2078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6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3477" y="207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3277" name="Group 29"/>
              <p:cNvGrpSpPr>
                <a:grpSpLocks/>
              </p:cNvGrpSpPr>
              <p:nvPr/>
            </p:nvGrpSpPr>
            <p:grpSpPr bwMode="auto">
              <a:xfrm>
                <a:off x="5858" y="6744"/>
                <a:ext cx="3604" cy="3574"/>
                <a:chOff x="5753" y="6744"/>
                <a:chExt cx="3604" cy="3574"/>
              </a:xfrm>
            </p:grpSpPr>
            <p:grpSp>
              <p:nvGrpSpPr>
                <p:cNvPr id="53278" name="Group 30"/>
                <p:cNvGrpSpPr>
                  <a:grpSpLocks/>
                </p:cNvGrpSpPr>
                <p:nvPr/>
              </p:nvGrpSpPr>
              <p:grpSpPr bwMode="auto">
                <a:xfrm rot="1689003">
                  <a:off x="6173" y="877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279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280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281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2" name="Oval 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3" name="Oval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4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5" name="Oval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6" name="Oval 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7" name="Oval 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8" name="Oval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9" name="Oval 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290" name="Group 42"/>
                <p:cNvGrpSpPr>
                  <a:grpSpLocks/>
                </p:cNvGrpSpPr>
                <p:nvPr/>
              </p:nvGrpSpPr>
              <p:grpSpPr bwMode="auto">
                <a:xfrm>
                  <a:off x="7958" y="721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291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292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293" name="Oval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4" name="Oval 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5" name="Oval 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6" name="Oval 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7" name="Oval 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8" name="Oval 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9" name="Oval 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0" name="Oval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1" name="Oval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302" name="Group 54"/>
                <p:cNvGrpSpPr>
                  <a:grpSpLocks/>
                </p:cNvGrpSpPr>
                <p:nvPr/>
              </p:nvGrpSpPr>
              <p:grpSpPr bwMode="auto">
                <a:xfrm rot="4681579">
                  <a:off x="7070" y="6696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03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304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05" name="Oval 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6" name="Oval 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7" name="Oval 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8" name="Oval 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9" name="Oval 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0" name="Oval 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1" name="Oval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2" name="Oval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3" name="Oval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314" name="Group 66"/>
                <p:cNvGrpSpPr>
                  <a:grpSpLocks/>
                </p:cNvGrpSpPr>
                <p:nvPr/>
              </p:nvGrpSpPr>
              <p:grpSpPr bwMode="auto">
                <a:xfrm rot="7917760">
                  <a:off x="7200" y="774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15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316" name="Group 68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17" name="Oval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8" name="Oval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9" name="Oval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0" name="Oval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1" name="Oval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2" name="Oval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3" name="Oval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4" name="Oval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5" name="Oval 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326" name="Group 78"/>
                <p:cNvGrpSpPr>
                  <a:grpSpLocks/>
                </p:cNvGrpSpPr>
                <p:nvPr/>
              </p:nvGrpSpPr>
              <p:grpSpPr bwMode="auto">
                <a:xfrm rot="5692396">
                  <a:off x="6255" y="696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27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328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29" name="Oval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0" name="Oval 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1" name="Oval 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2" name="Oval 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3" name="Oval 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4" name="Oval 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5" name="Oval 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6" name="Oval 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7" name="Oval 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338" name="Group 90"/>
                <p:cNvGrpSpPr>
                  <a:grpSpLocks/>
                </p:cNvGrpSpPr>
                <p:nvPr/>
              </p:nvGrpSpPr>
              <p:grpSpPr bwMode="auto">
                <a:xfrm rot="8236597">
                  <a:off x="5753" y="816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39" name="Oval 91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340" name="Group 92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41" name="Oval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2" name="Oval 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3" name="Oval 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4" name="Oval 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5" name="Oval 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6" name="Oval 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7" name="Oval 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8" name="Oval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9" name="Oval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350" name="Group 102"/>
                <p:cNvGrpSpPr>
                  <a:grpSpLocks/>
                </p:cNvGrpSpPr>
                <p:nvPr/>
              </p:nvGrpSpPr>
              <p:grpSpPr bwMode="auto">
                <a:xfrm rot="5400000">
                  <a:off x="7725" y="8568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51" name="Oval 103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352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53" name="Oval 1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4" name="Oval 1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5" name="Oval 1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6" name="Oval 1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7" name="Oval 1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8" name="Oval 1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9" name="Oval 1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0" name="Oval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1" name="Oval 1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362" name="Group 114"/>
                <p:cNvGrpSpPr>
                  <a:grpSpLocks/>
                </p:cNvGrpSpPr>
                <p:nvPr/>
              </p:nvGrpSpPr>
              <p:grpSpPr bwMode="auto">
                <a:xfrm rot="5400000">
                  <a:off x="8015" y="7944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63" name="Oval 115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364" name="Group 116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65" name="Oval 1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6" name="Oval 1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7" name="Oval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8" name="Oval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9" name="Oval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0" name="Oval 1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1" name="Oval 1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2" name="Oval 1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3" name="Oval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374" name="Group 126"/>
                <p:cNvGrpSpPr>
                  <a:grpSpLocks/>
                </p:cNvGrpSpPr>
                <p:nvPr/>
              </p:nvGrpSpPr>
              <p:grpSpPr bwMode="auto">
                <a:xfrm rot="1775485">
                  <a:off x="7118" y="8928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75" name="Oval 127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376" name="Group 128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77" name="Oval 1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8" name="Oval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9" name="Oval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0" name="Oval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1" name="Oval 1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2" name="Oval 1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3" name="Oval 1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4" name="Oval 1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5" name="Oval 1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148" name="Group 3"/>
          <p:cNvGrpSpPr>
            <a:grpSpLocks/>
          </p:cNvGrpSpPr>
          <p:nvPr/>
        </p:nvGrpSpPr>
        <p:grpSpPr bwMode="auto">
          <a:xfrm rot="5634966">
            <a:off x="1300000" y="949088"/>
            <a:ext cx="1224000" cy="1224000"/>
            <a:chOff x="5577" y="6758"/>
            <a:chExt cx="3604" cy="3574"/>
          </a:xfrm>
        </p:grpSpPr>
        <p:grpSp>
          <p:nvGrpSpPr>
            <p:cNvPr id="149" name="Group 4"/>
            <p:cNvGrpSpPr>
              <a:grpSpLocks/>
            </p:cNvGrpSpPr>
            <p:nvPr/>
          </p:nvGrpSpPr>
          <p:grpSpPr bwMode="auto">
            <a:xfrm>
              <a:off x="6132" y="8432"/>
              <a:ext cx="1294" cy="1390"/>
              <a:chOff x="4598" y="1596"/>
              <a:chExt cx="1294" cy="1390"/>
            </a:xfrm>
          </p:grpSpPr>
          <p:sp>
            <p:nvSpPr>
              <p:cNvPr id="272" name="Oval 5"/>
              <p:cNvSpPr>
                <a:spLocks noChangeArrowheads="1"/>
              </p:cNvSpPr>
              <p:nvPr/>
            </p:nvSpPr>
            <p:spPr bwMode="auto">
              <a:xfrm>
                <a:off x="4913" y="1922"/>
                <a:ext cx="454" cy="45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73" name="Group 6"/>
              <p:cNvGrpSpPr>
                <a:grpSpLocks/>
              </p:cNvGrpSpPr>
              <p:nvPr/>
            </p:nvGrpSpPr>
            <p:grpSpPr bwMode="auto">
              <a:xfrm>
                <a:off x="4598" y="1596"/>
                <a:ext cx="1294" cy="1390"/>
                <a:chOff x="3267" y="2078"/>
                <a:chExt cx="1294" cy="1390"/>
              </a:xfrm>
            </p:grpSpPr>
            <p:sp>
              <p:nvSpPr>
                <p:cNvPr id="274" name="Oval 7"/>
                <p:cNvSpPr>
                  <a:spLocks noChangeArrowheads="1"/>
                </p:cNvSpPr>
                <p:nvPr/>
              </p:nvSpPr>
              <p:spPr bwMode="auto">
                <a:xfrm>
                  <a:off x="4107" y="2700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Oval 8"/>
                <p:cNvSpPr>
                  <a:spLocks noChangeArrowheads="1"/>
                </p:cNvSpPr>
                <p:nvPr/>
              </p:nvSpPr>
              <p:spPr bwMode="auto">
                <a:xfrm>
                  <a:off x="3927" y="2460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Oval 9"/>
                <p:cNvSpPr>
                  <a:spLocks noChangeArrowheads="1"/>
                </p:cNvSpPr>
                <p:nvPr/>
              </p:nvSpPr>
              <p:spPr bwMode="auto">
                <a:xfrm>
                  <a:off x="3338" y="284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Oval 10"/>
                <p:cNvSpPr>
                  <a:spLocks noChangeArrowheads="1"/>
                </p:cNvSpPr>
                <p:nvPr/>
              </p:nvSpPr>
              <p:spPr bwMode="auto">
                <a:xfrm>
                  <a:off x="3267" y="2546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Oval 11"/>
                <p:cNvSpPr>
                  <a:spLocks noChangeArrowheads="1"/>
                </p:cNvSpPr>
                <p:nvPr/>
              </p:nvSpPr>
              <p:spPr bwMode="auto">
                <a:xfrm>
                  <a:off x="3548" y="285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Oval 12"/>
                <p:cNvSpPr>
                  <a:spLocks noChangeArrowheads="1"/>
                </p:cNvSpPr>
                <p:nvPr/>
              </p:nvSpPr>
              <p:spPr bwMode="auto">
                <a:xfrm>
                  <a:off x="389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Oval 13"/>
                <p:cNvSpPr>
                  <a:spLocks noChangeArrowheads="1"/>
                </p:cNvSpPr>
                <p:nvPr/>
              </p:nvSpPr>
              <p:spPr bwMode="auto">
                <a:xfrm>
                  <a:off x="3792" y="301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Oval 14"/>
                <p:cNvSpPr>
                  <a:spLocks noChangeArrowheads="1"/>
                </p:cNvSpPr>
                <p:nvPr/>
              </p:nvSpPr>
              <p:spPr bwMode="auto">
                <a:xfrm>
                  <a:off x="3687" y="2078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Oval 15"/>
                <p:cNvSpPr>
                  <a:spLocks noChangeArrowheads="1"/>
                </p:cNvSpPr>
                <p:nvPr/>
              </p:nvSpPr>
              <p:spPr bwMode="auto">
                <a:xfrm>
                  <a:off x="347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0" name="Group 16"/>
            <p:cNvGrpSpPr>
              <a:grpSpLocks/>
            </p:cNvGrpSpPr>
            <p:nvPr/>
          </p:nvGrpSpPr>
          <p:grpSpPr bwMode="auto">
            <a:xfrm>
              <a:off x="5577" y="6758"/>
              <a:ext cx="3604" cy="3574"/>
              <a:chOff x="5858" y="6744"/>
              <a:chExt cx="3604" cy="3574"/>
            </a:xfrm>
          </p:grpSpPr>
          <p:grpSp>
            <p:nvGrpSpPr>
              <p:cNvPr id="151" name="Group 17"/>
              <p:cNvGrpSpPr>
                <a:grpSpLocks/>
              </p:cNvGrpSpPr>
              <p:nvPr/>
            </p:nvGrpSpPr>
            <p:grpSpPr bwMode="auto">
              <a:xfrm rot="-4336072">
                <a:off x="6045" y="7586"/>
                <a:ext cx="1294" cy="1390"/>
                <a:chOff x="4598" y="1596"/>
                <a:chExt cx="1294" cy="1390"/>
              </a:xfrm>
            </p:grpSpPr>
            <p:sp>
              <p:nvSpPr>
                <p:cNvPr id="261" name="Oval 18"/>
                <p:cNvSpPr>
                  <a:spLocks noChangeArrowheads="1"/>
                </p:cNvSpPr>
                <p:nvPr/>
              </p:nvSpPr>
              <p:spPr bwMode="auto">
                <a:xfrm>
                  <a:off x="4913" y="1922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62" name="Group 19"/>
                <p:cNvGrpSpPr>
                  <a:grpSpLocks/>
                </p:cNvGrpSpPr>
                <p:nvPr/>
              </p:nvGrpSpPr>
              <p:grpSpPr bwMode="auto">
                <a:xfrm>
                  <a:off x="4598" y="1596"/>
                  <a:ext cx="1294" cy="1390"/>
                  <a:chOff x="3267" y="2078"/>
                  <a:chExt cx="1294" cy="1390"/>
                </a:xfrm>
              </p:grpSpPr>
              <p:sp>
                <p:nvSpPr>
                  <p:cNvPr id="263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4107" y="2700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3927" y="2460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3338" y="2844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3267" y="2546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3548" y="285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8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3897" y="207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9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3792" y="3014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3687" y="2078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3477" y="207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52" name="Group 29"/>
              <p:cNvGrpSpPr>
                <a:grpSpLocks/>
              </p:cNvGrpSpPr>
              <p:nvPr/>
            </p:nvGrpSpPr>
            <p:grpSpPr bwMode="auto">
              <a:xfrm>
                <a:off x="5858" y="6744"/>
                <a:ext cx="3604" cy="3574"/>
                <a:chOff x="5753" y="6744"/>
                <a:chExt cx="3604" cy="3574"/>
              </a:xfrm>
            </p:grpSpPr>
            <p:grpSp>
              <p:nvGrpSpPr>
                <p:cNvPr id="153" name="Group 30"/>
                <p:cNvGrpSpPr>
                  <a:grpSpLocks/>
                </p:cNvGrpSpPr>
                <p:nvPr/>
              </p:nvGrpSpPr>
              <p:grpSpPr bwMode="auto">
                <a:xfrm rot="1689003">
                  <a:off x="6173" y="877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250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51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252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3" name="Oval 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4" name="Oval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5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" name="Oval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" name="Oval 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8" name="Oval 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9" name="Oval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0" name="Oval 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54" name="Group 42"/>
                <p:cNvGrpSpPr>
                  <a:grpSpLocks/>
                </p:cNvGrpSpPr>
                <p:nvPr/>
              </p:nvGrpSpPr>
              <p:grpSpPr bwMode="auto">
                <a:xfrm>
                  <a:off x="7958" y="721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239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40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241" name="Oval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2" name="Oval 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3" name="Oval 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4" name="Oval 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5" name="Oval 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6" name="Oval 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7" name="Oval 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8" name="Oval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9" name="Oval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55" name="Group 54"/>
                <p:cNvGrpSpPr>
                  <a:grpSpLocks/>
                </p:cNvGrpSpPr>
                <p:nvPr/>
              </p:nvGrpSpPr>
              <p:grpSpPr bwMode="auto">
                <a:xfrm rot="4681579">
                  <a:off x="7070" y="6696"/>
                  <a:ext cx="1294" cy="1390"/>
                  <a:chOff x="4598" y="1596"/>
                  <a:chExt cx="1294" cy="1390"/>
                </a:xfrm>
              </p:grpSpPr>
              <p:sp>
                <p:nvSpPr>
                  <p:cNvPr id="228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29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230" name="Oval 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" name="Oval 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2" name="Oval 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3" name="Oval 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4" name="Oval 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5" name="Oval 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" name="Oval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7" name="Oval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8" name="Oval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56" name="Group 66"/>
                <p:cNvGrpSpPr>
                  <a:grpSpLocks/>
                </p:cNvGrpSpPr>
                <p:nvPr/>
              </p:nvGrpSpPr>
              <p:grpSpPr bwMode="auto">
                <a:xfrm rot="7917760">
                  <a:off x="7200" y="774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217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18" name="Group 68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219" name="Oval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0" name="Oval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1" name="Oval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2" name="Oval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3" name="Oval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4" name="Oval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5" name="Oval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6" name="Oval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7" name="Oval 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57" name="Group 78"/>
                <p:cNvGrpSpPr>
                  <a:grpSpLocks/>
                </p:cNvGrpSpPr>
                <p:nvPr/>
              </p:nvGrpSpPr>
              <p:grpSpPr bwMode="auto">
                <a:xfrm rot="5692396">
                  <a:off x="6255" y="696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206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7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208" name="Oval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9" name="Oval 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0" name="Oval 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1" name="Oval 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2" name="Oval 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3" name="Oval 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4" name="Oval 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5" name="Oval 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6" name="Oval 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58" name="Group 90"/>
                <p:cNvGrpSpPr>
                  <a:grpSpLocks/>
                </p:cNvGrpSpPr>
                <p:nvPr/>
              </p:nvGrpSpPr>
              <p:grpSpPr bwMode="auto">
                <a:xfrm rot="8236597">
                  <a:off x="5753" y="816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195" name="Oval 91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6" name="Group 92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197" name="Oval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8" name="Oval 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9" name="Oval 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0" name="Oval 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Oval 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Oval 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Oval 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Oval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" name="Oval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59" name="Group 102"/>
                <p:cNvGrpSpPr>
                  <a:grpSpLocks/>
                </p:cNvGrpSpPr>
                <p:nvPr/>
              </p:nvGrpSpPr>
              <p:grpSpPr bwMode="auto">
                <a:xfrm rot="5400000">
                  <a:off x="7725" y="8568"/>
                  <a:ext cx="1294" cy="1390"/>
                  <a:chOff x="4598" y="1596"/>
                  <a:chExt cx="1294" cy="1390"/>
                </a:xfrm>
              </p:grpSpPr>
              <p:sp>
                <p:nvSpPr>
                  <p:cNvPr id="184" name="Oval 103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85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186" name="Oval 1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7" name="Oval 1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8" name="Oval 1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9" name="Oval 1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0" name="Oval 1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Oval 1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Oval 1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Oval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Oval 1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60" name="Group 114"/>
                <p:cNvGrpSpPr>
                  <a:grpSpLocks/>
                </p:cNvGrpSpPr>
                <p:nvPr/>
              </p:nvGrpSpPr>
              <p:grpSpPr bwMode="auto">
                <a:xfrm rot="5400000">
                  <a:off x="8015" y="7944"/>
                  <a:ext cx="1294" cy="1390"/>
                  <a:chOff x="4598" y="1596"/>
                  <a:chExt cx="1294" cy="1390"/>
                </a:xfrm>
              </p:grpSpPr>
              <p:sp>
                <p:nvSpPr>
                  <p:cNvPr id="173" name="Oval 115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4" name="Group 116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175" name="Oval 1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6" name="Oval 1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7" name="Oval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8" name="Oval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9" name="Oval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0" name="Oval 1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1" name="Oval 1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2" name="Oval 1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3" name="Oval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61" name="Group 126"/>
                <p:cNvGrpSpPr>
                  <a:grpSpLocks/>
                </p:cNvGrpSpPr>
                <p:nvPr/>
              </p:nvGrpSpPr>
              <p:grpSpPr bwMode="auto">
                <a:xfrm rot="1775485">
                  <a:off x="7118" y="8928"/>
                  <a:ext cx="1294" cy="1390"/>
                  <a:chOff x="4598" y="1596"/>
                  <a:chExt cx="1294" cy="1390"/>
                </a:xfrm>
              </p:grpSpPr>
              <p:sp>
                <p:nvSpPr>
                  <p:cNvPr id="162" name="Oval 127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63" name="Group 128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164" name="Oval 1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" name="Oval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" name="Oval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" name="Oval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8" name="Oval 1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9" name="Oval 1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0" name="Oval 1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1" name="Oval 1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2" name="Oval 1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53386" name="Group 138"/>
          <p:cNvGrpSpPr>
            <a:grpSpLocks/>
          </p:cNvGrpSpPr>
          <p:nvPr/>
        </p:nvGrpSpPr>
        <p:grpSpPr bwMode="auto">
          <a:xfrm>
            <a:off x="6712492" y="1430770"/>
            <a:ext cx="451796" cy="558070"/>
            <a:chOff x="5123" y="3510"/>
            <a:chExt cx="712" cy="880"/>
          </a:xfrm>
        </p:grpSpPr>
        <p:sp>
          <p:nvSpPr>
            <p:cNvPr id="53387" name="Oval 139"/>
            <p:cNvSpPr>
              <a:spLocks noChangeArrowheads="1"/>
            </p:cNvSpPr>
            <p:nvPr/>
          </p:nvSpPr>
          <p:spPr bwMode="auto">
            <a:xfrm>
              <a:off x="5123" y="3936"/>
              <a:ext cx="454" cy="45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88" name="Oval 140"/>
            <p:cNvSpPr>
              <a:spLocks noChangeArrowheads="1"/>
            </p:cNvSpPr>
            <p:nvPr/>
          </p:nvSpPr>
          <p:spPr bwMode="auto">
            <a:xfrm>
              <a:off x="5127" y="3660"/>
              <a:ext cx="454" cy="45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89" name="Oval 141"/>
            <p:cNvSpPr>
              <a:spLocks noChangeArrowheads="1"/>
            </p:cNvSpPr>
            <p:nvPr/>
          </p:nvSpPr>
          <p:spPr bwMode="auto">
            <a:xfrm>
              <a:off x="5367" y="3900"/>
              <a:ext cx="454" cy="45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90" name="Oval 142"/>
            <p:cNvSpPr>
              <a:spLocks noChangeArrowheads="1"/>
            </p:cNvSpPr>
            <p:nvPr/>
          </p:nvSpPr>
          <p:spPr bwMode="auto">
            <a:xfrm>
              <a:off x="5381" y="3510"/>
              <a:ext cx="454" cy="45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89" name="直接箭头连接符 288"/>
          <p:cNvCxnSpPr/>
          <p:nvPr/>
        </p:nvCxnSpPr>
        <p:spPr>
          <a:xfrm>
            <a:off x="5148064" y="1628800"/>
            <a:ext cx="1368152" cy="0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接箭头连接符 290"/>
          <p:cNvCxnSpPr/>
          <p:nvPr/>
        </p:nvCxnSpPr>
        <p:spPr>
          <a:xfrm flipH="1">
            <a:off x="2555776" y="1556792"/>
            <a:ext cx="792088" cy="0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4" name="TextBox 293"/>
          <p:cNvSpPr txBox="1"/>
          <p:nvPr/>
        </p:nvSpPr>
        <p:spPr>
          <a:xfrm>
            <a:off x="3327445" y="2391271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Arial" pitchFamily="34" charset="0"/>
                <a:ea typeface="Arial Unicode MS"/>
                <a:cs typeface="Arial" pitchFamily="34" charset="0"/>
              </a:rPr>
              <a:t>Parent  nucleus</a:t>
            </a:r>
            <a:endParaRPr lang="zh-CN" altLang="en-US" sz="2400" dirty="0"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295" name="TextBox 294"/>
          <p:cNvSpPr txBox="1"/>
          <p:nvPr/>
        </p:nvSpPr>
        <p:spPr>
          <a:xfrm>
            <a:off x="6516216" y="2319263"/>
            <a:ext cx="1058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Alpha </a:t>
            </a:r>
            <a:endParaRPr lang="zh-CN" altLang="en-US" sz="2400" dirty="0" smtClean="0">
              <a:solidFill>
                <a:srgbClr val="FF0000"/>
              </a:solidFill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296" name="TextBox 295"/>
          <p:cNvSpPr txBox="1"/>
          <p:nvPr/>
        </p:nvSpPr>
        <p:spPr>
          <a:xfrm>
            <a:off x="611560" y="2391271"/>
            <a:ext cx="2600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00CC"/>
                </a:solidFill>
                <a:latin typeface="Arial" pitchFamily="34" charset="0"/>
                <a:ea typeface="Arial Unicode MS"/>
                <a:cs typeface="Arial" pitchFamily="34" charset="0"/>
              </a:rPr>
              <a:t>Daughter nucleus</a:t>
            </a:r>
            <a:endParaRPr lang="zh-CN" altLang="en-US" sz="2400" dirty="0">
              <a:solidFill>
                <a:srgbClr val="0000CC"/>
              </a:solidFill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4932040" y="2996952"/>
            <a:ext cx="439735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High energy 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  about  5MeV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Long range in glass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  about  20 micro meter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Less displacement in materials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Helium bubble </a:t>
            </a:r>
          </a:p>
          <a:p>
            <a:endParaRPr lang="en-US" altLang="zh-CN" sz="2400" dirty="0" smtClean="0">
              <a:solidFill>
                <a:srgbClr val="FF0000"/>
              </a:solidFill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467544" y="2996952"/>
            <a:ext cx="444865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00CC"/>
                </a:solidFill>
                <a:latin typeface="Arial" pitchFamily="34" charset="0"/>
                <a:ea typeface="Arial Unicode MS"/>
                <a:cs typeface="Arial" pitchFamily="34" charset="0"/>
              </a:rPr>
              <a:t>Low energy </a:t>
            </a:r>
          </a:p>
          <a:p>
            <a:r>
              <a:rPr lang="en-US" altLang="zh-CN" sz="2400" dirty="0" smtClean="0">
                <a:solidFill>
                  <a:srgbClr val="0000CC"/>
                </a:solidFill>
                <a:latin typeface="Arial" pitchFamily="34" charset="0"/>
                <a:ea typeface="Arial Unicode MS"/>
                <a:cs typeface="Arial" pitchFamily="34" charset="0"/>
              </a:rPr>
              <a:t>  about  100 keV</a:t>
            </a:r>
          </a:p>
          <a:p>
            <a:r>
              <a:rPr lang="en-US" altLang="zh-CN" sz="2400" dirty="0" smtClean="0">
                <a:solidFill>
                  <a:srgbClr val="0000CC"/>
                </a:solidFill>
                <a:latin typeface="Arial" pitchFamily="34" charset="0"/>
                <a:ea typeface="Arial Unicode MS"/>
                <a:cs typeface="Arial" pitchFamily="34" charset="0"/>
              </a:rPr>
              <a:t>Short Range </a:t>
            </a:r>
          </a:p>
          <a:p>
            <a:r>
              <a:rPr lang="en-US" altLang="zh-CN" sz="2400" dirty="0" smtClean="0">
                <a:solidFill>
                  <a:srgbClr val="0000CC"/>
                </a:solidFill>
                <a:latin typeface="Arial" pitchFamily="34" charset="0"/>
                <a:ea typeface="Arial Unicode MS"/>
                <a:cs typeface="Arial" pitchFamily="34" charset="0"/>
              </a:rPr>
              <a:t>  about  20 nm</a:t>
            </a:r>
          </a:p>
          <a:p>
            <a:r>
              <a:rPr lang="en-US" altLang="zh-CN" sz="2400" dirty="0" smtClean="0">
                <a:solidFill>
                  <a:srgbClr val="0000CC"/>
                </a:solidFill>
                <a:latin typeface="Arial" pitchFamily="34" charset="0"/>
                <a:ea typeface="Arial Unicode MS"/>
                <a:cs typeface="Arial" pitchFamily="34" charset="0"/>
              </a:rPr>
              <a:t>More displacement in materials</a:t>
            </a:r>
          </a:p>
          <a:p>
            <a:r>
              <a:rPr lang="en-US" altLang="zh-CN" sz="2400" dirty="0" smtClean="0">
                <a:solidFill>
                  <a:srgbClr val="0000CC"/>
                </a:solidFill>
                <a:latin typeface="Arial" pitchFamily="34" charset="0"/>
                <a:ea typeface="Arial Unicode MS"/>
                <a:cs typeface="Arial" pitchFamily="34" charset="0"/>
              </a:rPr>
              <a:t>A  serial daughter nuclei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" grpId="0"/>
      <p:bldP spid="295" grpId="0"/>
      <p:bldP spid="296" grpId="0"/>
      <p:bldP spid="284" grpId="0"/>
      <p:bldP spid="2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Characteristics in α, </a:t>
            </a:r>
            <a:r>
              <a:rPr lang="el-GR" altLang="zh-CN" dirty="0" smtClean="0"/>
              <a:t>β</a:t>
            </a:r>
            <a:r>
              <a:rPr lang="en-US" altLang="zh-CN" dirty="0" smtClean="0"/>
              <a:t> and </a:t>
            </a:r>
            <a:r>
              <a:rPr lang="el-GR" altLang="zh-CN" dirty="0" smtClean="0"/>
              <a:t>γ</a:t>
            </a:r>
            <a:r>
              <a:rPr lang="en-US" altLang="zh-CN" dirty="0" smtClean="0"/>
              <a:t> decays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419872" y="908720"/>
            <a:ext cx="1440000" cy="1440000"/>
            <a:chOff x="5577" y="6758"/>
            <a:chExt cx="3604" cy="3574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6132" y="8432"/>
              <a:ext cx="1294" cy="1390"/>
              <a:chOff x="4598" y="1596"/>
              <a:chExt cx="1294" cy="1390"/>
            </a:xfrm>
          </p:grpSpPr>
          <p:sp>
            <p:nvSpPr>
              <p:cNvPr id="53253" name="Oval 5"/>
              <p:cNvSpPr>
                <a:spLocks noChangeArrowheads="1"/>
              </p:cNvSpPr>
              <p:nvPr/>
            </p:nvSpPr>
            <p:spPr bwMode="auto">
              <a:xfrm>
                <a:off x="4913" y="1922"/>
                <a:ext cx="454" cy="45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" name="Group 6"/>
              <p:cNvGrpSpPr>
                <a:grpSpLocks/>
              </p:cNvGrpSpPr>
              <p:nvPr/>
            </p:nvGrpSpPr>
            <p:grpSpPr bwMode="auto">
              <a:xfrm>
                <a:off x="4598" y="1596"/>
                <a:ext cx="1294" cy="1390"/>
                <a:chOff x="3267" y="2078"/>
                <a:chExt cx="1294" cy="1390"/>
              </a:xfrm>
            </p:grpSpPr>
            <p:sp>
              <p:nvSpPr>
                <p:cNvPr id="53255" name="Oval 7"/>
                <p:cNvSpPr>
                  <a:spLocks noChangeArrowheads="1"/>
                </p:cNvSpPr>
                <p:nvPr/>
              </p:nvSpPr>
              <p:spPr bwMode="auto">
                <a:xfrm>
                  <a:off x="4107" y="2700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56" name="Oval 8"/>
                <p:cNvSpPr>
                  <a:spLocks noChangeArrowheads="1"/>
                </p:cNvSpPr>
                <p:nvPr/>
              </p:nvSpPr>
              <p:spPr bwMode="auto">
                <a:xfrm>
                  <a:off x="3927" y="2460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57" name="Oval 9"/>
                <p:cNvSpPr>
                  <a:spLocks noChangeArrowheads="1"/>
                </p:cNvSpPr>
                <p:nvPr/>
              </p:nvSpPr>
              <p:spPr bwMode="auto">
                <a:xfrm>
                  <a:off x="3338" y="284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58" name="Oval 10"/>
                <p:cNvSpPr>
                  <a:spLocks noChangeArrowheads="1"/>
                </p:cNvSpPr>
                <p:nvPr/>
              </p:nvSpPr>
              <p:spPr bwMode="auto">
                <a:xfrm>
                  <a:off x="3267" y="2546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59" name="Oval 11"/>
                <p:cNvSpPr>
                  <a:spLocks noChangeArrowheads="1"/>
                </p:cNvSpPr>
                <p:nvPr/>
              </p:nvSpPr>
              <p:spPr bwMode="auto">
                <a:xfrm>
                  <a:off x="3548" y="285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60" name="Oval 12"/>
                <p:cNvSpPr>
                  <a:spLocks noChangeArrowheads="1"/>
                </p:cNvSpPr>
                <p:nvPr/>
              </p:nvSpPr>
              <p:spPr bwMode="auto">
                <a:xfrm>
                  <a:off x="389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61" name="Oval 13"/>
                <p:cNvSpPr>
                  <a:spLocks noChangeArrowheads="1"/>
                </p:cNvSpPr>
                <p:nvPr/>
              </p:nvSpPr>
              <p:spPr bwMode="auto">
                <a:xfrm>
                  <a:off x="3792" y="301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62" name="Oval 14"/>
                <p:cNvSpPr>
                  <a:spLocks noChangeArrowheads="1"/>
                </p:cNvSpPr>
                <p:nvPr/>
              </p:nvSpPr>
              <p:spPr bwMode="auto">
                <a:xfrm>
                  <a:off x="3687" y="2078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63" name="Oval 15"/>
                <p:cNvSpPr>
                  <a:spLocks noChangeArrowheads="1"/>
                </p:cNvSpPr>
                <p:nvPr/>
              </p:nvSpPr>
              <p:spPr bwMode="auto">
                <a:xfrm>
                  <a:off x="347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Group 16"/>
            <p:cNvGrpSpPr>
              <a:grpSpLocks/>
            </p:cNvGrpSpPr>
            <p:nvPr/>
          </p:nvGrpSpPr>
          <p:grpSpPr bwMode="auto">
            <a:xfrm>
              <a:off x="5577" y="6758"/>
              <a:ext cx="3604" cy="3574"/>
              <a:chOff x="5858" y="6744"/>
              <a:chExt cx="3604" cy="3574"/>
            </a:xfrm>
          </p:grpSpPr>
          <p:grpSp>
            <p:nvGrpSpPr>
              <p:cNvPr id="8" name="Group 17"/>
              <p:cNvGrpSpPr>
                <a:grpSpLocks/>
              </p:cNvGrpSpPr>
              <p:nvPr/>
            </p:nvGrpSpPr>
            <p:grpSpPr bwMode="auto">
              <a:xfrm rot="-4336072">
                <a:off x="6045" y="7586"/>
                <a:ext cx="1294" cy="1390"/>
                <a:chOff x="4598" y="1596"/>
                <a:chExt cx="1294" cy="1390"/>
              </a:xfrm>
            </p:grpSpPr>
            <p:sp>
              <p:nvSpPr>
                <p:cNvPr id="53266" name="Oval 18"/>
                <p:cNvSpPr>
                  <a:spLocks noChangeArrowheads="1"/>
                </p:cNvSpPr>
                <p:nvPr/>
              </p:nvSpPr>
              <p:spPr bwMode="auto">
                <a:xfrm>
                  <a:off x="4913" y="1922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9" name="Group 19"/>
                <p:cNvGrpSpPr>
                  <a:grpSpLocks/>
                </p:cNvGrpSpPr>
                <p:nvPr/>
              </p:nvGrpSpPr>
              <p:grpSpPr bwMode="auto">
                <a:xfrm>
                  <a:off x="4598" y="1596"/>
                  <a:ext cx="1294" cy="1390"/>
                  <a:chOff x="3267" y="2078"/>
                  <a:chExt cx="1294" cy="1390"/>
                </a:xfrm>
              </p:grpSpPr>
              <p:sp>
                <p:nvSpPr>
                  <p:cNvPr id="53268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4107" y="2700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69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3927" y="2460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0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3338" y="2844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1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3267" y="2546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2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3548" y="285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3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3897" y="207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4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3792" y="3014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5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3687" y="2078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276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3477" y="207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" name="Group 29"/>
              <p:cNvGrpSpPr>
                <a:grpSpLocks/>
              </p:cNvGrpSpPr>
              <p:nvPr/>
            </p:nvGrpSpPr>
            <p:grpSpPr bwMode="auto">
              <a:xfrm>
                <a:off x="5858" y="6744"/>
                <a:ext cx="3604" cy="3574"/>
                <a:chOff x="5753" y="6744"/>
                <a:chExt cx="3604" cy="3574"/>
              </a:xfrm>
            </p:grpSpPr>
            <p:grpSp>
              <p:nvGrpSpPr>
                <p:cNvPr id="11" name="Group 30"/>
                <p:cNvGrpSpPr>
                  <a:grpSpLocks/>
                </p:cNvGrpSpPr>
                <p:nvPr/>
              </p:nvGrpSpPr>
              <p:grpSpPr bwMode="auto">
                <a:xfrm rot="1689003">
                  <a:off x="6173" y="877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279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281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2" name="Oval 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3" name="Oval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4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5" name="Oval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6" name="Oval 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7" name="Oval 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8" name="Oval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89" name="Oval 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3" name="Group 42"/>
                <p:cNvGrpSpPr>
                  <a:grpSpLocks/>
                </p:cNvGrpSpPr>
                <p:nvPr/>
              </p:nvGrpSpPr>
              <p:grpSpPr bwMode="auto">
                <a:xfrm>
                  <a:off x="7958" y="721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291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4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293" name="Oval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4" name="Oval 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5" name="Oval 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6" name="Oval 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7" name="Oval 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8" name="Oval 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299" name="Oval 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0" name="Oval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1" name="Oval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5" name="Group 54"/>
                <p:cNvGrpSpPr>
                  <a:grpSpLocks/>
                </p:cNvGrpSpPr>
                <p:nvPr/>
              </p:nvGrpSpPr>
              <p:grpSpPr bwMode="auto">
                <a:xfrm rot="4681579">
                  <a:off x="7070" y="6696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03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6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05" name="Oval 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6" name="Oval 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7" name="Oval 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8" name="Oval 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09" name="Oval 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0" name="Oval 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1" name="Oval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2" name="Oval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3" name="Oval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7" name="Group 66"/>
                <p:cNvGrpSpPr>
                  <a:grpSpLocks/>
                </p:cNvGrpSpPr>
                <p:nvPr/>
              </p:nvGrpSpPr>
              <p:grpSpPr bwMode="auto">
                <a:xfrm rot="7917760">
                  <a:off x="7200" y="774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15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8" name="Group 68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17" name="Oval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8" name="Oval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19" name="Oval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0" name="Oval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1" name="Oval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2" name="Oval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3" name="Oval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4" name="Oval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25" name="Oval 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9" name="Group 78"/>
                <p:cNvGrpSpPr>
                  <a:grpSpLocks/>
                </p:cNvGrpSpPr>
                <p:nvPr/>
              </p:nvGrpSpPr>
              <p:grpSpPr bwMode="auto">
                <a:xfrm rot="5692396">
                  <a:off x="6255" y="696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27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29" name="Oval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0" name="Oval 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1" name="Oval 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2" name="Oval 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3" name="Oval 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4" name="Oval 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5" name="Oval 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6" name="Oval 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37" name="Oval 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1" name="Group 90"/>
                <p:cNvGrpSpPr>
                  <a:grpSpLocks/>
                </p:cNvGrpSpPr>
                <p:nvPr/>
              </p:nvGrpSpPr>
              <p:grpSpPr bwMode="auto">
                <a:xfrm rot="8236597">
                  <a:off x="5753" y="816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39" name="Oval 91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2" name="Group 92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41" name="Oval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2" name="Oval 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3" name="Oval 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4" name="Oval 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5" name="Oval 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6" name="Oval 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7" name="Oval 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8" name="Oval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49" name="Oval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3" name="Group 102"/>
                <p:cNvGrpSpPr>
                  <a:grpSpLocks/>
                </p:cNvGrpSpPr>
                <p:nvPr/>
              </p:nvGrpSpPr>
              <p:grpSpPr bwMode="auto">
                <a:xfrm rot="5400000">
                  <a:off x="7725" y="8568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51" name="Oval 103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4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53" name="Oval 1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4" name="Oval 1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5" name="Oval 1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6" name="Oval 1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7" name="Oval 1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8" name="Oval 1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59" name="Oval 1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0" name="Oval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1" name="Oval 1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5" name="Group 114"/>
                <p:cNvGrpSpPr>
                  <a:grpSpLocks/>
                </p:cNvGrpSpPr>
                <p:nvPr/>
              </p:nvGrpSpPr>
              <p:grpSpPr bwMode="auto">
                <a:xfrm rot="5400000">
                  <a:off x="8015" y="7944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63" name="Oval 115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" name="Group 116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65" name="Oval 1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6" name="Oval 1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7" name="Oval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8" name="Oval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69" name="Oval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0" name="Oval 1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1" name="Oval 1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2" name="Oval 1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3" name="Oval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7" name="Group 126"/>
                <p:cNvGrpSpPr>
                  <a:grpSpLocks/>
                </p:cNvGrpSpPr>
                <p:nvPr/>
              </p:nvGrpSpPr>
              <p:grpSpPr bwMode="auto">
                <a:xfrm rot="1775485">
                  <a:off x="7118" y="8928"/>
                  <a:ext cx="1294" cy="1390"/>
                  <a:chOff x="4598" y="1596"/>
                  <a:chExt cx="1294" cy="1390"/>
                </a:xfrm>
              </p:grpSpPr>
              <p:sp>
                <p:nvSpPr>
                  <p:cNvPr id="53375" name="Oval 127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" name="Group 128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53377" name="Oval 1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8" name="Oval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79" name="Oval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0" name="Oval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1" name="Oval 1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2" name="Oval 1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3" name="Oval 1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4" name="Oval 1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385" name="Oval 1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29" name="Group 3"/>
          <p:cNvGrpSpPr>
            <a:grpSpLocks/>
          </p:cNvGrpSpPr>
          <p:nvPr/>
        </p:nvGrpSpPr>
        <p:grpSpPr bwMode="auto">
          <a:xfrm rot="5634966">
            <a:off x="1300000" y="949088"/>
            <a:ext cx="1224000" cy="1224000"/>
            <a:chOff x="5577" y="6758"/>
            <a:chExt cx="3604" cy="3574"/>
          </a:xfrm>
        </p:grpSpPr>
        <p:grpSp>
          <p:nvGrpSpPr>
            <p:cNvPr id="30" name="Group 4"/>
            <p:cNvGrpSpPr>
              <a:grpSpLocks/>
            </p:cNvGrpSpPr>
            <p:nvPr/>
          </p:nvGrpSpPr>
          <p:grpSpPr bwMode="auto">
            <a:xfrm>
              <a:off x="6132" y="8432"/>
              <a:ext cx="1294" cy="1390"/>
              <a:chOff x="4598" y="1596"/>
              <a:chExt cx="1294" cy="1390"/>
            </a:xfrm>
          </p:grpSpPr>
          <p:sp>
            <p:nvSpPr>
              <p:cNvPr id="272" name="Oval 5"/>
              <p:cNvSpPr>
                <a:spLocks noChangeArrowheads="1"/>
              </p:cNvSpPr>
              <p:nvPr/>
            </p:nvSpPr>
            <p:spPr bwMode="auto">
              <a:xfrm>
                <a:off x="4913" y="1922"/>
                <a:ext cx="454" cy="45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1" name="Group 6"/>
              <p:cNvGrpSpPr>
                <a:grpSpLocks/>
              </p:cNvGrpSpPr>
              <p:nvPr/>
            </p:nvGrpSpPr>
            <p:grpSpPr bwMode="auto">
              <a:xfrm>
                <a:off x="4598" y="1596"/>
                <a:ext cx="1294" cy="1390"/>
                <a:chOff x="3267" y="2078"/>
                <a:chExt cx="1294" cy="1390"/>
              </a:xfrm>
            </p:grpSpPr>
            <p:sp>
              <p:nvSpPr>
                <p:cNvPr id="274" name="Oval 7"/>
                <p:cNvSpPr>
                  <a:spLocks noChangeArrowheads="1"/>
                </p:cNvSpPr>
                <p:nvPr/>
              </p:nvSpPr>
              <p:spPr bwMode="auto">
                <a:xfrm>
                  <a:off x="4107" y="2700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Oval 8"/>
                <p:cNvSpPr>
                  <a:spLocks noChangeArrowheads="1"/>
                </p:cNvSpPr>
                <p:nvPr/>
              </p:nvSpPr>
              <p:spPr bwMode="auto">
                <a:xfrm>
                  <a:off x="3927" y="2460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Oval 9"/>
                <p:cNvSpPr>
                  <a:spLocks noChangeArrowheads="1"/>
                </p:cNvSpPr>
                <p:nvPr/>
              </p:nvSpPr>
              <p:spPr bwMode="auto">
                <a:xfrm>
                  <a:off x="3338" y="284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Oval 10"/>
                <p:cNvSpPr>
                  <a:spLocks noChangeArrowheads="1"/>
                </p:cNvSpPr>
                <p:nvPr/>
              </p:nvSpPr>
              <p:spPr bwMode="auto">
                <a:xfrm>
                  <a:off x="3267" y="2546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Oval 11"/>
                <p:cNvSpPr>
                  <a:spLocks noChangeArrowheads="1"/>
                </p:cNvSpPr>
                <p:nvPr/>
              </p:nvSpPr>
              <p:spPr bwMode="auto">
                <a:xfrm>
                  <a:off x="3548" y="285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Oval 12"/>
                <p:cNvSpPr>
                  <a:spLocks noChangeArrowheads="1"/>
                </p:cNvSpPr>
                <p:nvPr/>
              </p:nvSpPr>
              <p:spPr bwMode="auto">
                <a:xfrm>
                  <a:off x="389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Oval 13"/>
                <p:cNvSpPr>
                  <a:spLocks noChangeArrowheads="1"/>
                </p:cNvSpPr>
                <p:nvPr/>
              </p:nvSpPr>
              <p:spPr bwMode="auto">
                <a:xfrm>
                  <a:off x="3792" y="301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Oval 14"/>
                <p:cNvSpPr>
                  <a:spLocks noChangeArrowheads="1"/>
                </p:cNvSpPr>
                <p:nvPr/>
              </p:nvSpPr>
              <p:spPr bwMode="auto">
                <a:xfrm>
                  <a:off x="3687" y="2078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Oval 15"/>
                <p:cNvSpPr>
                  <a:spLocks noChangeArrowheads="1"/>
                </p:cNvSpPr>
                <p:nvPr/>
              </p:nvSpPr>
              <p:spPr bwMode="auto">
                <a:xfrm>
                  <a:off x="347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0" name="Group 16"/>
            <p:cNvGrpSpPr>
              <a:grpSpLocks/>
            </p:cNvGrpSpPr>
            <p:nvPr/>
          </p:nvGrpSpPr>
          <p:grpSpPr bwMode="auto">
            <a:xfrm>
              <a:off x="5577" y="6758"/>
              <a:ext cx="3604" cy="3574"/>
              <a:chOff x="5858" y="6744"/>
              <a:chExt cx="3604" cy="3574"/>
            </a:xfrm>
          </p:grpSpPr>
          <p:grpSp>
            <p:nvGrpSpPr>
              <p:cNvPr id="161" name="Group 17"/>
              <p:cNvGrpSpPr>
                <a:grpSpLocks/>
              </p:cNvGrpSpPr>
              <p:nvPr/>
            </p:nvGrpSpPr>
            <p:grpSpPr bwMode="auto">
              <a:xfrm rot="-4336072">
                <a:off x="6045" y="7586"/>
                <a:ext cx="1294" cy="1390"/>
                <a:chOff x="4598" y="1596"/>
                <a:chExt cx="1294" cy="1390"/>
              </a:xfrm>
            </p:grpSpPr>
            <p:sp>
              <p:nvSpPr>
                <p:cNvPr id="261" name="Oval 18"/>
                <p:cNvSpPr>
                  <a:spLocks noChangeArrowheads="1"/>
                </p:cNvSpPr>
                <p:nvPr/>
              </p:nvSpPr>
              <p:spPr bwMode="auto">
                <a:xfrm>
                  <a:off x="4913" y="1922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163" name="Group 19"/>
                <p:cNvGrpSpPr>
                  <a:grpSpLocks/>
                </p:cNvGrpSpPr>
                <p:nvPr/>
              </p:nvGrpSpPr>
              <p:grpSpPr bwMode="auto">
                <a:xfrm>
                  <a:off x="4598" y="1596"/>
                  <a:ext cx="1294" cy="1390"/>
                  <a:chOff x="3267" y="2078"/>
                  <a:chExt cx="1294" cy="1390"/>
                </a:xfrm>
              </p:grpSpPr>
              <p:sp>
                <p:nvSpPr>
                  <p:cNvPr id="263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4107" y="2700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3927" y="2460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3338" y="2844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3267" y="2546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3548" y="285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8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3897" y="207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9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3792" y="3014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3687" y="2078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3477" y="2078"/>
                    <a:ext cx="454" cy="45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74" name="Group 29"/>
              <p:cNvGrpSpPr>
                <a:grpSpLocks/>
              </p:cNvGrpSpPr>
              <p:nvPr/>
            </p:nvGrpSpPr>
            <p:grpSpPr bwMode="auto">
              <a:xfrm>
                <a:off x="5858" y="6744"/>
                <a:ext cx="3604" cy="3574"/>
                <a:chOff x="5753" y="6744"/>
                <a:chExt cx="3604" cy="3574"/>
              </a:xfrm>
            </p:grpSpPr>
            <p:grpSp>
              <p:nvGrpSpPr>
                <p:cNvPr id="185" name="Group 30"/>
                <p:cNvGrpSpPr>
                  <a:grpSpLocks/>
                </p:cNvGrpSpPr>
                <p:nvPr/>
              </p:nvGrpSpPr>
              <p:grpSpPr bwMode="auto">
                <a:xfrm rot="1689003">
                  <a:off x="6173" y="877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250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6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252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3" name="Oval 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4" name="Oval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5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" name="Oval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" name="Oval 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8" name="Oval 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9" name="Oval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0" name="Oval 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07" name="Group 42"/>
                <p:cNvGrpSpPr>
                  <a:grpSpLocks/>
                </p:cNvGrpSpPr>
                <p:nvPr/>
              </p:nvGrpSpPr>
              <p:grpSpPr bwMode="auto">
                <a:xfrm>
                  <a:off x="7958" y="721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239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18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241" name="Oval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2" name="Oval 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3" name="Oval 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4" name="Oval 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5" name="Oval 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6" name="Oval 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7" name="Oval 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8" name="Oval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9" name="Oval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29" name="Group 54"/>
                <p:cNvGrpSpPr>
                  <a:grpSpLocks/>
                </p:cNvGrpSpPr>
                <p:nvPr/>
              </p:nvGrpSpPr>
              <p:grpSpPr bwMode="auto">
                <a:xfrm rot="4681579">
                  <a:off x="7070" y="6696"/>
                  <a:ext cx="1294" cy="1390"/>
                  <a:chOff x="4598" y="1596"/>
                  <a:chExt cx="1294" cy="1390"/>
                </a:xfrm>
              </p:grpSpPr>
              <p:sp>
                <p:nvSpPr>
                  <p:cNvPr id="228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40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230" name="Oval 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" name="Oval 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2" name="Oval 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3" name="Oval 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4" name="Oval 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5" name="Oval 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" name="Oval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7" name="Oval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8" name="Oval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51" name="Group 66"/>
                <p:cNvGrpSpPr>
                  <a:grpSpLocks/>
                </p:cNvGrpSpPr>
                <p:nvPr/>
              </p:nvGrpSpPr>
              <p:grpSpPr bwMode="auto">
                <a:xfrm rot="7917760">
                  <a:off x="7200" y="774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217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2" name="Group 68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219" name="Oval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0" name="Oval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1" name="Oval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2" name="Oval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3" name="Oval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4" name="Oval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5" name="Oval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6" name="Oval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7" name="Oval 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73" name="Group 78"/>
                <p:cNvGrpSpPr>
                  <a:grpSpLocks/>
                </p:cNvGrpSpPr>
                <p:nvPr/>
              </p:nvGrpSpPr>
              <p:grpSpPr bwMode="auto">
                <a:xfrm rot="5692396">
                  <a:off x="6255" y="696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206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3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208" name="Oval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9" name="Oval 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0" name="Oval 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1" name="Oval 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2" name="Oval 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3" name="Oval 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4" name="Oval 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5" name="Oval 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6" name="Oval 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84" name="Group 90"/>
                <p:cNvGrpSpPr>
                  <a:grpSpLocks/>
                </p:cNvGrpSpPr>
                <p:nvPr/>
              </p:nvGrpSpPr>
              <p:grpSpPr bwMode="auto">
                <a:xfrm rot="8236597">
                  <a:off x="5753" y="8162"/>
                  <a:ext cx="1294" cy="1390"/>
                  <a:chOff x="4598" y="1596"/>
                  <a:chExt cx="1294" cy="1390"/>
                </a:xfrm>
              </p:grpSpPr>
              <p:sp>
                <p:nvSpPr>
                  <p:cNvPr id="195" name="Oval 91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5" name="Group 92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197" name="Oval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8" name="Oval 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9" name="Oval 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0" name="Oval 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Oval 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Oval 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Oval 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Oval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" name="Oval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86" name="Group 102"/>
                <p:cNvGrpSpPr>
                  <a:grpSpLocks/>
                </p:cNvGrpSpPr>
                <p:nvPr/>
              </p:nvGrpSpPr>
              <p:grpSpPr bwMode="auto">
                <a:xfrm rot="5400000">
                  <a:off x="7725" y="8568"/>
                  <a:ext cx="1294" cy="1390"/>
                  <a:chOff x="4598" y="1596"/>
                  <a:chExt cx="1294" cy="1390"/>
                </a:xfrm>
              </p:grpSpPr>
              <p:sp>
                <p:nvSpPr>
                  <p:cNvPr id="184" name="Oval 103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186" name="Oval 1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7" name="Oval 1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8" name="Oval 1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9" name="Oval 1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0" name="Oval 1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Oval 1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Oval 1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Oval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Oval 1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248" name="Group 114"/>
                <p:cNvGrpSpPr>
                  <a:grpSpLocks/>
                </p:cNvGrpSpPr>
                <p:nvPr/>
              </p:nvGrpSpPr>
              <p:grpSpPr bwMode="auto">
                <a:xfrm rot="5400000">
                  <a:off x="8015" y="7944"/>
                  <a:ext cx="1294" cy="1390"/>
                  <a:chOff x="4598" y="1596"/>
                  <a:chExt cx="1294" cy="1390"/>
                </a:xfrm>
              </p:grpSpPr>
              <p:sp>
                <p:nvSpPr>
                  <p:cNvPr id="173" name="Oval 115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249" name="Group 116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175" name="Oval 1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6" name="Oval 1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7" name="Oval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8" name="Oval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9" name="Oval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0" name="Oval 1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1" name="Oval 1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2" name="Oval 1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3" name="Oval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250" name="Group 126"/>
                <p:cNvGrpSpPr>
                  <a:grpSpLocks/>
                </p:cNvGrpSpPr>
                <p:nvPr/>
              </p:nvGrpSpPr>
              <p:grpSpPr bwMode="auto">
                <a:xfrm rot="1775485">
                  <a:off x="7118" y="8928"/>
                  <a:ext cx="1294" cy="1390"/>
                  <a:chOff x="4598" y="1596"/>
                  <a:chExt cx="1294" cy="1390"/>
                </a:xfrm>
              </p:grpSpPr>
              <p:sp>
                <p:nvSpPr>
                  <p:cNvPr id="162" name="Oval 127"/>
                  <p:cNvSpPr>
                    <a:spLocks noChangeArrowheads="1"/>
                  </p:cNvSpPr>
                  <p:nvPr/>
                </p:nvSpPr>
                <p:spPr bwMode="auto">
                  <a:xfrm>
                    <a:off x="4913" y="1922"/>
                    <a:ext cx="454" cy="454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251" name="Group 128"/>
                  <p:cNvGrpSpPr>
                    <a:grpSpLocks/>
                  </p:cNvGrpSpPr>
                  <p:nvPr/>
                </p:nvGrpSpPr>
                <p:grpSpPr bwMode="auto">
                  <a:xfrm>
                    <a:off x="4598" y="1596"/>
                    <a:ext cx="1294" cy="1390"/>
                    <a:chOff x="3267" y="2078"/>
                    <a:chExt cx="1294" cy="1390"/>
                  </a:xfrm>
                </p:grpSpPr>
                <p:sp>
                  <p:nvSpPr>
                    <p:cNvPr id="164" name="Oval 1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07" y="2700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" name="Oval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7" y="2460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" name="Oval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84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" name="Oval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7" y="2546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8" name="Oval 1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85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9" name="Oval 1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9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0" name="Oval 1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3014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1" name="Oval 1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2" name="Oval 1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77" y="2078"/>
                      <a:ext cx="454" cy="454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53252" name="Group 138"/>
          <p:cNvGrpSpPr>
            <a:grpSpLocks/>
          </p:cNvGrpSpPr>
          <p:nvPr/>
        </p:nvGrpSpPr>
        <p:grpSpPr bwMode="auto">
          <a:xfrm>
            <a:off x="6712492" y="1430770"/>
            <a:ext cx="451796" cy="558070"/>
            <a:chOff x="5123" y="3510"/>
            <a:chExt cx="712" cy="880"/>
          </a:xfrm>
        </p:grpSpPr>
        <p:sp>
          <p:nvSpPr>
            <p:cNvPr id="53387" name="Oval 139"/>
            <p:cNvSpPr>
              <a:spLocks noChangeArrowheads="1"/>
            </p:cNvSpPr>
            <p:nvPr/>
          </p:nvSpPr>
          <p:spPr bwMode="auto">
            <a:xfrm>
              <a:off x="5123" y="3936"/>
              <a:ext cx="454" cy="45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88" name="Oval 140"/>
            <p:cNvSpPr>
              <a:spLocks noChangeArrowheads="1"/>
            </p:cNvSpPr>
            <p:nvPr/>
          </p:nvSpPr>
          <p:spPr bwMode="auto">
            <a:xfrm>
              <a:off x="5127" y="3660"/>
              <a:ext cx="454" cy="45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89" name="Oval 141"/>
            <p:cNvSpPr>
              <a:spLocks noChangeArrowheads="1"/>
            </p:cNvSpPr>
            <p:nvPr/>
          </p:nvSpPr>
          <p:spPr bwMode="auto">
            <a:xfrm>
              <a:off x="5367" y="3900"/>
              <a:ext cx="454" cy="45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90" name="Oval 142"/>
            <p:cNvSpPr>
              <a:spLocks noChangeArrowheads="1"/>
            </p:cNvSpPr>
            <p:nvPr/>
          </p:nvSpPr>
          <p:spPr bwMode="auto">
            <a:xfrm>
              <a:off x="5381" y="3510"/>
              <a:ext cx="454" cy="45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89" name="直接箭头连接符 288"/>
          <p:cNvCxnSpPr/>
          <p:nvPr/>
        </p:nvCxnSpPr>
        <p:spPr>
          <a:xfrm>
            <a:off x="5148064" y="1628800"/>
            <a:ext cx="1368152" cy="0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接箭头连接符 290"/>
          <p:cNvCxnSpPr/>
          <p:nvPr/>
        </p:nvCxnSpPr>
        <p:spPr>
          <a:xfrm flipH="1">
            <a:off x="2555776" y="1556792"/>
            <a:ext cx="792088" cy="0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4" name="TextBox 293"/>
          <p:cNvSpPr txBox="1"/>
          <p:nvPr/>
        </p:nvSpPr>
        <p:spPr>
          <a:xfrm>
            <a:off x="3327445" y="2348880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Arial" pitchFamily="34" charset="0"/>
                <a:ea typeface="Arial Unicode MS"/>
                <a:cs typeface="Arial" pitchFamily="34" charset="0"/>
              </a:rPr>
              <a:t>Parent  nucleus</a:t>
            </a:r>
            <a:endParaRPr lang="zh-CN" altLang="en-US" sz="2400" dirty="0"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295" name="TextBox 294"/>
          <p:cNvSpPr txBox="1"/>
          <p:nvPr/>
        </p:nvSpPr>
        <p:spPr>
          <a:xfrm>
            <a:off x="6516216" y="2319263"/>
            <a:ext cx="1058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Arial" pitchFamily="34" charset="0"/>
                <a:ea typeface="Arial Unicode MS"/>
                <a:cs typeface="Arial" pitchFamily="34" charset="0"/>
              </a:rPr>
              <a:t>Alpha </a:t>
            </a:r>
            <a:endParaRPr lang="zh-CN" altLang="en-US" sz="2400" dirty="0" smtClean="0"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296" name="TextBox 295"/>
          <p:cNvSpPr txBox="1"/>
          <p:nvPr/>
        </p:nvSpPr>
        <p:spPr>
          <a:xfrm>
            <a:off x="611560" y="2348880"/>
            <a:ext cx="2600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Arial" pitchFamily="34" charset="0"/>
                <a:ea typeface="Arial Unicode MS"/>
                <a:cs typeface="Arial" pitchFamily="34" charset="0"/>
              </a:rPr>
              <a:t>Daughter nucleus</a:t>
            </a:r>
            <a:endParaRPr lang="zh-CN" altLang="en-US" sz="2400" dirty="0">
              <a:latin typeface="Arial" pitchFamily="34" charset="0"/>
              <a:ea typeface="Arial Unicode MS"/>
              <a:cs typeface="Arial" pitchFamily="34" charset="0"/>
            </a:endParaRPr>
          </a:p>
        </p:txBody>
      </p:sp>
      <p:grpSp>
        <p:nvGrpSpPr>
          <p:cNvPr id="56463" name="Group 143"/>
          <p:cNvGrpSpPr>
            <a:grpSpLocks/>
          </p:cNvGrpSpPr>
          <p:nvPr/>
        </p:nvGrpSpPr>
        <p:grpSpPr bwMode="auto">
          <a:xfrm>
            <a:off x="678205" y="2924944"/>
            <a:ext cx="1658938" cy="1565275"/>
            <a:chOff x="5726" y="12048"/>
            <a:chExt cx="2611" cy="2465"/>
          </a:xfrm>
        </p:grpSpPr>
        <p:grpSp>
          <p:nvGrpSpPr>
            <p:cNvPr id="56464" name="Group 144"/>
            <p:cNvGrpSpPr>
              <a:grpSpLocks/>
            </p:cNvGrpSpPr>
            <p:nvPr/>
          </p:nvGrpSpPr>
          <p:grpSpPr bwMode="auto">
            <a:xfrm>
              <a:off x="6247" y="12048"/>
              <a:ext cx="1294" cy="1390"/>
              <a:chOff x="4598" y="1596"/>
              <a:chExt cx="1294" cy="1390"/>
            </a:xfrm>
          </p:grpSpPr>
          <p:sp>
            <p:nvSpPr>
              <p:cNvPr id="56465" name="Oval 145"/>
              <p:cNvSpPr>
                <a:spLocks noChangeArrowheads="1"/>
              </p:cNvSpPr>
              <p:nvPr/>
            </p:nvSpPr>
            <p:spPr bwMode="auto">
              <a:xfrm>
                <a:off x="4913" y="1922"/>
                <a:ext cx="454" cy="45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6466" name="Group 146"/>
              <p:cNvGrpSpPr>
                <a:grpSpLocks/>
              </p:cNvGrpSpPr>
              <p:nvPr/>
            </p:nvGrpSpPr>
            <p:grpSpPr bwMode="auto">
              <a:xfrm>
                <a:off x="4598" y="1596"/>
                <a:ext cx="1294" cy="1390"/>
                <a:chOff x="3267" y="2078"/>
                <a:chExt cx="1294" cy="1390"/>
              </a:xfrm>
            </p:grpSpPr>
            <p:sp>
              <p:nvSpPr>
                <p:cNvPr id="56467" name="Oval 147"/>
                <p:cNvSpPr>
                  <a:spLocks noChangeArrowheads="1"/>
                </p:cNvSpPr>
                <p:nvPr/>
              </p:nvSpPr>
              <p:spPr bwMode="auto">
                <a:xfrm>
                  <a:off x="4107" y="2700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68" name="Oval 148"/>
                <p:cNvSpPr>
                  <a:spLocks noChangeArrowheads="1"/>
                </p:cNvSpPr>
                <p:nvPr/>
              </p:nvSpPr>
              <p:spPr bwMode="auto">
                <a:xfrm>
                  <a:off x="3927" y="2460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69" name="Oval 149"/>
                <p:cNvSpPr>
                  <a:spLocks noChangeArrowheads="1"/>
                </p:cNvSpPr>
                <p:nvPr/>
              </p:nvSpPr>
              <p:spPr bwMode="auto">
                <a:xfrm>
                  <a:off x="3338" y="284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70" name="Oval 150"/>
                <p:cNvSpPr>
                  <a:spLocks noChangeArrowheads="1"/>
                </p:cNvSpPr>
                <p:nvPr/>
              </p:nvSpPr>
              <p:spPr bwMode="auto">
                <a:xfrm>
                  <a:off x="3267" y="2546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71" name="Oval 151"/>
                <p:cNvSpPr>
                  <a:spLocks noChangeArrowheads="1"/>
                </p:cNvSpPr>
                <p:nvPr/>
              </p:nvSpPr>
              <p:spPr bwMode="auto">
                <a:xfrm>
                  <a:off x="3548" y="285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72" name="Oval 152"/>
                <p:cNvSpPr>
                  <a:spLocks noChangeArrowheads="1"/>
                </p:cNvSpPr>
                <p:nvPr/>
              </p:nvSpPr>
              <p:spPr bwMode="auto">
                <a:xfrm>
                  <a:off x="389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73" name="Oval 153"/>
                <p:cNvSpPr>
                  <a:spLocks noChangeArrowheads="1"/>
                </p:cNvSpPr>
                <p:nvPr/>
              </p:nvSpPr>
              <p:spPr bwMode="auto">
                <a:xfrm>
                  <a:off x="3792" y="301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74" name="Oval 154"/>
                <p:cNvSpPr>
                  <a:spLocks noChangeArrowheads="1"/>
                </p:cNvSpPr>
                <p:nvPr/>
              </p:nvSpPr>
              <p:spPr bwMode="auto">
                <a:xfrm>
                  <a:off x="3687" y="2078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75" name="Oval 155"/>
                <p:cNvSpPr>
                  <a:spLocks noChangeArrowheads="1"/>
                </p:cNvSpPr>
                <p:nvPr/>
              </p:nvSpPr>
              <p:spPr bwMode="auto">
                <a:xfrm>
                  <a:off x="347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6476" name="Group 156"/>
            <p:cNvGrpSpPr>
              <a:grpSpLocks/>
            </p:cNvGrpSpPr>
            <p:nvPr/>
          </p:nvGrpSpPr>
          <p:grpSpPr bwMode="auto">
            <a:xfrm rot="-3762440">
              <a:off x="5962" y="12278"/>
              <a:ext cx="1294" cy="1390"/>
              <a:chOff x="4598" y="1596"/>
              <a:chExt cx="1294" cy="1390"/>
            </a:xfrm>
          </p:grpSpPr>
          <p:sp>
            <p:nvSpPr>
              <p:cNvPr id="56477" name="Oval 157"/>
              <p:cNvSpPr>
                <a:spLocks noChangeArrowheads="1"/>
              </p:cNvSpPr>
              <p:nvPr/>
            </p:nvSpPr>
            <p:spPr bwMode="auto">
              <a:xfrm>
                <a:off x="4913" y="1922"/>
                <a:ext cx="454" cy="45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6478" name="Group 158"/>
              <p:cNvGrpSpPr>
                <a:grpSpLocks/>
              </p:cNvGrpSpPr>
              <p:nvPr/>
            </p:nvGrpSpPr>
            <p:grpSpPr bwMode="auto">
              <a:xfrm>
                <a:off x="4598" y="1596"/>
                <a:ext cx="1294" cy="1390"/>
                <a:chOff x="3267" y="2078"/>
                <a:chExt cx="1294" cy="1390"/>
              </a:xfrm>
            </p:grpSpPr>
            <p:sp>
              <p:nvSpPr>
                <p:cNvPr id="56479" name="Oval 159"/>
                <p:cNvSpPr>
                  <a:spLocks noChangeArrowheads="1"/>
                </p:cNvSpPr>
                <p:nvPr/>
              </p:nvSpPr>
              <p:spPr bwMode="auto">
                <a:xfrm>
                  <a:off x="4107" y="2700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80" name="Oval 160"/>
                <p:cNvSpPr>
                  <a:spLocks noChangeArrowheads="1"/>
                </p:cNvSpPr>
                <p:nvPr/>
              </p:nvSpPr>
              <p:spPr bwMode="auto">
                <a:xfrm>
                  <a:off x="3927" y="2460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81" name="Oval 161"/>
                <p:cNvSpPr>
                  <a:spLocks noChangeArrowheads="1"/>
                </p:cNvSpPr>
                <p:nvPr/>
              </p:nvSpPr>
              <p:spPr bwMode="auto">
                <a:xfrm>
                  <a:off x="3338" y="284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82" name="Oval 162"/>
                <p:cNvSpPr>
                  <a:spLocks noChangeArrowheads="1"/>
                </p:cNvSpPr>
                <p:nvPr/>
              </p:nvSpPr>
              <p:spPr bwMode="auto">
                <a:xfrm>
                  <a:off x="3267" y="2546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83" name="Oval 163"/>
                <p:cNvSpPr>
                  <a:spLocks noChangeArrowheads="1"/>
                </p:cNvSpPr>
                <p:nvPr/>
              </p:nvSpPr>
              <p:spPr bwMode="auto">
                <a:xfrm>
                  <a:off x="3548" y="285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84" name="Oval 164"/>
                <p:cNvSpPr>
                  <a:spLocks noChangeArrowheads="1"/>
                </p:cNvSpPr>
                <p:nvPr/>
              </p:nvSpPr>
              <p:spPr bwMode="auto">
                <a:xfrm>
                  <a:off x="389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85" name="Oval 165"/>
                <p:cNvSpPr>
                  <a:spLocks noChangeArrowheads="1"/>
                </p:cNvSpPr>
                <p:nvPr/>
              </p:nvSpPr>
              <p:spPr bwMode="auto">
                <a:xfrm>
                  <a:off x="3792" y="301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86" name="Oval 166"/>
                <p:cNvSpPr>
                  <a:spLocks noChangeArrowheads="1"/>
                </p:cNvSpPr>
                <p:nvPr/>
              </p:nvSpPr>
              <p:spPr bwMode="auto">
                <a:xfrm>
                  <a:off x="3687" y="2078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87" name="Oval 167"/>
                <p:cNvSpPr>
                  <a:spLocks noChangeArrowheads="1"/>
                </p:cNvSpPr>
                <p:nvPr/>
              </p:nvSpPr>
              <p:spPr bwMode="auto">
                <a:xfrm>
                  <a:off x="347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6488" name="Group 168"/>
            <p:cNvGrpSpPr>
              <a:grpSpLocks/>
            </p:cNvGrpSpPr>
            <p:nvPr/>
          </p:nvGrpSpPr>
          <p:grpSpPr bwMode="auto">
            <a:xfrm rot="-6844396">
              <a:off x="6755" y="12124"/>
              <a:ext cx="1294" cy="1390"/>
              <a:chOff x="4598" y="1596"/>
              <a:chExt cx="1294" cy="1390"/>
            </a:xfrm>
          </p:grpSpPr>
          <p:sp>
            <p:nvSpPr>
              <p:cNvPr id="56489" name="Oval 169"/>
              <p:cNvSpPr>
                <a:spLocks noChangeArrowheads="1"/>
              </p:cNvSpPr>
              <p:nvPr/>
            </p:nvSpPr>
            <p:spPr bwMode="auto">
              <a:xfrm>
                <a:off x="4913" y="1922"/>
                <a:ext cx="454" cy="45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6490" name="Group 170"/>
              <p:cNvGrpSpPr>
                <a:grpSpLocks/>
              </p:cNvGrpSpPr>
              <p:nvPr/>
            </p:nvGrpSpPr>
            <p:grpSpPr bwMode="auto">
              <a:xfrm>
                <a:off x="4598" y="1596"/>
                <a:ext cx="1294" cy="1390"/>
                <a:chOff x="3267" y="2078"/>
                <a:chExt cx="1294" cy="1390"/>
              </a:xfrm>
            </p:grpSpPr>
            <p:sp>
              <p:nvSpPr>
                <p:cNvPr id="56491" name="Oval 171"/>
                <p:cNvSpPr>
                  <a:spLocks noChangeArrowheads="1"/>
                </p:cNvSpPr>
                <p:nvPr/>
              </p:nvSpPr>
              <p:spPr bwMode="auto">
                <a:xfrm>
                  <a:off x="4107" y="2700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92" name="Oval 172"/>
                <p:cNvSpPr>
                  <a:spLocks noChangeArrowheads="1"/>
                </p:cNvSpPr>
                <p:nvPr/>
              </p:nvSpPr>
              <p:spPr bwMode="auto">
                <a:xfrm>
                  <a:off x="3927" y="2460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93" name="Oval 173"/>
                <p:cNvSpPr>
                  <a:spLocks noChangeArrowheads="1"/>
                </p:cNvSpPr>
                <p:nvPr/>
              </p:nvSpPr>
              <p:spPr bwMode="auto">
                <a:xfrm>
                  <a:off x="3338" y="284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94" name="Oval 174"/>
                <p:cNvSpPr>
                  <a:spLocks noChangeArrowheads="1"/>
                </p:cNvSpPr>
                <p:nvPr/>
              </p:nvSpPr>
              <p:spPr bwMode="auto">
                <a:xfrm>
                  <a:off x="3267" y="2546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95" name="Oval 175"/>
                <p:cNvSpPr>
                  <a:spLocks noChangeArrowheads="1"/>
                </p:cNvSpPr>
                <p:nvPr/>
              </p:nvSpPr>
              <p:spPr bwMode="auto">
                <a:xfrm>
                  <a:off x="3548" y="285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96" name="Oval 176"/>
                <p:cNvSpPr>
                  <a:spLocks noChangeArrowheads="1"/>
                </p:cNvSpPr>
                <p:nvPr/>
              </p:nvSpPr>
              <p:spPr bwMode="auto">
                <a:xfrm>
                  <a:off x="389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97" name="Oval 177"/>
                <p:cNvSpPr>
                  <a:spLocks noChangeArrowheads="1"/>
                </p:cNvSpPr>
                <p:nvPr/>
              </p:nvSpPr>
              <p:spPr bwMode="auto">
                <a:xfrm>
                  <a:off x="3792" y="301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98" name="Oval 178"/>
                <p:cNvSpPr>
                  <a:spLocks noChangeArrowheads="1"/>
                </p:cNvSpPr>
                <p:nvPr/>
              </p:nvSpPr>
              <p:spPr bwMode="auto">
                <a:xfrm>
                  <a:off x="3687" y="2078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99" name="Oval 179"/>
                <p:cNvSpPr>
                  <a:spLocks noChangeArrowheads="1"/>
                </p:cNvSpPr>
                <p:nvPr/>
              </p:nvSpPr>
              <p:spPr bwMode="auto">
                <a:xfrm>
                  <a:off x="347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6500" name="Group 180"/>
            <p:cNvGrpSpPr>
              <a:grpSpLocks/>
            </p:cNvGrpSpPr>
            <p:nvPr/>
          </p:nvGrpSpPr>
          <p:grpSpPr bwMode="auto">
            <a:xfrm rot="-6844396">
              <a:off x="6995" y="12890"/>
              <a:ext cx="1294" cy="1390"/>
              <a:chOff x="4598" y="1596"/>
              <a:chExt cx="1294" cy="1390"/>
            </a:xfrm>
          </p:grpSpPr>
          <p:sp>
            <p:nvSpPr>
              <p:cNvPr id="56501" name="Oval 181"/>
              <p:cNvSpPr>
                <a:spLocks noChangeArrowheads="1"/>
              </p:cNvSpPr>
              <p:nvPr/>
            </p:nvSpPr>
            <p:spPr bwMode="auto">
              <a:xfrm>
                <a:off x="4913" y="1922"/>
                <a:ext cx="454" cy="45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6502" name="Group 182"/>
              <p:cNvGrpSpPr>
                <a:grpSpLocks/>
              </p:cNvGrpSpPr>
              <p:nvPr/>
            </p:nvGrpSpPr>
            <p:grpSpPr bwMode="auto">
              <a:xfrm>
                <a:off x="4598" y="1596"/>
                <a:ext cx="1294" cy="1390"/>
                <a:chOff x="3267" y="2078"/>
                <a:chExt cx="1294" cy="1390"/>
              </a:xfrm>
            </p:grpSpPr>
            <p:sp>
              <p:nvSpPr>
                <p:cNvPr id="56503" name="Oval 183"/>
                <p:cNvSpPr>
                  <a:spLocks noChangeArrowheads="1"/>
                </p:cNvSpPr>
                <p:nvPr/>
              </p:nvSpPr>
              <p:spPr bwMode="auto">
                <a:xfrm>
                  <a:off x="4107" y="2700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04" name="Oval 184"/>
                <p:cNvSpPr>
                  <a:spLocks noChangeArrowheads="1"/>
                </p:cNvSpPr>
                <p:nvPr/>
              </p:nvSpPr>
              <p:spPr bwMode="auto">
                <a:xfrm>
                  <a:off x="3927" y="2460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05" name="Oval 185"/>
                <p:cNvSpPr>
                  <a:spLocks noChangeArrowheads="1"/>
                </p:cNvSpPr>
                <p:nvPr/>
              </p:nvSpPr>
              <p:spPr bwMode="auto">
                <a:xfrm>
                  <a:off x="3338" y="284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06" name="Oval 186"/>
                <p:cNvSpPr>
                  <a:spLocks noChangeArrowheads="1"/>
                </p:cNvSpPr>
                <p:nvPr/>
              </p:nvSpPr>
              <p:spPr bwMode="auto">
                <a:xfrm>
                  <a:off x="3267" y="2546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07" name="Oval 187"/>
                <p:cNvSpPr>
                  <a:spLocks noChangeArrowheads="1"/>
                </p:cNvSpPr>
                <p:nvPr/>
              </p:nvSpPr>
              <p:spPr bwMode="auto">
                <a:xfrm>
                  <a:off x="3548" y="285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08" name="Oval 188"/>
                <p:cNvSpPr>
                  <a:spLocks noChangeArrowheads="1"/>
                </p:cNvSpPr>
                <p:nvPr/>
              </p:nvSpPr>
              <p:spPr bwMode="auto">
                <a:xfrm>
                  <a:off x="389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09" name="Oval 189"/>
                <p:cNvSpPr>
                  <a:spLocks noChangeArrowheads="1"/>
                </p:cNvSpPr>
                <p:nvPr/>
              </p:nvSpPr>
              <p:spPr bwMode="auto">
                <a:xfrm>
                  <a:off x="3792" y="301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10" name="Oval 190"/>
                <p:cNvSpPr>
                  <a:spLocks noChangeArrowheads="1"/>
                </p:cNvSpPr>
                <p:nvPr/>
              </p:nvSpPr>
              <p:spPr bwMode="auto">
                <a:xfrm>
                  <a:off x="3687" y="2078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11" name="Oval 191"/>
                <p:cNvSpPr>
                  <a:spLocks noChangeArrowheads="1"/>
                </p:cNvSpPr>
                <p:nvPr/>
              </p:nvSpPr>
              <p:spPr bwMode="auto">
                <a:xfrm>
                  <a:off x="347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6512" name="Group 192"/>
            <p:cNvGrpSpPr>
              <a:grpSpLocks/>
            </p:cNvGrpSpPr>
            <p:nvPr/>
          </p:nvGrpSpPr>
          <p:grpSpPr bwMode="auto">
            <a:xfrm rot="-6844396">
              <a:off x="6335" y="13171"/>
              <a:ext cx="1294" cy="1390"/>
              <a:chOff x="4598" y="1596"/>
              <a:chExt cx="1294" cy="1390"/>
            </a:xfrm>
          </p:grpSpPr>
          <p:sp>
            <p:nvSpPr>
              <p:cNvPr id="56513" name="Oval 193"/>
              <p:cNvSpPr>
                <a:spLocks noChangeArrowheads="1"/>
              </p:cNvSpPr>
              <p:nvPr/>
            </p:nvSpPr>
            <p:spPr bwMode="auto">
              <a:xfrm>
                <a:off x="4913" y="1922"/>
                <a:ext cx="454" cy="45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6514" name="Group 194"/>
              <p:cNvGrpSpPr>
                <a:grpSpLocks/>
              </p:cNvGrpSpPr>
              <p:nvPr/>
            </p:nvGrpSpPr>
            <p:grpSpPr bwMode="auto">
              <a:xfrm>
                <a:off x="4598" y="1596"/>
                <a:ext cx="1294" cy="1390"/>
                <a:chOff x="3267" y="2078"/>
                <a:chExt cx="1294" cy="1390"/>
              </a:xfrm>
            </p:grpSpPr>
            <p:sp>
              <p:nvSpPr>
                <p:cNvPr id="56515" name="Oval 195"/>
                <p:cNvSpPr>
                  <a:spLocks noChangeArrowheads="1"/>
                </p:cNvSpPr>
                <p:nvPr/>
              </p:nvSpPr>
              <p:spPr bwMode="auto">
                <a:xfrm>
                  <a:off x="4107" y="2700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16" name="Oval 196"/>
                <p:cNvSpPr>
                  <a:spLocks noChangeArrowheads="1"/>
                </p:cNvSpPr>
                <p:nvPr/>
              </p:nvSpPr>
              <p:spPr bwMode="auto">
                <a:xfrm>
                  <a:off x="3927" y="2460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17" name="Oval 197"/>
                <p:cNvSpPr>
                  <a:spLocks noChangeArrowheads="1"/>
                </p:cNvSpPr>
                <p:nvPr/>
              </p:nvSpPr>
              <p:spPr bwMode="auto">
                <a:xfrm>
                  <a:off x="3338" y="284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18" name="Oval 198"/>
                <p:cNvSpPr>
                  <a:spLocks noChangeArrowheads="1"/>
                </p:cNvSpPr>
                <p:nvPr/>
              </p:nvSpPr>
              <p:spPr bwMode="auto">
                <a:xfrm>
                  <a:off x="3267" y="2546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19" name="Oval 199"/>
                <p:cNvSpPr>
                  <a:spLocks noChangeArrowheads="1"/>
                </p:cNvSpPr>
                <p:nvPr/>
              </p:nvSpPr>
              <p:spPr bwMode="auto">
                <a:xfrm>
                  <a:off x="3548" y="285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20" name="Oval 200"/>
                <p:cNvSpPr>
                  <a:spLocks noChangeArrowheads="1"/>
                </p:cNvSpPr>
                <p:nvPr/>
              </p:nvSpPr>
              <p:spPr bwMode="auto">
                <a:xfrm>
                  <a:off x="389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21" name="Oval 201"/>
                <p:cNvSpPr>
                  <a:spLocks noChangeArrowheads="1"/>
                </p:cNvSpPr>
                <p:nvPr/>
              </p:nvSpPr>
              <p:spPr bwMode="auto">
                <a:xfrm>
                  <a:off x="3792" y="301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22" name="Oval 202"/>
                <p:cNvSpPr>
                  <a:spLocks noChangeArrowheads="1"/>
                </p:cNvSpPr>
                <p:nvPr/>
              </p:nvSpPr>
              <p:spPr bwMode="auto">
                <a:xfrm>
                  <a:off x="3687" y="2078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23" name="Oval 203"/>
                <p:cNvSpPr>
                  <a:spLocks noChangeArrowheads="1"/>
                </p:cNvSpPr>
                <p:nvPr/>
              </p:nvSpPr>
              <p:spPr bwMode="auto">
                <a:xfrm>
                  <a:off x="347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6524" name="Group 204"/>
            <p:cNvGrpSpPr>
              <a:grpSpLocks/>
            </p:cNvGrpSpPr>
            <p:nvPr/>
          </p:nvGrpSpPr>
          <p:grpSpPr bwMode="auto">
            <a:xfrm rot="-6844396">
              <a:off x="5774" y="12653"/>
              <a:ext cx="1294" cy="1390"/>
              <a:chOff x="4598" y="1596"/>
              <a:chExt cx="1294" cy="1390"/>
            </a:xfrm>
          </p:grpSpPr>
          <p:sp>
            <p:nvSpPr>
              <p:cNvPr id="56525" name="Oval 205"/>
              <p:cNvSpPr>
                <a:spLocks noChangeArrowheads="1"/>
              </p:cNvSpPr>
              <p:nvPr/>
            </p:nvSpPr>
            <p:spPr bwMode="auto">
              <a:xfrm>
                <a:off x="4913" y="1922"/>
                <a:ext cx="454" cy="45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6526" name="Group 206"/>
              <p:cNvGrpSpPr>
                <a:grpSpLocks/>
              </p:cNvGrpSpPr>
              <p:nvPr/>
            </p:nvGrpSpPr>
            <p:grpSpPr bwMode="auto">
              <a:xfrm>
                <a:off x="4598" y="1596"/>
                <a:ext cx="1294" cy="1390"/>
                <a:chOff x="3267" y="2078"/>
                <a:chExt cx="1294" cy="1390"/>
              </a:xfrm>
            </p:grpSpPr>
            <p:sp>
              <p:nvSpPr>
                <p:cNvPr id="56527" name="Oval 207"/>
                <p:cNvSpPr>
                  <a:spLocks noChangeArrowheads="1"/>
                </p:cNvSpPr>
                <p:nvPr/>
              </p:nvSpPr>
              <p:spPr bwMode="auto">
                <a:xfrm>
                  <a:off x="4107" y="2700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28" name="Oval 208"/>
                <p:cNvSpPr>
                  <a:spLocks noChangeArrowheads="1"/>
                </p:cNvSpPr>
                <p:nvPr/>
              </p:nvSpPr>
              <p:spPr bwMode="auto">
                <a:xfrm>
                  <a:off x="3927" y="2460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29" name="Oval 209"/>
                <p:cNvSpPr>
                  <a:spLocks noChangeArrowheads="1"/>
                </p:cNvSpPr>
                <p:nvPr/>
              </p:nvSpPr>
              <p:spPr bwMode="auto">
                <a:xfrm>
                  <a:off x="3338" y="284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30" name="Oval 210"/>
                <p:cNvSpPr>
                  <a:spLocks noChangeArrowheads="1"/>
                </p:cNvSpPr>
                <p:nvPr/>
              </p:nvSpPr>
              <p:spPr bwMode="auto">
                <a:xfrm>
                  <a:off x="3267" y="2546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31" name="Oval 211"/>
                <p:cNvSpPr>
                  <a:spLocks noChangeArrowheads="1"/>
                </p:cNvSpPr>
                <p:nvPr/>
              </p:nvSpPr>
              <p:spPr bwMode="auto">
                <a:xfrm>
                  <a:off x="3548" y="285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32" name="Oval 212"/>
                <p:cNvSpPr>
                  <a:spLocks noChangeArrowheads="1"/>
                </p:cNvSpPr>
                <p:nvPr/>
              </p:nvSpPr>
              <p:spPr bwMode="auto">
                <a:xfrm>
                  <a:off x="389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33" name="Oval 213"/>
                <p:cNvSpPr>
                  <a:spLocks noChangeArrowheads="1"/>
                </p:cNvSpPr>
                <p:nvPr/>
              </p:nvSpPr>
              <p:spPr bwMode="auto">
                <a:xfrm>
                  <a:off x="3792" y="3014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34" name="Oval 214"/>
                <p:cNvSpPr>
                  <a:spLocks noChangeArrowheads="1"/>
                </p:cNvSpPr>
                <p:nvPr/>
              </p:nvSpPr>
              <p:spPr bwMode="auto">
                <a:xfrm>
                  <a:off x="3687" y="2078"/>
                  <a:ext cx="454" cy="454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35" name="Oval 215"/>
                <p:cNvSpPr>
                  <a:spLocks noChangeArrowheads="1"/>
                </p:cNvSpPr>
                <p:nvPr/>
              </p:nvSpPr>
              <p:spPr bwMode="auto">
                <a:xfrm>
                  <a:off x="3477" y="2078"/>
                  <a:ext cx="454" cy="45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cxnSp>
        <p:nvCxnSpPr>
          <p:cNvPr id="498" name="直接箭头连接符 497"/>
          <p:cNvCxnSpPr/>
          <p:nvPr/>
        </p:nvCxnSpPr>
        <p:spPr>
          <a:xfrm flipV="1">
            <a:off x="2411760" y="3212976"/>
            <a:ext cx="748319" cy="575060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4" name="直接箭头连接符 573"/>
          <p:cNvCxnSpPr/>
          <p:nvPr/>
        </p:nvCxnSpPr>
        <p:spPr>
          <a:xfrm>
            <a:off x="2411760" y="3861048"/>
            <a:ext cx="936104" cy="360040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8" name="椭圆 577"/>
          <p:cNvSpPr/>
          <p:nvPr/>
        </p:nvSpPr>
        <p:spPr>
          <a:xfrm>
            <a:off x="3273247" y="3140968"/>
            <a:ext cx="180000" cy="180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9" name="椭圆 578"/>
          <p:cNvSpPr/>
          <p:nvPr/>
        </p:nvSpPr>
        <p:spPr>
          <a:xfrm>
            <a:off x="3383880" y="418509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Oval 195"/>
          <p:cNvSpPr>
            <a:spLocks noChangeArrowheads="1"/>
          </p:cNvSpPr>
          <p:nvPr/>
        </p:nvSpPr>
        <p:spPr bwMode="auto">
          <a:xfrm rot="14755604">
            <a:off x="1429061" y="3475212"/>
            <a:ext cx="288290" cy="288456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TextBox 361"/>
          <p:cNvSpPr txBox="1"/>
          <p:nvPr/>
        </p:nvSpPr>
        <p:spPr>
          <a:xfrm>
            <a:off x="3779912" y="2996952"/>
            <a:ext cx="869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Arial" pitchFamily="34" charset="0"/>
                <a:ea typeface="Arial Unicode MS"/>
                <a:cs typeface="Arial" pitchFamily="34" charset="0"/>
              </a:rPr>
              <a:t>beta </a:t>
            </a:r>
            <a:endParaRPr lang="zh-CN" altLang="en-US" sz="2400" dirty="0" smtClean="0"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363" name="矩形 362"/>
          <p:cNvSpPr/>
          <p:nvPr/>
        </p:nvSpPr>
        <p:spPr>
          <a:xfrm>
            <a:off x="3635896" y="4047455"/>
            <a:ext cx="12987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Arial" pitchFamily="34" charset="0"/>
                <a:ea typeface="Arial Unicode MS"/>
                <a:cs typeface="Arial" pitchFamily="34" charset="0"/>
              </a:rPr>
              <a:t>neutrino</a:t>
            </a:r>
            <a:endParaRPr lang="zh-CN" altLang="en-US" dirty="0"/>
          </a:p>
        </p:txBody>
      </p:sp>
      <p:sp>
        <p:nvSpPr>
          <p:cNvPr id="364" name="TextBox 363"/>
          <p:cNvSpPr txBox="1"/>
          <p:nvPr/>
        </p:nvSpPr>
        <p:spPr>
          <a:xfrm>
            <a:off x="5004048" y="2636912"/>
            <a:ext cx="43215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Low energy </a:t>
            </a:r>
          </a:p>
          <a:p>
            <a:r>
              <a:rPr lang="en-US" altLang="zh-CN" sz="2000" dirty="0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  from  keV to MeV</a:t>
            </a:r>
          </a:p>
          <a:p>
            <a:r>
              <a:rPr lang="en-US" altLang="zh-CN" sz="2000" dirty="0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Long range </a:t>
            </a:r>
          </a:p>
          <a:p>
            <a:r>
              <a:rPr lang="en-US" altLang="zh-CN" sz="2000" dirty="0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  from micro meter to mm </a:t>
            </a:r>
          </a:p>
          <a:p>
            <a:r>
              <a:rPr lang="en-US" altLang="zh-CN" sz="2000" dirty="0" smtClean="0">
                <a:solidFill>
                  <a:schemeClr val="accent6"/>
                </a:solidFill>
                <a:latin typeface="Arial" pitchFamily="34" charset="0"/>
                <a:ea typeface="Arial Unicode MS"/>
                <a:cs typeface="Arial" pitchFamily="34" charset="0"/>
              </a:rPr>
              <a:t>Much less displacement in materials</a:t>
            </a:r>
          </a:p>
        </p:txBody>
      </p:sp>
      <p:sp>
        <p:nvSpPr>
          <p:cNvPr id="365" name="TextBox 364"/>
          <p:cNvSpPr txBox="1"/>
          <p:nvPr/>
        </p:nvSpPr>
        <p:spPr>
          <a:xfrm>
            <a:off x="5004048" y="4077072"/>
            <a:ext cx="31486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50742F"/>
                </a:solidFill>
                <a:latin typeface="Arial" pitchFamily="34" charset="0"/>
                <a:ea typeface="Arial Unicode MS"/>
                <a:cs typeface="Arial" pitchFamily="34" charset="0"/>
              </a:rPr>
              <a:t>Carries energy</a:t>
            </a:r>
          </a:p>
          <a:p>
            <a:r>
              <a:rPr lang="en-US" altLang="zh-CN" sz="2000" dirty="0" smtClean="0">
                <a:solidFill>
                  <a:srgbClr val="50742F"/>
                </a:solidFill>
                <a:latin typeface="Arial" pitchFamily="34" charset="0"/>
                <a:ea typeface="Arial Unicode MS"/>
                <a:cs typeface="Arial" pitchFamily="34" charset="0"/>
              </a:rPr>
              <a:t>No influence on materials </a:t>
            </a:r>
          </a:p>
        </p:txBody>
      </p:sp>
      <p:sp>
        <p:nvSpPr>
          <p:cNvPr id="366" name="椭圆 365"/>
          <p:cNvSpPr/>
          <p:nvPr/>
        </p:nvSpPr>
        <p:spPr>
          <a:xfrm>
            <a:off x="971600" y="5013176"/>
            <a:ext cx="792088" cy="864096"/>
          </a:xfrm>
          <a:prstGeom prst="ellipse">
            <a:avLst/>
          </a:prstGeom>
          <a:gradFill flip="none" rotWithShape="1">
            <a:gsLst>
              <a:gs pos="68000">
                <a:srgbClr val="0000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7" name="直接箭头连接符 366"/>
          <p:cNvCxnSpPr/>
          <p:nvPr/>
        </p:nvCxnSpPr>
        <p:spPr>
          <a:xfrm>
            <a:off x="2051720" y="5444220"/>
            <a:ext cx="936104" cy="1004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9" name="椭圆 368"/>
          <p:cNvSpPr/>
          <p:nvPr/>
        </p:nvSpPr>
        <p:spPr>
          <a:xfrm>
            <a:off x="3239872" y="5373216"/>
            <a:ext cx="180000" cy="18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矩形 371"/>
          <p:cNvSpPr/>
          <p:nvPr/>
        </p:nvSpPr>
        <p:spPr>
          <a:xfrm>
            <a:off x="3705295" y="5199583"/>
            <a:ext cx="1212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Arial" pitchFamily="34" charset="0"/>
                <a:ea typeface="Arial Unicode MS"/>
                <a:cs typeface="Arial" pitchFamily="34" charset="0"/>
              </a:rPr>
              <a:t>gamma</a:t>
            </a:r>
            <a:endParaRPr lang="zh-CN" altLang="en-US" dirty="0"/>
          </a:p>
        </p:txBody>
      </p:sp>
      <p:sp>
        <p:nvSpPr>
          <p:cNvPr id="373" name="TextBox 372"/>
          <p:cNvSpPr txBox="1"/>
          <p:nvPr/>
        </p:nvSpPr>
        <p:spPr>
          <a:xfrm>
            <a:off x="5001671" y="4653136"/>
            <a:ext cx="401904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Low energy 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 from  </a:t>
            </a:r>
            <a:r>
              <a:rPr lang="en-US" altLang="zh-CN" sz="2000" dirty="0" err="1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keV</a:t>
            </a:r>
            <a:r>
              <a:rPr lang="en-US" altLang="zh-CN" sz="20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 to MeV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Long range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less displacement in materials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Produce electron as well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  <a:latin typeface="Arial" pitchFamily="34" charset="0"/>
                <a:ea typeface="Arial Unicode MS"/>
                <a:cs typeface="Arial" pitchFamily="34" charset="0"/>
              </a:rPr>
              <a:t>Along with alpha and beta decays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8" grpId="0" animBg="1"/>
      <p:bldP spid="579" grpId="0" animBg="1"/>
      <p:bldP spid="580" grpId="0" animBg="1"/>
      <p:bldP spid="362" grpId="0"/>
      <p:bldP spid="363" grpId="0"/>
      <p:bldP spid="364" grpId="0"/>
      <p:bldP spid="365" grpId="0"/>
      <p:bldP spid="366" grpId="0" animBg="1"/>
      <p:bldP spid="369" grpId="0" animBg="1"/>
      <p:bldP spid="372" grpId="0"/>
      <p:bldP spid="3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5" name="Picture 7" descr="See the source 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3329" y="586234"/>
            <a:ext cx="3505175" cy="2914774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Interaction of gamma with materials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FE0C3-FC9A-407D-8C34-F1E1A1FB583A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4499992" y="1131738"/>
            <a:ext cx="4606925" cy="3881438"/>
            <a:chOff x="1156" y="1298"/>
            <a:chExt cx="2902" cy="2445"/>
          </a:xfrm>
        </p:grpSpPr>
        <p:sp>
          <p:nvSpPr>
            <p:cNvPr id="6" name="Oval 51"/>
            <p:cNvSpPr>
              <a:spLocks noChangeArrowheads="1"/>
            </p:cNvSpPr>
            <p:nvPr/>
          </p:nvSpPr>
          <p:spPr bwMode="auto">
            <a:xfrm>
              <a:off x="2111" y="1298"/>
              <a:ext cx="1388" cy="148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>
                <a:ea typeface="宋体" pitchFamily="2" charset="-122"/>
              </a:endParaRPr>
            </a:p>
          </p:txBody>
        </p:sp>
        <p:sp>
          <p:nvSpPr>
            <p:cNvPr id="7" name="Oval 52"/>
            <p:cNvSpPr>
              <a:spLocks noChangeArrowheads="1"/>
            </p:cNvSpPr>
            <p:nvPr/>
          </p:nvSpPr>
          <p:spPr bwMode="auto">
            <a:xfrm>
              <a:off x="2507" y="1721"/>
              <a:ext cx="595" cy="63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>
                <a:ea typeface="宋体" pitchFamily="2" charset="-122"/>
              </a:endParaRPr>
            </a:p>
          </p:txBody>
        </p:sp>
        <p:sp>
          <p:nvSpPr>
            <p:cNvPr id="8" name="Oval 53"/>
            <p:cNvSpPr>
              <a:spLocks noChangeArrowheads="1"/>
            </p:cNvSpPr>
            <p:nvPr/>
          </p:nvSpPr>
          <p:spPr bwMode="auto">
            <a:xfrm>
              <a:off x="2741" y="1968"/>
              <a:ext cx="133" cy="141"/>
            </a:xfrm>
            <a:prstGeom prst="ellipse">
              <a:avLst/>
            </a:prstGeom>
            <a:solidFill>
              <a:srgbClr val="FF0000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>
                <a:ea typeface="宋体" pitchFamily="2" charset="-122"/>
              </a:endParaRPr>
            </a:p>
          </p:txBody>
        </p:sp>
        <p:sp>
          <p:nvSpPr>
            <p:cNvPr id="9" name="Oval 54"/>
            <p:cNvSpPr>
              <a:spLocks noChangeArrowheads="1"/>
            </p:cNvSpPr>
            <p:nvPr/>
          </p:nvSpPr>
          <p:spPr bwMode="auto">
            <a:xfrm>
              <a:off x="3266" y="2535"/>
              <a:ext cx="66" cy="7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>
                <a:ea typeface="宋体" pitchFamily="2" charset="-122"/>
              </a:endParaRPr>
            </a:p>
          </p:txBody>
        </p:sp>
        <p:sp>
          <p:nvSpPr>
            <p:cNvPr id="10" name="Line 55"/>
            <p:cNvSpPr>
              <a:spLocks noChangeShapeType="1"/>
            </p:cNvSpPr>
            <p:nvPr/>
          </p:nvSpPr>
          <p:spPr bwMode="auto">
            <a:xfrm>
              <a:off x="2653" y="2251"/>
              <a:ext cx="11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ext Box 56"/>
            <p:cNvSpPr txBox="1">
              <a:spLocks noChangeArrowheads="1"/>
            </p:cNvSpPr>
            <p:nvPr/>
          </p:nvSpPr>
          <p:spPr bwMode="auto">
            <a:xfrm>
              <a:off x="1202" y="2514"/>
              <a:ext cx="7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b="1" dirty="0" smtClean="0">
                  <a:solidFill>
                    <a:srgbClr val="0000FF"/>
                  </a:solidFill>
                  <a:latin typeface="华文仿宋" pitchFamily="2" charset="-122"/>
                </a:rPr>
                <a:t>photon</a:t>
              </a:r>
              <a:endParaRPr kumimoji="1" lang="zh-CN" altLang="en-US" sz="1800" b="1" dirty="0">
                <a:solidFill>
                  <a:srgbClr val="0000FF"/>
                </a:solidFill>
                <a:latin typeface="华文仿宋" pitchFamily="2" charset="-122"/>
              </a:endParaRPr>
            </a:p>
          </p:txBody>
        </p:sp>
        <p:sp>
          <p:nvSpPr>
            <p:cNvPr id="12" name="Text Box 57"/>
            <p:cNvSpPr txBox="1">
              <a:spLocks noChangeArrowheads="1"/>
            </p:cNvSpPr>
            <p:nvPr/>
          </p:nvSpPr>
          <p:spPr bwMode="auto">
            <a:xfrm>
              <a:off x="1516" y="2285"/>
              <a:ext cx="33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800" i="1">
                  <a:solidFill>
                    <a:srgbClr val="0000FF"/>
                  </a:solidFill>
                  <a:latin typeface="华文仿宋" pitchFamily="2" charset="-122"/>
                </a:rPr>
                <a:t>h</a:t>
              </a:r>
              <a:r>
                <a:rPr kumimoji="1" lang="en-US" altLang="zh-CN" sz="1800" i="1">
                  <a:solidFill>
                    <a:srgbClr val="0000FF"/>
                  </a:solidFill>
                  <a:latin typeface="华文仿宋" pitchFamily="2" charset="-122"/>
                  <a:sym typeface="Symbol" pitchFamily="18" charset="2"/>
                </a:rPr>
                <a:t></a:t>
              </a:r>
              <a:endParaRPr kumimoji="1" lang="en-US" altLang="zh-CN" sz="1800" i="1">
                <a:solidFill>
                  <a:srgbClr val="0000FF"/>
                </a:solidFill>
                <a:latin typeface="华文仿宋" pitchFamily="2" charset="-122"/>
              </a:endParaRPr>
            </a:p>
          </p:txBody>
        </p:sp>
        <p:sp>
          <p:nvSpPr>
            <p:cNvPr id="13" name="Text Box 58"/>
            <p:cNvSpPr txBox="1">
              <a:spLocks noChangeArrowheads="1"/>
            </p:cNvSpPr>
            <p:nvPr/>
          </p:nvSpPr>
          <p:spPr bwMode="auto">
            <a:xfrm>
              <a:off x="2507" y="1755"/>
              <a:ext cx="91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b="1" dirty="0" smtClean="0">
                  <a:solidFill>
                    <a:srgbClr val="0000FF"/>
                  </a:solidFill>
                  <a:latin typeface="华文仿宋" pitchFamily="2" charset="-122"/>
                </a:rPr>
                <a:t>nucleus</a:t>
              </a:r>
              <a:endParaRPr kumimoji="1" lang="zh-CN" altLang="en-US" sz="1800" b="1" dirty="0">
                <a:solidFill>
                  <a:srgbClr val="0000FF"/>
                </a:solidFill>
                <a:latin typeface="华文仿宋" pitchFamily="2" charset="-122"/>
              </a:endParaRPr>
            </a:p>
          </p:txBody>
        </p:sp>
        <p:sp>
          <p:nvSpPr>
            <p:cNvPr id="14" name="Line 59"/>
            <p:cNvSpPr>
              <a:spLocks noChangeShapeType="1"/>
            </p:cNvSpPr>
            <p:nvPr/>
          </p:nvSpPr>
          <p:spPr bwMode="auto">
            <a:xfrm>
              <a:off x="2608" y="2296"/>
              <a:ext cx="499" cy="99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Text Box 60"/>
            <p:cNvSpPr txBox="1">
              <a:spLocks noChangeArrowheads="1"/>
            </p:cNvSpPr>
            <p:nvPr/>
          </p:nvSpPr>
          <p:spPr bwMode="auto">
            <a:xfrm>
              <a:off x="2607" y="3249"/>
              <a:ext cx="1451" cy="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altLang="zh-CN" b="1" dirty="0" smtClean="0">
                  <a:solidFill>
                    <a:srgbClr val="0000CC"/>
                  </a:solidFill>
                </a:rPr>
                <a:t>photoelectron</a:t>
              </a:r>
            </a:p>
            <a:p>
              <a:pPr algn="r">
                <a:spcBef>
                  <a:spcPct val="50000"/>
                </a:spcBef>
              </a:pPr>
              <a:endParaRPr kumimoji="1" lang="zh-CN" altLang="en-US" sz="1800" dirty="0">
                <a:solidFill>
                  <a:srgbClr val="0000FF"/>
                </a:solidFill>
                <a:latin typeface="华文仿宋" pitchFamily="2" charset="-122"/>
              </a:endParaRPr>
            </a:p>
          </p:txBody>
        </p:sp>
        <p:sp>
          <p:nvSpPr>
            <p:cNvPr id="16" name="Oval 61"/>
            <p:cNvSpPr>
              <a:spLocks noChangeArrowheads="1"/>
            </p:cNvSpPr>
            <p:nvPr/>
          </p:nvSpPr>
          <p:spPr bwMode="auto">
            <a:xfrm>
              <a:off x="3252" y="2526"/>
              <a:ext cx="87" cy="87"/>
            </a:xfrm>
            <a:prstGeom prst="ellipse">
              <a:avLst/>
            </a:prstGeom>
            <a:solidFill>
              <a:srgbClr val="0000FF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>
                <a:ea typeface="宋体" pitchFamily="2" charset="-122"/>
              </a:endParaRPr>
            </a:p>
          </p:txBody>
        </p:sp>
        <p:sp>
          <p:nvSpPr>
            <p:cNvPr id="17" name="Oval 62"/>
            <p:cNvSpPr>
              <a:spLocks noChangeArrowheads="1"/>
            </p:cNvSpPr>
            <p:nvPr/>
          </p:nvSpPr>
          <p:spPr bwMode="auto">
            <a:xfrm>
              <a:off x="2517" y="2205"/>
              <a:ext cx="87" cy="87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>
                <a:ea typeface="宋体" pitchFamily="2" charset="-122"/>
              </a:endParaRPr>
            </a:p>
          </p:txBody>
        </p:sp>
        <p:sp>
          <p:nvSpPr>
            <p:cNvPr id="18" name="Oval 63"/>
            <p:cNvSpPr>
              <a:spLocks noChangeArrowheads="1"/>
            </p:cNvSpPr>
            <p:nvPr/>
          </p:nvSpPr>
          <p:spPr bwMode="auto">
            <a:xfrm>
              <a:off x="3021" y="2118"/>
              <a:ext cx="91" cy="91"/>
            </a:xfrm>
            <a:prstGeom prst="ellipse">
              <a:avLst/>
            </a:prstGeom>
            <a:solidFill>
              <a:srgbClr val="0000FF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>
                <a:ea typeface="宋体" pitchFamily="2" charset="-122"/>
              </a:endParaRPr>
            </a:p>
          </p:txBody>
        </p:sp>
        <p:sp>
          <p:nvSpPr>
            <p:cNvPr id="19" name="Oval 64"/>
            <p:cNvSpPr>
              <a:spLocks noChangeArrowheads="1"/>
            </p:cNvSpPr>
            <p:nvPr/>
          </p:nvSpPr>
          <p:spPr bwMode="auto">
            <a:xfrm>
              <a:off x="3107" y="3249"/>
              <a:ext cx="87" cy="87"/>
            </a:xfrm>
            <a:prstGeom prst="ellipse">
              <a:avLst/>
            </a:prstGeom>
            <a:solidFill>
              <a:srgbClr val="0000FF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>
                <a:ea typeface="宋体" pitchFamily="2" charset="-122"/>
              </a:endParaRPr>
            </a:p>
          </p:txBody>
        </p:sp>
        <p:grpSp>
          <p:nvGrpSpPr>
            <p:cNvPr id="20" name="Group 65"/>
            <p:cNvGrpSpPr>
              <a:grpSpLocks/>
            </p:cNvGrpSpPr>
            <p:nvPr/>
          </p:nvGrpSpPr>
          <p:grpSpPr bwMode="auto">
            <a:xfrm>
              <a:off x="1156" y="2160"/>
              <a:ext cx="1360" cy="166"/>
              <a:chOff x="522" y="2851"/>
              <a:chExt cx="1360" cy="166"/>
            </a:xfrm>
          </p:grpSpPr>
          <p:graphicFrame>
            <p:nvGraphicFramePr>
              <p:cNvPr id="22" name="Object 66"/>
              <p:cNvGraphicFramePr>
                <a:graphicFrameLocks noChangeAspect="1"/>
              </p:cNvGraphicFramePr>
              <p:nvPr/>
            </p:nvGraphicFramePr>
            <p:xfrm>
              <a:off x="522" y="2851"/>
              <a:ext cx="1224" cy="16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3494" name="Graph" r:id="rId5" imgW="3816096" imgH="3195523" progId="Origin50.Graph">
                      <p:embed/>
                    </p:oleObj>
                  </mc:Choice>
                  <mc:Fallback>
                    <p:oleObj name="Graph" r:id="rId5" imgW="3816096" imgH="3195523" progId="Origin50.Graph">
                      <p:embed/>
                      <p:pic>
                        <p:nvPicPr>
                          <p:cNvPr id="0" name="Object 6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l="22629" t="18033" r="7571" b="18877"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2" y="2851"/>
                            <a:ext cx="1224" cy="16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" name="Line 67"/>
              <p:cNvSpPr>
                <a:spLocks noChangeShapeType="1"/>
              </p:cNvSpPr>
              <p:nvPr/>
            </p:nvSpPr>
            <p:spPr bwMode="auto">
              <a:xfrm>
                <a:off x="1656" y="2931"/>
                <a:ext cx="226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aphicFrame>
          <p:nvGraphicFramePr>
            <p:cNvPr id="21" name="Object 68"/>
            <p:cNvGraphicFramePr>
              <a:graphicFrameLocks noChangeAspect="1"/>
            </p:cNvGraphicFramePr>
            <p:nvPr/>
          </p:nvGraphicFramePr>
          <p:xfrm>
            <a:off x="2744" y="2296"/>
            <a:ext cx="162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495" name="Equation" r:id="rId7" imgW="126725" imgH="177415" progId="">
                    <p:embed/>
                  </p:oleObj>
                </mc:Choice>
                <mc:Fallback>
                  <p:oleObj name="Equation" r:id="rId7" imgW="126725" imgH="177415" progId="">
                    <p:embed/>
                    <p:pic>
                      <p:nvPicPr>
                        <p:cNvPr id="0" name="Object 6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44" y="2296"/>
                          <a:ext cx="162" cy="227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19256" cy="5217443"/>
          </a:xfrm>
        </p:spPr>
        <p:txBody>
          <a:bodyPr/>
          <a:lstStyle/>
          <a:p>
            <a:r>
              <a:rPr lang="en-US" altLang="zh-CN" dirty="0" smtClean="0"/>
              <a:t>Compton effect</a:t>
            </a:r>
          </a:p>
          <a:p>
            <a:r>
              <a:rPr lang="en-US" altLang="zh-CN" dirty="0" smtClean="0"/>
              <a:t>Photoelectric effect</a:t>
            </a:r>
          </a:p>
          <a:p>
            <a:r>
              <a:rPr lang="en-US" altLang="zh-CN" dirty="0" smtClean="0"/>
              <a:t>Electron-positron pair production 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After interactions</a:t>
            </a:r>
            <a:r>
              <a:rPr lang="en-US" altLang="zh-CN" baseline="0" dirty="0" smtClean="0"/>
              <a:t> of materials with gamma rays, the </a:t>
            </a:r>
            <a:r>
              <a:rPr lang="en-US" altLang="zh-CN" dirty="0" smtClean="0"/>
              <a:t>electron and nucleus are</a:t>
            </a:r>
            <a:r>
              <a:rPr lang="en-US" altLang="zh-CN" baseline="0" dirty="0" smtClean="0"/>
              <a:t> collided by gamma rays and p</a:t>
            </a:r>
            <a:r>
              <a:rPr lang="en-US" altLang="zh-CN" dirty="0" smtClean="0"/>
              <a:t>roductions are gamma rays and electrons</a:t>
            </a:r>
          </a:p>
        </p:txBody>
      </p:sp>
      <p:pic>
        <p:nvPicPr>
          <p:cNvPr id="63497" name="Picture 9" descr="See the source imag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32040" y="2564904"/>
            <a:ext cx="3819525" cy="2352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彭海波专用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7954</TotalTime>
  <Words>2060</Words>
  <Application>Microsoft Office PowerPoint</Application>
  <PresentationFormat>On-screen Show (4:3)</PresentationFormat>
  <Paragraphs>554</Paragraphs>
  <Slides>34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54" baseType="lpstr">
      <vt:lpstr>宋体</vt:lpstr>
      <vt:lpstr>Arial</vt:lpstr>
      <vt:lpstr>Arial Unicode MS</vt:lpstr>
      <vt:lpstr>Calibri</vt:lpstr>
      <vt:lpstr>Cambria</vt:lpstr>
      <vt:lpstr>Cambria Math</vt:lpstr>
      <vt:lpstr>DejaVu Sans</vt:lpstr>
      <vt:lpstr>DFKai-SB</vt:lpstr>
      <vt:lpstr>隶书</vt:lpstr>
      <vt:lpstr>Maiandra GD</vt:lpstr>
      <vt:lpstr>Raavi</vt:lpstr>
      <vt:lpstr>华文仿宋</vt:lpstr>
      <vt:lpstr>华文楷体</vt:lpstr>
      <vt:lpstr>Symbol</vt:lpstr>
      <vt:lpstr>Times</vt:lpstr>
      <vt:lpstr>Times New Roman</vt:lpstr>
      <vt:lpstr>Wingdings 2</vt:lpstr>
      <vt:lpstr>彭海波专用</vt:lpstr>
      <vt:lpstr>Graph</vt:lpstr>
      <vt:lpstr>Equation</vt:lpstr>
      <vt:lpstr>Joint ICTP-IAEA International School on Nuclear Waste Vitrification</vt:lpstr>
      <vt:lpstr>Out line</vt:lpstr>
      <vt:lpstr>Background</vt:lpstr>
      <vt:lpstr>Background</vt:lpstr>
      <vt:lpstr>Cumulative Decays with time in vitrification </vt:lpstr>
      <vt:lpstr>Dose evolution with storage time</vt:lpstr>
      <vt:lpstr>Characteristics in α, β and γ decays</vt:lpstr>
      <vt:lpstr>Characteristics in α, β and γ decays</vt:lpstr>
      <vt:lpstr>Interaction of gamma with materials</vt:lpstr>
      <vt:lpstr>Interaction of beta with materials </vt:lpstr>
      <vt:lpstr>Interaction of ions with target atoms</vt:lpstr>
      <vt:lpstr>Radiation effects by alpha decay</vt:lpstr>
      <vt:lpstr>PowerPoint Presentation</vt:lpstr>
      <vt:lpstr>Simulation of alpha and gamma decays</vt:lpstr>
      <vt:lpstr>Compositions of borosilicate glasses</vt:lpstr>
      <vt:lpstr>Irradiation methods and damaged region distributions</vt:lpstr>
      <vt:lpstr>Formation of  oxygen in glass by irradiation of ions</vt:lpstr>
      <vt:lpstr>Radiation effects on borosilicate glass by impact of ion</vt:lpstr>
      <vt:lpstr>Hardness and modulus of borosilicate glass</vt:lpstr>
      <vt:lpstr>Comparisons of irradiation of different ions</vt:lpstr>
      <vt:lpstr>Comparisons of irradiation single and multi energy ion </vt:lpstr>
      <vt:lpstr>Comparisons of irradiation single and multi energy ion </vt:lpstr>
      <vt:lpstr>Radiation effects on SiO2 and borosilicate glass </vt:lpstr>
      <vt:lpstr>MD simulation of changes in structure of glass</vt:lpstr>
      <vt:lpstr>Infrared and Raman spectra of NBS2 glass</vt:lpstr>
      <vt:lpstr>Volume changes</vt:lpstr>
      <vt:lpstr>Volume change in different glasses</vt:lpstr>
      <vt:lpstr>Radiation effects in glasses irradiated with ions</vt:lpstr>
      <vt:lpstr>PowerPoint Presentation</vt:lpstr>
      <vt:lpstr>Radiation effects on borosilicate glasses</vt:lpstr>
      <vt:lpstr>Radiation effects in glasses irradiated with gamma</vt:lpstr>
      <vt:lpstr>Conclusions </vt:lpstr>
      <vt:lpstr>Acknowlagements</vt:lpstr>
      <vt:lpstr>Thank you for your attention.  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359</cp:revision>
  <dcterms:created xsi:type="dcterms:W3CDTF">2018-10-13T09:02:11Z</dcterms:created>
  <dcterms:modified xsi:type="dcterms:W3CDTF">2019-09-27T08:38:55Z</dcterms:modified>
</cp:coreProperties>
</file>