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61" r:id="rId2"/>
    <p:sldId id="364" r:id="rId3"/>
    <p:sldId id="294" r:id="rId4"/>
    <p:sldId id="295" r:id="rId5"/>
    <p:sldId id="296" r:id="rId6"/>
    <p:sldId id="297" r:id="rId7"/>
    <p:sldId id="298" r:id="rId8"/>
    <p:sldId id="299" r:id="rId9"/>
    <p:sldId id="393" r:id="rId10"/>
    <p:sldId id="300" r:id="rId11"/>
    <p:sldId id="301" r:id="rId12"/>
    <p:sldId id="302" r:id="rId13"/>
    <p:sldId id="303" r:id="rId14"/>
    <p:sldId id="401" r:id="rId15"/>
    <p:sldId id="402" r:id="rId16"/>
    <p:sldId id="403" r:id="rId17"/>
    <p:sldId id="404" r:id="rId18"/>
    <p:sldId id="405" r:id="rId19"/>
    <p:sldId id="304" r:id="rId20"/>
    <p:sldId id="406" r:id="rId21"/>
    <p:sldId id="407" r:id="rId22"/>
    <p:sldId id="408" r:id="rId23"/>
    <p:sldId id="399" r:id="rId24"/>
    <p:sldId id="411" r:id="rId25"/>
    <p:sldId id="314" r:id="rId26"/>
    <p:sldId id="316" r:id="rId27"/>
    <p:sldId id="318" r:id="rId28"/>
    <p:sldId id="321" r:id="rId29"/>
    <p:sldId id="319" r:id="rId30"/>
    <p:sldId id="320" r:id="rId31"/>
    <p:sldId id="322" r:id="rId32"/>
    <p:sldId id="323" r:id="rId33"/>
    <p:sldId id="324" r:id="rId34"/>
    <p:sldId id="400" r:id="rId35"/>
    <p:sldId id="425" r:id="rId36"/>
    <p:sldId id="433" r:id="rId37"/>
    <p:sldId id="434" r:id="rId38"/>
    <p:sldId id="440" r:id="rId39"/>
    <p:sldId id="439" r:id="rId40"/>
    <p:sldId id="441" r:id="rId41"/>
    <p:sldId id="442" r:id="rId42"/>
    <p:sldId id="444" r:id="rId43"/>
    <p:sldId id="414" r:id="rId44"/>
    <p:sldId id="416" r:id="rId45"/>
    <p:sldId id="357" r:id="rId46"/>
    <p:sldId id="362" r:id="rId47"/>
    <p:sldId id="363" r:id="rId48"/>
    <p:sldId id="418" r:id="rId49"/>
    <p:sldId id="423" r:id="rId50"/>
    <p:sldId id="366" r:id="rId51"/>
    <p:sldId id="365" r:id="rId52"/>
    <p:sldId id="424" r:id="rId53"/>
    <p:sldId id="422" r:id="rId54"/>
    <p:sldId id="396" r:id="rId55"/>
    <p:sldId id="262" r:id="rId56"/>
    <p:sldId id="263" r:id="rId57"/>
    <p:sldId id="264" r:id="rId58"/>
    <p:sldId id="265" r:id="rId59"/>
    <p:sldId id="267" r:id="rId60"/>
    <p:sldId id="284" r:id="rId61"/>
    <p:sldId id="285" r:id="rId62"/>
    <p:sldId id="286" r:id="rId63"/>
    <p:sldId id="419" r:id="rId64"/>
    <p:sldId id="420" r:id="rId65"/>
    <p:sldId id="421" r:id="rId66"/>
    <p:sldId id="268" r:id="rId67"/>
    <p:sldId id="270" r:id="rId68"/>
    <p:sldId id="271" r:id="rId69"/>
    <p:sldId id="272" r:id="rId70"/>
    <p:sldId id="273" r:id="rId71"/>
    <p:sldId id="274" r:id="rId72"/>
    <p:sldId id="278" r:id="rId73"/>
    <p:sldId id="275" r:id="rId74"/>
    <p:sldId id="276" r:id="rId75"/>
    <p:sldId id="277" r:id="rId76"/>
    <p:sldId id="279" r:id="rId77"/>
    <p:sldId id="280" r:id="rId78"/>
    <p:sldId id="281" r:id="rId79"/>
    <p:sldId id="282" r:id="rId80"/>
    <p:sldId id="288" r:id="rId81"/>
    <p:sldId id="289" r:id="rId82"/>
    <p:sldId id="290" r:id="rId83"/>
    <p:sldId id="390"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2" autoAdjust="0"/>
    <p:restoredTop sz="94375" autoAdjust="0"/>
  </p:normalViewPr>
  <p:slideViewPr>
    <p:cSldViewPr>
      <p:cViewPr varScale="1">
        <p:scale>
          <a:sx n="104" d="100"/>
          <a:sy n="104" d="100"/>
        </p:scale>
        <p:origin x="1120" y="200"/>
      </p:cViewPr>
      <p:guideLst>
        <p:guide orient="horz" pos="2160"/>
        <p:guide pos="2880"/>
      </p:guideLst>
    </p:cSldViewPr>
  </p:slideViewPr>
  <p:outlineViewPr>
    <p:cViewPr>
      <p:scale>
        <a:sx n="33" d="100"/>
        <a:sy n="33" d="100"/>
      </p:scale>
      <p:origin x="0" y="22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8EF3FC-3F87-4BCF-B5C8-017E8EE676B4}" type="datetimeFigureOut">
              <a:rPr lang="en-US" smtClean="0"/>
              <a:pPr/>
              <a:t>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D77F85-D5D4-4494-A0AA-DE5A852B4667}" type="slidenum">
              <a:rPr lang="en-US" smtClean="0"/>
              <a:pPr/>
              <a:t>‹#›</a:t>
            </a:fld>
            <a:endParaRPr lang="en-US"/>
          </a:p>
        </p:txBody>
      </p:sp>
    </p:spTree>
    <p:extLst>
      <p:ext uri="{BB962C8B-B14F-4D97-AF65-F5344CB8AC3E}">
        <p14:creationId xmlns:p14="http://schemas.microsoft.com/office/powerpoint/2010/main" val="242475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The 9 TIGGE operational,</a:t>
            </a:r>
            <a:r>
              <a:rPr lang="en-GB" sz="1200" b="0" baseline="0" dirty="0"/>
              <a:t> global, medium-range </a:t>
            </a:r>
            <a:r>
              <a:rPr lang="en-GB" sz="1200" b="0" dirty="0"/>
              <a:t>ensembles use different methodologies to simulate initial-time and model uncertainties, that can be grouped since some</a:t>
            </a:r>
            <a:r>
              <a:rPr lang="en-GB" sz="1200" b="0" baseline="0" dirty="0"/>
              <a:t> of the methods are similar or related</a:t>
            </a:r>
            <a:r>
              <a:rPr lang="en-GB" sz="1200" b="0" dirty="0"/>
              <a:t>. Note that BMRC has stopped issuing medium-range ENS forecasts at the end of 2010, and UKMO stopped</a:t>
            </a:r>
            <a:r>
              <a:rPr lang="en-GB" sz="1200" b="0" baseline="0" dirty="0"/>
              <a:t> in July 2014</a:t>
            </a:r>
            <a:r>
              <a:rPr lang="en-GB" sz="1200" b="0" dirty="0"/>
              <a:t>.</a:t>
            </a:r>
            <a:r>
              <a:rPr lang="en-GB" sz="1200" b="0" baseline="0" dirty="0"/>
              <a:t> Thus today, every day 436 global forecasts spanning a forecast range of up to 16 days, are generated and exchanged within TIGGE. These forecasts are available, with a 48-hour delay, from the TIGGE archive.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In</a:t>
            </a:r>
            <a:r>
              <a:rPr lang="en-GB" sz="1200" b="0" baseline="0" dirty="0"/>
              <a:t> the next slides we will first discuss the key characteristics of the different methods, and then show how ensemble design affects performance. </a:t>
            </a:r>
            <a:endParaRPr lang="en-GB" sz="1200" b="0" dirty="0"/>
          </a:p>
          <a:p>
            <a:endParaRPr lang="en-US" dirty="0"/>
          </a:p>
        </p:txBody>
      </p:sp>
    </p:spTree>
    <p:extLst>
      <p:ext uri="{BB962C8B-B14F-4D97-AF65-F5344CB8AC3E}">
        <p14:creationId xmlns:p14="http://schemas.microsoft.com/office/powerpoint/2010/main" val="293091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03650" y="9401175"/>
            <a:ext cx="2890838"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898" tIns="45949" rIns="91898" bIns="45949" anchor="b"/>
          <a:lstStyle>
            <a:lvl1pPr defTabSz="917575"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defTabSz="917575"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30188" defTabSz="917575"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defTabSz="917575"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defTabSz="917575"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a:fld id="{EE485877-CB30-4988-854F-049991B72F97}" type="slidenum">
              <a:rPr lang="en-GB" altLang="en-US" sz="1200">
                <a:latin typeface="Times" panose="02020603050405020304" pitchFamily="18" charset="0"/>
              </a:rPr>
              <a:pPr algn="r"/>
              <a:t>62</a:t>
            </a:fld>
            <a:endParaRPr lang="en-GB" altLang="en-US" sz="1200">
              <a:latin typeface="Times" panose="02020603050405020304" pitchFamily="18" charset="0"/>
            </a:endParaRPr>
          </a:p>
        </p:txBody>
      </p:sp>
      <p:sp>
        <p:nvSpPr>
          <p:cNvPr id="93187" name="Rectangle 7"/>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975" tIns="45988" rIns="91975" bIns="45988" anchor="b"/>
          <a:lstStyle>
            <a:lvl1pPr defTabSz="917575"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defTabSz="917575"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30188" defTabSz="917575"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defTabSz="917575"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defTabSz="917575"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a:fld id="{AE4D142D-3A77-441E-92BB-133A958EA4DD}" type="slidenum">
              <a:rPr lang="en-GB" altLang="en-US" sz="1200" b="1">
                <a:latin typeface="Times" panose="02020603050405020304" pitchFamily="18" charset="0"/>
              </a:rPr>
              <a:pPr algn="r"/>
              <a:t>62</a:t>
            </a:fld>
            <a:endParaRPr lang="en-GB" altLang="en-US" sz="1200" b="1">
              <a:latin typeface="Times" panose="02020603050405020304" pitchFamily="18" charset="0"/>
            </a:endParaRPr>
          </a:p>
        </p:txBody>
      </p:sp>
      <p:sp>
        <p:nvSpPr>
          <p:cNvPr id="93188" name="Rectangle 2"/>
          <p:cNvSpPr>
            <a:spLocks noGrp="1" noRot="1" noChangeAspect="1" noChangeArrowheads="1" noTextEdit="1"/>
          </p:cNvSpPr>
          <p:nvPr>
            <p:ph type="sldImg"/>
          </p:nvPr>
        </p:nvSpPr>
        <p:spPr>
          <a:xfrm>
            <a:off x="852488" y="744538"/>
            <a:ext cx="4964112" cy="3722687"/>
          </a:xfrm>
          <a:ln/>
        </p:spPr>
      </p:sp>
      <p:sp>
        <p:nvSpPr>
          <p:cNvPr id="93189" name="Rectangle 3"/>
          <p:cNvSpPr>
            <a:spLocks noGrp="1" noChangeArrowheads="1"/>
          </p:cNvSpPr>
          <p:nvPr>
            <p:ph type="body" idx="1"/>
          </p:nvPr>
        </p:nvSpPr>
        <p:spPr>
          <a:xfrm>
            <a:off x="666750" y="4714875"/>
            <a:ext cx="5335588" cy="4467225"/>
          </a:xfrm>
        </p:spPr>
        <p:txBody>
          <a:bodyPr lIns="91975" tIns="45988" rIns="91975" bIns="45988"/>
          <a:lstStyle/>
          <a:p>
            <a:pPr eaLnBrk="1" hangingPunct="1"/>
            <a:endParaRPr lang="en-US" altLang="en-US"/>
          </a:p>
        </p:txBody>
      </p:sp>
    </p:spTree>
    <p:extLst>
      <p:ext uri="{BB962C8B-B14F-4D97-AF65-F5344CB8AC3E}">
        <p14:creationId xmlns:p14="http://schemas.microsoft.com/office/powerpoint/2010/main" val="263210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447800"/>
            <a:ext cx="79248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14400" y="3962400"/>
            <a:ext cx="79248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sldNum" sz="quarter" idx="10"/>
          </p:nvPr>
        </p:nvSpPr>
        <p:spPr>
          <a:xfrm>
            <a:off x="6553200" y="6477000"/>
            <a:ext cx="2286000" cy="2286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914400" y="6477000"/>
            <a:ext cx="5486400" cy="2286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66949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202D80-D76E-4F6C-9710-3C18FFF6B491}" type="datetimeFigureOut">
              <a:rPr lang="en-US" smtClean="0"/>
              <a:pPr/>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6136-D27C-497E-840A-AA207B59B7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a:blip r:embed="rId14" cstate="print"/>
          <a:srcRect/>
          <a:stretch>
            <a:fillRect/>
          </a:stretch>
        </p:blipFill>
        <p:spPr bwMode="auto">
          <a:xfrm>
            <a:off x="1" y="6096000"/>
            <a:ext cx="731520" cy="762000"/>
          </a:xfrm>
          <a:prstGeom prst="rect">
            <a:avLst/>
          </a:prstGeom>
          <a:noFill/>
          <a:ln w="9525">
            <a:noFill/>
            <a:miter lim="800000"/>
            <a:headEnd/>
            <a:tailEnd/>
          </a:ln>
          <a:effectLst/>
        </p:spPr>
      </p:pic>
      <p:sp>
        <p:nvSpPr>
          <p:cNvPr id="2" name="Title Placeholder 1"/>
          <p:cNvSpPr>
            <a:spLocks noGrp="1"/>
          </p:cNvSpPr>
          <p:nvPr>
            <p:ph type="title"/>
          </p:nvPr>
        </p:nvSpPr>
        <p:spPr>
          <a:xfrm>
            <a:off x="457200" y="152400"/>
            <a:ext cx="8229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56136-D27C-497E-840A-AA207B59B73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hyperlink" Target="https://www.ecmwf.int/en/forecasts/charts/monitoring/dcover?facets=undefined&amp;time=2019052406,0,2019052406&amp;obs=synop-ship&amp;Flag=al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journals.ametsoc.org/doi/abs/10.1175/JCLI-D-12-00823.1" TargetMode="External"/><Relationship Id="rId2" Type="http://schemas.openxmlformats.org/officeDocument/2006/relationships/hyperlink" Target="http://journals.ametsoc.org/doi/abs/10.1175/JCLI3812.1" TargetMode="External"/><Relationship Id="rId1" Type="http://schemas.openxmlformats.org/officeDocument/2006/relationships/slideLayout" Target="../slideLayouts/slideLayout2.xml"/><Relationship Id="rId6" Type="http://schemas.openxmlformats.org/officeDocument/2006/relationships/hyperlink" Target="http://journals.ametsoc.org/doi/abs/10.1175/MWR-D-12-00216.1" TargetMode="External"/><Relationship Id="rId5" Type="http://schemas.openxmlformats.org/officeDocument/2006/relationships/hyperlink" Target="http://journals.ametsoc.org/doi/abs/10.1175/2009MWR2672.1" TargetMode="External"/><Relationship Id="rId4" Type="http://schemas.openxmlformats.org/officeDocument/2006/relationships/hyperlink" Target="http://journals.ametsoc.org/doi/abs/10.1175/MWR3016.1"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cpc.ncep.noaa.gov/products/NMME/seasanom.shtml" TargetMode="External"/><Relationship Id="rId7" Type="http://schemas.openxmlformats.org/officeDocument/2006/relationships/hyperlink" Target="http://www.cpc.ncep.noaa.gov/products/NMME/verif/" TargetMode="External"/><Relationship Id="rId2" Type="http://schemas.openxmlformats.org/officeDocument/2006/relationships/hyperlink" Target="http://www.cpc.ncep.noaa.gov/products/NMME/monanom.shtml" TargetMode="External"/><Relationship Id="rId1" Type="http://schemas.openxmlformats.org/officeDocument/2006/relationships/slideLayout" Target="../slideLayouts/slideLayout2.xml"/><Relationship Id="rId6" Type="http://schemas.openxmlformats.org/officeDocument/2006/relationships/hyperlink" Target="http://www.cpc.ncep.noaa.gov/products/NMME/model_monanon_plus.shtml" TargetMode="External"/><Relationship Id="rId5" Type="http://schemas.openxmlformats.org/officeDocument/2006/relationships/hyperlink" Target="http://www.cpc.ncep.noaa.gov/products/NMME/probindex.shtml" TargetMode="External"/><Relationship Id="rId4" Type="http://schemas.openxmlformats.org/officeDocument/2006/relationships/hyperlink" Target="http://www.cpc.ncep.noaa.gov/products/NMME/iMMEindex.shtml"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iridl.ldeo.columbia.edu/SOURCES/.Models/.NM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www.gnu.org/s/wget/" TargetMode="External"/><Relationship Id="rId2" Type="http://schemas.openxmlformats.org/officeDocument/2006/relationships/hyperlink" Target="https://www.earthsystemgrid.org/search.html?Project=NMME" TargetMode="External"/><Relationship Id="rId1" Type="http://schemas.openxmlformats.org/officeDocument/2006/relationships/slideLayout" Target="../slideLayouts/slideLayout2.xml"/><Relationship Id="rId4" Type="http://schemas.openxmlformats.org/officeDocument/2006/relationships/hyperlink" Target="http://www.cpc.ncep.noaa.gov/products/ctb/nmme/NMME_Data_Strategy.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ftp://ftp.cpc.ncep.noaa.gov/NMME/clim/" TargetMode="External"/><Relationship Id="rId2" Type="http://schemas.openxmlformats.org/officeDocument/2006/relationships/hyperlink" Target="ftp://ftp.cpc.ncep.noaa.gov/NMME/realtime_anom/"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chfps.cima.fcen.uba.ar/" TargetMode="External"/><Relationship Id="rId2" Type="http://schemas.openxmlformats.org/officeDocument/2006/relationships/hyperlink" Target="http://www.wcrp-climate.org/wgsip-chfp/chfp-data-archiv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climexp.knmi.nl/"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86000"/>
            <a:ext cx="9144000" cy="3810000"/>
          </a:xfrm>
          <a:prstGeom prst="rect">
            <a:avLst/>
          </a:prstGeom>
        </p:spPr>
      </p:pic>
      <p:sp>
        <p:nvSpPr>
          <p:cNvPr id="2" name="Title 1"/>
          <p:cNvSpPr>
            <a:spLocks noGrp="1"/>
          </p:cNvSpPr>
          <p:nvPr>
            <p:ph type="ctrTitle"/>
          </p:nvPr>
        </p:nvSpPr>
        <p:spPr>
          <a:xfrm>
            <a:off x="762000" y="228600"/>
            <a:ext cx="7772400" cy="914400"/>
          </a:xfrm>
        </p:spPr>
        <p:txBody>
          <a:bodyPr>
            <a:normAutofit fontScale="90000"/>
          </a:bodyPr>
          <a:lstStyle/>
          <a:p>
            <a:r>
              <a:rPr lang="en-US"/>
              <a:t>An Introduction to ERA-5 and the Eurosip seasonal forecasts: overview of the products and the system</a:t>
            </a:r>
            <a:endParaRPr lang="en-US" dirty="0"/>
          </a:p>
        </p:txBody>
      </p:sp>
      <p:sp>
        <p:nvSpPr>
          <p:cNvPr id="3" name="Subtitle 2"/>
          <p:cNvSpPr>
            <a:spLocks noGrp="1"/>
          </p:cNvSpPr>
          <p:nvPr>
            <p:ph type="subTitle" idx="1"/>
          </p:nvPr>
        </p:nvSpPr>
        <p:spPr>
          <a:xfrm>
            <a:off x="1371600" y="1143000"/>
            <a:ext cx="6400800" cy="1447800"/>
          </a:xfrm>
        </p:spPr>
        <p:txBody>
          <a:bodyPr>
            <a:normAutofit/>
          </a:bodyPr>
          <a:lstStyle/>
          <a:p>
            <a:r>
              <a:rPr lang="en-US" dirty="0"/>
              <a:t>Adrian M Tompkins, </a:t>
            </a:r>
            <a:r>
              <a:rPr lang="en-US" dirty="0" err="1"/>
              <a:t>ICTP</a:t>
            </a:r>
            <a:endParaRPr lang="en-US" dirty="0"/>
          </a:p>
          <a:p>
            <a:r>
              <a:rPr lang="en-US" dirty="0"/>
              <a:t>Tompkins@ictp.it</a:t>
            </a:r>
          </a:p>
        </p:txBody>
      </p:sp>
      <p:sp>
        <p:nvSpPr>
          <p:cNvPr id="5" name="TextBox 4"/>
          <p:cNvSpPr txBox="1"/>
          <p:nvPr/>
        </p:nvSpPr>
        <p:spPr>
          <a:xfrm>
            <a:off x="7010400" y="5638800"/>
            <a:ext cx="1872290" cy="369332"/>
          </a:xfrm>
          <a:prstGeom prst="rect">
            <a:avLst/>
          </a:prstGeom>
          <a:noFill/>
        </p:spPr>
        <p:txBody>
          <a:bodyPr wrap="none" rtlCol="0">
            <a:spAutoFit/>
          </a:bodyPr>
          <a:lstStyle/>
          <a:p>
            <a:r>
              <a:rPr lang="en-US">
                <a:solidFill>
                  <a:schemeClr val="bg1"/>
                </a:solidFill>
              </a:rPr>
              <a:t>picture from Nasa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some variables in contrast are difficult to get directly from Satellite</a:t>
            </a:r>
          </a:p>
        </p:txBody>
      </p:sp>
      <p:sp>
        <p:nvSpPr>
          <p:cNvPr id="3" name="Content Placeholder 2"/>
          <p:cNvSpPr>
            <a:spLocks noGrp="1"/>
          </p:cNvSpPr>
          <p:nvPr>
            <p:ph idx="1"/>
          </p:nvPr>
        </p:nvSpPr>
        <p:spPr>
          <a:xfrm>
            <a:off x="457200" y="1143000"/>
            <a:ext cx="8229600" cy="4953000"/>
          </a:xfrm>
        </p:spPr>
        <p:txBody>
          <a:bodyPr>
            <a:normAutofit fontScale="92500" lnSpcReduction="10000"/>
          </a:bodyPr>
          <a:lstStyle/>
          <a:p>
            <a:r>
              <a:rPr lang="en-US" dirty="0">
                <a:solidFill>
                  <a:srgbClr val="FF0000"/>
                </a:solidFill>
              </a:rPr>
              <a:t>Surface temperature</a:t>
            </a:r>
            <a:r>
              <a:rPr lang="en-US" dirty="0"/>
              <a:t>: reliable over oceans using microwave.  Some products over land, but uncertainty is large and not available daily</a:t>
            </a:r>
          </a:p>
          <a:p>
            <a:r>
              <a:rPr lang="en-US" dirty="0">
                <a:solidFill>
                  <a:srgbClr val="FF0000"/>
                </a:solidFill>
              </a:rPr>
              <a:t>Winds</a:t>
            </a:r>
            <a:r>
              <a:rPr lang="en-US" dirty="0"/>
              <a:t>: reasonable over oceans using </a:t>
            </a:r>
            <a:r>
              <a:rPr lang="en-US" dirty="0" err="1"/>
              <a:t>scatterometer</a:t>
            </a:r>
            <a:r>
              <a:rPr lang="en-US" dirty="0"/>
              <a:t> data, surface winds over lands not possible. Upper level winds from feature tracking (cloud, humidity) but uncertainties high.</a:t>
            </a:r>
          </a:p>
          <a:p>
            <a:r>
              <a:rPr lang="en-US" dirty="0">
                <a:solidFill>
                  <a:srgbClr val="FF0000"/>
                </a:solidFill>
              </a:rPr>
              <a:t>Humidity</a:t>
            </a:r>
            <a:r>
              <a:rPr lang="en-US" dirty="0"/>
              <a:t>: near surface only indirectly.</a:t>
            </a:r>
          </a:p>
          <a:p>
            <a:r>
              <a:rPr lang="en-US" dirty="0"/>
              <a:t>Take home message: most (near) surface variables </a:t>
            </a:r>
            <a:r>
              <a:rPr lang="en-US" b="1" dirty="0"/>
              <a:t>over land </a:t>
            </a:r>
            <a:r>
              <a:rPr lang="en-US" dirty="0"/>
              <a:t>very difficult to infer from remote sensing</a:t>
            </a:r>
          </a:p>
        </p:txBody>
      </p:sp>
    </p:spTree>
    <p:extLst>
      <p:ext uri="{BB962C8B-B14F-4D97-AF65-F5344CB8AC3E}">
        <p14:creationId xmlns:p14="http://schemas.microsoft.com/office/powerpoint/2010/main" val="4194194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533400"/>
            <a:ext cx="8547100" cy="5778500"/>
          </a:xfrm>
          <a:prstGeom prst="rect">
            <a:avLst/>
          </a:prstGeom>
        </p:spPr>
      </p:pic>
    </p:spTree>
    <p:extLst>
      <p:ext uri="{BB962C8B-B14F-4D97-AF65-F5344CB8AC3E}">
        <p14:creationId xmlns:p14="http://schemas.microsoft.com/office/powerpoint/2010/main" val="139333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 supplement source of climate information: </a:t>
            </a:r>
            <a:r>
              <a:rPr lang="en-US">
                <a:solidFill>
                  <a:srgbClr val="FF0000"/>
                </a:solidFill>
              </a:rPr>
              <a:t>analysis</a:t>
            </a:r>
            <a:r>
              <a:rPr lang="en-US"/>
              <a:t> and </a:t>
            </a:r>
            <a:r>
              <a:rPr lang="en-US">
                <a:solidFill>
                  <a:srgbClr val="FF0000"/>
                </a:solidFill>
              </a:rPr>
              <a:t>reanalysis</a:t>
            </a:r>
          </a:p>
        </p:txBody>
      </p:sp>
      <p:sp>
        <p:nvSpPr>
          <p:cNvPr id="3" name="Content Placeholder 2"/>
          <p:cNvSpPr>
            <a:spLocks noGrp="1"/>
          </p:cNvSpPr>
          <p:nvPr>
            <p:ph idx="1"/>
          </p:nvPr>
        </p:nvSpPr>
        <p:spPr/>
        <p:txBody>
          <a:bodyPr/>
          <a:lstStyle/>
          <a:p>
            <a:r>
              <a:rPr lang="en-US"/>
              <a:t>To make forecasts of the future weather, knowledge of the present state is required</a:t>
            </a:r>
          </a:p>
          <a:p>
            <a:r>
              <a:rPr lang="en-US"/>
              <a:t>This “picture” of the atmosphere needs to be “balanced” – Simple spatial and temporal interpolation of observations doesn’t work</a:t>
            </a:r>
          </a:p>
          <a:p>
            <a:r>
              <a:rPr lang="en-US"/>
              <a:t>Hence the development of analysis systems</a:t>
            </a:r>
          </a:p>
          <a:p>
            <a:endParaRPr lang="en-US"/>
          </a:p>
        </p:txBody>
      </p:sp>
    </p:spTree>
    <p:extLst>
      <p:ext uri="{BB962C8B-B14F-4D97-AF65-F5344CB8AC3E}">
        <p14:creationId xmlns:p14="http://schemas.microsoft.com/office/powerpoint/2010/main" val="344588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533400"/>
            <a:ext cx="8661400" cy="4838700"/>
          </a:xfrm>
          <a:prstGeom prst="rect">
            <a:avLst/>
          </a:prstGeom>
        </p:spPr>
      </p:pic>
    </p:spTree>
    <p:extLst>
      <p:ext uri="{BB962C8B-B14F-4D97-AF65-F5344CB8AC3E}">
        <p14:creationId xmlns:p14="http://schemas.microsoft.com/office/powerpoint/2010/main" val="945885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F26E1-B551-7749-B813-FF9BAE7C3BE9}"/>
              </a:ext>
            </a:extLst>
          </p:cNvPr>
          <p:cNvPicPr>
            <a:picLocks noChangeAspect="1"/>
          </p:cNvPicPr>
          <p:nvPr/>
        </p:nvPicPr>
        <p:blipFill>
          <a:blip r:embed="rId2"/>
          <a:stretch>
            <a:fillRect/>
          </a:stretch>
        </p:blipFill>
        <p:spPr>
          <a:xfrm>
            <a:off x="295794" y="2109485"/>
            <a:ext cx="8552411" cy="2639030"/>
          </a:xfrm>
          <a:prstGeom prst="rect">
            <a:avLst/>
          </a:prstGeom>
        </p:spPr>
      </p:pic>
    </p:spTree>
    <p:extLst>
      <p:ext uri="{BB962C8B-B14F-4D97-AF65-F5344CB8AC3E}">
        <p14:creationId xmlns:p14="http://schemas.microsoft.com/office/powerpoint/2010/main" val="313104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1421B-FDFB-6742-BD8E-042C34BBECBC}"/>
              </a:ext>
            </a:extLst>
          </p:cNvPr>
          <p:cNvPicPr>
            <a:picLocks noChangeAspect="1"/>
          </p:cNvPicPr>
          <p:nvPr/>
        </p:nvPicPr>
        <p:blipFill>
          <a:blip r:embed="rId2"/>
          <a:stretch>
            <a:fillRect/>
          </a:stretch>
        </p:blipFill>
        <p:spPr>
          <a:xfrm>
            <a:off x="297707" y="304800"/>
            <a:ext cx="8548586" cy="5723412"/>
          </a:xfrm>
          <a:prstGeom prst="rect">
            <a:avLst/>
          </a:prstGeom>
        </p:spPr>
      </p:pic>
    </p:spTree>
    <p:extLst>
      <p:ext uri="{BB962C8B-B14F-4D97-AF65-F5344CB8AC3E}">
        <p14:creationId xmlns:p14="http://schemas.microsoft.com/office/powerpoint/2010/main" val="862727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BC0831-4017-E143-ABF1-74B9A530A8FF}"/>
              </a:ext>
            </a:extLst>
          </p:cNvPr>
          <p:cNvPicPr>
            <a:picLocks noChangeAspect="1"/>
          </p:cNvPicPr>
          <p:nvPr/>
        </p:nvPicPr>
        <p:blipFill>
          <a:blip r:embed="rId2"/>
          <a:stretch>
            <a:fillRect/>
          </a:stretch>
        </p:blipFill>
        <p:spPr>
          <a:xfrm>
            <a:off x="20995" y="12700"/>
            <a:ext cx="9145172" cy="3416300"/>
          </a:xfrm>
          <a:prstGeom prst="rect">
            <a:avLst/>
          </a:prstGeom>
        </p:spPr>
      </p:pic>
      <p:pic>
        <p:nvPicPr>
          <p:cNvPr id="3" name="Picture 2">
            <a:extLst>
              <a:ext uri="{FF2B5EF4-FFF2-40B4-BE49-F238E27FC236}">
                <a16:creationId xmlns:a16="http://schemas.microsoft.com/office/drawing/2014/main" id="{202117F3-7FBE-3C4F-A31F-3CD19291AFF4}"/>
              </a:ext>
            </a:extLst>
          </p:cNvPr>
          <p:cNvPicPr>
            <a:picLocks noChangeAspect="1"/>
          </p:cNvPicPr>
          <p:nvPr/>
        </p:nvPicPr>
        <p:blipFill>
          <a:blip r:embed="rId3"/>
          <a:stretch>
            <a:fillRect/>
          </a:stretch>
        </p:blipFill>
        <p:spPr>
          <a:xfrm>
            <a:off x="152400" y="3798685"/>
            <a:ext cx="8150469" cy="685800"/>
          </a:xfrm>
          <a:prstGeom prst="rect">
            <a:avLst/>
          </a:prstGeom>
        </p:spPr>
      </p:pic>
      <p:pic>
        <p:nvPicPr>
          <p:cNvPr id="5" name="Picture 4">
            <a:extLst>
              <a:ext uri="{FF2B5EF4-FFF2-40B4-BE49-F238E27FC236}">
                <a16:creationId xmlns:a16="http://schemas.microsoft.com/office/drawing/2014/main" id="{E48FC9F5-B836-BB49-8692-839D39B71F6F}"/>
              </a:ext>
            </a:extLst>
          </p:cNvPr>
          <p:cNvPicPr>
            <a:picLocks noChangeAspect="1"/>
          </p:cNvPicPr>
          <p:nvPr/>
        </p:nvPicPr>
        <p:blipFill>
          <a:blip r:embed="rId4"/>
          <a:stretch>
            <a:fillRect/>
          </a:stretch>
        </p:blipFill>
        <p:spPr>
          <a:xfrm>
            <a:off x="86965" y="4608945"/>
            <a:ext cx="8970069" cy="2249055"/>
          </a:xfrm>
          <a:prstGeom prst="rect">
            <a:avLst/>
          </a:prstGeom>
        </p:spPr>
      </p:pic>
    </p:spTree>
    <p:extLst>
      <p:ext uri="{BB962C8B-B14F-4D97-AF65-F5344CB8AC3E}">
        <p14:creationId xmlns:p14="http://schemas.microsoft.com/office/powerpoint/2010/main" val="3618701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0649B-D33C-054F-B2AD-2157AECEFF37}"/>
              </a:ext>
            </a:extLst>
          </p:cNvPr>
          <p:cNvPicPr>
            <a:picLocks noChangeAspect="1"/>
          </p:cNvPicPr>
          <p:nvPr/>
        </p:nvPicPr>
        <p:blipFill>
          <a:blip r:embed="rId2"/>
          <a:stretch>
            <a:fillRect/>
          </a:stretch>
        </p:blipFill>
        <p:spPr>
          <a:xfrm>
            <a:off x="-12469" y="1143000"/>
            <a:ext cx="9126415" cy="4114800"/>
          </a:xfrm>
          <a:prstGeom prst="rect">
            <a:avLst/>
          </a:prstGeom>
        </p:spPr>
      </p:pic>
    </p:spTree>
    <p:extLst>
      <p:ext uri="{BB962C8B-B14F-4D97-AF65-F5344CB8AC3E}">
        <p14:creationId xmlns:p14="http://schemas.microsoft.com/office/powerpoint/2010/main" val="53800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E3A60-BA69-B04A-ABF6-96D54D24C06D}"/>
              </a:ext>
            </a:extLst>
          </p:cNvPr>
          <p:cNvPicPr>
            <a:picLocks noChangeAspect="1"/>
          </p:cNvPicPr>
          <p:nvPr/>
        </p:nvPicPr>
        <p:blipFill>
          <a:blip r:embed="rId2"/>
          <a:stretch>
            <a:fillRect/>
          </a:stretch>
        </p:blipFill>
        <p:spPr>
          <a:xfrm>
            <a:off x="0" y="457200"/>
            <a:ext cx="8962916" cy="3505200"/>
          </a:xfrm>
          <a:prstGeom prst="rect">
            <a:avLst/>
          </a:prstGeom>
        </p:spPr>
      </p:pic>
      <p:pic>
        <p:nvPicPr>
          <p:cNvPr id="3" name="Picture 2">
            <a:extLst>
              <a:ext uri="{FF2B5EF4-FFF2-40B4-BE49-F238E27FC236}">
                <a16:creationId xmlns:a16="http://schemas.microsoft.com/office/drawing/2014/main" id="{22F5C457-24E4-7649-8A6E-CFF31DE02E6D}"/>
              </a:ext>
            </a:extLst>
          </p:cNvPr>
          <p:cNvPicPr>
            <a:picLocks noChangeAspect="1"/>
          </p:cNvPicPr>
          <p:nvPr/>
        </p:nvPicPr>
        <p:blipFill>
          <a:blip r:embed="rId3"/>
          <a:stretch>
            <a:fillRect/>
          </a:stretch>
        </p:blipFill>
        <p:spPr>
          <a:xfrm>
            <a:off x="-21710" y="4419600"/>
            <a:ext cx="8972157" cy="1096030"/>
          </a:xfrm>
          <a:prstGeom prst="rect">
            <a:avLst/>
          </a:prstGeom>
        </p:spPr>
      </p:pic>
    </p:spTree>
    <p:extLst>
      <p:ext uri="{BB962C8B-B14F-4D97-AF65-F5344CB8AC3E}">
        <p14:creationId xmlns:p14="http://schemas.microsoft.com/office/powerpoint/2010/main" val="286628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0"/>
            <a:ext cx="8394700" cy="6108700"/>
          </a:xfrm>
          <a:prstGeom prst="rect">
            <a:avLst/>
          </a:prstGeom>
        </p:spPr>
      </p:pic>
      <p:pic>
        <p:nvPicPr>
          <p:cNvPr id="3" name="Picture 2"/>
          <p:cNvPicPr>
            <a:picLocks noChangeAspect="1"/>
          </p:cNvPicPr>
          <p:nvPr/>
        </p:nvPicPr>
        <p:blipFill>
          <a:blip r:embed="rId3"/>
          <a:stretch>
            <a:fillRect/>
          </a:stretch>
        </p:blipFill>
        <p:spPr>
          <a:xfrm>
            <a:off x="762000" y="3581400"/>
            <a:ext cx="3657600" cy="3112090"/>
          </a:xfrm>
          <a:prstGeom prst="rect">
            <a:avLst/>
          </a:prstGeom>
        </p:spPr>
      </p:pic>
    </p:spTree>
    <p:extLst>
      <p:ext uri="{BB962C8B-B14F-4D97-AF65-F5344CB8AC3E}">
        <p14:creationId xmlns:p14="http://schemas.microsoft.com/office/powerpoint/2010/main" val="185578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3962400" cy="2392363"/>
          </a:xfrm>
        </p:spPr>
        <p:txBody>
          <a:bodyPr>
            <a:normAutofit fontScale="70000" lnSpcReduction="20000"/>
          </a:bodyPr>
          <a:lstStyle/>
          <a:p>
            <a:r>
              <a:rPr lang="en-US" dirty="0"/>
              <a:t>ICTP Diploma – one year fully  masters-like </a:t>
            </a:r>
            <a:r>
              <a:rPr lang="en-US" dirty="0" err="1"/>
              <a:t>programme</a:t>
            </a:r>
            <a:r>
              <a:rPr lang="en-US" dirty="0"/>
              <a:t> in earth system sciences.</a:t>
            </a:r>
          </a:p>
          <a:p>
            <a:r>
              <a:rPr lang="en-US" dirty="0"/>
              <a:t>STEP – sandwich PhD </a:t>
            </a:r>
            <a:r>
              <a:rPr lang="en-US" dirty="0" err="1"/>
              <a:t>programme</a:t>
            </a:r>
            <a:r>
              <a:rPr lang="en-US" dirty="0"/>
              <a:t>. joint supervisors, 6 months visit each year</a:t>
            </a:r>
          </a:p>
          <a:p>
            <a:r>
              <a:rPr lang="en-US" dirty="0"/>
              <a:t>Associate </a:t>
            </a:r>
            <a:r>
              <a:rPr lang="en-US" dirty="0" err="1"/>
              <a:t>programme</a:t>
            </a:r>
            <a:r>
              <a:rPr lang="en-US" dirty="0"/>
              <a:t> – junior to senior, 3 visits in 6 years.</a:t>
            </a:r>
          </a:p>
        </p:txBody>
      </p:sp>
      <p:pic>
        <p:nvPicPr>
          <p:cNvPr id="4" name="Picture 3"/>
          <p:cNvPicPr>
            <a:picLocks noChangeAspect="1"/>
          </p:cNvPicPr>
          <p:nvPr/>
        </p:nvPicPr>
        <p:blipFill>
          <a:blip r:embed="rId2"/>
          <a:stretch>
            <a:fillRect/>
          </a:stretch>
        </p:blipFill>
        <p:spPr>
          <a:xfrm>
            <a:off x="304800" y="2621850"/>
            <a:ext cx="8553337" cy="4207690"/>
          </a:xfrm>
          <a:prstGeom prst="rect">
            <a:avLst/>
          </a:prstGeom>
        </p:spPr>
      </p:pic>
      <p:sp>
        <p:nvSpPr>
          <p:cNvPr id="5" name="Content Placeholder 2"/>
          <p:cNvSpPr txBox="1">
            <a:spLocks/>
          </p:cNvSpPr>
          <p:nvPr/>
        </p:nvSpPr>
        <p:spPr>
          <a:xfrm>
            <a:off x="4876800" y="33727"/>
            <a:ext cx="3962400" cy="263327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Oceangraphy</a:t>
            </a:r>
            <a:endParaRPr lang="en-US" dirty="0"/>
          </a:p>
          <a:p>
            <a:r>
              <a:rPr lang="en-US" dirty="0"/>
              <a:t>Regional climate modelling </a:t>
            </a:r>
          </a:p>
          <a:p>
            <a:r>
              <a:rPr lang="en-US" dirty="0"/>
              <a:t>Aerosols (</a:t>
            </a:r>
            <a:r>
              <a:rPr lang="en-US" dirty="0" err="1"/>
              <a:t>REGCM</a:t>
            </a:r>
            <a:r>
              <a:rPr lang="en-US" dirty="0"/>
              <a:t>)</a:t>
            </a:r>
          </a:p>
          <a:p>
            <a:r>
              <a:rPr lang="en-US" dirty="0" err="1"/>
              <a:t>Teleconnections</a:t>
            </a:r>
            <a:r>
              <a:rPr lang="en-US" dirty="0"/>
              <a:t> (Speedy)</a:t>
            </a:r>
          </a:p>
          <a:p>
            <a:r>
              <a:rPr lang="en-US" dirty="0"/>
              <a:t>Health Applications (VECTRI)</a:t>
            </a:r>
          </a:p>
          <a:p>
            <a:r>
              <a:rPr lang="en-US" dirty="0"/>
              <a:t>Hydrology (</a:t>
            </a:r>
            <a:r>
              <a:rPr lang="en-US" dirty="0" err="1"/>
              <a:t>CHYM</a:t>
            </a:r>
            <a:r>
              <a:rPr lang="en-US" dirty="0"/>
              <a:t>)</a:t>
            </a:r>
          </a:p>
          <a:p>
            <a:r>
              <a:rPr lang="en-US" dirty="0"/>
              <a:t>Solid earth geophysics</a:t>
            </a:r>
          </a:p>
          <a:p>
            <a:r>
              <a:rPr lang="en-US" dirty="0"/>
              <a:t>Computing </a:t>
            </a:r>
          </a:p>
        </p:txBody>
      </p:sp>
    </p:spTree>
    <p:extLst>
      <p:ext uri="{BB962C8B-B14F-4D97-AF65-F5344CB8AC3E}">
        <p14:creationId xmlns:p14="http://schemas.microsoft.com/office/powerpoint/2010/main" val="278044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29A2C-EB30-A843-AFCB-8448C16F0FF4}"/>
              </a:ext>
            </a:extLst>
          </p:cNvPr>
          <p:cNvPicPr>
            <a:picLocks noChangeAspect="1"/>
          </p:cNvPicPr>
          <p:nvPr/>
        </p:nvPicPr>
        <p:blipFill>
          <a:blip r:embed="rId2"/>
          <a:stretch>
            <a:fillRect/>
          </a:stretch>
        </p:blipFill>
        <p:spPr>
          <a:xfrm>
            <a:off x="51041" y="1219200"/>
            <a:ext cx="9022949" cy="4038600"/>
          </a:xfrm>
          <a:prstGeom prst="rect">
            <a:avLst/>
          </a:prstGeom>
        </p:spPr>
      </p:pic>
    </p:spTree>
    <p:extLst>
      <p:ext uri="{BB962C8B-B14F-4D97-AF65-F5344CB8AC3E}">
        <p14:creationId xmlns:p14="http://schemas.microsoft.com/office/powerpoint/2010/main" val="4240341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C105A-9C1F-0449-A9F1-47D4557F462E}"/>
              </a:ext>
            </a:extLst>
          </p:cNvPr>
          <p:cNvPicPr>
            <a:picLocks noChangeAspect="1"/>
          </p:cNvPicPr>
          <p:nvPr/>
        </p:nvPicPr>
        <p:blipFill>
          <a:blip r:embed="rId2"/>
          <a:stretch>
            <a:fillRect/>
          </a:stretch>
        </p:blipFill>
        <p:spPr>
          <a:xfrm>
            <a:off x="152400" y="304800"/>
            <a:ext cx="8423736" cy="5867400"/>
          </a:xfrm>
          <a:prstGeom prst="rect">
            <a:avLst/>
          </a:prstGeom>
        </p:spPr>
      </p:pic>
    </p:spTree>
    <p:extLst>
      <p:ext uri="{BB962C8B-B14F-4D97-AF65-F5344CB8AC3E}">
        <p14:creationId xmlns:p14="http://schemas.microsoft.com/office/powerpoint/2010/main" val="226663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5945C8-DC30-0442-8BE7-9D140C5A6BB7}"/>
              </a:ext>
            </a:extLst>
          </p:cNvPr>
          <p:cNvPicPr>
            <a:picLocks noChangeAspect="1"/>
          </p:cNvPicPr>
          <p:nvPr/>
        </p:nvPicPr>
        <p:blipFill>
          <a:blip r:embed="rId2"/>
          <a:stretch>
            <a:fillRect/>
          </a:stretch>
        </p:blipFill>
        <p:spPr>
          <a:xfrm>
            <a:off x="82875" y="152400"/>
            <a:ext cx="8978250" cy="6019801"/>
          </a:xfrm>
          <a:prstGeom prst="rect">
            <a:avLst/>
          </a:prstGeom>
        </p:spPr>
      </p:pic>
    </p:spTree>
    <p:extLst>
      <p:ext uri="{BB962C8B-B14F-4D97-AF65-F5344CB8AC3E}">
        <p14:creationId xmlns:p14="http://schemas.microsoft.com/office/powerpoint/2010/main" val="51043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34" y="0"/>
            <a:ext cx="9144000" cy="6858000"/>
          </a:xfrm>
          <a:prstGeom prst="rect">
            <a:avLst/>
          </a:prstGeom>
        </p:spPr>
      </p:pic>
      <p:sp>
        <p:nvSpPr>
          <p:cNvPr id="3" name="TextBox 2"/>
          <p:cNvSpPr txBox="1"/>
          <p:nvPr/>
        </p:nvSpPr>
        <p:spPr>
          <a:xfrm>
            <a:off x="-22730" y="696"/>
            <a:ext cx="9187130" cy="584776"/>
          </a:xfrm>
          <a:prstGeom prst="rect">
            <a:avLst/>
          </a:prstGeom>
          <a:noFill/>
        </p:spPr>
        <p:txBody>
          <a:bodyPr wrap="none" rtlCol="0">
            <a:spAutoFit/>
          </a:bodyPr>
          <a:lstStyle/>
          <a:p>
            <a:r>
              <a:rPr lang="en-US" sz="3200" dirty="0"/>
              <a:t>Example: </a:t>
            </a:r>
            <a:r>
              <a:rPr lang="en-US" sz="3200" dirty="0" err="1"/>
              <a:t>ERA5</a:t>
            </a:r>
            <a:r>
              <a:rPr lang="en-US" sz="3200" dirty="0"/>
              <a:t> surface temperature from </a:t>
            </a:r>
            <a:r>
              <a:rPr lang="en-US" sz="3200" dirty="0" err="1"/>
              <a:t>C3S</a:t>
            </a:r>
            <a:r>
              <a:rPr lang="en-US" sz="3200" dirty="0"/>
              <a:t> toolbox</a:t>
            </a:r>
          </a:p>
        </p:txBody>
      </p:sp>
    </p:spTree>
    <p:extLst>
      <p:ext uri="{BB962C8B-B14F-4D97-AF65-F5344CB8AC3E}">
        <p14:creationId xmlns:p14="http://schemas.microsoft.com/office/powerpoint/2010/main" val="2401150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1F56-11FB-E743-A16D-7559519C8B9C}"/>
              </a:ext>
            </a:extLst>
          </p:cNvPr>
          <p:cNvSpPr>
            <a:spLocks noGrp="1"/>
          </p:cNvSpPr>
          <p:nvPr>
            <p:ph type="title"/>
          </p:nvPr>
        </p:nvSpPr>
        <p:spPr>
          <a:xfrm>
            <a:off x="457200" y="152400"/>
            <a:ext cx="3200400" cy="914400"/>
          </a:xfrm>
        </p:spPr>
        <p:txBody>
          <a:bodyPr>
            <a:normAutofit fontScale="90000"/>
          </a:bodyPr>
          <a:lstStyle/>
          <a:p>
            <a:r>
              <a:rPr lang="en-US"/>
              <a:t>Let’s take a look at the monitoring</a:t>
            </a:r>
          </a:p>
        </p:txBody>
      </p:sp>
      <p:sp>
        <p:nvSpPr>
          <p:cNvPr id="5" name="Rectangle 4">
            <a:extLst>
              <a:ext uri="{FF2B5EF4-FFF2-40B4-BE49-F238E27FC236}">
                <a16:creationId xmlns:a16="http://schemas.microsoft.com/office/drawing/2014/main" id="{15197FBC-51B4-5E42-AA8F-6EDD7B3D0AAC}"/>
              </a:ext>
            </a:extLst>
          </p:cNvPr>
          <p:cNvSpPr/>
          <p:nvPr/>
        </p:nvSpPr>
        <p:spPr>
          <a:xfrm>
            <a:off x="3886200" y="16625"/>
            <a:ext cx="4572000" cy="1200329"/>
          </a:xfrm>
          <a:prstGeom prst="rect">
            <a:avLst/>
          </a:prstGeom>
        </p:spPr>
        <p:txBody>
          <a:bodyPr>
            <a:spAutoFit/>
          </a:bodyPr>
          <a:lstStyle/>
          <a:p>
            <a:r>
              <a:rPr lang="en-IE">
                <a:hlinkClick r:id="rId2"/>
              </a:rPr>
              <a:t>https://www.ecmwf.int/en/forecasts/charts/monitoring/dcover?facets=undefined&amp;time=2019052406,0,2019052406&amp;obs=synop-ship&amp;Flag=all</a:t>
            </a:r>
            <a:endParaRPr lang="en-US"/>
          </a:p>
        </p:txBody>
      </p:sp>
      <p:pic>
        <p:nvPicPr>
          <p:cNvPr id="7" name="Picture 6">
            <a:extLst>
              <a:ext uri="{FF2B5EF4-FFF2-40B4-BE49-F238E27FC236}">
                <a16:creationId xmlns:a16="http://schemas.microsoft.com/office/drawing/2014/main" id="{4A1921DA-CE98-0A4D-B270-E29C598F5A7E}"/>
              </a:ext>
            </a:extLst>
          </p:cNvPr>
          <p:cNvPicPr>
            <a:picLocks noChangeAspect="1"/>
          </p:cNvPicPr>
          <p:nvPr/>
        </p:nvPicPr>
        <p:blipFill>
          <a:blip r:embed="rId3"/>
          <a:stretch>
            <a:fillRect/>
          </a:stretch>
        </p:blipFill>
        <p:spPr>
          <a:xfrm>
            <a:off x="762000" y="1281354"/>
            <a:ext cx="7424651" cy="5397922"/>
          </a:xfrm>
          <a:prstGeom prst="rect">
            <a:avLst/>
          </a:prstGeom>
        </p:spPr>
      </p:pic>
    </p:spTree>
    <p:extLst>
      <p:ext uri="{BB962C8B-B14F-4D97-AF65-F5344CB8AC3E}">
        <p14:creationId xmlns:p14="http://schemas.microsoft.com/office/powerpoint/2010/main" val="2032137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8900"/>
            <a:ext cx="9144000" cy="6668752"/>
          </a:xfrm>
          <a:prstGeom prst="rect">
            <a:avLst/>
          </a:prstGeom>
        </p:spPr>
      </p:pic>
    </p:spTree>
    <p:extLst>
      <p:ext uri="{BB962C8B-B14F-4D97-AF65-F5344CB8AC3E}">
        <p14:creationId xmlns:p14="http://schemas.microsoft.com/office/powerpoint/2010/main" val="3580681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88909"/>
          </a:xfrm>
          <a:prstGeom prst="rect">
            <a:avLst/>
          </a:prstGeom>
        </p:spPr>
      </p:pic>
    </p:spTree>
    <p:extLst>
      <p:ext uri="{BB962C8B-B14F-4D97-AF65-F5344CB8AC3E}">
        <p14:creationId xmlns:p14="http://schemas.microsoft.com/office/powerpoint/2010/main" val="750027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431800"/>
            <a:ext cx="7975600" cy="5981700"/>
          </a:xfrm>
          <a:prstGeom prst="rect">
            <a:avLst/>
          </a:prstGeom>
        </p:spPr>
      </p:pic>
    </p:spTree>
    <p:extLst>
      <p:ext uri="{BB962C8B-B14F-4D97-AF65-F5344CB8AC3E}">
        <p14:creationId xmlns:p14="http://schemas.microsoft.com/office/powerpoint/2010/main" val="3797829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57200"/>
            <a:ext cx="8102600" cy="6032500"/>
          </a:xfrm>
          <a:prstGeom prst="rect">
            <a:avLst/>
          </a:prstGeom>
        </p:spPr>
      </p:pic>
      <p:sp>
        <p:nvSpPr>
          <p:cNvPr id="3" name="TextBox 2"/>
          <p:cNvSpPr txBox="1"/>
          <p:nvPr/>
        </p:nvSpPr>
        <p:spPr>
          <a:xfrm>
            <a:off x="2514600" y="4724400"/>
            <a:ext cx="2362200" cy="923330"/>
          </a:xfrm>
          <a:prstGeom prst="rect">
            <a:avLst/>
          </a:prstGeom>
          <a:noFill/>
        </p:spPr>
        <p:txBody>
          <a:bodyPr wrap="square" rtlCol="0">
            <a:spAutoFit/>
          </a:bodyPr>
          <a:lstStyle/>
          <a:p>
            <a:r>
              <a:rPr lang="en-US" dirty="0"/>
              <a:t>Only about 6% of available observations are used</a:t>
            </a:r>
          </a:p>
        </p:txBody>
      </p:sp>
      <p:sp>
        <p:nvSpPr>
          <p:cNvPr id="4" name="TextBox 3"/>
          <p:cNvSpPr txBox="1"/>
          <p:nvPr/>
        </p:nvSpPr>
        <p:spPr>
          <a:xfrm>
            <a:off x="3276600" y="6350"/>
            <a:ext cx="3035356" cy="369332"/>
          </a:xfrm>
          <a:prstGeom prst="rect">
            <a:avLst/>
          </a:prstGeom>
          <a:noFill/>
        </p:spPr>
        <p:txBody>
          <a:bodyPr wrap="none" rtlCol="0">
            <a:spAutoFit/>
          </a:bodyPr>
          <a:lstStyle/>
          <a:p>
            <a:r>
              <a:rPr lang="en-US" dirty="0"/>
              <a:t>Satellite data usage at </a:t>
            </a:r>
            <a:r>
              <a:rPr lang="en-US" dirty="0" err="1"/>
              <a:t>ECMWF</a:t>
            </a:r>
            <a:endParaRPr lang="en-US" dirty="0"/>
          </a:p>
        </p:txBody>
      </p:sp>
    </p:spTree>
    <p:extLst>
      <p:ext uri="{BB962C8B-B14F-4D97-AF65-F5344CB8AC3E}">
        <p14:creationId xmlns:p14="http://schemas.microsoft.com/office/powerpoint/2010/main" val="1426941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300" y="469900"/>
            <a:ext cx="8661400" cy="5918200"/>
          </a:xfrm>
          <a:prstGeom prst="rect">
            <a:avLst/>
          </a:prstGeom>
        </p:spPr>
      </p:pic>
    </p:spTree>
    <p:extLst>
      <p:ext uri="{BB962C8B-B14F-4D97-AF65-F5344CB8AC3E}">
        <p14:creationId xmlns:p14="http://schemas.microsoft.com/office/powerpoint/2010/main" val="3856474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Sources of data: stations</a:t>
            </a:r>
          </a:p>
        </p:txBody>
      </p:sp>
      <p:pic>
        <p:nvPicPr>
          <p:cNvPr id="4" name="Content Placeholder 3"/>
          <p:cNvPicPr>
            <a:picLocks noGrp="1" noChangeAspect="1"/>
          </p:cNvPicPr>
          <p:nvPr>
            <p:ph idx="1"/>
          </p:nvPr>
        </p:nvPicPr>
        <p:blipFill>
          <a:blip r:embed="rId2"/>
          <a:srcRect t="11227" b="11227"/>
          <a:stretch>
            <a:fillRect/>
          </a:stretch>
        </p:blipFill>
        <p:spPr>
          <a:xfrm>
            <a:off x="457200" y="838200"/>
            <a:ext cx="8229600" cy="4525963"/>
          </a:xfrm>
        </p:spPr>
      </p:pic>
    </p:spTree>
    <p:extLst>
      <p:ext uri="{BB962C8B-B14F-4D97-AF65-F5344CB8AC3E}">
        <p14:creationId xmlns:p14="http://schemas.microsoft.com/office/powerpoint/2010/main" val="2029957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95400"/>
            <a:ext cx="6934200" cy="4343400"/>
          </a:xfrm>
          <a:prstGeom prst="rect">
            <a:avLst/>
          </a:prstGeom>
        </p:spPr>
      </p:pic>
      <p:pic>
        <p:nvPicPr>
          <p:cNvPr id="3" name="Picture 2"/>
          <p:cNvPicPr>
            <a:picLocks noChangeAspect="1"/>
          </p:cNvPicPr>
          <p:nvPr/>
        </p:nvPicPr>
        <p:blipFill>
          <a:blip r:embed="rId3"/>
          <a:stretch>
            <a:fillRect/>
          </a:stretch>
        </p:blipFill>
        <p:spPr>
          <a:xfrm>
            <a:off x="6400800" y="2209800"/>
            <a:ext cx="2527300" cy="3213100"/>
          </a:xfrm>
          <a:prstGeom prst="rect">
            <a:avLst/>
          </a:prstGeom>
        </p:spPr>
      </p:pic>
    </p:spTree>
    <p:extLst>
      <p:ext uri="{BB962C8B-B14F-4D97-AF65-F5344CB8AC3E}">
        <p14:creationId xmlns:p14="http://schemas.microsoft.com/office/powerpoint/2010/main" val="213944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is </a:t>
            </a:r>
            <a:r>
              <a:rPr lang="en-US" dirty="0" err="1">
                <a:solidFill>
                  <a:srgbClr val="FF0000"/>
                </a:solidFill>
              </a:rPr>
              <a:t>RE</a:t>
            </a:r>
            <a:r>
              <a:rPr lang="en-US" dirty="0" err="1"/>
              <a:t>analysis</a:t>
            </a:r>
            <a:r>
              <a:rPr lang="en-US" dirty="0"/>
              <a:t>?</a:t>
            </a:r>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r>
              <a:rPr lang="en-US" dirty="0"/>
              <a:t>Operational forecasting systems change their systems 3 or 4 times a year</a:t>
            </a:r>
          </a:p>
          <a:p>
            <a:pPr lvl="1"/>
            <a:r>
              <a:rPr lang="en-US" dirty="0"/>
              <a:t>New observation sources to be incorporated</a:t>
            </a:r>
          </a:p>
          <a:p>
            <a:pPr lvl="1"/>
            <a:r>
              <a:rPr lang="en-US" dirty="0"/>
              <a:t>Improvements to the physics in the forecast models </a:t>
            </a:r>
          </a:p>
          <a:p>
            <a:pPr lvl="1"/>
            <a:r>
              <a:rPr lang="en-US" dirty="0"/>
              <a:t>Improvements to the data assimilation techniques.</a:t>
            </a:r>
          </a:p>
          <a:p>
            <a:r>
              <a:rPr lang="en-US" dirty="0"/>
              <a:t>This means that the analyses are not “coherent” in time</a:t>
            </a:r>
          </a:p>
          <a:p>
            <a:pPr lvl="1"/>
            <a:r>
              <a:rPr lang="en-US" dirty="0"/>
              <a:t>e.g. Could a temperature trend be due to changes in data and/or assimilation system</a:t>
            </a:r>
          </a:p>
          <a:p>
            <a:r>
              <a:rPr lang="en-US" dirty="0"/>
              <a:t>One way to improve the coherency in reanalysis: The same system is run for all past dates. </a:t>
            </a:r>
          </a:p>
        </p:txBody>
      </p:sp>
    </p:spTree>
    <p:extLst>
      <p:ext uri="{BB962C8B-B14F-4D97-AF65-F5344CB8AC3E}">
        <p14:creationId xmlns:p14="http://schemas.microsoft.com/office/powerpoint/2010/main" val="1640168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53200" y="6019800"/>
            <a:ext cx="2387600" cy="1185567"/>
          </a:xfrm>
          <a:prstGeom prst="rect">
            <a:avLst/>
          </a:prstGeom>
        </p:spPr>
      </p:pic>
      <p:pic>
        <p:nvPicPr>
          <p:cNvPr id="2" name="Picture 1"/>
          <p:cNvPicPr>
            <a:picLocks noChangeAspect="1"/>
          </p:cNvPicPr>
          <p:nvPr/>
        </p:nvPicPr>
        <p:blipFill>
          <a:blip r:embed="rId3"/>
          <a:stretch>
            <a:fillRect/>
          </a:stretch>
        </p:blipFill>
        <p:spPr>
          <a:xfrm>
            <a:off x="304800" y="0"/>
            <a:ext cx="8636000" cy="5727700"/>
          </a:xfrm>
          <a:prstGeom prst="rect">
            <a:avLst/>
          </a:prstGeom>
        </p:spPr>
      </p:pic>
    </p:spTree>
    <p:extLst>
      <p:ext uri="{BB962C8B-B14F-4D97-AF65-F5344CB8AC3E}">
        <p14:creationId xmlns:p14="http://schemas.microsoft.com/office/powerpoint/2010/main" val="2336578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7010400" cy="4525963"/>
          </a:xfrm>
        </p:spPr>
        <p:txBody>
          <a:bodyPr/>
          <a:lstStyle/>
          <a:p>
            <a:r>
              <a:rPr lang="en-US" dirty="0"/>
              <a:t>Reanalysis of ERA-40 uses a model cycle that was operational in 2000</a:t>
            </a:r>
          </a:p>
          <a:p>
            <a:r>
              <a:rPr lang="en-US" dirty="0"/>
              <a:t>Reanalysis of ERA-Interim uses a model cycle that was operational in approximately 2006</a:t>
            </a:r>
          </a:p>
          <a:p>
            <a:r>
              <a:rPr lang="en-US" dirty="0" err="1"/>
              <a:t>ERA5</a:t>
            </a:r>
            <a:r>
              <a:rPr lang="en-US" dirty="0"/>
              <a:t> uses a model from 2017</a:t>
            </a:r>
          </a:p>
        </p:txBody>
      </p:sp>
      <p:sp>
        <p:nvSpPr>
          <p:cNvPr id="6" name="Right Arrow 5"/>
          <p:cNvSpPr/>
          <p:nvPr/>
        </p:nvSpPr>
        <p:spPr>
          <a:xfrm rot="19987570">
            <a:off x="1220979" y="4058161"/>
            <a:ext cx="8365520" cy="65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Improvements in model and assimilation software</a:t>
            </a:r>
          </a:p>
        </p:txBody>
      </p:sp>
      <p:sp>
        <p:nvSpPr>
          <p:cNvPr id="7" name="TextBox 6"/>
          <p:cNvSpPr txBox="1"/>
          <p:nvPr/>
        </p:nvSpPr>
        <p:spPr>
          <a:xfrm>
            <a:off x="762000" y="6324600"/>
            <a:ext cx="652643" cy="369332"/>
          </a:xfrm>
          <a:prstGeom prst="rect">
            <a:avLst/>
          </a:prstGeom>
          <a:noFill/>
        </p:spPr>
        <p:txBody>
          <a:bodyPr wrap="none" rtlCol="0">
            <a:spAutoFit/>
          </a:bodyPr>
          <a:lstStyle/>
          <a:p>
            <a:r>
              <a:rPr lang="en-US"/>
              <a:t>1979</a:t>
            </a:r>
          </a:p>
        </p:txBody>
      </p:sp>
      <p:sp>
        <p:nvSpPr>
          <p:cNvPr id="8" name="TextBox 7"/>
          <p:cNvSpPr txBox="1"/>
          <p:nvPr/>
        </p:nvSpPr>
        <p:spPr>
          <a:xfrm>
            <a:off x="4038600" y="6324600"/>
            <a:ext cx="652643" cy="369332"/>
          </a:xfrm>
          <a:prstGeom prst="rect">
            <a:avLst/>
          </a:prstGeom>
          <a:noFill/>
        </p:spPr>
        <p:txBody>
          <a:bodyPr wrap="none" rtlCol="0">
            <a:spAutoFit/>
          </a:bodyPr>
          <a:lstStyle/>
          <a:p>
            <a:r>
              <a:rPr lang="en-US"/>
              <a:t>2006</a:t>
            </a:r>
          </a:p>
        </p:txBody>
      </p:sp>
      <p:sp>
        <p:nvSpPr>
          <p:cNvPr id="9" name="TextBox 8"/>
          <p:cNvSpPr txBox="1"/>
          <p:nvPr/>
        </p:nvSpPr>
        <p:spPr>
          <a:xfrm>
            <a:off x="8001000" y="6324600"/>
            <a:ext cx="905003" cy="369332"/>
          </a:xfrm>
          <a:prstGeom prst="rect">
            <a:avLst/>
          </a:prstGeom>
          <a:noFill/>
        </p:spPr>
        <p:txBody>
          <a:bodyPr wrap="none" rtlCol="0">
            <a:spAutoFit/>
          </a:bodyPr>
          <a:lstStyle/>
          <a:p>
            <a:r>
              <a:rPr lang="en-US"/>
              <a:t>present</a:t>
            </a:r>
          </a:p>
        </p:txBody>
      </p:sp>
      <p:sp>
        <p:nvSpPr>
          <p:cNvPr id="10" name="Right Arrow 9"/>
          <p:cNvSpPr/>
          <p:nvPr/>
        </p:nvSpPr>
        <p:spPr>
          <a:xfrm rot="19987570">
            <a:off x="2116143" y="4372788"/>
            <a:ext cx="7310597" cy="65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                                                           New satellite data platforms</a:t>
            </a:r>
          </a:p>
        </p:txBody>
      </p:sp>
      <p:sp>
        <p:nvSpPr>
          <p:cNvPr id="11" name="TextBox 10"/>
          <p:cNvSpPr txBox="1"/>
          <p:nvPr/>
        </p:nvSpPr>
        <p:spPr>
          <a:xfrm rot="19934008">
            <a:off x="5758805" y="3124877"/>
            <a:ext cx="2056973" cy="369332"/>
          </a:xfrm>
          <a:prstGeom prst="rect">
            <a:avLst/>
          </a:prstGeom>
          <a:noFill/>
        </p:spPr>
        <p:txBody>
          <a:bodyPr wrap="none" rtlCol="0">
            <a:spAutoFit/>
          </a:bodyPr>
          <a:lstStyle/>
          <a:p>
            <a:r>
              <a:rPr lang="en-US"/>
              <a:t>operational analysis</a:t>
            </a:r>
          </a:p>
        </p:txBody>
      </p:sp>
      <p:sp>
        <p:nvSpPr>
          <p:cNvPr id="12" name="Right Arrow 11"/>
          <p:cNvSpPr/>
          <p:nvPr/>
        </p:nvSpPr>
        <p:spPr>
          <a:xfrm>
            <a:off x="762000" y="4648200"/>
            <a:ext cx="8382000" cy="685800"/>
          </a:xfrm>
          <a:prstGeom prst="rightArrow">
            <a:avLst/>
          </a:prstGeom>
          <a:solidFill>
            <a:srgbClr val="C0504D">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No Improvements in model and assimilation software – fixed at 2006</a:t>
            </a:r>
          </a:p>
        </p:txBody>
      </p:sp>
      <p:sp>
        <p:nvSpPr>
          <p:cNvPr id="13" name="Right Arrow 12"/>
          <p:cNvSpPr/>
          <p:nvPr/>
        </p:nvSpPr>
        <p:spPr>
          <a:xfrm>
            <a:off x="4495800" y="5029200"/>
            <a:ext cx="4532086" cy="609600"/>
          </a:xfrm>
          <a:prstGeom prst="rightArrow">
            <a:avLst/>
          </a:prstGeom>
          <a:solidFill>
            <a:srgbClr val="C0504D">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bg1"/>
                </a:solidFill>
              </a:rPr>
              <a:t>New platforms only til 2006 in general</a:t>
            </a:r>
          </a:p>
        </p:txBody>
      </p:sp>
      <p:sp>
        <p:nvSpPr>
          <p:cNvPr id="14" name="Right Arrow 13"/>
          <p:cNvSpPr/>
          <p:nvPr/>
        </p:nvSpPr>
        <p:spPr>
          <a:xfrm rot="19970372">
            <a:off x="2394905" y="5557198"/>
            <a:ext cx="2340086" cy="609600"/>
          </a:xfrm>
          <a:prstGeom prst="rightArrow">
            <a:avLst/>
          </a:prstGeom>
          <a:solidFill>
            <a:srgbClr val="C0504D">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1066800" y="4419600"/>
            <a:ext cx="1226793" cy="369332"/>
          </a:xfrm>
          <a:prstGeom prst="rect">
            <a:avLst/>
          </a:prstGeom>
          <a:noFill/>
        </p:spPr>
        <p:txBody>
          <a:bodyPr wrap="none" rtlCol="0">
            <a:spAutoFit/>
          </a:bodyPr>
          <a:lstStyle/>
          <a:p>
            <a:r>
              <a:rPr lang="en-US"/>
              <a:t>RE-analysis</a:t>
            </a:r>
          </a:p>
        </p:txBody>
      </p:sp>
    </p:spTree>
    <p:extLst>
      <p:ext uri="{BB962C8B-B14F-4D97-AF65-F5344CB8AC3E}">
        <p14:creationId xmlns:p14="http://schemas.microsoft.com/office/powerpoint/2010/main" val="1105317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0600" y="347386"/>
            <a:ext cx="6902590" cy="6510614"/>
          </a:xfrm>
          <a:prstGeom prst="rect">
            <a:avLst/>
          </a:prstGeom>
        </p:spPr>
      </p:pic>
      <p:sp>
        <p:nvSpPr>
          <p:cNvPr id="5" name="Title 1">
            <a:extLst>
              <a:ext uri="{FF2B5EF4-FFF2-40B4-BE49-F238E27FC236}">
                <a16:creationId xmlns:a16="http://schemas.microsoft.com/office/drawing/2014/main" id="{168FEAF7-D2CA-B243-A205-A02D72EED9BB}"/>
              </a:ext>
            </a:extLst>
          </p:cNvPr>
          <p:cNvSpPr txBox="1">
            <a:spLocks/>
          </p:cNvSpPr>
          <p:nvPr/>
        </p:nvSpPr>
        <p:spPr>
          <a:xfrm>
            <a:off x="457200" y="-279524"/>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err="1"/>
              <a:t>ERA5</a:t>
            </a:r>
            <a:r>
              <a:rPr lang="en-US" dirty="0"/>
              <a:t> – A product of EU Copernicus </a:t>
            </a:r>
            <a:r>
              <a:rPr lang="en-US" dirty="0" err="1"/>
              <a:t>programme</a:t>
            </a:r>
            <a:r>
              <a:rPr lang="en-US" dirty="0"/>
              <a:t> </a:t>
            </a:r>
          </a:p>
        </p:txBody>
      </p:sp>
    </p:spTree>
    <p:extLst>
      <p:ext uri="{BB962C8B-B14F-4D97-AF65-F5344CB8AC3E}">
        <p14:creationId xmlns:p14="http://schemas.microsoft.com/office/powerpoint/2010/main" val="2648848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667" y="32417"/>
            <a:ext cx="9482667" cy="6096000"/>
          </a:xfrm>
          <a:prstGeom prst="rect">
            <a:avLst/>
          </a:prstGeom>
        </p:spPr>
      </p:pic>
      <p:sp>
        <p:nvSpPr>
          <p:cNvPr id="3" name="Rectangle 2"/>
          <p:cNvSpPr/>
          <p:nvPr/>
        </p:nvSpPr>
        <p:spPr>
          <a:xfrm>
            <a:off x="1371600" y="3429000"/>
            <a:ext cx="7543800" cy="762000"/>
          </a:xfrm>
          <a:prstGeom prst="rect">
            <a:avLst/>
          </a:prstGeom>
          <a:solidFill>
            <a:schemeClr val="accent1">
              <a:lumMod val="40000"/>
              <a:lumOff val="60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err="1">
                <a:solidFill>
                  <a:schemeClr val="tx1"/>
                </a:solidFill>
                <a:effectLst>
                  <a:outerShdw blurRad="50800" dist="38100" dir="2700000" algn="tl" rotWithShape="0">
                    <a:prstClr val="black">
                      <a:alpha val="40000"/>
                    </a:prstClr>
                  </a:outerShdw>
                </a:effectLst>
              </a:rPr>
              <a:t>Nowcasting</a:t>
            </a:r>
            <a:endParaRPr lang="en-US" dirty="0">
              <a:solidFill>
                <a:schemeClr val="tx1"/>
              </a:solidFill>
              <a:effectLst>
                <a:outerShdw blurRad="50800" dist="38100" dir="2700000" algn="tl" rotWithShape="0">
                  <a:prstClr val="black">
                    <a:alpha val="40000"/>
                  </a:prstClr>
                </a:outerShdw>
              </a:effectLst>
            </a:endParaRPr>
          </a:p>
        </p:txBody>
      </p:sp>
      <p:sp>
        <p:nvSpPr>
          <p:cNvPr id="4" name="Rectangle 3"/>
          <p:cNvSpPr/>
          <p:nvPr/>
        </p:nvSpPr>
        <p:spPr>
          <a:xfrm>
            <a:off x="1371600" y="2667000"/>
            <a:ext cx="7543800" cy="762000"/>
          </a:xfrm>
          <a:prstGeom prst="rect">
            <a:avLst/>
          </a:prstGeom>
          <a:solidFill>
            <a:schemeClr val="tx2">
              <a:lumMod val="60000"/>
              <a:lumOff val="40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solidFill>
                  <a:schemeClr val="tx1"/>
                </a:solidFill>
                <a:effectLst>
                  <a:outerShdw blurRad="50800" dist="38100" dir="2700000" algn="tl" rotWithShape="0">
                    <a:prstClr val="black">
                      <a:alpha val="40000"/>
                    </a:prstClr>
                  </a:outerShdw>
                </a:effectLst>
              </a:rPr>
              <a:t>Short-medium</a:t>
            </a:r>
          </a:p>
          <a:p>
            <a:pPr algn="r"/>
            <a:r>
              <a:rPr lang="en-US" dirty="0">
                <a:solidFill>
                  <a:schemeClr val="tx1"/>
                </a:solidFill>
                <a:effectLst>
                  <a:outerShdw blurRad="50800" dist="38100" dir="2700000" algn="tl" rotWithShape="0">
                    <a:prstClr val="black">
                      <a:alpha val="40000"/>
                    </a:prstClr>
                  </a:outerShdw>
                </a:effectLst>
              </a:rPr>
              <a:t>range</a:t>
            </a:r>
          </a:p>
        </p:txBody>
      </p:sp>
      <p:sp>
        <p:nvSpPr>
          <p:cNvPr id="5" name="Rectangle 4"/>
          <p:cNvSpPr/>
          <p:nvPr/>
        </p:nvSpPr>
        <p:spPr>
          <a:xfrm>
            <a:off x="1371600" y="1905000"/>
            <a:ext cx="7543800" cy="762000"/>
          </a:xfrm>
          <a:prstGeom prst="rect">
            <a:avLst/>
          </a:prstGeom>
          <a:solidFill>
            <a:schemeClr val="accent1">
              <a:lumMod val="40000"/>
              <a:lumOff val="60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err="1">
                <a:solidFill>
                  <a:schemeClr val="tx1"/>
                </a:solidFill>
                <a:effectLst>
                  <a:outerShdw blurRad="50800" dist="38100" dir="2700000" algn="tl" rotWithShape="0">
                    <a:prstClr val="black">
                      <a:alpha val="40000"/>
                    </a:prstClr>
                  </a:outerShdw>
                </a:effectLst>
              </a:rPr>
              <a:t>Subseasonal</a:t>
            </a:r>
            <a:endParaRPr lang="en-US" dirty="0">
              <a:solidFill>
                <a:schemeClr val="tx1"/>
              </a:solidFill>
              <a:effectLst>
                <a:outerShdw blurRad="50800" dist="38100" dir="2700000" algn="tl" rotWithShape="0">
                  <a:prstClr val="black">
                    <a:alpha val="40000"/>
                  </a:prstClr>
                </a:outerShdw>
              </a:effectLst>
            </a:endParaRPr>
          </a:p>
        </p:txBody>
      </p:sp>
      <p:sp>
        <p:nvSpPr>
          <p:cNvPr id="6" name="Rectangle 5"/>
          <p:cNvSpPr/>
          <p:nvPr/>
        </p:nvSpPr>
        <p:spPr>
          <a:xfrm>
            <a:off x="1371600" y="1143000"/>
            <a:ext cx="7543800" cy="762000"/>
          </a:xfrm>
          <a:prstGeom prst="rect">
            <a:avLst/>
          </a:prstGeom>
          <a:solidFill>
            <a:schemeClr val="tx2">
              <a:lumMod val="60000"/>
              <a:lumOff val="40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solidFill>
                  <a:schemeClr val="tx1"/>
                </a:solidFill>
                <a:effectLst>
                  <a:outerShdw blurRad="50800" dist="38100" dir="2700000" algn="tl" rotWithShape="0">
                    <a:prstClr val="black">
                      <a:alpha val="40000"/>
                    </a:prstClr>
                  </a:outerShdw>
                </a:effectLst>
              </a:rPr>
              <a:t>Seasonal</a:t>
            </a:r>
          </a:p>
        </p:txBody>
      </p:sp>
      <p:sp>
        <p:nvSpPr>
          <p:cNvPr id="7" name="Rectangle 6"/>
          <p:cNvSpPr/>
          <p:nvPr/>
        </p:nvSpPr>
        <p:spPr>
          <a:xfrm>
            <a:off x="1371600" y="381000"/>
            <a:ext cx="7543800" cy="762000"/>
          </a:xfrm>
          <a:prstGeom prst="rect">
            <a:avLst/>
          </a:prstGeom>
          <a:solidFill>
            <a:schemeClr val="accent1">
              <a:lumMod val="40000"/>
              <a:lumOff val="60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solidFill>
                  <a:schemeClr val="tx1"/>
                </a:solidFill>
                <a:effectLst>
                  <a:outerShdw blurRad="50800" dist="38100" dir="2700000" algn="tl" rotWithShape="0">
                    <a:prstClr val="black">
                      <a:alpha val="40000"/>
                    </a:prstClr>
                  </a:outerShdw>
                </a:effectLst>
              </a:rPr>
              <a:t>Decadal</a:t>
            </a:r>
          </a:p>
        </p:txBody>
      </p:sp>
      <p:sp>
        <p:nvSpPr>
          <p:cNvPr id="8" name="Rectangle 7"/>
          <p:cNvSpPr/>
          <p:nvPr/>
        </p:nvSpPr>
        <p:spPr>
          <a:xfrm>
            <a:off x="990600" y="381000"/>
            <a:ext cx="8153400" cy="2286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16200000">
            <a:off x="-280512" y="1358481"/>
            <a:ext cx="2172891" cy="369332"/>
          </a:xfrm>
          <a:prstGeom prst="rect">
            <a:avLst/>
          </a:prstGeom>
          <a:noFill/>
        </p:spPr>
        <p:txBody>
          <a:bodyPr wrap="none" rtlCol="0">
            <a:spAutoFit/>
          </a:bodyPr>
          <a:lstStyle/>
          <a:p>
            <a:r>
              <a:rPr lang="en-US" dirty="0"/>
              <a:t>Aim of this workshop</a:t>
            </a:r>
          </a:p>
        </p:txBody>
      </p:sp>
      <p:sp>
        <p:nvSpPr>
          <p:cNvPr id="10" name="Rectangle 9"/>
          <p:cNvSpPr/>
          <p:nvPr/>
        </p:nvSpPr>
        <p:spPr>
          <a:xfrm>
            <a:off x="3276600" y="1219200"/>
            <a:ext cx="1447800" cy="1295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898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processes and skill...</a:t>
            </a:r>
          </a:p>
        </p:txBody>
      </p:sp>
      <p:pic>
        <p:nvPicPr>
          <p:cNvPr id="4" name="Picture 3"/>
          <p:cNvPicPr>
            <a:picLocks noChangeAspect="1"/>
          </p:cNvPicPr>
          <p:nvPr/>
        </p:nvPicPr>
        <p:blipFill>
          <a:blip r:embed="rId2"/>
          <a:stretch>
            <a:fillRect/>
          </a:stretch>
        </p:blipFill>
        <p:spPr>
          <a:xfrm>
            <a:off x="762000" y="1524000"/>
            <a:ext cx="7942771" cy="5334000"/>
          </a:xfrm>
          <a:prstGeom prst="rect">
            <a:avLst/>
          </a:prstGeom>
        </p:spPr>
      </p:pic>
    </p:spTree>
    <p:extLst>
      <p:ext uri="{BB962C8B-B14F-4D97-AF65-F5344CB8AC3E}">
        <p14:creationId xmlns:p14="http://schemas.microsoft.com/office/powerpoint/2010/main" val="3394834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7200" y="1524000"/>
            <a:ext cx="8247571" cy="5334000"/>
          </a:xfrm>
          <a:prstGeom prst="rect">
            <a:avLst/>
          </a:prstGeom>
        </p:spPr>
      </p:pic>
      <p:cxnSp>
        <p:nvCxnSpPr>
          <p:cNvPr id="6" name="Straight Arrow Connector 5"/>
          <p:cNvCxnSpPr/>
          <p:nvPr/>
        </p:nvCxnSpPr>
        <p:spPr>
          <a:xfrm flipV="1">
            <a:off x="3048000" y="5334000"/>
            <a:ext cx="0" cy="381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4572000" y="4800600"/>
            <a:ext cx="0" cy="990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724400" y="5105400"/>
            <a:ext cx="3200400" cy="738664"/>
          </a:xfrm>
          <a:prstGeom prst="rect">
            <a:avLst/>
          </a:prstGeom>
          <a:solidFill>
            <a:schemeClr val="bg1"/>
          </a:solidFill>
        </p:spPr>
        <p:txBody>
          <a:bodyPr wrap="square" rtlCol="0">
            <a:spAutoFit/>
          </a:bodyPr>
          <a:lstStyle/>
          <a:p>
            <a:r>
              <a:rPr lang="en-US" sz="1400" b="1" dirty="0"/>
              <a:t>These gains can only be realized if these systems and/or initialization that is not in the shorter range system </a:t>
            </a:r>
          </a:p>
        </p:txBody>
      </p:sp>
    </p:spTree>
    <p:extLst>
      <p:ext uri="{BB962C8B-B14F-4D97-AF65-F5344CB8AC3E}">
        <p14:creationId xmlns:p14="http://schemas.microsoft.com/office/powerpoint/2010/main" val="4267463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35B6-108A-BB4F-896D-B95D2F6634CF}"/>
              </a:ext>
            </a:extLst>
          </p:cNvPr>
          <p:cNvSpPr>
            <a:spLocks noGrp="1"/>
          </p:cNvSpPr>
          <p:nvPr>
            <p:ph type="title"/>
          </p:nvPr>
        </p:nvSpPr>
        <p:spPr/>
        <p:txBody>
          <a:bodyPr/>
          <a:lstStyle/>
          <a:p>
            <a:r>
              <a:rPr lang="en-US"/>
              <a:t>The Madden-Juilian Oscilliation</a:t>
            </a:r>
          </a:p>
        </p:txBody>
      </p:sp>
      <p:pic>
        <p:nvPicPr>
          <p:cNvPr id="4" name="Picture 3">
            <a:extLst>
              <a:ext uri="{FF2B5EF4-FFF2-40B4-BE49-F238E27FC236}">
                <a16:creationId xmlns:a16="http://schemas.microsoft.com/office/drawing/2014/main" id="{96B4B1DE-DDE1-6B4D-8B26-A572B2F574F6}"/>
              </a:ext>
            </a:extLst>
          </p:cNvPr>
          <p:cNvPicPr>
            <a:picLocks noChangeAspect="1"/>
          </p:cNvPicPr>
          <p:nvPr/>
        </p:nvPicPr>
        <p:blipFill>
          <a:blip r:embed="rId2"/>
          <a:stretch>
            <a:fillRect/>
          </a:stretch>
        </p:blipFill>
        <p:spPr>
          <a:xfrm>
            <a:off x="762000" y="1295400"/>
            <a:ext cx="2667000" cy="5136445"/>
          </a:xfrm>
          <a:prstGeom prst="rect">
            <a:avLst/>
          </a:prstGeom>
        </p:spPr>
      </p:pic>
      <p:pic>
        <p:nvPicPr>
          <p:cNvPr id="5" name="Picture 4">
            <a:extLst>
              <a:ext uri="{FF2B5EF4-FFF2-40B4-BE49-F238E27FC236}">
                <a16:creationId xmlns:a16="http://schemas.microsoft.com/office/drawing/2014/main" id="{8E190A1A-6333-014C-9073-DC548A5721E2}"/>
              </a:ext>
            </a:extLst>
          </p:cNvPr>
          <p:cNvPicPr>
            <a:picLocks noChangeAspect="1"/>
          </p:cNvPicPr>
          <p:nvPr/>
        </p:nvPicPr>
        <p:blipFill>
          <a:blip r:embed="rId3"/>
          <a:stretch>
            <a:fillRect/>
          </a:stretch>
        </p:blipFill>
        <p:spPr>
          <a:xfrm>
            <a:off x="3651252" y="1812754"/>
            <a:ext cx="5035548" cy="3563619"/>
          </a:xfrm>
          <a:prstGeom prst="rect">
            <a:avLst/>
          </a:prstGeom>
        </p:spPr>
      </p:pic>
    </p:spTree>
    <p:extLst>
      <p:ext uri="{BB962C8B-B14F-4D97-AF65-F5344CB8AC3E}">
        <p14:creationId xmlns:p14="http://schemas.microsoft.com/office/powerpoint/2010/main" val="1151684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72076-B091-424E-976C-1603D22E8A20}"/>
              </a:ext>
            </a:extLst>
          </p:cNvPr>
          <p:cNvSpPr>
            <a:spLocks noGrp="1"/>
          </p:cNvSpPr>
          <p:nvPr>
            <p:ph type="title"/>
          </p:nvPr>
        </p:nvSpPr>
        <p:spPr/>
        <p:txBody>
          <a:bodyPr>
            <a:normAutofit fontScale="90000"/>
          </a:bodyPr>
          <a:lstStyle/>
          <a:p>
            <a:r>
              <a:rPr lang="en-US"/>
              <a:t>This is important as the MJO skill has been improving in models</a:t>
            </a:r>
          </a:p>
        </p:txBody>
      </p:sp>
      <p:pic>
        <p:nvPicPr>
          <p:cNvPr id="4" name="Picture 3">
            <a:extLst>
              <a:ext uri="{FF2B5EF4-FFF2-40B4-BE49-F238E27FC236}">
                <a16:creationId xmlns:a16="http://schemas.microsoft.com/office/drawing/2014/main" id="{DD2B7BFB-AABD-7A44-B70C-720EE3C1F776}"/>
              </a:ext>
            </a:extLst>
          </p:cNvPr>
          <p:cNvPicPr>
            <a:picLocks noChangeAspect="1"/>
          </p:cNvPicPr>
          <p:nvPr/>
        </p:nvPicPr>
        <p:blipFill>
          <a:blip r:embed="rId2"/>
          <a:stretch>
            <a:fillRect/>
          </a:stretch>
        </p:blipFill>
        <p:spPr>
          <a:xfrm>
            <a:off x="990600" y="1447800"/>
            <a:ext cx="6705600" cy="4652865"/>
          </a:xfrm>
          <a:prstGeom prst="rect">
            <a:avLst/>
          </a:prstGeom>
        </p:spPr>
      </p:pic>
    </p:spTree>
    <p:extLst>
      <p:ext uri="{BB962C8B-B14F-4D97-AF65-F5344CB8AC3E}">
        <p14:creationId xmlns:p14="http://schemas.microsoft.com/office/powerpoint/2010/main" val="244755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ChangeAspect="1"/>
          </p:cNvPicPr>
          <p:nvPr/>
        </p:nvPicPr>
        <p:blipFill>
          <a:blip r:embed="rId2"/>
          <a:srcRect t="7675" b="7675"/>
          <a:stretch>
            <a:fillRect/>
          </a:stretch>
        </p:blipFill>
        <p:spPr>
          <a:xfrm>
            <a:off x="-152401" y="381000"/>
            <a:ext cx="9365731" cy="5150791"/>
          </a:xfrm>
          <a:prstGeom prst="rect">
            <a:avLst/>
          </a:prstGeom>
        </p:spPr>
      </p:pic>
      <p:sp>
        <p:nvSpPr>
          <p:cNvPr id="3" name="TextBox 2"/>
          <p:cNvSpPr txBox="1"/>
          <p:nvPr/>
        </p:nvSpPr>
        <p:spPr>
          <a:xfrm>
            <a:off x="4572000" y="6440714"/>
            <a:ext cx="184666" cy="369332"/>
          </a:xfrm>
          <a:prstGeom prst="rect">
            <a:avLst/>
          </a:prstGeom>
          <a:noFill/>
        </p:spPr>
        <p:txBody>
          <a:bodyPr wrap="none" rtlCol="0">
            <a:spAutoFit/>
          </a:bodyPr>
          <a:lstStyle/>
          <a:p>
            <a:endParaRPr lang="en-US"/>
          </a:p>
        </p:txBody>
      </p:sp>
      <p:pic>
        <p:nvPicPr>
          <p:cNvPr id="5" name="Picture 4"/>
          <p:cNvPicPr>
            <a:picLocks noChangeAspect="1"/>
          </p:cNvPicPr>
          <p:nvPr/>
        </p:nvPicPr>
        <p:blipFill>
          <a:blip r:embed="rId3"/>
          <a:stretch>
            <a:fillRect/>
          </a:stretch>
        </p:blipFill>
        <p:spPr>
          <a:xfrm>
            <a:off x="4876800" y="3733800"/>
            <a:ext cx="3048000" cy="2451100"/>
          </a:xfrm>
          <a:prstGeom prst="rect">
            <a:avLst/>
          </a:prstGeom>
        </p:spPr>
      </p:pic>
    </p:spTree>
    <p:extLst>
      <p:ext uri="{BB962C8B-B14F-4D97-AF65-F5344CB8AC3E}">
        <p14:creationId xmlns:p14="http://schemas.microsoft.com/office/powerpoint/2010/main" val="1913618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826F-AC2B-1642-AEBE-F95AE2C955EA}"/>
              </a:ext>
            </a:extLst>
          </p:cNvPr>
          <p:cNvSpPr>
            <a:spLocks noGrp="1"/>
          </p:cNvSpPr>
          <p:nvPr>
            <p:ph type="title"/>
          </p:nvPr>
        </p:nvSpPr>
        <p:spPr>
          <a:xfrm>
            <a:off x="4876800" y="-236913"/>
            <a:ext cx="3835604" cy="1386840"/>
          </a:xfrm>
        </p:spPr>
        <p:txBody>
          <a:bodyPr/>
          <a:lstStyle/>
          <a:p>
            <a:r>
              <a:rPr lang="en-US"/>
              <a:t>Seasonal prediction: ENSO</a:t>
            </a:r>
          </a:p>
        </p:txBody>
      </p:sp>
      <p:pic>
        <p:nvPicPr>
          <p:cNvPr id="4" name="Picture 3">
            <a:extLst>
              <a:ext uri="{FF2B5EF4-FFF2-40B4-BE49-F238E27FC236}">
                <a16:creationId xmlns:a16="http://schemas.microsoft.com/office/drawing/2014/main" id="{10D18194-284C-F34D-A24E-5CC5F0AD9C50}"/>
              </a:ext>
            </a:extLst>
          </p:cNvPr>
          <p:cNvPicPr>
            <a:picLocks noChangeAspect="1"/>
          </p:cNvPicPr>
          <p:nvPr/>
        </p:nvPicPr>
        <p:blipFill>
          <a:blip r:embed="rId2"/>
          <a:stretch>
            <a:fillRect/>
          </a:stretch>
        </p:blipFill>
        <p:spPr>
          <a:xfrm>
            <a:off x="1929938" y="1181792"/>
            <a:ext cx="7086600" cy="5608101"/>
          </a:xfrm>
          <a:prstGeom prst="rect">
            <a:avLst/>
          </a:prstGeom>
        </p:spPr>
      </p:pic>
      <p:pic>
        <p:nvPicPr>
          <p:cNvPr id="5" name="Picture 4">
            <a:extLst>
              <a:ext uri="{FF2B5EF4-FFF2-40B4-BE49-F238E27FC236}">
                <a16:creationId xmlns:a16="http://schemas.microsoft.com/office/drawing/2014/main" id="{D3EA777A-66D4-9B42-9D59-F65699B28900}"/>
              </a:ext>
            </a:extLst>
          </p:cNvPr>
          <p:cNvPicPr>
            <a:picLocks noChangeAspect="1"/>
          </p:cNvPicPr>
          <p:nvPr/>
        </p:nvPicPr>
        <p:blipFill>
          <a:blip r:embed="rId3"/>
          <a:stretch>
            <a:fillRect/>
          </a:stretch>
        </p:blipFill>
        <p:spPr>
          <a:xfrm>
            <a:off x="127462" y="32558"/>
            <a:ext cx="3835604" cy="1676400"/>
          </a:xfrm>
          <a:prstGeom prst="rect">
            <a:avLst/>
          </a:prstGeom>
        </p:spPr>
      </p:pic>
    </p:spTree>
    <p:extLst>
      <p:ext uri="{BB962C8B-B14F-4D97-AF65-F5344CB8AC3E}">
        <p14:creationId xmlns:p14="http://schemas.microsoft.com/office/powerpoint/2010/main" val="1314198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B991-0DFE-DC4D-98F1-8412DA887ACD}"/>
              </a:ext>
            </a:extLst>
          </p:cNvPr>
          <p:cNvSpPr>
            <a:spLocks noGrp="1"/>
          </p:cNvSpPr>
          <p:nvPr>
            <p:ph type="title"/>
          </p:nvPr>
        </p:nvSpPr>
        <p:spPr/>
        <p:txBody>
          <a:bodyPr/>
          <a:lstStyle/>
          <a:p>
            <a:r>
              <a:rPr lang="en-US"/>
              <a:t>La Nino and El Nino conditions</a:t>
            </a:r>
          </a:p>
        </p:txBody>
      </p:sp>
      <p:pic>
        <p:nvPicPr>
          <p:cNvPr id="4" name="Picture 3">
            <a:extLst>
              <a:ext uri="{FF2B5EF4-FFF2-40B4-BE49-F238E27FC236}">
                <a16:creationId xmlns:a16="http://schemas.microsoft.com/office/drawing/2014/main" id="{7B9764B7-D71A-5046-82FF-68A755518862}"/>
              </a:ext>
            </a:extLst>
          </p:cNvPr>
          <p:cNvPicPr>
            <a:picLocks noChangeAspect="1"/>
          </p:cNvPicPr>
          <p:nvPr/>
        </p:nvPicPr>
        <p:blipFill>
          <a:blip r:embed="rId2"/>
          <a:stretch>
            <a:fillRect/>
          </a:stretch>
        </p:blipFill>
        <p:spPr>
          <a:xfrm>
            <a:off x="-240547" y="1725601"/>
            <a:ext cx="4944647" cy="3265766"/>
          </a:xfrm>
          <a:prstGeom prst="rect">
            <a:avLst/>
          </a:prstGeom>
        </p:spPr>
      </p:pic>
      <p:pic>
        <p:nvPicPr>
          <p:cNvPr id="5" name="Picture 4">
            <a:extLst>
              <a:ext uri="{FF2B5EF4-FFF2-40B4-BE49-F238E27FC236}">
                <a16:creationId xmlns:a16="http://schemas.microsoft.com/office/drawing/2014/main" id="{AA8373B5-7021-6E49-B460-E9B1C9E16C4A}"/>
              </a:ext>
            </a:extLst>
          </p:cNvPr>
          <p:cNvPicPr>
            <a:picLocks noChangeAspect="1"/>
          </p:cNvPicPr>
          <p:nvPr/>
        </p:nvPicPr>
        <p:blipFill>
          <a:blip r:embed="rId3"/>
          <a:stretch>
            <a:fillRect/>
          </a:stretch>
        </p:blipFill>
        <p:spPr>
          <a:xfrm>
            <a:off x="4572000" y="1631949"/>
            <a:ext cx="4095404" cy="3359418"/>
          </a:xfrm>
          <a:prstGeom prst="rect">
            <a:avLst/>
          </a:prstGeom>
        </p:spPr>
      </p:pic>
      <p:sp>
        <p:nvSpPr>
          <p:cNvPr id="6" name="TextBox 5">
            <a:extLst>
              <a:ext uri="{FF2B5EF4-FFF2-40B4-BE49-F238E27FC236}">
                <a16:creationId xmlns:a16="http://schemas.microsoft.com/office/drawing/2014/main" id="{E406DE8A-97E8-5340-B3B3-6656BCE699F6}"/>
              </a:ext>
            </a:extLst>
          </p:cNvPr>
          <p:cNvSpPr txBox="1"/>
          <p:nvPr/>
        </p:nvSpPr>
        <p:spPr>
          <a:xfrm>
            <a:off x="1676400" y="5410200"/>
            <a:ext cx="5638800" cy="646331"/>
          </a:xfrm>
          <a:prstGeom prst="rect">
            <a:avLst/>
          </a:prstGeom>
          <a:noFill/>
        </p:spPr>
        <p:txBody>
          <a:bodyPr wrap="square" rtlCol="0">
            <a:spAutoFit/>
          </a:bodyPr>
          <a:lstStyle/>
          <a:p>
            <a:pPr algn="ctr"/>
            <a:r>
              <a:rPr lang="en-US"/>
              <a:t>Thermocline deepens to the as as a result of the Eastward propagating Ocean Kelvin wave</a:t>
            </a:r>
          </a:p>
        </p:txBody>
      </p:sp>
    </p:spTree>
    <p:extLst>
      <p:ext uri="{BB962C8B-B14F-4D97-AF65-F5344CB8AC3E}">
        <p14:creationId xmlns:p14="http://schemas.microsoft.com/office/powerpoint/2010/main" val="3612310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_map_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492012" y="-447624"/>
            <a:ext cx="6670964" cy="8633012"/>
          </a:xfrm>
          <a:prstGeom prst="rect">
            <a:avLst/>
          </a:prstGeom>
        </p:spPr>
      </p:pic>
      <p:sp>
        <p:nvSpPr>
          <p:cNvPr id="2" name="Title 1"/>
          <p:cNvSpPr>
            <a:spLocks noGrp="1"/>
          </p:cNvSpPr>
          <p:nvPr>
            <p:ph type="title"/>
          </p:nvPr>
        </p:nvSpPr>
        <p:spPr>
          <a:xfrm>
            <a:off x="457200" y="152400"/>
            <a:ext cx="8229600" cy="2057400"/>
          </a:xfrm>
        </p:spPr>
        <p:txBody>
          <a:bodyPr>
            <a:normAutofit/>
          </a:bodyPr>
          <a:lstStyle/>
          <a:p>
            <a:r>
              <a:rPr lang="en-US" dirty="0" err="1"/>
              <a:t>S2S</a:t>
            </a:r>
            <a:r>
              <a:rPr lang="en-US" dirty="0"/>
              <a:t> week 3-4 correlation</a:t>
            </a:r>
            <a:br>
              <a:rPr lang="en-US" dirty="0"/>
            </a:br>
            <a:r>
              <a:rPr lang="en-US" dirty="0"/>
              <a:t>high skill over ENSO region</a:t>
            </a:r>
            <a:br>
              <a:rPr lang="en-US" dirty="0"/>
            </a:br>
            <a:r>
              <a:rPr lang="en-US" u="sng" dirty="0"/>
              <a:t>But does it beat persistence</a:t>
            </a:r>
            <a:r>
              <a:rPr lang="en-US" dirty="0"/>
              <a:t>?</a:t>
            </a:r>
          </a:p>
        </p:txBody>
      </p:sp>
    </p:spTree>
    <p:extLst>
      <p:ext uri="{BB962C8B-B14F-4D97-AF65-F5344CB8AC3E}">
        <p14:creationId xmlns:p14="http://schemas.microsoft.com/office/powerpoint/2010/main" val="1022753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6A355-51BF-2347-AA50-93BB1B0B7EC5}"/>
              </a:ext>
            </a:extLst>
          </p:cNvPr>
          <p:cNvPicPr>
            <a:picLocks noChangeAspect="1"/>
          </p:cNvPicPr>
          <p:nvPr/>
        </p:nvPicPr>
        <p:blipFill>
          <a:blip r:embed="rId2"/>
          <a:stretch>
            <a:fillRect/>
          </a:stretch>
        </p:blipFill>
        <p:spPr>
          <a:xfrm>
            <a:off x="723900" y="655320"/>
            <a:ext cx="7696200" cy="6403708"/>
          </a:xfrm>
          <a:prstGeom prst="rect">
            <a:avLst/>
          </a:prstGeom>
        </p:spPr>
      </p:pic>
      <p:sp>
        <p:nvSpPr>
          <p:cNvPr id="2" name="Title 1">
            <a:extLst>
              <a:ext uri="{FF2B5EF4-FFF2-40B4-BE49-F238E27FC236}">
                <a16:creationId xmlns:a16="http://schemas.microsoft.com/office/drawing/2014/main" id="{6F006F7D-79FB-D645-8E45-E67597BCA2B7}"/>
              </a:ext>
            </a:extLst>
          </p:cNvPr>
          <p:cNvSpPr>
            <a:spLocks noGrp="1"/>
          </p:cNvSpPr>
          <p:nvPr>
            <p:ph type="title"/>
          </p:nvPr>
        </p:nvSpPr>
        <p:spPr>
          <a:xfrm>
            <a:off x="457200" y="152400"/>
            <a:ext cx="8229600" cy="533400"/>
          </a:xfrm>
        </p:spPr>
        <p:txBody>
          <a:bodyPr>
            <a:normAutofit fontScale="90000"/>
          </a:bodyPr>
          <a:lstStyle/>
          <a:p>
            <a:r>
              <a:rPr lang="en-US"/>
              <a:t>Seasonal Forecasting systems Eurosip</a:t>
            </a:r>
          </a:p>
        </p:txBody>
      </p:sp>
      <p:sp>
        <p:nvSpPr>
          <p:cNvPr id="5" name="TextBox 4">
            <a:extLst>
              <a:ext uri="{FF2B5EF4-FFF2-40B4-BE49-F238E27FC236}">
                <a16:creationId xmlns:a16="http://schemas.microsoft.com/office/drawing/2014/main" id="{BCCA2A2A-8AC7-0A48-A08C-37B992BB51F4}"/>
              </a:ext>
            </a:extLst>
          </p:cNvPr>
          <p:cNvSpPr txBox="1"/>
          <p:nvPr/>
        </p:nvSpPr>
        <p:spPr>
          <a:xfrm>
            <a:off x="1752600" y="5334000"/>
            <a:ext cx="3944541" cy="646331"/>
          </a:xfrm>
          <a:prstGeom prst="rect">
            <a:avLst/>
          </a:prstGeom>
          <a:noFill/>
        </p:spPr>
        <p:txBody>
          <a:bodyPr wrap="none" rtlCol="0">
            <a:spAutoFit/>
          </a:bodyPr>
          <a:lstStyle/>
          <a:p>
            <a:r>
              <a:rPr lang="en-US"/>
              <a:t>Why so many lines?</a:t>
            </a:r>
          </a:p>
          <a:p>
            <a:r>
              <a:rPr lang="en-US"/>
              <a:t>What are the causes of the uncertainty?</a:t>
            </a:r>
          </a:p>
        </p:txBody>
      </p:sp>
    </p:spTree>
    <p:extLst>
      <p:ext uri="{BB962C8B-B14F-4D97-AF65-F5344CB8AC3E}">
        <p14:creationId xmlns:p14="http://schemas.microsoft.com/office/powerpoint/2010/main" val="2407456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6A355-51BF-2347-AA50-93BB1B0B7EC5}"/>
              </a:ext>
            </a:extLst>
          </p:cNvPr>
          <p:cNvPicPr>
            <a:picLocks noChangeAspect="1"/>
          </p:cNvPicPr>
          <p:nvPr/>
        </p:nvPicPr>
        <p:blipFill>
          <a:blip r:embed="rId2"/>
          <a:stretch>
            <a:fillRect/>
          </a:stretch>
        </p:blipFill>
        <p:spPr>
          <a:xfrm>
            <a:off x="723900" y="655320"/>
            <a:ext cx="7696200" cy="6403708"/>
          </a:xfrm>
          <a:prstGeom prst="rect">
            <a:avLst/>
          </a:prstGeom>
        </p:spPr>
      </p:pic>
      <p:sp>
        <p:nvSpPr>
          <p:cNvPr id="2" name="Title 1">
            <a:extLst>
              <a:ext uri="{FF2B5EF4-FFF2-40B4-BE49-F238E27FC236}">
                <a16:creationId xmlns:a16="http://schemas.microsoft.com/office/drawing/2014/main" id="{6F006F7D-79FB-D645-8E45-E67597BCA2B7}"/>
              </a:ext>
            </a:extLst>
          </p:cNvPr>
          <p:cNvSpPr>
            <a:spLocks noGrp="1"/>
          </p:cNvSpPr>
          <p:nvPr>
            <p:ph type="title"/>
          </p:nvPr>
        </p:nvSpPr>
        <p:spPr>
          <a:xfrm>
            <a:off x="457200" y="152400"/>
            <a:ext cx="8229600" cy="533400"/>
          </a:xfrm>
        </p:spPr>
        <p:txBody>
          <a:bodyPr>
            <a:normAutofit fontScale="90000"/>
          </a:bodyPr>
          <a:lstStyle/>
          <a:p>
            <a:r>
              <a:rPr lang="en-US"/>
              <a:t>Seasonal Forecasting systems Eurosip</a:t>
            </a:r>
          </a:p>
        </p:txBody>
      </p:sp>
      <p:sp>
        <p:nvSpPr>
          <p:cNvPr id="7" name="TextBox 6">
            <a:extLst>
              <a:ext uri="{FF2B5EF4-FFF2-40B4-BE49-F238E27FC236}">
                <a16:creationId xmlns:a16="http://schemas.microsoft.com/office/drawing/2014/main" id="{8927A653-CE06-D047-B6E5-A809A8700F27}"/>
              </a:ext>
            </a:extLst>
          </p:cNvPr>
          <p:cNvSpPr txBox="1"/>
          <p:nvPr/>
        </p:nvSpPr>
        <p:spPr>
          <a:xfrm>
            <a:off x="1828800" y="1840468"/>
            <a:ext cx="4209357" cy="369332"/>
          </a:xfrm>
          <a:prstGeom prst="rect">
            <a:avLst/>
          </a:prstGeom>
          <a:noFill/>
        </p:spPr>
        <p:txBody>
          <a:bodyPr wrap="none" rtlCol="0">
            <a:spAutoFit/>
          </a:bodyPr>
          <a:lstStyle/>
          <a:p>
            <a:r>
              <a:rPr lang="en-US"/>
              <a:t>Initial Condition uncertainty (from where?)</a:t>
            </a:r>
          </a:p>
        </p:txBody>
      </p:sp>
      <p:cxnSp>
        <p:nvCxnSpPr>
          <p:cNvPr id="8" name="Straight Arrow Connector 7">
            <a:extLst>
              <a:ext uri="{FF2B5EF4-FFF2-40B4-BE49-F238E27FC236}">
                <a16:creationId xmlns:a16="http://schemas.microsoft.com/office/drawing/2014/main" id="{CE2BE900-2005-F146-AE02-B8C4E87EDDD0}"/>
              </a:ext>
            </a:extLst>
          </p:cNvPr>
          <p:cNvCxnSpPr>
            <a:cxnSpLocks/>
            <a:stCxn id="7" idx="2"/>
          </p:cNvCxnSpPr>
          <p:nvPr/>
        </p:nvCxnSpPr>
        <p:spPr>
          <a:xfrm flipH="1">
            <a:off x="3664701" y="2209800"/>
            <a:ext cx="268778" cy="118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267FBF5-AC51-DD47-B35D-6A7897DA4156}"/>
              </a:ext>
            </a:extLst>
          </p:cNvPr>
          <p:cNvSpPr txBox="1"/>
          <p:nvPr/>
        </p:nvSpPr>
        <p:spPr>
          <a:xfrm>
            <a:off x="2101675" y="5290226"/>
            <a:ext cx="2807050" cy="369332"/>
          </a:xfrm>
          <a:prstGeom prst="rect">
            <a:avLst/>
          </a:prstGeom>
          <a:noFill/>
        </p:spPr>
        <p:txBody>
          <a:bodyPr wrap="square" rtlCol="0">
            <a:spAutoFit/>
          </a:bodyPr>
          <a:lstStyle/>
          <a:p>
            <a:r>
              <a:rPr lang="en-US"/>
              <a:t>Model physics uncertainty</a:t>
            </a:r>
          </a:p>
        </p:txBody>
      </p:sp>
      <p:cxnSp>
        <p:nvCxnSpPr>
          <p:cNvPr id="10" name="Straight Arrow Connector 9">
            <a:extLst>
              <a:ext uri="{FF2B5EF4-FFF2-40B4-BE49-F238E27FC236}">
                <a16:creationId xmlns:a16="http://schemas.microsoft.com/office/drawing/2014/main" id="{EA9842DD-3298-C148-B714-8E2D96AD8216}"/>
              </a:ext>
            </a:extLst>
          </p:cNvPr>
          <p:cNvCxnSpPr/>
          <p:nvPr/>
        </p:nvCxnSpPr>
        <p:spPr>
          <a:xfrm flipV="1">
            <a:off x="3505200" y="4648200"/>
            <a:ext cx="762000" cy="642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4766D6-8F0F-114E-BFF4-7E7D2CC0CFF6}"/>
              </a:ext>
            </a:extLst>
          </p:cNvPr>
          <p:cNvSpPr txBox="1"/>
          <p:nvPr/>
        </p:nvSpPr>
        <p:spPr>
          <a:xfrm>
            <a:off x="5105400" y="5805639"/>
            <a:ext cx="2393284" cy="369332"/>
          </a:xfrm>
          <a:prstGeom prst="rect">
            <a:avLst/>
          </a:prstGeom>
          <a:noFill/>
        </p:spPr>
        <p:txBody>
          <a:bodyPr wrap="none" rtlCol="0">
            <a:spAutoFit/>
          </a:bodyPr>
          <a:lstStyle/>
          <a:p>
            <a:r>
              <a:rPr lang="en-US"/>
              <a:t>How are these treated?</a:t>
            </a:r>
          </a:p>
        </p:txBody>
      </p:sp>
    </p:spTree>
    <p:extLst>
      <p:ext uri="{BB962C8B-B14F-4D97-AF65-F5344CB8AC3E}">
        <p14:creationId xmlns:p14="http://schemas.microsoft.com/office/powerpoint/2010/main" val="1090829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introduction to the </a:t>
            </a:r>
            <a:r>
              <a:rPr lang="en-US" dirty="0" err="1"/>
              <a:t>ECMWF</a:t>
            </a:r>
            <a:r>
              <a:rPr lang="en-US" dirty="0"/>
              <a:t> framework</a:t>
            </a:r>
          </a:p>
        </p:txBody>
      </p:sp>
      <p:cxnSp>
        <p:nvCxnSpPr>
          <p:cNvPr id="5" name="Straight Arrow Connector 4"/>
          <p:cNvCxnSpPr/>
          <p:nvPr/>
        </p:nvCxnSpPr>
        <p:spPr>
          <a:xfrm>
            <a:off x="914400" y="2209800"/>
            <a:ext cx="1371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66800" y="1828800"/>
            <a:ext cx="902811" cy="369332"/>
          </a:xfrm>
          <a:prstGeom prst="rect">
            <a:avLst/>
          </a:prstGeom>
          <a:noFill/>
        </p:spPr>
        <p:txBody>
          <a:bodyPr wrap="none" rtlCol="0">
            <a:spAutoFit/>
          </a:bodyPr>
          <a:lstStyle/>
          <a:p>
            <a:r>
              <a:rPr lang="en-US" dirty="0"/>
              <a:t>10 days </a:t>
            </a:r>
          </a:p>
        </p:txBody>
      </p:sp>
      <p:sp>
        <p:nvSpPr>
          <p:cNvPr id="7" name="TextBox 6"/>
          <p:cNvSpPr txBox="1"/>
          <p:nvPr/>
        </p:nvSpPr>
        <p:spPr>
          <a:xfrm>
            <a:off x="2286000" y="1981200"/>
            <a:ext cx="3701704" cy="369332"/>
          </a:xfrm>
          <a:prstGeom prst="rect">
            <a:avLst/>
          </a:prstGeom>
          <a:noFill/>
        </p:spPr>
        <p:txBody>
          <a:bodyPr wrap="none" rtlCol="0">
            <a:spAutoFit/>
          </a:bodyPr>
          <a:lstStyle/>
          <a:p>
            <a:r>
              <a:rPr lang="en-US" dirty="0"/>
              <a:t>Deterministic run (highest resolution)</a:t>
            </a:r>
          </a:p>
        </p:txBody>
      </p:sp>
      <p:cxnSp>
        <p:nvCxnSpPr>
          <p:cNvPr id="8" name="Straight Arrow Connector 7"/>
          <p:cNvCxnSpPr/>
          <p:nvPr/>
        </p:nvCxnSpPr>
        <p:spPr>
          <a:xfrm>
            <a:off x="914400" y="33528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914400" y="38100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914400" y="35052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14400" y="36576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066800" y="3048000"/>
            <a:ext cx="902811" cy="369332"/>
          </a:xfrm>
          <a:prstGeom prst="rect">
            <a:avLst/>
          </a:prstGeom>
          <a:noFill/>
        </p:spPr>
        <p:txBody>
          <a:bodyPr wrap="none" rtlCol="0">
            <a:spAutoFit/>
          </a:bodyPr>
          <a:lstStyle/>
          <a:p>
            <a:r>
              <a:rPr lang="en-US" dirty="0"/>
              <a:t>15 days </a:t>
            </a:r>
          </a:p>
        </p:txBody>
      </p:sp>
      <p:sp>
        <p:nvSpPr>
          <p:cNvPr id="16" name="TextBox 15"/>
          <p:cNvSpPr txBox="1"/>
          <p:nvPr/>
        </p:nvSpPr>
        <p:spPr>
          <a:xfrm rot="16200000">
            <a:off x="233498" y="3591738"/>
            <a:ext cx="969135" cy="276999"/>
          </a:xfrm>
          <a:prstGeom prst="rect">
            <a:avLst/>
          </a:prstGeom>
          <a:noFill/>
        </p:spPr>
        <p:txBody>
          <a:bodyPr wrap="none" rtlCol="0">
            <a:spAutoFit/>
          </a:bodyPr>
          <a:lstStyle/>
          <a:p>
            <a:r>
              <a:rPr lang="en-US" sz="1200" dirty="0"/>
              <a:t>51 members </a:t>
            </a:r>
          </a:p>
        </p:txBody>
      </p:sp>
      <p:grpSp>
        <p:nvGrpSpPr>
          <p:cNvPr id="3" name="Group 2"/>
          <p:cNvGrpSpPr/>
          <p:nvPr/>
        </p:nvGrpSpPr>
        <p:grpSpPr>
          <a:xfrm>
            <a:off x="914400" y="5181600"/>
            <a:ext cx="5257800" cy="457200"/>
            <a:chOff x="1066800" y="5181600"/>
            <a:chExt cx="1600200" cy="457200"/>
          </a:xfrm>
        </p:grpSpPr>
        <p:cxnSp>
          <p:nvCxnSpPr>
            <p:cNvPr id="13" name="Straight Arrow Connector 12"/>
            <p:cNvCxnSpPr/>
            <p:nvPr/>
          </p:nvCxnSpPr>
          <p:spPr>
            <a:xfrm>
              <a:off x="1066800" y="51816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066800" y="56388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066800" y="53340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066800" y="5486400"/>
              <a:ext cx="1600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1066800" y="4876800"/>
            <a:ext cx="1122310" cy="369332"/>
          </a:xfrm>
          <a:prstGeom prst="rect">
            <a:avLst/>
          </a:prstGeom>
          <a:noFill/>
        </p:spPr>
        <p:txBody>
          <a:bodyPr wrap="none" rtlCol="0">
            <a:spAutoFit/>
          </a:bodyPr>
          <a:lstStyle/>
          <a:p>
            <a:r>
              <a:rPr lang="en-US" dirty="0"/>
              <a:t> 7 months</a:t>
            </a:r>
          </a:p>
        </p:txBody>
      </p:sp>
      <p:sp>
        <p:nvSpPr>
          <p:cNvPr id="21" name="TextBox 20"/>
          <p:cNvSpPr txBox="1"/>
          <p:nvPr/>
        </p:nvSpPr>
        <p:spPr>
          <a:xfrm rot="16200000">
            <a:off x="233498" y="5420538"/>
            <a:ext cx="969135" cy="276999"/>
          </a:xfrm>
          <a:prstGeom prst="rect">
            <a:avLst/>
          </a:prstGeom>
          <a:noFill/>
        </p:spPr>
        <p:txBody>
          <a:bodyPr wrap="none" rtlCol="0">
            <a:spAutoFit/>
          </a:bodyPr>
          <a:lstStyle/>
          <a:p>
            <a:r>
              <a:rPr lang="en-US" sz="1200" dirty="0"/>
              <a:t>51 members </a:t>
            </a:r>
          </a:p>
        </p:txBody>
      </p:sp>
      <p:sp>
        <p:nvSpPr>
          <p:cNvPr id="22" name="TextBox 21"/>
          <p:cNvSpPr txBox="1"/>
          <p:nvPr/>
        </p:nvSpPr>
        <p:spPr>
          <a:xfrm>
            <a:off x="3352800" y="5638800"/>
            <a:ext cx="2696867" cy="646331"/>
          </a:xfrm>
          <a:prstGeom prst="rect">
            <a:avLst/>
          </a:prstGeom>
          <a:noFill/>
        </p:spPr>
        <p:txBody>
          <a:bodyPr wrap="square" rtlCol="0">
            <a:spAutoFit/>
          </a:bodyPr>
          <a:lstStyle/>
          <a:p>
            <a:r>
              <a:rPr lang="en-US" dirty="0"/>
              <a:t>Seasonal forecast (even lower resolution)</a:t>
            </a:r>
          </a:p>
        </p:txBody>
      </p:sp>
      <p:grpSp>
        <p:nvGrpSpPr>
          <p:cNvPr id="23" name="Group 22"/>
          <p:cNvGrpSpPr/>
          <p:nvPr/>
        </p:nvGrpSpPr>
        <p:grpSpPr>
          <a:xfrm>
            <a:off x="6019800" y="5181600"/>
            <a:ext cx="2743200" cy="457200"/>
            <a:chOff x="1066800" y="5181600"/>
            <a:chExt cx="1600200" cy="457200"/>
          </a:xfrm>
        </p:grpSpPr>
        <p:cxnSp>
          <p:nvCxnSpPr>
            <p:cNvPr id="24" name="Straight Arrow Connector 23"/>
            <p:cNvCxnSpPr/>
            <p:nvPr/>
          </p:nvCxnSpPr>
          <p:spPr>
            <a:xfrm>
              <a:off x="1066800" y="51816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066800" y="56388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066800" y="53340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066800" y="54864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6172200" y="4876800"/>
            <a:ext cx="2618325" cy="369332"/>
          </a:xfrm>
          <a:prstGeom prst="rect">
            <a:avLst/>
          </a:prstGeom>
          <a:noFill/>
        </p:spPr>
        <p:txBody>
          <a:bodyPr wrap="none" rtlCol="0">
            <a:spAutoFit/>
          </a:bodyPr>
          <a:lstStyle/>
          <a:p>
            <a:r>
              <a:rPr lang="en-US" dirty="0"/>
              <a:t> 13 months (4 times/year)</a:t>
            </a:r>
          </a:p>
        </p:txBody>
      </p:sp>
      <p:grpSp>
        <p:nvGrpSpPr>
          <p:cNvPr id="29" name="Group 28"/>
          <p:cNvGrpSpPr/>
          <p:nvPr/>
        </p:nvGrpSpPr>
        <p:grpSpPr>
          <a:xfrm>
            <a:off x="2514600" y="3352800"/>
            <a:ext cx="1447800" cy="457200"/>
            <a:chOff x="1066800" y="5181600"/>
            <a:chExt cx="1600200" cy="457200"/>
          </a:xfrm>
        </p:grpSpPr>
        <p:cxnSp>
          <p:nvCxnSpPr>
            <p:cNvPr id="30" name="Straight Arrow Connector 29"/>
            <p:cNvCxnSpPr/>
            <p:nvPr/>
          </p:nvCxnSpPr>
          <p:spPr>
            <a:xfrm>
              <a:off x="1066800" y="51816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066800" y="56388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066800" y="53340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066800" y="5486400"/>
              <a:ext cx="1600200"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2667000" y="2971800"/>
            <a:ext cx="2518012" cy="369332"/>
          </a:xfrm>
          <a:prstGeom prst="rect">
            <a:avLst/>
          </a:prstGeom>
          <a:noFill/>
        </p:spPr>
        <p:txBody>
          <a:bodyPr wrap="none" rtlCol="0">
            <a:spAutoFit/>
          </a:bodyPr>
          <a:lstStyle/>
          <a:p>
            <a:r>
              <a:rPr lang="en-US" dirty="0"/>
              <a:t>48 days (twice per week) </a:t>
            </a:r>
          </a:p>
        </p:txBody>
      </p:sp>
      <p:sp>
        <p:nvSpPr>
          <p:cNvPr id="36" name="TextBox 35"/>
          <p:cNvSpPr txBox="1"/>
          <p:nvPr/>
        </p:nvSpPr>
        <p:spPr>
          <a:xfrm>
            <a:off x="3962400" y="3276600"/>
            <a:ext cx="3200399" cy="646331"/>
          </a:xfrm>
          <a:prstGeom prst="rect">
            <a:avLst/>
          </a:prstGeom>
          <a:noFill/>
        </p:spPr>
        <p:txBody>
          <a:bodyPr wrap="square" rtlCol="0">
            <a:spAutoFit/>
          </a:bodyPr>
          <a:lstStyle/>
          <a:p>
            <a:r>
              <a:rPr lang="en-US" dirty="0"/>
              <a:t>extended EPS (progressive intermediate resolution)</a:t>
            </a:r>
          </a:p>
        </p:txBody>
      </p:sp>
      <p:sp>
        <p:nvSpPr>
          <p:cNvPr id="4" name="Right Bracket 3"/>
          <p:cNvSpPr/>
          <p:nvPr/>
        </p:nvSpPr>
        <p:spPr>
          <a:xfrm>
            <a:off x="6553200" y="2590800"/>
            <a:ext cx="228600" cy="160020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781800" y="3048000"/>
            <a:ext cx="2209800" cy="923330"/>
          </a:xfrm>
          <a:prstGeom prst="rect">
            <a:avLst/>
          </a:prstGeom>
          <a:noFill/>
        </p:spPr>
        <p:txBody>
          <a:bodyPr wrap="square" rtlCol="0">
            <a:spAutoFit/>
          </a:bodyPr>
          <a:lstStyle/>
          <a:p>
            <a:r>
              <a:rPr lang="en-US" dirty="0">
                <a:solidFill>
                  <a:srgbClr val="FF0000"/>
                </a:solidFill>
              </a:rPr>
              <a:t>Dynamic “on the fly” </a:t>
            </a:r>
            <a:r>
              <a:rPr lang="en-US" dirty="0" err="1">
                <a:solidFill>
                  <a:srgbClr val="FF0000"/>
                </a:solidFill>
              </a:rPr>
              <a:t>hindcast</a:t>
            </a:r>
            <a:endParaRPr lang="en-US" dirty="0">
              <a:solidFill>
                <a:srgbClr val="FF0000"/>
              </a:solidFill>
            </a:endParaRPr>
          </a:p>
          <a:p>
            <a:r>
              <a:rPr lang="en-US" dirty="0">
                <a:solidFill>
                  <a:srgbClr val="FF0000"/>
                </a:solidFill>
              </a:rPr>
              <a:t>20 previous years </a:t>
            </a:r>
          </a:p>
        </p:txBody>
      </p:sp>
      <p:sp>
        <p:nvSpPr>
          <p:cNvPr id="37" name="TextBox 36"/>
          <p:cNvSpPr txBox="1"/>
          <p:nvPr/>
        </p:nvSpPr>
        <p:spPr>
          <a:xfrm>
            <a:off x="6324600" y="5791200"/>
            <a:ext cx="2209800" cy="369332"/>
          </a:xfrm>
          <a:prstGeom prst="rect">
            <a:avLst/>
          </a:prstGeom>
          <a:noFill/>
        </p:spPr>
        <p:txBody>
          <a:bodyPr wrap="square" rtlCol="0">
            <a:spAutoFit/>
          </a:bodyPr>
          <a:lstStyle/>
          <a:p>
            <a:r>
              <a:rPr lang="en-US" dirty="0">
                <a:solidFill>
                  <a:srgbClr val="FF0000"/>
                </a:solidFill>
              </a:rPr>
              <a:t>Fixed </a:t>
            </a:r>
            <a:r>
              <a:rPr lang="en-US" dirty="0" err="1">
                <a:solidFill>
                  <a:srgbClr val="FF0000"/>
                </a:solidFill>
              </a:rPr>
              <a:t>hindcast</a:t>
            </a:r>
            <a:r>
              <a:rPr lang="en-US" dirty="0">
                <a:solidFill>
                  <a:srgbClr val="FF0000"/>
                </a:solidFill>
              </a:rPr>
              <a:t> period </a:t>
            </a:r>
          </a:p>
        </p:txBody>
      </p:sp>
    </p:spTree>
    <p:extLst>
      <p:ext uri="{BB962C8B-B14F-4D97-AF65-F5344CB8AC3E}">
        <p14:creationId xmlns:p14="http://schemas.microsoft.com/office/powerpoint/2010/main" val="3807090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dirty="0"/>
              <a:t>Why do we need the </a:t>
            </a:r>
            <a:r>
              <a:rPr lang="en-US" dirty="0" err="1"/>
              <a:t>hindcast</a:t>
            </a:r>
            <a:r>
              <a:rPr lang="en-US" dirty="0"/>
              <a:t> suite?</a:t>
            </a:r>
          </a:p>
        </p:txBody>
      </p:sp>
      <p:sp>
        <p:nvSpPr>
          <p:cNvPr id="4" name="Freeform 3"/>
          <p:cNvSpPr/>
          <p:nvPr/>
        </p:nvSpPr>
        <p:spPr>
          <a:xfrm>
            <a:off x="630641" y="2112385"/>
            <a:ext cx="6227360" cy="1501249"/>
          </a:xfrm>
          <a:custGeom>
            <a:avLst/>
            <a:gdLst>
              <a:gd name="connsiteX0" fmla="*/ 0 w 6768897"/>
              <a:gd name="connsiteY0" fmla="*/ 1501249 h 1501249"/>
              <a:gd name="connsiteX1" fmla="*/ 107824 w 6768897"/>
              <a:gd name="connsiteY1" fmla="*/ 1345487 h 1501249"/>
              <a:gd name="connsiteX2" fmla="*/ 167725 w 6768897"/>
              <a:gd name="connsiteY2" fmla="*/ 1249634 h 1501249"/>
              <a:gd name="connsiteX3" fmla="*/ 179706 w 6768897"/>
              <a:gd name="connsiteY3" fmla="*/ 1213689 h 1501249"/>
              <a:gd name="connsiteX4" fmla="*/ 275548 w 6768897"/>
              <a:gd name="connsiteY4" fmla="*/ 1105854 h 1501249"/>
              <a:gd name="connsiteX5" fmla="*/ 323470 w 6768897"/>
              <a:gd name="connsiteY5" fmla="*/ 1057928 h 1501249"/>
              <a:gd name="connsiteX6" fmla="*/ 347431 w 6768897"/>
              <a:gd name="connsiteY6" fmla="*/ 1021983 h 1501249"/>
              <a:gd name="connsiteX7" fmla="*/ 455254 w 6768897"/>
              <a:gd name="connsiteY7" fmla="*/ 950093 h 1501249"/>
              <a:gd name="connsiteX8" fmla="*/ 491195 w 6768897"/>
              <a:gd name="connsiteY8" fmla="*/ 926130 h 1501249"/>
              <a:gd name="connsiteX9" fmla="*/ 563077 w 6768897"/>
              <a:gd name="connsiteY9" fmla="*/ 914148 h 1501249"/>
              <a:gd name="connsiteX10" fmla="*/ 694861 w 6768897"/>
              <a:gd name="connsiteY10" fmla="*/ 926130 h 1501249"/>
              <a:gd name="connsiteX11" fmla="*/ 766743 w 6768897"/>
              <a:gd name="connsiteY11" fmla="*/ 974056 h 1501249"/>
              <a:gd name="connsiteX12" fmla="*/ 838625 w 6768897"/>
              <a:gd name="connsiteY12" fmla="*/ 1069909 h 1501249"/>
              <a:gd name="connsiteX13" fmla="*/ 886546 w 6768897"/>
              <a:gd name="connsiteY13" fmla="*/ 1129818 h 1501249"/>
              <a:gd name="connsiteX14" fmla="*/ 946448 w 6768897"/>
              <a:gd name="connsiteY14" fmla="*/ 1201708 h 1501249"/>
              <a:gd name="connsiteX15" fmla="*/ 982389 w 6768897"/>
              <a:gd name="connsiteY15" fmla="*/ 1213689 h 1501249"/>
              <a:gd name="connsiteX16" fmla="*/ 1090212 w 6768897"/>
              <a:gd name="connsiteY16" fmla="*/ 1237653 h 1501249"/>
              <a:gd name="connsiteX17" fmla="*/ 1210016 w 6768897"/>
              <a:gd name="connsiteY17" fmla="*/ 1225671 h 1501249"/>
              <a:gd name="connsiteX18" fmla="*/ 1317839 w 6768897"/>
              <a:gd name="connsiteY18" fmla="*/ 1141799 h 1501249"/>
              <a:gd name="connsiteX19" fmla="*/ 1353780 w 6768897"/>
              <a:gd name="connsiteY19" fmla="*/ 1105854 h 1501249"/>
              <a:gd name="connsiteX20" fmla="*/ 1425662 w 6768897"/>
              <a:gd name="connsiteY20" fmla="*/ 1069909 h 1501249"/>
              <a:gd name="connsiteX21" fmla="*/ 1461603 w 6768897"/>
              <a:gd name="connsiteY21" fmla="*/ 1045946 h 1501249"/>
              <a:gd name="connsiteX22" fmla="*/ 1497544 w 6768897"/>
              <a:gd name="connsiteY22" fmla="*/ 1033964 h 1501249"/>
              <a:gd name="connsiteX23" fmla="*/ 1581406 w 6768897"/>
              <a:gd name="connsiteY23" fmla="*/ 998019 h 1501249"/>
              <a:gd name="connsiteX24" fmla="*/ 1629328 w 6768897"/>
              <a:gd name="connsiteY24" fmla="*/ 962074 h 1501249"/>
              <a:gd name="connsiteX25" fmla="*/ 1677249 w 6768897"/>
              <a:gd name="connsiteY25" fmla="*/ 950093 h 1501249"/>
              <a:gd name="connsiteX26" fmla="*/ 1713190 w 6768897"/>
              <a:gd name="connsiteY26" fmla="*/ 938111 h 1501249"/>
              <a:gd name="connsiteX27" fmla="*/ 1797053 w 6768897"/>
              <a:gd name="connsiteY27" fmla="*/ 902166 h 1501249"/>
              <a:gd name="connsiteX28" fmla="*/ 2132502 w 6768897"/>
              <a:gd name="connsiteY28" fmla="*/ 914148 h 1501249"/>
              <a:gd name="connsiteX29" fmla="*/ 2168443 w 6768897"/>
              <a:gd name="connsiteY29" fmla="*/ 938111 h 1501249"/>
              <a:gd name="connsiteX30" fmla="*/ 2204384 w 6768897"/>
              <a:gd name="connsiteY30" fmla="*/ 950093 h 1501249"/>
              <a:gd name="connsiteX31" fmla="*/ 2240325 w 6768897"/>
              <a:gd name="connsiteY31" fmla="*/ 986038 h 1501249"/>
              <a:gd name="connsiteX32" fmla="*/ 2264286 w 6768897"/>
              <a:gd name="connsiteY32" fmla="*/ 1033964 h 1501249"/>
              <a:gd name="connsiteX33" fmla="*/ 2300227 w 6768897"/>
              <a:gd name="connsiteY33" fmla="*/ 1057928 h 1501249"/>
              <a:gd name="connsiteX34" fmla="*/ 2336168 w 6768897"/>
              <a:gd name="connsiteY34" fmla="*/ 1093873 h 1501249"/>
              <a:gd name="connsiteX35" fmla="*/ 2360129 w 6768897"/>
              <a:gd name="connsiteY35" fmla="*/ 1129818 h 1501249"/>
              <a:gd name="connsiteX36" fmla="*/ 2396070 w 6768897"/>
              <a:gd name="connsiteY36" fmla="*/ 1177744 h 1501249"/>
              <a:gd name="connsiteX37" fmla="*/ 2420031 w 6768897"/>
              <a:gd name="connsiteY37" fmla="*/ 1201708 h 1501249"/>
              <a:gd name="connsiteX38" fmla="*/ 2455972 w 6768897"/>
              <a:gd name="connsiteY38" fmla="*/ 1213689 h 1501249"/>
              <a:gd name="connsiteX39" fmla="*/ 2503893 w 6768897"/>
              <a:gd name="connsiteY39" fmla="*/ 1237653 h 1501249"/>
              <a:gd name="connsiteX40" fmla="*/ 2539834 w 6768897"/>
              <a:gd name="connsiteY40" fmla="*/ 1249634 h 1501249"/>
              <a:gd name="connsiteX41" fmla="*/ 2635677 w 6768897"/>
              <a:gd name="connsiteY41" fmla="*/ 1297561 h 1501249"/>
              <a:gd name="connsiteX42" fmla="*/ 2683598 w 6768897"/>
              <a:gd name="connsiteY42" fmla="*/ 1321524 h 1501249"/>
              <a:gd name="connsiteX43" fmla="*/ 2851323 w 6768897"/>
              <a:gd name="connsiteY43" fmla="*/ 1429359 h 1501249"/>
              <a:gd name="connsiteX44" fmla="*/ 2923205 w 6768897"/>
              <a:gd name="connsiteY44" fmla="*/ 1477286 h 1501249"/>
              <a:gd name="connsiteX45" fmla="*/ 3019048 w 6768897"/>
              <a:gd name="connsiteY45" fmla="*/ 1489267 h 1501249"/>
              <a:gd name="connsiteX46" fmla="*/ 3342517 w 6768897"/>
              <a:gd name="connsiteY46" fmla="*/ 1477286 h 1501249"/>
              <a:gd name="connsiteX47" fmla="*/ 3462321 w 6768897"/>
              <a:gd name="connsiteY47" fmla="*/ 1417377 h 1501249"/>
              <a:gd name="connsiteX48" fmla="*/ 3498262 w 6768897"/>
              <a:gd name="connsiteY48" fmla="*/ 1405396 h 1501249"/>
              <a:gd name="connsiteX49" fmla="*/ 3522223 w 6768897"/>
              <a:gd name="connsiteY49" fmla="*/ 1369451 h 1501249"/>
              <a:gd name="connsiteX50" fmla="*/ 3546183 w 6768897"/>
              <a:gd name="connsiteY50" fmla="*/ 1345487 h 1501249"/>
              <a:gd name="connsiteX51" fmla="*/ 3558164 w 6768897"/>
              <a:gd name="connsiteY51" fmla="*/ 1297561 h 1501249"/>
              <a:gd name="connsiteX52" fmla="*/ 3606085 w 6768897"/>
              <a:gd name="connsiteY52" fmla="*/ 1201708 h 1501249"/>
              <a:gd name="connsiteX53" fmla="*/ 3618065 w 6768897"/>
              <a:gd name="connsiteY53" fmla="*/ 1165763 h 1501249"/>
              <a:gd name="connsiteX54" fmla="*/ 3642026 w 6768897"/>
              <a:gd name="connsiteY54" fmla="*/ 1081891 h 1501249"/>
              <a:gd name="connsiteX55" fmla="*/ 3665987 w 6768897"/>
              <a:gd name="connsiteY55" fmla="*/ 1045946 h 1501249"/>
              <a:gd name="connsiteX56" fmla="*/ 3737869 w 6768897"/>
              <a:gd name="connsiteY56" fmla="*/ 950093 h 1501249"/>
              <a:gd name="connsiteX57" fmla="*/ 3857672 w 6768897"/>
              <a:gd name="connsiteY57" fmla="*/ 854240 h 1501249"/>
              <a:gd name="connsiteX58" fmla="*/ 3893613 w 6768897"/>
              <a:gd name="connsiteY58" fmla="*/ 842258 h 1501249"/>
              <a:gd name="connsiteX59" fmla="*/ 3989456 w 6768897"/>
              <a:gd name="connsiteY59" fmla="*/ 794331 h 1501249"/>
              <a:gd name="connsiteX60" fmla="*/ 4217083 w 6768897"/>
              <a:gd name="connsiteY60" fmla="*/ 806313 h 1501249"/>
              <a:gd name="connsiteX61" fmla="*/ 4265004 w 6768897"/>
              <a:gd name="connsiteY61" fmla="*/ 818295 h 1501249"/>
              <a:gd name="connsiteX62" fmla="*/ 4348867 w 6768897"/>
              <a:gd name="connsiteY62" fmla="*/ 842258 h 1501249"/>
              <a:gd name="connsiteX63" fmla="*/ 4504611 w 6768897"/>
              <a:gd name="connsiteY63" fmla="*/ 854240 h 1501249"/>
              <a:gd name="connsiteX64" fmla="*/ 4612434 w 6768897"/>
              <a:gd name="connsiteY64" fmla="*/ 866221 h 1501249"/>
              <a:gd name="connsiteX65" fmla="*/ 4648375 w 6768897"/>
              <a:gd name="connsiteY65" fmla="*/ 890185 h 1501249"/>
              <a:gd name="connsiteX66" fmla="*/ 4876002 w 6768897"/>
              <a:gd name="connsiteY66" fmla="*/ 890185 h 1501249"/>
              <a:gd name="connsiteX67" fmla="*/ 4947884 w 6768897"/>
              <a:gd name="connsiteY67" fmla="*/ 854240 h 1501249"/>
              <a:gd name="connsiteX68" fmla="*/ 4971845 w 6768897"/>
              <a:gd name="connsiteY68" fmla="*/ 830276 h 1501249"/>
              <a:gd name="connsiteX69" fmla="*/ 5031746 w 6768897"/>
              <a:gd name="connsiteY69" fmla="*/ 782350 h 1501249"/>
              <a:gd name="connsiteX70" fmla="*/ 5091648 w 6768897"/>
              <a:gd name="connsiteY70" fmla="*/ 710460 h 1501249"/>
              <a:gd name="connsiteX71" fmla="*/ 5151550 w 6768897"/>
              <a:gd name="connsiteY71" fmla="*/ 662533 h 1501249"/>
              <a:gd name="connsiteX72" fmla="*/ 5235412 w 6768897"/>
              <a:gd name="connsiteY72" fmla="*/ 590643 h 1501249"/>
              <a:gd name="connsiteX73" fmla="*/ 5271353 w 6768897"/>
              <a:gd name="connsiteY73" fmla="*/ 578662 h 1501249"/>
              <a:gd name="connsiteX74" fmla="*/ 5307294 w 6768897"/>
              <a:gd name="connsiteY74" fmla="*/ 518753 h 1501249"/>
              <a:gd name="connsiteX75" fmla="*/ 5355216 w 6768897"/>
              <a:gd name="connsiteY75" fmla="*/ 446863 h 1501249"/>
              <a:gd name="connsiteX76" fmla="*/ 5463039 w 6768897"/>
              <a:gd name="connsiteY76" fmla="*/ 362992 h 1501249"/>
              <a:gd name="connsiteX77" fmla="*/ 5594823 w 6768897"/>
              <a:gd name="connsiteY77" fmla="*/ 255157 h 1501249"/>
              <a:gd name="connsiteX78" fmla="*/ 5630764 w 6768897"/>
              <a:gd name="connsiteY78" fmla="*/ 243175 h 1501249"/>
              <a:gd name="connsiteX79" fmla="*/ 5738587 w 6768897"/>
              <a:gd name="connsiteY79" fmla="*/ 171285 h 1501249"/>
              <a:gd name="connsiteX80" fmla="*/ 5786508 w 6768897"/>
              <a:gd name="connsiteY80" fmla="*/ 159304 h 1501249"/>
              <a:gd name="connsiteX81" fmla="*/ 5918292 w 6768897"/>
              <a:gd name="connsiteY81" fmla="*/ 123359 h 1501249"/>
              <a:gd name="connsiteX82" fmla="*/ 5966213 w 6768897"/>
              <a:gd name="connsiteY82" fmla="*/ 99395 h 1501249"/>
              <a:gd name="connsiteX83" fmla="*/ 6002154 w 6768897"/>
              <a:gd name="connsiteY83" fmla="*/ 75432 h 1501249"/>
              <a:gd name="connsiteX84" fmla="*/ 6097997 w 6768897"/>
              <a:gd name="connsiteY84" fmla="*/ 51469 h 1501249"/>
              <a:gd name="connsiteX85" fmla="*/ 6768897 w 6768897"/>
              <a:gd name="connsiteY85" fmla="*/ 27505 h 15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68897" h="1501249">
                <a:moveTo>
                  <a:pt x="0" y="1501249"/>
                </a:moveTo>
                <a:lnTo>
                  <a:pt x="107824" y="1345487"/>
                </a:lnTo>
                <a:cubicBezTo>
                  <a:pt x="125244" y="1320146"/>
                  <a:pt x="155841" y="1273403"/>
                  <a:pt x="167725" y="1249634"/>
                </a:cubicBezTo>
                <a:cubicBezTo>
                  <a:pt x="173373" y="1238337"/>
                  <a:pt x="173440" y="1224655"/>
                  <a:pt x="179706" y="1213689"/>
                </a:cubicBezTo>
                <a:cubicBezTo>
                  <a:pt x="203208" y="1172557"/>
                  <a:pt x="243079" y="1138326"/>
                  <a:pt x="275548" y="1105854"/>
                </a:cubicBezTo>
                <a:cubicBezTo>
                  <a:pt x="291522" y="1089878"/>
                  <a:pt x="310939" y="1076726"/>
                  <a:pt x="323470" y="1057928"/>
                </a:cubicBezTo>
                <a:cubicBezTo>
                  <a:pt x="331457" y="1045946"/>
                  <a:pt x="336595" y="1031466"/>
                  <a:pt x="347431" y="1021983"/>
                </a:cubicBezTo>
                <a:cubicBezTo>
                  <a:pt x="347437" y="1021978"/>
                  <a:pt x="437280" y="962077"/>
                  <a:pt x="455254" y="950093"/>
                </a:cubicBezTo>
                <a:cubicBezTo>
                  <a:pt x="467234" y="942105"/>
                  <a:pt x="476992" y="928498"/>
                  <a:pt x="491195" y="926130"/>
                </a:cubicBezTo>
                <a:lnTo>
                  <a:pt x="563077" y="914148"/>
                </a:lnTo>
                <a:cubicBezTo>
                  <a:pt x="607005" y="918142"/>
                  <a:pt x="652545" y="913683"/>
                  <a:pt x="694861" y="926130"/>
                </a:cubicBezTo>
                <a:cubicBezTo>
                  <a:pt x="722489" y="934257"/>
                  <a:pt x="766743" y="974056"/>
                  <a:pt x="766743" y="974056"/>
                </a:cubicBezTo>
                <a:cubicBezTo>
                  <a:pt x="790704" y="1006007"/>
                  <a:pt x="810387" y="1041667"/>
                  <a:pt x="838625" y="1069909"/>
                </a:cubicBezTo>
                <a:cubicBezTo>
                  <a:pt x="878695" y="1109986"/>
                  <a:pt x="848762" y="1076915"/>
                  <a:pt x="886546" y="1129818"/>
                </a:cubicBezTo>
                <a:cubicBezTo>
                  <a:pt x="892044" y="1137517"/>
                  <a:pt x="929423" y="1191492"/>
                  <a:pt x="946448" y="1201708"/>
                </a:cubicBezTo>
                <a:cubicBezTo>
                  <a:pt x="957277" y="1208206"/>
                  <a:pt x="970247" y="1210219"/>
                  <a:pt x="982389" y="1213689"/>
                </a:cubicBezTo>
                <a:cubicBezTo>
                  <a:pt x="1021873" y="1224971"/>
                  <a:pt x="1049029" y="1229415"/>
                  <a:pt x="1090212" y="1237653"/>
                </a:cubicBezTo>
                <a:cubicBezTo>
                  <a:pt x="1130147" y="1233659"/>
                  <a:pt x="1170773" y="1234081"/>
                  <a:pt x="1210016" y="1225671"/>
                </a:cubicBezTo>
                <a:cubicBezTo>
                  <a:pt x="1256585" y="1215691"/>
                  <a:pt x="1287385" y="1172256"/>
                  <a:pt x="1317839" y="1141799"/>
                </a:cubicBezTo>
                <a:cubicBezTo>
                  <a:pt x="1329819" y="1129817"/>
                  <a:pt x="1339682" y="1115253"/>
                  <a:pt x="1353780" y="1105854"/>
                </a:cubicBezTo>
                <a:cubicBezTo>
                  <a:pt x="1456783" y="1037179"/>
                  <a:pt x="1326460" y="1119515"/>
                  <a:pt x="1425662" y="1069909"/>
                </a:cubicBezTo>
                <a:cubicBezTo>
                  <a:pt x="1438541" y="1063469"/>
                  <a:pt x="1448724" y="1052386"/>
                  <a:pt x="1461603" y="1045946"/>
                </a:cubicBezTo>
                <a:cubicBezTo>
                  <a:pt x="1472898" y="1040298"/>
                  <a:pt x="1485937" y="1038939"/>
                  <a:pt x="1497544" y="1033964"/>
                </a:cubicBezTo>
                <a:cubicBezTo>
                  <a:pt x="1601172" y="989547"/>
                  <a:pt x="1497118" y="1026119"/>
                  <a:pt x="1581406" y="998019"/>
                </a:cubicBezTo>
                <a:cubicBezTo>
                  <a:pt x="1597380" y="986037"/>
                  <a:pt x="1611468" y="971005"/>
                  <a:pt x="1629328" y="962074"/>
                </a:cubicBezTo>
                <a:cubicBezTo>
                  <a:pt x="1644055" y="954710"/>
                  <a:pt x="1661417" y="954617"/>
                  <a:pt x="1677249" y="950093"/>
                </a:cubicBezTo>
                <a:cubicBezTo>
                  <a:pt x="1689392" y="946623"/>
                  <a:pt x="1701583" y="943086"/>
                  <a:pt x="1713190" y="938111"/>
                </a:cubicBezTo>
                <a:cubicBezTo>
                  <a:pt x="1816819" y="893694"/>
                  <a:pt x="1712765" y="930266"/>
                  <a:pt x="1797053" y="902166"/>
                </a:cubicBezTo>
                <a:cubicBezTo>
                  <a:pt x="1908869" y="906160"/>
                  <a:pt x="2021135" y="903369"/>
                  <a:pt x="2132502" y="914148"/>
                </a:cubicBezTo>
                <a:cubicBezTo>
                  <a:pt x="2146834" y="915535"/>
                  <a:pt x="2155564" y="931671"/>
                  <a:pt x="2168443" y="938111"/>
                </a:cubicBezTo>
                <a:cubicBezTo>
                  <a:pt x="2179738" y="943759"/>
                  <a:pt x="2192404" y="946099"/>
                  <a:pt x="2204384" y="950093"/>
                </a:cubicBezTo>
                <a:cubicBezTo>
                  <a:pt x="2216364" y="962075"/>
                  <a:pt x="2230477" y="972250"/>
                  <a:pt x="2240325" y="986038"/>
                </a:cubicBezTo>
                <a:cubicBezTo>
                  <a:pt x="2250706" y="1000572"/>
                  <a:pt x="2252853" y="1020242"/>
                  <a:pt x="2264286" y="1033964"/>
                </a:cubicBezTo>
                <a:cubicBezTo>
                  <a:pt x="2273504" y="1045026"/>
                  <a:pt x="2289166" y="1048709"/>
                  <a:pt x="2300227" y="1057928"/>
                </a:cubicBezTo>
                <a:cubicBezTo>
                  <a:pt x="2313243" y="1068776"/>
                  <a:pt x="2325322" y="1080856"/>
                  <a:pt x="2336168" y="1093873"/>
                </a:cubicBezTo>
                <a:cubicBezTo>
                  <a:pt x="2345386" y="1104936"/>
                  <a:pt x="2351760" y="1118100"/>
                  <a:pt x="2360129" y="1129818"/>
                </a:cubicBezTo>
                <a:cubicBezTo>
                  <a:pt x="2371735" y="1146068"/>
                  <a:pt x="2383287" y="1162403"/>
                  <a:pt x="2396070" y="1177744"/>
                </a:cubicBezTo>
                <a:cubicBezTo>
                  <a:pt x="2403301" y="1186422"/>
                  <a:pt x="2410345" y="1195896"/>
                  <a:pt x="2420031" y="1201708"/>
                </a:cubicBezTo>
                <a:cubicBezTo>
                  <a:pt x="2430860" y="1208206"/>
                  <a:pt x="2444365" y="1208714"/>
                  <a:pt x="2455972" y="1213689"/>
                </a:cubicBezTo>
                <a:cubicBezTo>
                  <a:pt x="2472387" y="1220725"/>
                  <a:pt x="2487478" y="1230617"/>
                  <a:pt x="2503893" y="1237653"/>
                </a:cubicBezTo>
                <a:cubicBezTo>
                  <a:pt x="2515500" y="1242628"/>
                  <a:pt x="2528338" y="1244408"/>
                  <a:pt x="2539834" y="1249634"/>
                </a:cubicBezTo>
                <a:cubicBezTo>
                  <a:pt x="2572351" y="1264416"/>
                  <a:pt x="2603729" y="1281585"/>
                  <a:pt x="2635677" y="1297561"/>
                </a:cubicBezTo>
                <a:cubicBezTo>
                  <a:pt x="2651651" y="1305549"/>
                  <a:pt x="2668284" y="1312335"/>
                  <a:pt x="2683598" y="1321524"/>
                </a:cubicBezTo>
                <a:cubicBezTo>
                  <a:pt x="2919850" y="1463290"/>
                  <a:pt x="2723560" y="1339914"/>
                  <a:pt x="2851323" y="1429359"/>
                </a:cubicBezTo>
                <a:cubicBezTo>
                  <a:pt x="2874914" y="1445875"/>
                  <a:pt x="2894629" y="1473714"/>
                  <a:pt x="2923205" y="1477286"/>
                </a:cubicBezTo>
                <a:lnTo>
                  <a:pt x="3019048" y="1489267"/>
                </a:lnTo>
                <a:cubicBezTo>
                  <a:pt x="3126871" y="1485273"/>
                  <a:pt x="3235091" y="1487358"/>
                  <a:pt x="3342517" y="1477286"/>
                </a:cubicBezTo>
                <a:cubicBezTo>
                  <a:pt x="3380392" y="1473735"/>
                  <a:pt x="3431239" y="1432919"/>
                  <a:pt x="3462321" y="1417377"/>
                </a:cubicBezTo>
                <a:cubicBezTo>
                  <a:pt x="3473616" y="1411729"/>
                  <a:pt x="3486282" y="1409390"/>
                  <a:pt x="3498262" y="1405396"/>
                </a:cubicBezTo>
                <a:cubicBezTo>
                  <a:pt x="3506249" y="1393414"/>
                  <a:pt x="3513228" y="1380696"/>
                  <a:pt x="3522223" y="1369451"/>
                </a:cubicBezTo>
                <a:cubicBezTo>
                  <a:pt x="3529279" y="1360630"/>
                  <a:pt x="3541132" y="1355590"/>
                  <a:pt x="3546183" y="1345487"/>
                </a:cubicBezTo>
                <a:cubicBezTo>
                  <a:pt x="3553547" y="1330758"/>
                  <a:pt x="3552957" y="1313183"/>
                  <a:pt x="3558164" y="1297561"/>
                </a:cubicBezTo>
                <a:cubicBezTo>
                  <a:pt x="3577704" y="1238936"/>
                  <a:pt x="3576734" y="1245738"/>
                  <a:pt x="3606085" y="1201708"/>
                </a:cubicBezTo>
                <a:cubicBezTo>
                  <a:pt x="3610078" y="1189726"/>
                  <a:pt x="3614596" y="1177907"/>
                  <a:pt x="3618065" y="1165763"/>
                </a:cubicBezTo>
                <a:cubicBezTo>
                  <a:pt x="3623181" y="1147855"/>
                  <a:pt x="3632453" y="1101038"/>
                  <a:pt x="3642026" y="1081891"/>
                </a:cubicBezTo>
                <a:cubicBezTo>
                  <a:pt x="3648465" y="1069011"/>
                  <a:pt x="3657518" y="1057592"/>
                  <a:pt x="3665987" y="1045946"/>
                </a:cubicBezTo>
                <a:cubicBezTo>
                  <a:pt x="3689475" y="1013646"/>
                  <a:pt x="3706685" y="975043"/>
                  <a:pt x="3737869" y="950093"/>
                </a:cubicBezTo>
                <a:cubicBezTo>
                  <a:pt x="3777803" y="918142"/>
                  <a:pt x="3809154" y="870415"/>
                  <a:pt x="3857672" y="854240"/>
                </a:cubicBezTo>
                <a:cubicBezTo>
                  <a:pt x="3869652" y="850246"/>
                  <a:pt x="3882117" y="847484"/>
                  <a:pt x="3893613" y="842258"/>
                </a:cubicBezTo>
                <a:cubicBezTo>
                  <a:pt x="3926130" y="827476"/>
                  <a:pt x="3989456" y="794331"/>
                  <a:pt x="3989456" y="794331"/>
                </a:cubicBezTo>
                <a:cubicBezTo>
                  <a:pt x="4065332" y="798325"/>
                  <a:pt x="4141388" y="799730"/>
                  <a:pt x="4217083" y="806313"/>
                </a:cubicBezTo>
                <a:cubicBezTo>
                  <a:pt x="4233487" y="807740"/>
                  <a:pt x="4249172" y="813771"/>
                  <a:pt x="4265004" y="818295"/>
                </a:cubicBezTo>
                <a:cubicBezTo>
                  <a:pt x="4294826" y="826816"/>
                  <a:pt x="4317039" y="838513"/>
                  <a:pt x="4348867" y="842258"/>
                </a:cubicBezTo>
                <a:cubicBezTo>
                  <a:pt x="4400578" y="848343"/>
                  <a:pt x="4452757" y="849526"/>
                  <a:pt x="4504611" y="854240"/>
                </a:cubicBezTo>
                <a:cubicBezTo>
                  <a:pt x="4540625" y="857514"/>
                  <a:pt x="4576493" y="862227"/>
                  <a:pt x="4612434" y="866221"/>
                </a:cubicBezTo>
                <a:cubicBezTo>
                  <a:pt x="4624414" y="874209"/>
                  <a:pt x="4634715" y="885631"/>
                  <a:pt x="4648375" y="890185"/>
                </a:cubicBezTo>
                <a:cubicBezTo>
                  <a:pt x="4721547" y="914578"/>
                  <a:pt x="4803364" y="895773"/>
                  <a:pt x="4876002" y="890185"/>
                </a:cubicBezTo>
                <a:cubicBezTo>
                  <a:pt x="4931799" y="834379"/>
                  <a:pt x="4859566" y="898403"/>
                  <a:pt x="4947884" y="854240"/>
                </a:cubicBezTo>
                <a:cubicBezTo>
                  <a:pt x="4957987" y="849188"/>
                  <a:pt x="4963269" y="837628"/>
                  <a:pt x="4971845" y="830276"/>
                </a:cubicBezTo>
                <a:cubicBezTo>
                  <a:pt x="4991259" y="813633"/>
                  <a:pt x="5012332" y="798993"/>
                  <a:pt x="5031746" y="782350"/>
                </a:cubicBezTo>
                <a:cubicBezTo>
                  <a:pt x="5063355" y="755254"/>
                  <a:pt x="5060369" y="747999"/>
                  <a:pt x="5091648" y="710460"/>
                </a:cubicBezTo>
                <a:cubicBezTo>
                  <a:pt x="5123337" y="672429"/>
                  <a:pt x="5109337" y="697714"/>
                  <a:pt x="5151550" y="662533"/>
                </a:cubicBezTo>
                <a:cubicBezTo>
                  <a:pt x="5197898" y="623906"/>
                  <a:pt x="5178311" y="623275"/>
                  <a:pt x="5235412" y="590643"/>
                </a:cubicBezTo>
                <a:cubicBezTo>
                  <a:pt x="5246376" y="584377"/>
                  <a:pt x="5259373" y="582656"/>
                  <a:pt x="5271353" y="578662"/>
                </a:cubicBezTo>
                <a:cubicBezTo>
                  <a:pt x="5294260" y="509936"/>
                  <a:pt x="5267826" y="571383"/>
                  <a:pt x="5307294" y="518753"/>
                </a:cubicBezTo>
                <a:cubicBezTo>
                  <a:pt x="5324572" y="495712"/>
                  <a:pt x="5332484" y="464545"/>
                  <a:pt x="5355216" y="446863"/>
                </a:cubicBezTo>
                <a:cubicBezTo>
                  <a:pt x="5391157" y="418906"/>
                  <a:pt x="5430843" y="395191"/>
                  <a:pt x="5463039" y="362992"/>
                </a:cubicBezTo>
                <a:cubicBezTo>
                  <a:pt x="5496541" y="329486"/>
                  <a:pt x="5547132" y="271056"/>
                  <a:pt x="5594823" y="255157"/>
                </a:cubicBezTo>
                <a:lnTo>
                  <a:pt x="5630764" y="243175"/>
                </a:lnTo>
                <a:cubicBezTo>
                  <a:pt x="5663690" y="218478"/>
                  <a:pt x="5700775" y="188092"/>
                  <a:pt x="5738587" y="171285"/>
                </a:cubicBezTo>
                <a:cubicBezTo>
                  <a:pt x="5753633" y="164597"/>
                  <a:pt x="5770435" y="162876"/>
                  <a:pt x="5786508" y="159304"/>
                </a:cubicBezTo>
                <a:cubicBezTo>
                  <a:pt x="5833828" y="148787"/>
                  <a:pt x="5873417" y="145800"/>
                  <a:pt x="5918292" y="123359"/>
                </a:cubicBezTo>
                <a:cubicBezTo>
                  <a:pt x="5934266" y="115371"/>
                  <a:pt x="5950707" y="108257"/>
                  <a:pt x="5966213" y="99395"/>
                </a:cubicBezTo>
                <a:cubicBezTo>
                  <a:pt x="5978714" y="92250"/>
                  <a:pt x="5989275" y="81872"/>
                  <a:pt x="6002154" y="75432"/>
                </a:cubicBezTo>
                <a:cubicBezTo>
                  <a:pt x="6026716" y="63149"/>
                  <a:pt x="6075208" y="56027"/>
                  <a:pt x="6097997" y="51469"/>
                </a:cubicBezTo>
                <a:cubicBezTo>
                  <a:pt x="6346995" y="-48143"/>
                  <a:pt x="6136393" y="27505"/>
                  <a:pt x="6768897" y="2750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5-Point Star 4"/>
          <p:cNvSpPr/>
          <p:nvPr/>
        </p:nvSpPr>
        <p:spPr>
          <a:xfrm>
            <a:off x="6400800" y="2590800"/>
            <a:ext cx="609600" cy="5334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609600" y="2057400"/>
            <a:ext cx="1447800"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time</a:t>
            </a:r>
          </a:p>
        </p:txBody>
      </p:sp>
      <p:sp>
        <p:nvSpPr>
          <p:cNvPr id="7" name="TextBox 6"/>
          <p:cNvSpPr txBox="1"/>
          <p:nvPr/>
        </p:nvSpPr>
        <p:spPr>
          <a:xfrm>
            <a:off x="4419600" y="3048000"/>
            <a:ext cx="1182047" cy="369332"/>
          </a:xfrm>
          <a:prstGeom prst="rect">
            <a:avLst/>
          </a:prstGeom>
          <a:noFill/>
        </p:spPr>
        <p:txBody>
          <a:bodyPr wrap="none" rtlCol="0">
            <a:spAutoFit/>
          </a:bodyPr>
          <a:lstStyle/>
          <a:p>
            <a:r>
              <a:rPr lang="en-US" dirty="0"/>
              <a:t>Real world</a:t>
            </a:r>
          </a:p>
        </p:txBody>
      </p:sp>
      <p:sp>
        <p:nvSpPr>
          <p:cNvPr id="8" name="TextBox 7"/>
          <p:cNvSpPr txBox="1"/>
          <p:nvPr/>
        </p:nvSpPr>
        <p:spPr>
          <a:xfrm>
            <a:off x="7010400" y="2667000"/>
            <a:ext cx="983563" cy="369332"/>
          </a:xfrm>
          <a:prstGeom prst="rect">
            <a:avLst/>
          </a:prstGeom>
          <a:noFill/>
        </p:spPr>
        <p:txBody>
          <a:bodyPr wrap="none" rtlCol="0">
            <a:spAutoFit/>
          </a:bodyPr>
          <a:lstStyle/>
          <a:p>
            <a:r>
              <a:rPr lang="en-US" dirty="0"/>
              <a:t>Forecast</a:t>
            </a:r>
          </a:p>
        </p:txBody>
      </p:sp>
      <p:sp>
        <p:nvSpPr>
          <p:cNvPr id="11" name="Down Arrow 10"/>
          <p:cNvSpPr/>
          <p:nvPr/>
        </p:nvSpPr>
        <p:spPr>
          <a:xfrm>
            <a:off x="6553200" y="2209800"/>
            <a:ext cx="3048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4191000" y="3048000"/>
            <a:ext cx="239915" cy="15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6704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dirty="0"/>
              <a:t>Why do we need the </a:t>
            </a:r>
            <a:r>
              <a:rPr lang="en-US" dirty="0" err="1"/>
              <a:t>hindcast</a:t>
            </a:r>
            <a:r>
              <a:rPr lang="en-US" dirty="0"/>
              <a:t> suite?</a:t>
            </a:r>
          </a:p>
        </p:txBody>
      </p:sp>
      <p:sp>
        <p:nvSpPr>
          <p:cNvPr id="4" name="Freeform 3"/>
          <p:cNvSpPr/>
          <p:nvPr/>
        </p:nvSpPr>
        <p:spPr>
          <a:xfrm>
            <a:off x="630641" y="2112385"/>
            <a:ext cx="6227360" cy="1501249"/>
          </a:xfrm>
          <a:custGeom>
            <a:avLst/>
            <a:gdLst>
              <a:gd name="connsiteX0" fmla="*/ 0 w 6768897"/>
              <a:gd name="connsiteY0" fmla="*/ 1501249 h 1501249"/>
              <a:gd name="connsiteX1" fmla="*/ 107824 w 6768897"/>
              <a:gd name="connsiteY1" fmla="*/ 1345487 h 1501249"/>
              <a:gd name="connsiteX2" fmla="*/ 167725 w 6768897"/>
              <a:gd name="connsiteY2" fmla="*/ 1249634 h 1501249"/>
              <a:gd name="connsiteX3" fmla="*/ 179706 w 6768897"/>
              <a:gd name="connsiteY3" fmla="*/ 1213689 h 1501249"/>
              <a:gd name="connsiteX4" fmla="*/ 275548 w 6768897"/>
              <a:gd name="connsiteY4" fmla="*/ 1105854 h 1501249"/>
              <a:gd name="connsiteX5" fmla="*/ 323470 w 6768897"/>
              <a:gd name="connsiteY5" fmla="*/ 1057928 h 1501249"/>
              <a:gd name="connsiteX6" fmla="*/ 347431 w 6768897"/>
              <a:gd name="connsiteY6" fmla="*/ 1021983 h 1501249"/>
              <a:gd name="connsiteX7" fmla="*/ 455254 w 6768897"/>
              <a:gd name="connsiteY7" fmla="*/ 950093 h 1501249"/>
              <a:gd name="connsiteX8" fmla="*/ 491195 w 6768897"/>
              <a:gd name="connsiteY8" fmla="*/ 926130 h 1501249"/>
              <a:gd name="connsiteX9" fmla="*/ 563077 w 6768897"/>
              <a:gd name="connsiteY9" fmla="*/ 914148 h 1501249"/>
              <a:gd name="connsiteX10" fmla="*/ 694861 w 6768897"/>
              <a:gd name="connsiteY10" fmla="*/ 926130 h 1501249"/>
              <a:gd name="connsiteX11" fmla="*/ 766743 w 6768897"/>
              <a:gd name="connsiteY11" fmla="*/ 974056 h 1501249"/>
              <a:gd name="connsiteX12" fmla="*/ 838625 w 6768897"/>
              <a:gd name="connsiteY12" fmla="*/ 1069909 h 1501249"/>
              <a:gd name="connsiteX13" fmla="*/ 886546 w 6768897"/>
              <a:gd name="connsiteY13" fmla="*/ 1129818 h 1501249"/>
              <a:gd name="connsiteX14" fmla="*/ 946448 w 6768897"/>
              <a:gd name="connsiteY14" fmla="*/ 1201708 h 1501249"/>
              <a:gd name="connsiteX15" fmla="*/ 982389 w 6768897"/>
              <a:gd name="connsiteY15" fmla="*/ 1213689 h 1501249"/>
              <a:gd name="connsiteX16" fmla="*/ 1090212 w 6768897"/>
              <a:gd name="connsiteY16" fmla="*/ 1237653 h 1501249"/>
              <a:gd name="connsiteX17" fmla="*/ 1210016 w 6768897"/>
              <a:gd name="connsiteY17" fmla="*/ 1225671 h 1501249"/>
              <a:gd name="connsiteX18" fmla="*/ 1317839 w 6768897"/>
              <a:gd name="connsiteY18" fmla="*/ 1141799 h 1501249"/>
              <a:gd name="connsiteX19" fmla="*/ 1353780 w 6768897"/>
              <a:gd name="connsiteY19" fmla="*/ 1105854 h 1501249"/>
              <a:gd name="connsiteX20" fmla="*/ 1425662 w 6768897"/>
              <a:gd name="connsiteY20" fmla="*/ 1069909 h 1501249"/>
              <a:gd name="connsiteX21" fmla="*/ 1461603 w 6768897"/>
              <a:gd name="connsiteY21" fmla="*/ 1045946 h 1501249"/>
              <a:gd name="connsiteX22" fmla="*/ 1497544 w 6768897"/>
              <a:gd name="connsiteY22" fmla="*/ 1033964 h 1501249"/>
              <a:gd name="connsiteX23" fmla="*/ 1581406 w 6768897"/>
              <a:gd name="connsiteY23" fmla="*/ 998019 h 1501249"/>
              <a:gd name="connsiteX24" fmla="*/ 1629328 w 6768897"/>
              <a:gd name="connsiteY24" fmla="*/ 962074 h 1501249"/>
              <a:gd name="connsiteX25" fmla="*/ 1677249 w 6768897"/>
              <a:gd name="connsiteY25" fmla="*/ 950093 h 1501249"/>
              <a:gd name="connsiteX26" fmla="*/ 1713190 w 6768897"/>
              <a:gd name="connsiteY26" fmla="*/ 938111 h 1501249"/>
              <a:gd name="connsiteX27" fmla="*/ 1797053 w 6768897"/>
              <a:gd name="connsiteY27" fmla="*/ 902166 h 1501249"/>
              <a:gd name="connsiteX28" fmla="*/ 2132502 w 6768897"/>
              <a:gd name="connsiteY28" fmla="*/ 914148 h 1501249"/>
              <a:gd name="connsiteX29" fmla="*/ 2168443 w 6768897"/>
              <a:gd name="connsiteY29" fmla="*/ 938111 h 1501249"/>
              <a:gd name="connsiteX30" fmla="*/ 2204384 w 6768897"/>
              <a:gd name="connsiteY30" fmla="*/ 950093 h 1501249"/>
              <a:gd name="connsiteX31" fmla="*/ 2240325 w 6768897"/>
              <a:gd name="connsiteY31" fmla="*/ 986038 h 1501249"/>
              <a:gd name="connsiteX32" fmla="*/ 2264286 w 6768897"/>
              <a:gd name="connsiteY32" fmla="*/ 1033964 h 1501249"/>
              <a:gd name="connsiteX33" fmla="*/ 2300227 w 6768897"/>
              <a:gd name="connsiteY33" fmla="*/ 1057928 h 1501249"/>
              <a:gd name="connsiteX34" fmla="*/ 2336168 w 6768897"/>
              <a:gd name="connsiteY34" fmla="*/ 1093873 h 1501249"/>
              <a:gd name="connsiteX35" fmla="*/ 2360129 w 6768897"/>
              <a:gd name="connsiteY35" fmla="*/ 1129818 h 1501249"/>
              <a:gd name="connsiteX36" fmla="*/ 2396070 w 6768897"/>
              <a:gd name="connsiteY36" fmla="*/ 1177744 h 1501249"/>
              <a:gd name="connsiteX37" fmla="*/ 2420031 w 6768897"/>
              <a:gd name="connsiteY37" fmla="*/ 1201708 h 1501249"/>
              <a:gd name="connsiteX38" fmla="*/ 2455972 w 6768897"/>
              <a:gd name="connsiteY38" fmla="*/ 1213689 h 1501249"/>
              <a:gd name="connsiteX39" fmla="*/ 2503893 w 6768897"/>
              <a:gd name="connsiteY39" fmla="*/ 1237653 h 1501249"/>
              <a:gd name="connsiteX40" fmla="*/ 2539834 w 6768897"/>
              <a:gd name="connsiteY40" fmla="*/ 1249634 h 1501249"/>
              <a:gd name="connsiteX41" fmla="*/ 2635677 w 6768897"/>
              <a:gd name="connsiteY41" fmla="*/ 1297561 h 1501249"/>
              <a:gd name="connsiteX42" fmla="*/ 2683598 w 6768897"/>
              <a:gd name="connsiteY42" fmla="*/ 1321524 h 1501249"/>
              <a:gd name="connsiteX43" fmla="*/ 2851323 w 6768897"/>
              <a:gd name="connsiteY43" fmla="*/ 1429359 h 1501249"/>
              <a:gd name="connsiteX44" fmla="*/ 2923205 w 6768897"/>
              <a:gd name="connsiteY44" fmla="*/ 1477286 h 1501249"/>
              <a:gd name="connsiteX45" fmla="*/ 3019048 w 6768897"/>
              <a:gd name="connsiteY45" fmla="*/ 1489267 h 1501249"/>
              <a:gd name="connsiteX46" fmla="*/ 3342517 w 6768897"/>
              <a:gd name="connsiteY46" fmla="*/ 1477286 h 1501249"/>
              <a:gd name="connsiteX47" fmla="*/ 3462321 w 6768897"/>
              <a:gd name="connsiteY47" fmla="*/ 1417377 h 1501249"/>
              <a:gd name="connsiteX48" fmla="*/ 3498262 w 6768897"/>
              <a:gd name="connsiteY48" fmla="*/ 1405396 h 1501249"/>
              <a:gd name="connsiteX49" fmla="*/ 3522223 w 6768897"/>
              <a:gd name="connsiteY49" fmla="*/ 1369451 h 1501249"/>
              <a:gd name="connsiteX50" fmla="*/ 3546183 w 6768897"/>
              <a:gd name="connsiteY50" fmla="*/ 1345487 h 1501249"/>
              <a:gd name="connsiteX51" fmla="*/ 3558164 w 6768897"/>
              <a:gd name="connsiteY51" fmla="*/ 1297561 h 1501249"/>
              <a:gd name="connsiteX52" fmla="*/ 3606085 w 6768897"/>
              <a:gd name="connsiteY52" fmla="*/ 1201708 h 1501249"/>
              <a:gd name="connsiteX53" fmla="*/ 3618065 w 6768897"/>
              <a:gd name="connsiteY53" fmla="*/ 1165763 h 1501249"/>
              <a:gd name="connsiteX54" fmla="*/ 3642026 w 6768897"/>
              <a:gd name="connsiteY54" fmla="*/ 1081891 h 1501249"/>
              <a:gd name="connsiteX55" fmla="*/ 3665987 w 6768897"/>
              <a:gd name="connsiteY55" fmla="*/ 1045946 h 1501249"/>
              <a:gd name="connsiteX56" fmla="*/ 3737869 w 6768897"/>
              <a:gd name="connsiteY56" fmla="*/ 950093 h 1501249"/>
              <a:gd name="connsiteX57" fmla="*/ 3857672 w 6768897"/>
              <a:gd name="connsiteY57" fmla="*/ 854240 h 1501249"/>
              <a:gd name="connsiteX58" fmla="*/ 3893613 w 6768897"/>
              <a:gd name="connsiteY58" fmla="*/ 842258 h 1501249"/>
              <a:gd name="connsiteX59" fmla="*/ 3989456 w 6768897"/>
              <a:gd name="connsiteY59" fmla="*/ 794331 h 1501249"/>
              <a:gd name="connsiteX60" fmla="*/ 4217083 w 6768897"/>
              <a:gd name="connsiteY60" fmla="*/ 806313 h 1501249"/>
              <a:gd name="connsiteX61" fmla="*/ 4265004 w 6768897"/>
              <a:gd name="connsiteY61" fmla="*/ 818295 h 1501249"/>
              <a:gd name="connsiteX62" fmla="*/ 4348867 w 6768897"/>
              <a:gd name="connsiteY62" fmla="*/ 842258 h 1501249"/>
              <a:gd name="connsiteX63" fmla="*/ 4504611 w 6768897"/>
              <a:gd name="connsiteY63" fmla="*/ 854240 h 1501249"/>
              <a:gd name="connsiteX64" fmla="*/ 4612434 w 6768897"/>
              <a:gd name="connsiteY64" fmla="*/ 866221 h 1501249"/>
              <a:gd name="connsiteX65" fmla="*/ 4648375 w 6768897"/>
              <a:gd name="connsiteY65" fmla="*/ 890185 h 1501249"/>
              <a:gd name="connsiteX66" fmla="*/ 4876002 w 6768897"/>
              <a:gd name="connsiteY66" fmla="*/ 890185 h 1501249"/>
              <a:gd name="connsiteX67" fmla="*/ 4947884 w 6768897"/>
              <a:gd name="connsiteY67" fmla="*/ 854240 h 1501249"/>
              <a:gd name="connsiteX68" fmla="*/ 4971845 w 6768897"/>
              <a:gd name="connsiteY68" fmla="*/ 830276 h 1501249"/>
              <a:gd name="connsiteX69" fmla="*/ 5031746 w 6768897"/>
              <a:gd name="connsiteY69" fmla="*/ 782350 h 1501249"/>
              <a:gd name="connsiteX70" fmla="*/ 5091648 w 6768897"/>
              <a:gd name="connsiteY70" fmla="*/ 710460 h 1501249"/>
              <a:gd name="connsiteX71" fmla="*/ 5151550 w 6768897"/>
              <a:gd name="connsiteY71" fmla="*/ 662533 h 1501249"/>
              <a:gd name="connsiteX72" fmla="*/ 5235412 w 6768897"/>
              <a:gd name="connsiteY72" fmla="*/ 590643 h 1501249"/>
              <a:gd name="connsiteX73" fmla="*/ 5271353 w 6768897"/>
              <a:gd name="connsiteY73" fmla="*/ 578662 h 1501249"/>
              <a:gd name="connsiteX74" fmla="*/ 5307294 w 6768897"/>
              <a:gd name="connsiteY74" fmla="*/ 518753 h 1501249"/>
              <a:gd name="connsiteX75" fmla="*/ 5355216 w 6768897"/>
              <a:gd name="connsiteY75" fmla="*/ 446863 h 1501249"/>
              <a:gd name="connsiteX76" fmla="*/ 5463039 w 6768897"/>
              <a:gd name="connsiteY76" fmla="*/ 362992 h 1501249"/>
              <a:gd name="connsiteX77" fmla="*/ 5594823 w 6768897"/>
              <a:gd name="connsiteY77" fmla="*/ 255157 h 1501249"/>
              <a:gd name="connsiteX78" fmla="*/ 5630764 w 6768897"/>
              <a:gd name="connsiteY78" fmla="*/ 243175 h 1501249"/>
              <a:gd name="connsiteX79" fmla="*/ 5738587 w 6768897"/>
              <a:gd name="connsiteY79" fmla="*/ 171285 h 1501249"/>
              <a:gd name="connsiteX80" fmla="*/ 5786508 w 6768897"/>
              <a:gd name="connsiteY80" fmla="*/ 159304 h 1501249"/>
              <a:gd name="connsiteX81" fmla="*/ 5918292 w 6768897"/>
              <a:gd name="connsiteY81" fmla="*/ 123359 h 1501249"/>
              <a:gd name="connsiteX82" fmla="*/ 5966213 w 6768897"/>
              <a:gd name="connsiteY82" fmla="*/ 99395 h 1501249"/>
              <a:gd name="connsiteX83" fmla="*/ 6002154 w 6768897"/>
              <a:gd name="connsiteY83" fmla="*/ 75432 h 1501249"/>
              <a:gd name="connsiteX84" fmla="*/ 6097997 w 6768897"/>
              <a:gd name="connsiteY84" fmla="*/ 51469 h 1501249"/>
              <a:gd name="connsiteX85" fmla="*/ 6768897 w 6768897"/>
              <a:gd name="connsiteY85" fmla="*/ 27505 h 15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68897" h="1501249">
                <a:moveTo>
                  <a:pt x="0" y="1501249"/>
                </a:moveTo>
                <a:lnTo>
                  <a:pt x="107824" y="1345487"/>
                </a:lnTo>
                <a:cubicBezTo>
                  <a:pt x="125244" y="1320146"/>
                  <a:pt x="155841" y="1273403"/>
                  <a:pt x="167725" y="1249634"/>
                </a:cubicBezTo>
                <a:cubicBezTo>
                  <a:pt x="173373" y="1238337"/>
                  <a:pt x="173440" y="1224655"/>
                  <a:pt x="179706" y="1213689"/>
                </a:cubicBezTo>
                <a:cubicBezTo>
                  <a:pt x="203208" y="1172557"/>
                  <a:pt x="243079" y="1138326"/>
                  <a:pt x="275548" y="1105854"/>
                </a:cubicBezTo>
                <a:cubicBezTo>
                  <a:pt x="291522" y="1089878"/>
                  <a:pt x="310939" y="1076726"/>
                  <a:pt x="323470" y="1057928"/>
                </a:cubicBezTo>
                <a:cubicBezTo>
                  <a:pt x="331457" y="1045946"/>
                  <a:pt x="336595" y="1031466"/>
                  <a:pt x="347431" y="1021983"/>
                </a:cubicBezTo>
                <a:cubicBezTo>
                  <a:pt x="347437" y="1021978"/>
                  <a:pt x="437280" y="962077"/>
                  <a:pt x="455254" y="950093"/>
                </a:cubicBezTo>
                <a:cubicBezTo>
                  <a:pt x="467234" y="942105"/>
                  <a:pt x="476992" y="928498"/>
                  <a:pt x="491195" y="926130"/>
                </a:cubicBezTo>
                <a:lnTo>
                  <a:pt x="563077" y="914148"/>
                </a:lnTo>
                <a:cubicBezTo>
                  <a:pt x="607005" y="918142"/>
                  <a:pt x="652545" y="913683"/>
                  <a:pt x="694861" y="926130"/>
                </a:cubicBezTo>
                <a:cubicBezTo>
                  <a:pt x="722489" y="934257"/>
                  <a:pt x="766743" y="974056"/>
                  <a:pt x="766743" y="974056"/>
                </a:cubicBezTo>
                <a:cubicBezTo>
                  <a:pt x="790704" y="1006007"/>
                  <a:pt x="810387" y="1041667"/>
                  <a:pt x="838625" y="1069909"/>
                </a:cubicBezTo>
                <a:cubicBezTo>
                  <a:pt x="878695" y="1109986"/>
                  <a:pt x="848762" y="1076915"/>
                  <a:pt x="886546" y="1129818"/>
                </a:cubicBezTo>
                <a:cubicBezTo>
                  <a:pt x="892044" y="1137517"/>
                  <a:pt x="929423" y="1191492"/>
                  <a:pt x="946448" y="1201708"/>
                </a:cubicBezTo>
                <a:cubicBezTo>
                  <a:pt x="957277" y="1208206"/>
                  <a:pt x="970247" y="1210219"/>
                  <a:pt x="982389" y="1213689"/>
                </a:cubicBezTo>
                <a:cubicBezTo>
                  <a:pt x="1021873" y="1224971"/>
                  <a:pt x="1049029" y="1229415"/>
                  <a:pt x="1090212" y="1237653"/>
                </a:cubicBezTo>
                <a:cubicBezTo>
                  <a:pt x="1130147" y="1233659"/>
                  <a:pt x="1170773" y="1234081"/>
                  <a:pt x="1210016" y="1225671"/>
                </a:cubicBezTo>
                <a:cubicBezTo>
                  <a:pt x="1256585" y="1215691"/>
                  <a:pt x="1287385" y="1172256"/>
                  <a:pt x="1317839" y="1141799"/>
                </a:cubicBezTo>
                <a:cubicBezTo>
                  <a:pt x="1329819" y="1129817"/>
                  <a:pt x="1339682" y="1115253"/>
                  <a:pt x="1353780" y="1105854"/>
                </a:cubicBezTo>
                <a:cubicBezTo>
                  <a:pt x="1456783" y="1037179"/>
                  <a:pt x="1326460" y="1119515"/>
                  <a:pt x="1425662" y="1069909"/>
                </a:cubicBezTo>
                <a:cubicBezTo>
                  <a:pt x="1438541" y="1063469"/>
                  <a:pt x="1448724" y="1052386"/>
                  <a:pt x="1461603" y="1045946"/>
                </a:cubicBezTo>
                <a:cubicBezTo>
                  <a:pt x="1472898" y="1040298"/>
                  <a:pt x="1485937" y="1038939"/>
                  <a:pt x="1497544" y="1033964"/>
                </a:cubicBezTo>
                <a:cubicBezTo>
                  <a:pt x="1601172" y="989547"/>
                  <a:pt x="1497118" y="1026119"/>
                  <a:pt x="1581406" y="998019"/>
                </a:cubicBezTo>
                <a:cubicBezTo>
                  <a:pt x="1597380" y="986037"/>
                  <a:pt x="1611468" y="971005"/>
                  <a:pt x="1629328" y="962074"/>
                </a:cubicBezTo>
                <a:cubicBezTo>
                  <a:pt x="1644055" y="954710"/>
                  <a:pt x="1661417" y="954617"/>
                  <a:pt x="1677249" y="950093"/>
                </a:cubicBezTo>
                <a:cubicBezTo>
                  <a:pt x="1689392" y="946623"/>
                  <a:pt x="1701583" y="943086"/>
                  <a:pt x="1713190" y="938111"/>
                </a:cubicBezTo>
                <a:cubicBezTo>
                  <a:pt x="1816819" y="893694"/>
                  <a:pt x="1712765" y="930266"/>
                  <a:pt x="1797053" y="902166"/>
                </a:cubicBezTo>
                <a:cubicBezTo>
                  <a:pt x="1908869" y="906160"/>
                  <a:pt x="2021135" y="903369"/>
                  <a:pt x="2132502" y="914148"/>
                </a:cubicBezTo>
                <a:cubicBezTo>
                  <a:pt x="2146834" y="915535"/>
                  <a:pt x="2155564" y="931671"/>
                  <a:pt x="2168443" y="938111"/>
                </a:cubicBezTo>
                <a:cubicBezTo>
                  <a:pt x="2179738" y="943759"/>
                  <a:pt x="2192404" y="946099"/>
                  <a:pt x="2204384" y="950093"/>
                </a:cubicBezTo>
                <a:cubicBezTo>
                  <a:pt x="2216364" y="962075"/>
                  <a:pt x="2230477" y="972250"/>
                  <a:pt x="2240325" y="986038"/>
                </a:cubicBezTo>
                <a:cubicBezTo>
                  <a:pt x="2250706" y="1000572"/>
                  <a:pt x="2252853" y="1020242"/>
                  <a:pt x="2264286" y="1033964"/>
                </a:cubicBezTo>
                <a:cubicBezTo>
                  <a:pt x="2273504" y="1045026"/>
                  <a:pt x="2289166" y="1048709"/>
                  <a:pt x="2300227" y="1057928"/>
                </a:cubicBezTo>
                <a:cubicBezTo>
                  <a:pt x="2313243" y="1068776"/>
                  <a:pt x="2325322" y="1080856"/>
                  <a:pt x="2336168" y="1093873"/>
                </a:cubicBezTo>
                <a:cubicBezTo>
                  <a:pt x="2345386" y="1104936"/>
                  <a:pt x="2351760" y="1118100"/>
                  <a:pt x="2360129" y="1129818"/>
                </a:cubicBezTo>
                <a:cubicBezTo>
                  <a:pt x="2371735" y="1146068"/>
                  <a:pt x="2383287" y="1162403"/>
                  <a:pt x="2396070" y="1177744"/>
                </a:cubicBezTo>
                <a:cubicBezTo>
                  <a:pt x="2403301" y="1186422"/>
                  <a:pt x="2410345" y="1195896"/>
                  <a:pt x="2420031" y="1201708"/>
                </a:cubicBezTo>
                <a:cubicBezTo>
                  <a:pt x="2430860" y="1208206"/>
                  <a:pt x="2444365" y="1208714"/>
                  <a:pt x="2455972" y="1213689"/>
                </a:cubicBezTo>
                <a:cubicBezTo>
                  <a:pt x="2472387" y="1220725"/>
                  <a:pt x="2487478" y="1230617"/>
                  <a:pt x="2503893" y="1237653"/>
                </a:cubicBezTo>
                <a:cubicBezTo>
                  <a:pt x="2515500" y="1242628"/>
                  <a:pt x="2528338" y="1244408"/>
                  <a:pt x="2539834" y="1249634"/>
                </a:cubicBezTo>
                <a:cubicBezTo>
                  <a:pt x="2572351" y="1264416"/>
                  <a:pt x="2603729" y="1281585"/>
                  <a:pt x="2635677" y="1297561"/>
                </a:cubicBezTo>
                <a:cubicBezTo>
                  <a:pt x="2651651" y="1305549"/>
                  <a:pt x="2668284" y="1312335"/>
                  <a:pt x="2683598" y="1321524"/>
                </a:cubicBezTo>
                <a:cubicBezTo>
                  <a:pt x="2919850" y="1463290"/>
                  <a:pt x="2723560" y="1339914"/>
                  <a:pt x="2851323" y="1429359"/>
                </a:cubicBezTo>
                <a:cubicBezTo>
                  <a:pt x="2874914" y="1445875"/>
                  <a:pt x="2894629" y="1473714"/>
                  <a:pt x="2923205" y="1477286"/>
                </a:cubicBezTo>
                <a:lnTo>
                  <a:pt x="3019048" y="1489267"/>
                </a:lnTo>
                <a:cubicBezTo>
                  <a:pt x="3126871" y="1485273"/>
                  <a:pt x="3235091" y="1487358"/>
                  <a:pt x="3342517" y="1477286"/>
                </a:cubicBezTo>
                <a:cubicBezTo>
                  <a:pt x="3380392" y="1473735"/>
                  <a:pt x="3431239" y="1432919"/>
                  <a:pt x="3462321" y="1417377"/>
                </a:cubicBezTo>
                <a:cubicBezTo>
                  <a:pt x="3473616" y="1411729"/>
                  <a:pt x="3486282" y="1409390"/>
                  <a:pt x="3498262" y="1405396"/>
                </a:cubicBezTo>
                <a:cubicBezTo>
                  <a:pt x="3506249" y="1393414"/>
                  <a:pt x="3513228" y="1380696"/>
                  <a:pt x="3522223" y="1369451"/>
                </a:cubicBezTo>
                <a:cubicBezTo>
                  <a:pt x="3529279" y="1360630"/>
                  <a:pt x="3541132" y="1355590"/>
                  <a:pt x="3546183" y="1345487"/>
                </a:cubicBezTo>
                <a:cubicBezTo>
                  <a:pt x="3553547" y="1330758"/>
                  <a:pt x="3552957" y="1313183"/>
                  <a:pt x="3558164" y="1297561"/>
                </a:cubicBezTo>
                <a:cubicBezTo>
                  <a:pt x="3577704" y="1238936"/>
                  <a:pt x="3576734" y="1245738"/>
                  <a:pt x="3606085" y="1201708"/>
                </a:cubicBezTo>
                <a:cubicBezTo>
                  <a:pt x="3610078" y="1189726"/>
                  <a:pt x="3614596" y="1177907"/>
                  <a:pt x="3618065" y="1165763"/>
                </a:cubicBezTo>
                <a:cubicBezTo>
                  <a:pt x="3623181" y="1147855"/>
                  <a:pt x="3632453" y="1101038"/>
                  <a:pt x="3642026" y="1081891"/>
                </a:cubicBezTo>
                <a:cubicBezTo>
                  <a:pt x="3648465" y="1069011"/>
                  <a:pt x="3657518" y="1057592"/>
                  <a:pt x="3665987" y="1045946"/>
                </a:cubicBezTo>
                <a:cubicBezTo>
                  <a:pt x="3689475" y="1013646"/>
                  <a:pt x="3706685" y="975043"/>
                  <a:pt x="3737869" y="950093"/>
                </a:cubicBezTo>
                <a:cubicBezTo>
                  <a:pt x="3777803" y="918142"/>
                  <a:pt x="3809154" y="870415"/>
                  <a:pt x="3857672" y="854240"/>
                </a:cubicBezTo>
                <a:cubicBezTo>
                  <a:pt x="3869652" y="850246"/>
                  <a:pt x="3882117" y="847484"/>
                  <a:pt x="3893613" y="842258"/>
                </a:cubicBezTo>
                <a:cubicBezTo>
                  <a:pt x="3926130" y="827476"/>
                  <a:pt x="3989456" y="794331"/>
                  <a:pt x="3989456" y="794331"/>
                </a:cubicBezTo>
                <a:cubicBezTo>
                  <a:pt x="4065332" y="798325"/>
                  <a:pt x="4141388" y="799730"/>
                  <a:pt x="4217083" y="806313"/>
                </a:cubicBezTo>
                <a:cubicBezTo>
                  <a:pt x="4233487" y="807740"/>
                  <a:pt x="4249172" y="813771"/>
                  <a:pt x="4265004" y="818295"/>
                </a:cubicBezTo>
                <a:cubicBezTo>
                  <a:pt x="4294826" y="826816"/>
                  <a:pt x="4317039" y="838513"/>
                  <a:pt x="4348867" y="842258"/>
                </a:cubicBezTo>
                <a:cubicBezTo>
                  <a:pt x="4400578" y="848343"/>
                  <a:pt x="4452757" y="849526"/>
                  <a:pt x="4504611" y="854240"/>
                </a:cubicBezTo>
                <a:cubicBezTo>
                  <a:pt x="4540625" y="857514"/>
                  <a:pt x="4576493" y="862227"/>
                  <a:pt x="4612434" y="866221"/>
                </a:cubicBezTo>
                <a:cubicBezTo>
                  <a:pt x="4624414" y="874209"/>
                  <a:pt x="4634715" y="885631"/>
                  <a:pt x="4648375" y="890185"/>
                </a:cubicBezTo>
                <a:cubicBezTo>
                  <a:pt x="4721547" y="914578"/>
                  <a:pt x="4803364" y="895773"/>
                  <a:pt x="4876002" y="890185"/>
                </a:cubicBezTo>
                <a:cubicBezTo>
                  <a:pt x="4931799" y="834379"/>
                  <a:pt x="4859566" y="898403"/>
                  <a:pt x="4947884" y="854240"/>
                </a:cubicBezTo>
                <a:cubicBezTo>
                  <a:pt x="4957987" y="849188"/>
                  <a:pt x="4963269" y="837628"/>
                  <a:pt x="4971845" y="830276"/>
                </a:cubicBezTo>
                <a:cubicBezTo>
                  <a:pt x="4991259" y="813633"/>
                  <a:pt x="5012332" y="798993"/>
                  <a:pt x="5031746" y="782350"/>
                </a:cubicBezTo>
                <a:cubicBezTo>
                  <a:pt x="5063355" y="755254"/>
                  <a:pt x="5060369" y="747999"/>
                  <a:pt x="5091648" y="710460"/>
                </a:cubicBezTo>
                <a:cubicBezTo>
                  <a:pt x="5123337" y="672429"/>
                  <a:pt x="5109337" y="697714"/>
                  <a:pt x="5151550" y="662533"/>
                </a:cubicBezTo>
                <a:cubicBezTo>
                  <a:pt x="5197898" y="623906"/>
                  <a:pt x="5178311" y="623275"/>
                  <a:pt x="5235412" y="590643"/>
                </a:cubicBezTo>
                <a:cubicBezTo>
                  <a:pt x="5246376" y="584377"/>
                  <a:pt x="5259373" y="582656"/>
                  <a:pt x="5271353" y="578662"/>
                </a:cubicBezTo>
                <a:cubicBezTo>
                  <a:pt x="5294260" y="509936"/>
                  <a:pt x="5267826" y="571383"/>
                  <a:pt x="5307294" y="518753"/>
                </a:cubicBezTo>
                <a:cubicBezTo>
                  <a:pt x="5324572" y="495712"/>
                  <a:pt x="5332484" y="464545"/>
                  <a:pt x="5355216" y="446863"/>
                </a:cubicBezTo>
                <a:cubicBezTo>
                  <a:pt x="5391157" y="418906"/>
                  <a:pt x="5430843" y="395191"/>
                  <a:pt x="5463039" y="362992"/>
                </a:cubicBezTo>
                <a:cubicBezTo>
                  <a:pt x="5496541" y="329486"/>
                  <a:pt x="5547132" y="271056"/>
                  <a:pt x="5594823" y="255157"/>
                </a:cubicBezTo>
                <a:lnTo>
                  <a:pt x="5630764" y="243175"/>
                </a:lnTo>
                <a:cubicBezTo>
                  <a:pt x="5663690" y="218478"/>
                  <a:pt x="5700775" y="188092"/>
                  <a:pt x="5738587" y="171285"/>
                </a:cubicBezTo>
                <a:cubicBezTo>
                  <a:pt x="5753633" y="164597"/>
                  <a:pt x="5770435" y="162876"/>
                  <a:pt x="5786508" y="159304"/>
                </a:cubicBezTo>
                <a:cubicBezTo>
                  <a:pt x="5833828" y="148787"/>
                  <a:pt x="5873417" y="145800"/>
                  <a:pt x="5918292" y="123359"/>
                </a:cubicBezTo>
                <a:cubicBezTo>
                  <a:pt x="5934266" y="115371"/>
                  <a:pt x="5950707" y="108257"/>
                  <a:pt x="5966213" y="99395"/>
                </a:cubicBezTo>
                <a:cubicBezTo>
                  <a:pt x="5978714" y="92250"/>
                  <a:pt x="5989275" y="81872"/>
                  <a:pt x="6002154" y="75432"/>
                </a:cubicBezTo>
                <a:cubicBezTo>
                  <a:pt x="6026716" y="63149"/>
                  <a:pt x="6075208" y="56027"/>
                  <a:pt x="6097997" y="51469"/>
                </a:cubicBezTo>
                <a:cubicBezTo>
                  <a:pt x="6346995" y="-48143"/>
                  <a:pt x="6136393" y="27505"/>
                  <a:pt x="6768897" y="2750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5-Point Star 4"/>
          <p:cNvSpPr/>
          <p:nvPr/>
        </p:nvSpPr>
        <p:spPr>
          <a:xfrm>
            <a:off x="6400800" y="2590800"/>
            <a:ext cx="609600" cy="5334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609600" y="2057400"/>
            <a:ext cx="1447800"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time</a:t>
            </a:r>
          </a:p>
        </p:txBody>
      </p:sp>
      <p:sp>
        <p:nvSpPr>
          <p:cNvPr id="7" name="TextBox 6"/>
          <p:cNvSpPr txBox="1"/>
          <p:nvPr/>
        </p:nvSpPr>
        <p:spPr>
          <a:xfrm>
            <a:off x="4419600" y="3048000"/>
            <a:ext cx="1182047" cy="369332"/>
          </a:xfrm>
          <a:prstGeom prst="rect">
            <a:avLst/>
          </a:prstGeom>
          <a:noFill/>
        </p:spPr>
        <p:txBody>
          <a:bodyPr wrap="none" rtlCol="0">
            <a:spAutoFit/>
          </a:bodyPr>
          <a:lstStyle/>
          <a:p>
            <a:r>
              <a:rPr lang="en-US" dirty="0"/>
              <a:t>Real world</a:t>
            </a:r>
          </a:p>
        </p:txBody>
      </p:sp>
      <p:sp>
        <p:nvSpPr>
          <p:cNvPr id="8" name="TextBox 7"/>
          <p:cNvSpPr txBox="1"/>
          <p:nvPr/>
        </p:nvSpPr>
        <p:spPr>
          <a:xfrm>
            <a:off x="7010400" y="2667000"/>
            <a:ext cx="983563" cy="369332"/>
          </a:xfrm>
          <a:prstGeom prst="rect">
            <a:avLst/>
          </a:prstGeom>
          <a:noFill/>
        </p:spPr>
        <p:txBody>
          <a:bodyPr wrap="none" rtlCol="0">
            <a:spAutoFit/>
          </a:bodyPr>
          <a:lstStyle/>
          <a:p>
            <a:r>
              <a:rPr lang="en-US" dirty="0"/>
              <a:t>Forecast</a:t>
            </a:r>
          </a:p>
        </p:txBody>
      </p:sp>
      <p:sp>
        <p:nvSpPr>
          <p:cNvPr id="9" name="Freeform 8"/>
          <p:cNvSpPr/>
          <p:nvPr/>
        </p:nvSpPr>
        <p:spPr>
          <a:xfrm>
            <a:off x="609600" y="3657600"/>
            <a:ext cx="6227360" cy="1501249"/>
          </a:xfrm>
          <a:custGeom>
            <a:avLst/>
            <a:gdLst>
              <a:gd name="connsiteX0" fmla="*/ 0 w 6768897"/>
              <a:gd name="connsiteY0" fmla="*/ 1501249 h 1501249"/>
              <a:gd name="connsiteX1" fmla="*/ 107824 w 6768897"/>
              <a:gd name="connsiteY1" fmla="*/ 1345487 h 1501249"/>
              <a:gd name="connsiteX2" fmla="*/ 167725 w 6768897"/>
              <a:gd name="connsiteY2" fmla="*/ 1249634 h 1501249"/>
              <a:gd name="connsiteX3" fmla="*/ 179706 w 6768897"/>
              <a:gd name="connsiteY3" fmla="*/ 1213689 h 1501249"/>
              <a:gd name="connsiteX4" fmla="*/ 275548 w 6768897"/>
              <a:gd name="connsiteY4" fmla="*/ 1105854 h 1501249"/>
              <a:gd name="connsiteX5" fmla="*/ 323470 w 6768897"/>
              <a:gd name="connsiteY5" fmla="*/ 1057928 h 1501249"/>
              <a:gd name="connsiteX6" fmla="*/ 347431 w 6768897"/>
              <a:gd name="connsiteY6" fmla="*/ 1021983 h 1501249"/>
              <a:gd name="connsiteX7" fmla="*/ 455254 w 6768897"/>
              <a:gd name="connsiteY7" fmla="*/ 950093 h 1501249"/>
              <a:gd name="connsiteX8" fmla="*/ 491195 w 6768897"/>
              <a:gd name="connsiteY8" fmla="*/ 926130 h 1501249"/>
              <a:gd name="connsiteX9" fmla="*/ 563077 w 6768897"/>
              <a:gd name="connsiteY9" fmla="*/ 914148 h 1501249"/>
              <a:gd name="connsiteX10" fmla="*/ 694861 w 6768897"/>
              <a:gd name="connsiteY10" fmla="*/ 926130 h 1501249"/>
              <a:gd name="connsiteX11" fmla="*/ 766743 w 6768897"/>
              <a:gd name="connsiteY11" fmla="*/ 974056 h 1501249"/>
              <a:gd name="connsiteX12" fmla="*/ 838625 w 6768897"/>
              <a:gd name="connsiteY12" fmla="*/ 1069909 h 1501249"/>
              <a:gd name="connsiteX13" fmla="*/ 886546 w 6768897"/>
              <a:gd name="connsiteY13" fmla="*/ 1129818 h 1501249"/>
              <a:gd name="connsiteX14" fmla="*/ 946448 w 6768897"/>
              <a:gd name="connsiteY14" fmla="*/ 1201708 h 1501249"/>
              <a:gd name="connsiteX15" fmla="*/ 982389 w 6768897"/>
              <a:gd name="connsiteY15" fmla="*/ 1213689 h 1501249"/>
              <a:gd name="connsiteX16" fmla="*/ 1090212 w 6768897"/>
              <a:gd name="connsiteY16" fmla="*/ 1237653 h 1501249"/>
              <a:gd name="connsiteX17" fmla="*/ 1210016 w 6768897"/>
              <a:gd name="connsiteY17" fmla="*/ 1225671 h 1501249"/>
              <a:gd name="connsiteX18" fmla="*/ 1317839 w 6768897"/>
              <a:gd name="connsiteY18" fmla="*/ 1141799 h 1501249"/>
              <a:gd name="connsiteX19" fmla="*/ 1353780 w 6768897"/>
              <a:gd name="connsiteY19" fmla="*/ 1105854 h 1501249"/>
              <a:gd name="connsiteX20" fmla="*/ 1425662 w 6768897"/>
              <a:gd name="connsiteY20" fmla="*/ 1069909 h 1501249"/>
              <a:gd name="connsiteX21" fmla="*/ 1461603 w 6768897"/>
              <a:gd name="connsiteY21" fmla="*/ 1045946 h 1501249"/>
              <a:gd name="connsiteX22" fmla="*/ 1497544 w 6768897"/>
              <a:gd name="connsiteY22" fmla="*/ 1033964 h 1501249"/>
              <a:gd name="connsiteX23" fmla="*/ 1581406 w 6768897"/>
              <a:gd name="connsiteY23" fmla="*/ 998019 h 1501249"/>
              <a:gd name="connsiteX24" fmla="*/ 1629328 w 6768897"/>
              <a:gd name="connsiteY24" fmla="*/ 962074 h 1501249"/>
              <a:gd name="connsiteX25" fmla="*/ 1677249 w 6768897"/>
              <a:gd name="connsiteY25" fmla="*/ 950093 h 1501249"/>
              <a:gd name="connsiteX26" fmla="*/ 1713190 w 6768897"/>
              <a:gd name="connsiteY26" fmla="*/ 938111 h 1501249"/>
              <a:gd name="connsiteX27" fmla="*/ 1797053 w 6768897"/>
              <a:gd name="connsiteY27" fmla="*/ 902166 h 1501249"/>
              <a:gd name="connsiteX28" fmla="*/ 2132502 w 6768897"/>
              <a:gd name="connsiteY28" fmla="*/ 914148 h 1501249"/>
              <a:gd name="connsiteX29" fmla="*/ 2168443 w 6768897"/>
              <a:gd name="connsiteY29" fmla="*/ 938111 h 1501249"/>
              <a:gd name="connsiteX30" fmla="*/ 2204384 w 6768897"/>
              <a:gd name="connsiteY30" fmla="*/ 950093 h 1501249"/>
              <a:gd name="connsiteX31" fmla="*/ 2240325 w 6768897"/>
              <a:gd name="connsiteY31" fmla="*/ 986038 h 1501249"/>
              <a:gd name="connsiteX32" fmla="*/ 2264286 w 6768897"/>
              <a:gd name="connsiteY32" fmla="*/ 1033964 h 1501249"/>
              <a:gd name="connsiteX33" fmla="*/ 2300227 w 6768897"/>
              <a:gd name="connsiteY33" fmla="*/ 1057928 h 1501249"/>
              <a:gd name="connsiteX34" fmla="*/ 2336168 w 6768897"/>
              <a:gd name="connsiteY34" fmla="*/ 1093873 h 1501249"/>
              <a:gd name="connsiteX35" fmla="*/ 2360129 w 6768897"/>
              <a:gd name="connsiteY35" fmla="*/ 1129818 h 1501249"/>
              <a:gd name="connsiteX36" fmla="*/ 2396070 w 6768897"/>
              <a:gd name="connsiteY36" fmla="*/ 1177744 h 1501249"/>
              <a:gd name="connsiteX37" fmla="*/ 2420031 w 6768897"/>
              <a:gd name="connsiteY37" fmla="*/ 1201708 h 1501249"/>
              <a:gd name="connsiteX38" fmla="*/ 2455972 w 6768897"/>
              <a:gd name="connsiteY38" fmla="*/ 1213689 h 1501249"/>
              <a:gd name="connsiteX39" fmla="*/ 2503893 w 6768897"/>
              <a:gd name="connsiteY39" fmla="*/ 1237653 h 1501249"/>
              <a:gd name="connsiteX40" fmla="*/ 2539834 w 6768897"/>
              <a:gd name="connsiteY40" fmla="*/ 1249634 h 1501249"/>
              <a:gd name="connsiteX41" fmla="*/ 2635677 w 6768897"/>
              <a:gd name="connsiteY41" fmla="*/ 1297561 h 1501249"/>
              <a:gd name="connsiteX42" fmla="*/ 2683598 w 6768897"/>
              <a:gd name="connsiteY42" fmla="*/ 1321524 h 1501249"/>
              <a:gd name="connsiteX43" fmla="*/ 2851323 w 6768897"/>
              <a:gd name="connsiteY43" fmla="*/ 1429359 h 1501249"/>
              <a:gd name="connsiteX44" fmla="*/ 2923205 w 6768897"/>
              <a:gd name="connsiteY44" fmla="*/ 1477286 h 1501249"/>
              <a:gd name="connsiteX45" fmla="*/ 3019048 w 6768897"/>
              <a:gd name="connsiteY45" fmla="*/ 1489267 h 1501249"/>
              <a:gd name="connsiteX46" fmla="*/ 3342517 w 6768897"/>
              <a:gd name="connsiteY46" fmla="*/ 1477286 h 1501249"/>
              <a:gd name="connsiteX47" fmla="*/ 3462321 w 6768897"/>
              <a:gd name="connsiteY47" fmla="*/ 1417377 h 1501249"/>
              <a:gd name="connsiteX48" fmla="*/ 3498262 w 6768897"/>
              <a:gd name="connsiteY48" fmla="*/ 1405396 h 1501249"/>
              <a:gd name="connsiteX49" fmla="*/ 3522223 w 6768897"/>
              <a:gd name="connsiteY49" fmla="*/ 1369451 h 1501249"/>
              <a:gd name="connsiteX50" fmla="*/ 3546183 w 6768897"/>
              <a:gd name="connsiteY50" fmla="*/ 1345487 h 1501249"/>
              <a:gd name="connsiteX51" fmla="*/ 3558164 w 6768897"/>
              <a:gd name="connsiteY51" fmla="*/ 1297561 h 1501249"/>
              <a:gd name="connsiteX52" fmla="*/ 3606085 w 6768897"/>
              <a:gd name="connsiteY52" fmla="*/ 1201708 h 1501249"/>
              <a:gd name="connsiteX53" fmla="*/ 3618065 w 6768897"/>
              <a:gd name="connsiteY53" fmla="*/ 1165763 h 1501249"/>
              <a:gd name="connsiteX54" fmla="*/ 3642026 w 6768897"/>
              <a:gd name="connsiteY54" fmla="*/ 1081891 h 1501249"/>
              <a:gd name="connsiteX55" fmla="*/ 3665987 w 6768897"/>
              <a:gd name="connsiteY55" fmla="*/ 1045946 h 1501249"/>
              <a:gd name="connsiteX56" fmla="*/ 3737869 w 6768897"/>
              <a:gd name="connsiteY56" fmla="*/ 950093 h 1501249"/>
              <a:gd name="connsiteX57" fmla="*/ 3857672 w 6768897"/>
              <a:gd name="connsiteY57" fmla="*/ 854240 h 1501249"/>
              <a:gd name="connsiteX58" fmla="*/ 3893613 w 6768897"/>
              <a:gd name="connsiteY58" fmla="*/ 842258 h 1501249"/>
              <a:gd name="connsiteX59" fmla="*/ 3989456 w 6768897"/>
              <a:gd name="connsiteY59" fmla="*/ 794331 h 1501249"/>
              <a:gd name="connsiteX60" fmla="*/ 4217083 w 6768897"/>
              <a:gd name="connsiteY60" fmla="*/ 806313 h 1501249"/>
              <a:gd name="connsiteX61" fmla="*/ 4265004 w 6768897"/>
              <a:gd name="connsiteY61" fmla="*/ 818295 h 1501249"/>
              <a:gd name="connsiteX62" fmla="*/ 4348867 w 6768897"/>
              <a:gd name="connsiteY62" fmla="*/ 842258 h 1501249"/>
              <a:gd name="connsiteX63" fmla="*/ 4504611 w 6768897"/>
              <a:gd name="connsiteY63" fmla="*/ 854240 h 1501249"/>
              <a:gd name="connsiteX64" fmla="*/ 4612434 w 6768897"/>
              <a:gd name="connsiteY64" fmla="*/ 866221 h 1501249"/>
              <a:gd name="connsiteX65" fmla="*/ 4648375 w 6768897"/>
              <a:gd name="connsiteY65" fmla="*/ 890185 h 1501249"/>
              <a:gd name="connsiteX66" fmla="*/ 4876002 w 6768897"/>
              <a:gd name="connsiteY66" fmla="*/ 890185 h 1501249"/>
              <a:gd name="connsiteX67" fmla="*/ 4947884 w 6768897"/>
              <a:gd name="connsiteY67" fmla="*/ 854240 h 1501249"/>
              <a:gd name="connsiteX68" fmla="*/ 4971845 w 6768897"/>
              <a:gd name="connsiteY68" fmla="*/ 830276 h 1501249"/>
              <a:gd name="connsiteX69" fmla="*/ 5031746 w 6768897"/>
              <a:gd name="connsiteY69" fmla="*/ 782350 h 1501249"/>
              <a:gd name="connsiteX70" fmla="*/ 5091648 w 6768897"/>
              <a:gd name="connsiteY70" fmla="*/ 710460 h 1501249"/>
              <a:gd name="connsiteX71" fmla="*/ 5151550 w 6768897"/>
              <a:gd name="connsiteY71" fmla="*/ 662533 h 1501249"/>
              <a:gd name="connsiteX72" fmla="*/ 5235412 w 6768897"/>
              <a:gd name="connsiteY72" fmla="*/ 590643 h 1501249"/>
              <a:gd name="connsiteX73" fmla="*/ 5271353 w 6768897"/>
              <a:gd name="connsiteY73" fmla="*/ 578662 h 1501249"/>
              <a:gd name="connsiteX74" fmla="*/ 5307294 w 6768897"/>
              <a:gd name="connsiteY74" fmla="*/ 518753 h 1501249"/>
              <a:gd name="connsiteX75" fmla="*/ 5355216 w 6768897"/>
              <a:gd name="connsiteY75" fmla="*/ 446863 h 1501249"/>
              <a:gd name="connsiteX76" fmla="*/ 5463039 w 6768897"/>
              <a:gd name="connsiteY76" fmla="*/ 362992 h 1501249"/>
              <a:gd name="connsiteX77" fmla="*/ 5594823 w 6768897"/>
              <a:gd name="connsiteY77" fmla="*/ 255157 h 1501249"/>
              <a:gd name="connsiteX78" fmla="*/ 5630764 w 6768897"/>
              <a:gd name="connsiteY78" fmla="*/ 243175 h 1501249"/>
              <a:gd name="connsiteX79" fmla="*/ 5738587 w 6768897"/>
              <a:gd name="connsiteY79" fmla="*/ 171285 h 1501249"/>
              <a:gd name="connsiteX80" fmla="*/ 5786508 w 6768897"/>
              <a:gd name="connsiteY80" fmla="*/ 159304 h 1501249"/>
              <a:gd name="connsiteX81" fmla="*/ 5918292 w 6768897"/>
              <a:gd name="connsiteY81" fmla="*/ 123359 h 1501249"/>
              <a:gd name="connsiteX82" fmla="*/ 5966213 w 6768897"/>
              <a:gd name="connsiteY82" fmla="*/ 99395 h 1501249"/>
              <a:gd name="connsiteX83" fmla="*/ 6002154 w 6768897"/>
              <a:gd name="connsiteY83" fmla="*/ 75432 h 1501249"/>
              <a:gd name="connsiteX84" fmla="*/ 6097997 w 6768897"/>
              <a:gd name="connsiteY84" fmla="*/ 51469 h 1501249"/>
              <a:gd name="connsiteX85" fmla="*/ 6768897 w 6768897"/>
              <a:gd name="connsiteY85" fmla="*/ 27505 h 15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68897" h="1501249">
                <a:moveTo>
                  <a:pt x="0" y="1501249"/>
                </a:moveTo>
                <a:lnTo>
                  <a:pt x="107824" y="1345487"/>
                </a:lnTo>
                <a:cubicBezTo>
                  <a:pt x="125244" y="1320146"/>
                  <a:pt x="155841" y="1273403"/>
                  <a:pt x="167725" y="1249634"/>
                </a:cubicBezTo>
                <a:cubicBezTo>
                  <a:pt x="173373" y="1238337"/>
                  <a:pt x="173440" y="1224655"/>
                  <a:pt x="179706" y="1213689"/>
                </a:cubicBezTo>
                <a:cubicBezTo>
                  <a:pt x="203208" y="1172557"/>
                  <a:pt x="243079" y="1138326"/>
                  <a:pt x="275548" y="1105854"/>
                </a:cubicBezTo>
                <a:cubicBezTo>
                  <a:pt x="291522" y="1089878"/>
                  <a:pt x="310939" y="1076726"/>
                  <a:pt x="323470" y="1057928"/>
                </a:cubicBezTo>
                <a:cubicBezTo>
                  <a:pt x="331457" y="1045946"/>
                  <a:pt x="336595" y="1031466"/>
                  <a:pt x="347431" y="1021983"/>
                </a:cubicBezTo>
                <a:cubicBezTo>
                  <a:pt x="347437" y="1021978"/>
                  <a:pt x="437280" y="962077"/>
                  <a:pt x="455254" y="950093"/>
                </a:cubicBezTo>
                <a:cubicBezTo>
                  <a:pt x="467234" y="942105"/>
                  <a:pt x="476992" y="928498"/>
                  <a:pt x="491195" y="926130"/>
                </a:cubicBezTo>
                <a:lnTo>
                  <a:pt x="563077" y="914148"/>
                </a:lnTo>
                <a:cubicBezTo>
                  <a:pt x="607005" y="918142"/>
                  <a:pt x="652545" y="913683"/>
                  <a:pt x="694861" y="926130"/>
                </a:cubicBezTo>
                <a:cubicBezTo>
                  <a:pt x="722489" y="934257"/>
                  <a:pt x="766743" y="974056"/>
                  <a:pt x="766743" y="974056"/>
                </a:cubicBezTo>
                <a:cubicBezTo>
                  <a:pt x="790704" y="1006007"/>
                  <a:pt x="810387" y="1041667"/>
                  <a:pt x="838625" y="1069909"/>
                </a:cubicBezTo>
                <a:cubicBezTo>
                  <a:pt x="878695" y="1109986"/>
                  <a:pt x="848762" y="1076915"/>
                  <a:pt x="886546" y="1129818"/>
                </a:cubicBezTo>
                <a:cubicBezTo>
                  <a:pt x="892044" y="1137517"/>
                  <a:pt x="929423" y="1191492"/>
                  <a:pt x="946448" y="1201708"/>
                </a:cubicBezTo>
                <a:cubicBezTo>
                  <a:pt x="957277" y="1208206"/>
                  <a:pt x="970247" y="1210219"/>
                  <a:pt x="982389" y="1213689"/>
                </a:cubicBezTo>
                <a:cubicBezTo>
                  <a:pt x="1021873" y="1224971"/>
                  <a:pt x="1049029" y="1229415"/>
                  <a:pt x="1090212" y="1237653"/>
                </a:cubicBezTo>
                <a:cubicBezTo>
                  <a:pt x="1130147" y="1233659"/>
                  <a:pt x="1170773" y="1234081"/>
                  <a:pt x="1210016" y="1225671"/>
                </a:cubicBezTo>
                <a:cubicBezTo>
                  <a:pt x="1256585" y="1215691"/>
                  <a:pt x="1287385" y="1172256"/>
                  <a:pt x="1317839" y="1141799"/>
                </a:cubicBezTo>
                <a:cubicBezTo>
                  <a:pt x="1329819" y="1129817"/>
                  <a:pt x="1339682" y="1115253"/>
                  <a:pt x="1353780" y="1105854"/>
                </a:cubicBezTo>
                <a:cubicBezTo>
                  <a:pt x="1456783" y="1037179"/>
                  <a:pt x="1326460" y="1119515"/>
                  <a:pt x="1425662" y="1069909"/>
                </a:cubicBezTo>
                <a:cubicBezTo>
                  <a:pt x="1438541" y="1063469"/>
                  <a:pt x="1448724" y="1052386"/>
                  <a:pt x="1461603" y="1045946"/>
                </a:cubicBezTo>
                <a:cubicBezTo>
                  <a:pt x="1472898" y="1040298"/>
                  <a:pt x="1485937" y="1038939"/>
                  <a:pt x="1497544" y="1033964"/>
                </a:cubicBezTo>
                <a:cubicBezTo>
                  <a:pt x="1601172" y="989547"/>
                  <a:pt x="1497118" y="1026119"/>
                  <a:pt x="1581406" y="998019"/>
                </a:cubicBezTo>
                <a:cubicBezTo>
                  <a:pt x="1597380" y="986037"/>
                  <a:pt x="1611468" y="971005"/>
                  <a:pt x="1629328" y="962074"/>
                </a:cubicBezTo>
                <a:cubicBezTo>
                  <a:pt x="1644055" y="954710"/>
                  <a:pt x="1661417" y="954617"/>
                  <a:pt x="1677249" y="950093"/>
                </a:cubicBezTo>
                <a:cubicBezTo>
                  <a:pt x="1689392" y="946623"/>
                  <a:pt x="1701583" y="943086"/>
                  <a:pt x="1713190" y="938111"/>
                </a:cubicBezTo>
                <a:cubicBezTo>
                  <a:pt x="1816819" y="893694"/>
                  <a:pt x="1712765" y="930266"/>
                  <a:pt x="1797053" y="902166"/>
                </a:cubicBezTo>
                <a:cubicBezTo>
                  <a:pt x="1908869" y="906160"/>
                  <a:pt x="2021135" y="903369"/>
                  <a:pt x="2132502" y="914148"/>
                </a:cubicBezTo>
                <a:cubicBezTo>
                  <a:pt x="2146834" y="915535"/>
                  <a:pt x="2155564" y="931671"/>
                  <a:pt x="2168443" y="938111"/>
                </a:cubicBezTo>
                <a:cubicBezTo>
                  <a:pt x="2179738" y="943759"/>
                  <a:pt x="2192404" y="946099"/>
                  <a:pt x="2204384" y="950093"/>
                </a:cubicBezTo>
                <a:cubicBezTo>
                  <a:pt x="2216364" y="962075"/>
                  <a:pt x="2230477" y="972250"/>
                  <a:pt x="2240325" y="986038"/>
                </a:cubicBezTo>
                <a:cubicBezTo>
                  <a:pt x="2250706" y="1000572"/>
                  <a:pt x="2252853" y="1020242"/>
                  <a:pt x="2264286" y="1033964"/>
                </a:cubicBezTo>
                <a:cubicBezTo>
                  <a:pt x="2273504" y="1045026"/>
                  <a:pt x="2289166" y="1048709"/>
                  <a:pt x="2300227" y="1057928"/>
                </a:cubicBezTo>
                <a:cubicBezTo>
                  <a:pt x="2313243" y="1068776"/>
                  <a:pt x="2325322" y="1080856"/>
                  <a:pt x="2336168" y="1093873"/>
                </a:cubicBezTo>
                <a:cubicBezTo>
                  <a:pt x="2345386" y="1104936"/>
                  <a:pt x="2351760" y="1118100"/>
                  <a:pt x="2360129" y="1129818"/>
                </a:cubicBezTo>
                <a:cubicBezTo>
                  <a:pt x="2371735" y="1146068"/>
                  <a:pt x="2383287" y="1162403"/>
                  <a:pt x="2396070" y="1177744"/>
                </a:cubicBezTo>
                <a:cubicBezTo>
                  <a:pt x="2403301" y="1186422"/>
                  <a:pt x="2410345" y="1195896"/>
                  <a:pt x="2420031" y="1201708"/>
                </a:cubicBezTo>
                <a:cubicBezTo>
                  <a:pt x="2430860" y="1208206"/>
                  <a:pt x="2444365" y="1208714"/>
                  <a:pt x="2455972" y="1213689"/>
                </a:cubicBezTo>
                <a:cubicBezTo>
                  <a:pt x="2472387" y="1220725"/>
                  <a:pt x="2487478" y="1230617"/>
                  <a:pt x="2503893" y="1237653"/>
                </a:cubicBezTo>
                <a:cubicBezTo>
                  <a:pt x="2515500" y="1242628"/>
                  <a:pt x="2528338" y="1244408"/>
                  <a:pt x="2539834" y="1249634"/>
                </a:cubicBezTo>
                <a:cubicBezTo>
                  <a:pt x="2572351" y="1264416"/>
                  <a:pt x="2603729" y="1281585"/>
                  <a:pt x="2635677" y="1297561"/>
                </a:cubicBezTo>
                <a:cubicBezTo>
                  <a:pt x="2651651" y="1305549"/>
                  <a:pt x="2668284" y="1312335"/>
                  <a:pt x="2683598" y="1321524"/>
                </a:cubicBezTo>
                <a:cubicBezTo>
                  <a:pt x="2919850" y="1463290"/>
                  <a:pt x="2723560" y="1339914"/>
                  <a:pt x="2851323" y="1429359"/>
                </a:cubicBezTo>
                <a:cubicBezTo>
                  <a:pt x="2874914" y="1445875"/>
                  <a:pt x="2894629" y="1473714"/>
                  <a:pt x="2923205" y="1477286"/>
                </a:cubicBezTo>
                <a:lnTo>
                  <a:pt x="3019048" y="1489267"/>
                </a:lnTo>
                <a:cubicBezTo>
                  <a:pt x="3126871" y="1485273"/>
                  <a:pt x="3235091" y="1487358"/>
                  <a:pt x="3342517" y="1477286"/>
                </a:cubicBezTo>
                <a:cubicBezTo>
                  <a:pt x="3380392" y="1473735"/>
                  <a:pt x="3431239" y="1432919"/>
                  <a:pt x="3462321" y="1417377"/>
                </a:cubicBezTo>
                <a:cubicBezTo>
                  <a:pt x="3473616" y="1411729"/>
                  <a:pt x="3486282" y="1409390"/>
                  <a:pt x="3498262" y="1405396"/>
                </a:cubicBezTo>
                <a:cubicBezTo>
                  <a:pt x="3506249" y="1393414"/>
                  <a:pt x="3513228" y="1380696"/>
                  <a:pt x="3522223" y="1369451"/>
                </a:cubicBezTo>
                <a:cubicBezTo>
                  <a:pt x="3529279" y="1360630"/>
                  <a:pt x="3541132" y="1355590"/>
                  <a:pt x="3546183" y="1345487"/>
                </a:cubicBezTo>
                <a:cubicBezTo>
                  <a:pt x="3553547" y="1330758"/>
                  <a:pt x="3552957" y="1313183"/>
                  <a:pt x="3558164" y="1297561"/>
                </a:cubicBezTo>
                <a:cubicBezTo>
                  <a:pt x="3577704" y="1238936"/>
                  <a:pt x="3576734" y="1245738"/>
                  <a:pt x="3606085" y="1201708"/>
                </a:cubicBezTo>
                <a:cubicBezTo>
                  <a:pt x="3610078" y="1189726"/>
                  <a:pt x="3614596" y="1177907"/>
                  <a:pt x="3618065" y="1165763"/>
                </a:cubicBezTo>
                <a:cubicBezTo>
                  <a:pt x="3623181" y="1147855"/>
                  <a:pt x="3632453" y="1101038"/>
                  <a:pt x="3642026" y="1081891"/>
                </a:cubicBezTo>
                <a:cubicBezTo>
                  <a:pt x="3648465" y="1069011"/>
                  <a:pt x="3657518" y="1057592"/>
                  <a:pt x="3665987" y="1045946"/>
                </a:cubicBezTo>
                <a:cubicBezTo>
                  <a:pt x="3689475" y="1013646"/>
                  <a:pt x="3706685" y="975043"/>
                  <a:pt x="3737869" y="950093"/>
                </a:cubicBezTo>
                <a:cubicBezTo>
                  <a:pt x="3777803" y="918142"/>
                  <a:pt x="3809154" y="870415"/>
                  <a:pt x="3857672" y="854240"/>
                </a:cubicBezTo>
                <a:cubicBezTo>
                  <a:pt x="3869652" y="850246"/>
                  <a:pt x="3882117" y="847484"/>
                  <a:pt x="3893613" y="842258"/>
                </a:cubicBezTo>
                <a:cubicBezTo>
                  <a:pt x="3926130" y="827476"/>
                  <a:pt x="3989456" y="794331"/>
                  <a:pt x="3989456" y="794331"/>
                </a:cubicBezTo>
                <a:cubicBezTo>
                  <a:pt x="4065332" y="798325"/>
                  <a:pt x="4141388" y="799730"/>
                  <a:pt x="4217083" y="806313"/>
                </a:cubicBezTo>
                <a:cubicBezTo>
                  <a:pt x="4233487" y="807740"/>
                  <a:pt x="4249172" y="813771"/>
                  <a:pt x="4265004" y="818295"/>
                </a:cubicBezTo>
                <a:cubicBezTo>
                  <a:pt x="4294826" y="826816"/>
                  <a:pt x="4317039" y="838513"/>
                  <a:pt x="4348867" y="842258"/>
                </a:cubicBezTo>
                <a:cubicBezTo>
                  <a:pt x="4400578" y="848343"/>
                  <a:pt x="4452757" y="849526"/>
                  <a:pt x="4504611" y="854240"/>
                </a:cubicBezTo>
                <a:cubicBezTo>
                  <a:pt x="4540625" y="857514"/>
                  <a:pt x="4576493" y="862227"/>
                  <a:pt x="4612434" y="866221"/>
                </a:cubicBezTo>
                <a:cubicBezTo>
                  <a:pt x="4624414" y="874209"/>
                  <a:pt x="4634715" y="885631"/>
                  <a:pt x="4648375" y="890185"/>
                </a:cubicBezTo>
                <a:cubicBezTo>
                  <a:pt x="4721547" y="914578"/>
                  <a:pt x="4803364" y="895773"/>
                  <a:pt x="4876002" y="890185"/>
                </a:cubicBezTo>
                <a:cubicBezTo>
                  <a:pt x="4931799" y="834379"/>
                  <a:pt x="4859566" y="898403"/>
                  <a:pt x="4947884" y="854240"/>
                </a:cubicBezTo>
                <a:cubicBezTo>
                  <a:pt x="4957987" y="849188"/>
                  <a:pt x="4963269" y="837628"/>
                  <a:pt x="4971845" y="830276"/>
                </a:cubicBezTo>
                <a:cubicBezTo>
                  <a:pt x="4991259" y="813633"/>
                  <a:pt x="5012332" y="798993"/>
                  <a:pt x="5031746" y="782350"/>
                </a:cubicBezTo>
                <a:cubicBezTo>
                  <a:pt x="5063355" y="755254"/>
                  <a:pt x="5060369" y="747999"/>
                  <a:pt x="5091648" y="710460"/>
                </a:cubicBezTo>
                <a:cubicBezTo>
                  <a:pt x="5123337" y="672429"/>
                  <a:pt x="5109337" y="697714"/>
                  <a:pt x="5151550" y="662533"/>
                </a:cubicBezTo>
                <a:cubicBezTo>
                  <a:pt x="5197898" y="623906"/>
                  <a:pt x="5178311" y="623275"/>
                  <a:pt x="5235412" y="590643"/>
                </a:cubicBezTo>
                <a:cubicBezTo>
                  <a:pt x="5246376" y="584377"/>
                  <a:pt x="5259373" y="582656"/>
                  <a:pt x="5271353" y="578662"/>
                </a:cubicBezTo>
                <a:cubicBezTo>
                  <a:pt x="5294260" y="509936"/>
                  <a:pt x="5267826" y="571383"/>
                  <a:pt x="5307294" y="518753"/>
                </a:cubicBezTo>
                <a:cubicBezTo>
                  <a:pt x="5324572" y="495712"/>
                  <a:pt x="5332484" y="464545"/>
                  <a:pt x="5355216" y="446863"/>
                </a:cubicBezTo>
                <a:cubicBezTo>
                  <a:pt x="5391157" y="418906"/>
                  <a:pt x="5430843" y="395191"/>
                  <a:pt x="5463039" y="362992"/>
                </a:cubicBezTo>
                <a:cubicBezTo>
                  <a:pt x="5496541" y="329486"/>
                  <a:pt x="5547132" y="271056"/>
                  <a:pt x="5594823" y="255157"/>
                </a:cubicBezTo>
                <a:lnTo>
                  <a:pt x="5630764" y="243175"/>
                </a:lnTo>
                <a:cubicBezTo>
                  <a:pt x="5663690" y="218478"/>
                  <a:pt x="5700775" y="188092"/>
                  <a:pt x="5738587" y="171285"/>
                </a:cubicBezTo>
                <a:cubicBezTo>
                  <a:pt x="5753633" y="164597"/>
                  <a:pt x="5770435" y="162876"/>
                  <a:pt x="5786508" y="159304"/>
                </a:cubicBezTo>
                <a:cubicBezTo>
                  <a:pt x="5833828" y="148787"/>
                  <a:pt x="5873417" y="145800"/>
                  <a:pt x="5918292" y="123359"/>
                </a:cubicBezTo>
                <a:cubicBezTo>
                  <a:pt x="5934266" y="115371"/>
                  <a:pt x="5950707" y="108257"/>
                  <a:pt x="5966213" y="99395"/>
                </a:cubicBezTo>
                <a:cubicBezTo>
                  <a:pt x="5978714" y="92250"/>
                  <a:pt x="5989275" y="81872"/>
                  <a:pt x="6002154" y="75432"/>
                </a:cubicBezTo>
                <a:cubicBezTo>
                  <a:pt x="6026716" y="63149"/>
                  <a:pt x="6075208" y="56027"/>
                  <a:pt x="6097997" y="51469"/>
                </a:cubicBezTo>
                <a:cubicBezTo>
                  <a:pt x="6346995" y="-48143"/>
                  <a:pt x="6136393" y="27505"/>
                  <a:pt x="6768897" y="275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4191000" y="4800600"/>
            <a:ext cx="1386505" cy="369332"/>
          </a:xfrm>
          <a:prstGeom prst="rect">
            <a:avLst/>
          </a:prstGeom>
          <a:noFill/>
        </p:spPr>
        <p:txBody>
          <a:bodyPr wrap="none" rtlCol="0">
            <a:spAutoFit/>
          </a:bodyPr>
          <a:lstStyle/>
          <a:p>
            <a:r>
              <a:rPr lang="en-US" dirty="0"/>
              <a:t>Model world</a:t>
            </a:r>
          </a:p>
        </p:txBody>
      </p:sp>
      <p:cxnSp>
        <p:nvCxnSpPr>
          <p:cNvPr id="13" name="Straight Arrow Connector 12"/>
          <p:cNvCxnSpPr/>
          <p:nvPr/>
        </p:nvCxnSpPr>
        <p:spPr>
          <a:xfrm flipH="1" flipV="1">
            <a:off x="4191000" y="3048000"/>
            <a:ext cx="239915" cy="15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038600" y="4724400"/>
            <a:ext cx="239915" cy="15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5-Point Star 14"/>
          <p:cNvSpPr/>
          <p:nvPr/>
        </p:nvSpPr>
        <p:spPr>
          <a:xfrm>
            <a:off x="6400800" y="990600"/>
            <a:ext cx="609600" cy="533400"/>
          </a:xfrm>
          <a:prstGeom prst="star5">
            <a:avLst/>
          </a:prstGeom>
          <a:pattFill prst="ltDnDiag">
            <a:fgClr>
              <a:srgbClr val="FF0000"/>
            </a:fgClr>
            <a:bgClr>
              <a:prstClr val="white"/>
            </a:bgClr>
          </a:pattFill>
          <a:ln w="1905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010400" y="990600"/>
            <a:ext cx="1116336" cy="646331"/>
          </a:xfrm>
          <a:prstGeom prst="rect">
            <a:avLst/>
          </a:prstGeom>
          <a:noFill/>
        </p:spPr>
        <p:txBody>
          <a:bodyPr wrap="none" rtlCol="0">
            <a:spAutoFit/>
          </a:bodyPr>
          <a:lstStyle/>
          <a:p>
            <a:r>
              <a:rPr lang="en-US" dirty="0"/>
              <a:t>Corrected</a:t>
            </a:r>
          </a:p>
          <a:p>
            <a:r>
              <a:rPr lang="en-US" dirty="0"/>
              <a:t>Forecast</a:t>
            </a:r>
          </a:p>
        </p:txBody>
      </p:sp>
      <p:sp>
        <p:nvSpPr>
          <p:cNvPr id="3" name="Up Arrow 2"/>
          <p:cNvSpPr/>
          <p:nvPr/>
        </p:nvSpPr>
        <p:spPr>
          <a:xfrm>
            <a:off x="6553200" y="3200400"/>
            <a:ext cx="3810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a:off x="6553200" y="1600200"/>
            <a:ext cx="3810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ircular Arrow 11"/>
          <p:cNvSpPr/>
          <p:nvPr/>
        </p:nvSpPr>
        <p:spPr>
          <a:xfrm rot="5400000" flipH="1">
            <a:off x="6324600" y="1371600"/>
            <a:ext cx="1905000" cy="2514600"/>
          </a:xfrm>
          <a:prstGeom prst="circularArrow">
            <a:avLst/>
          </a:prstGeom>
          <a:pattFill prst="ltDnDiag">
            <a:fgClr>
              <a:srgbClr val="FF0000"/>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9678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dirty="0"/>
              <a:t>Why do we need the </a:t>
            </a:r>
            <a:r>
              <a:rPr lang="en-US" dirty="0" err="1"/>
              <a:t>hindcast</a:t>
            </a:r>
            <a:r>
              <a:rPr lang="en-US" dirty="0"/>
              <a:t> suite?</a:t>
            </a:r>
          </a:p>
        </p:txBody>
      </p:sp>
      <p:sp>
        <p:nvSpPr>
          <p:cNvPr id="4" name="Freeform 3"/>
          <p:cNvSpPr/>
          <p:nvPr/>
        </p:nvSpPr>
        <p:spPr>
          <a:xfrm>
            <a:off x="630641" y="2112385"/>
            <a:ext cx="6227360" cy="1501249"/>
          </a:xfrm>
          <a:custGeom>
            <a:avLst/>
            <a:gdLst>
              <a:gd name="connsiteX0" fmla="*/ 0 w 6768897"/>
              <a:gd name="connsiteY0" fmla="*/ 1501249 h 1501249"/>
              <a:gd name="connsiteX1" fmla="*/ 107824 w 6768897"/>
              <a:gd name="connsiteY1" fmla="*/ 1345487 h 1501249"/>
              <a:gd name="connsiteX2" fmla="*/ 167725 w 6768897"/>
              <a:gd name="connsiteY2" fmla="*/ 1249634 h 1501249"/>
              <a:gd name="connsiteX3" fmla="*/ 179706 w 6768897"/>
              <a:gd name="connsiteY3" fmla="*/ 1213689 h 1501249"/>
              <a:gd name="connsiteX4" fmla="*/ 275548 w 6768897"/>
              <a:gd name="connsiteY4" fmla="*/ 1105854 h 1501249"/>
              <a:gd name="connsiteX5" fmla="*/ 323470 w 6768897"/>
              <a:gd name="connsiteY5" fmla="*/ 1057928 h 1501249"/>
              <a:gd name="connsiteX6" fmla="*/ 347431 w 6768897"/>
              <a:gd name="connsiteY6" fmla="*/ 1021983 h 1501249"/>
              <a:gd name="connsiteX7" fmla="*/ 455254 w 6768897"/>
              <a:gd name="connsiteY7" fmla="*/ 950093 h 1501249"/>
              <a:gd name="connsiteX8" fmla="*/ 491195 w 6768897"/>
              <a:gd name="connsiteY8" fmla="*/ 926130 h 1501249"/>
              <a:gd name="connsiteX9" fmla="*/ 563077 w 6768897"/>
              <a:gd name="connsiteY9" fmla="*/ 914148 h 1501249"/>
              <a:gd name="connsiteX10" fmla="*/ 694861 w 6768897"/>
              <a:gd name="connsiteY10" fmla="*/ 926130 h 1501249"/>
              <a:gd name="connsiteX11" fmla="*/ 766743 w 6768897"/>
              <a:gd name="connsiteY11" fmla="*/ 974056 h 1501249"/>
              <a:gd name="connsiteX12" fmla="*/ 838625 w 6768897"/>
              <a:gd name="connsiteY12" fmla="*/ 1069909 h 1501249"/>
              <a:gd name="connsiteX13" fmla="*/ 886546 w 6768897"/>
              <a:gd name="connsiteY13" fmla="*/ 1129818 h 1501249"/>
              <a:gd name="connsiteX14" fmla="*/ 946448 w 6768897"/>
              <a:gd name="connsiteY14" fmla="*/ 1201708 h 1501249"/>
              <a:gd name="connsiteX15" fmla="*/ 982389 w 6768897"/>
              <a:gd name="connsiteY15" fmla="*/ 1213689 h 1501249"/>
              <a:gd name="connsiteX16" fmla="*/ 1090212 w 6768897"/>
              <a:gd name="connsiteY16" fmla="*/ 1237653 h 1501249"/>
              <a:gd name="connsiteX17" fmla="*/ 1210016 w 6768897"/>
              <a:gd name="connsiteY17" fmla="*/ 1225671 h 1501249"/>
              <a:gd name="connsiteX18" fmla="*/ 1317839 w 6768897"/>
              <a:gd name="connsiteY18" fmla="*/ 1141799 h 1501249"/>
              <a:gd name="connsiteX19" fmla="*/ 1353780 w 6768897"/>
              <a:gd name="connsiteY19" fmla="*/ 1105854 h 1501249"/>
              <a:gd name="connsiteX20" fmla="*/ 1425662 w 6768897"/>
              <a:gd name="connsiteY20" fmla="*/ 1069909 h 1501249"/>
              <a:gd name="connsiteX21" fmla="*/ 1461603 w 6768897"/>
              <a:gd name="connsiteY21" fmla="*/ 1045946 h 1501249"/>
              <a:gd name="connsiteX22" fmla="*/ 1497544 w 6768897"/>
              <a:gd name="connsiteY22" fmla="*/ 1033964 h 1501249"/>
              <a:gd name="connsiteX23" fmla="*/ 1581406 w 6768897"/>
              <a:gd name="connsiteY23" fmla="*/ 998019 h 1501249"/>
              <a:gd name="connsiteX24" fmla="*/ 1629328 w 6768897"/>
              <a:gd name="connsiteY24" fmla="*/ 962074 h 1501249"/>
              <a:gd name="connsiteX25" fmla="*/ 1677249 w 6768897"/>
              <a:gd name="connsiteY25" fmla="*/ 950093 h 1501249"/>
              <a:gd name="connsiteX26" fmla="*/ 1713190 w 6768897"/>
              <a:gd name="connsiteY26" fmla="*/ 938111 h 1501249"/>
              <a:gd name="connsiteX27" fmla="*/ 1797053 w 6768897"/>
              <a:gd name="connsiteY27" fmla="*/ 902166 h 1501249"/>
              <a:gd name="connsiteX28" fmla="*/ 2132502 w 6768897"/>
              <a:gd name="connsiteY28" fmla="*/ 914148 h 1501249"/>
              <a:gd name="connsiteX29" fmla="*/ 2168443 w 6768897"/>
              <a:gd name="connsiteY29" fmla="*/ 938111 h 1501249"/>
              <a:gd name="connsiteX30" fmla="*/ 2204384 w 6768897"/>
              <a:gd name="connsiteY30" fmla="*/ 950093 h 1501249"/>
              <a:gd name="connsiteX31" fmla="*/ 2240325 w 6768897"/>
              <a:gd name="connsiteY31" fmla="*/ 986038 h 1501249"/>
              <a:gd name="connsiteX32" fmla="*/ 2264286 w 6768897"/>
              <a:gd name="connsiteY32" fmla="*/ 1033964 h 1501249"/>
              <a:gd name="connsiteX33" fmla="*/ 2300227 w 6768897"/>
              <a:gd name="connsiteY33" fmla="*/ 1057928 h 1501249"/>
              <a:gd name="connsiteX34" fmla="*/ 2336168 w 6768897"/>
              <a:gd name="connsiteY34" fmla="*/ 1093873 h 1501249"/>
              <a:gd name="connsiteX35" fmla="*/ 2360129 w 6768897"/>
              <a:gd name="connsiteY35" fmla="*/ 1129818 h 1501249"/>
              <a:gd name="connsiteX36" fmla="*/ 2396070 w 6768897"/>
              <a:gd name="connsiteY36" fmla="*/ 1177744 h 1501249"/>
              <a:gd name="connsiteX37" fmla="*/ 2420031 w 6768897"/>
              <a:gd name="connsiteY37" fmla="*/ 1201708 h 1501249"/>
              <a:gd name="connsiteX38" fmla="*/ 2455972 w 6768897"/>
              <a:gd name="connsiteY38" fmla="*/ 1213689 h 1501249"/>
              <a:gd name="connsiteX39" fmla="*/ 2503893 w 6768897"/>
              <a:gd name="connsiteY39" fmla="*/ 1237653 h 1501249"/>
              <a:gd name="connsiteX40" fmla="*/ 2539834 w 6768897"/>
              <a:gd name="connsiteY40" fmla="*/ 1249634 h 1501249"/>
              <a:gd name="connsiteX41" fmla="*/ 2635677 w 6768897"/>
              <a:gd name="connsiteY41" fmla="*/ 1297561 h 1501249"/>
              <a:gd name="connsiteX42" fmla="*/ 2683598 w 6768897"/>
              <a:gd name="connsiteY42" fmla="*/ 1321524 h 1501249"/>
              <a:gd name="connsiteX43" fmla="*/ 2851323 w 6768897"/>
              <a:gd name="connsiteY43" fmla="*/ 1429359 h 1501249"/>
              <a:gd name="connsiteX44" fmla="*/ 2923205 w 6768897"/>
              <a:gd name="connsiteY44" fmla="*/ 1477286 h 1501249"/>
              <a:gd name="connsiteX45" fmla="*/ 3019048 w 6768897"/>
              <a:gd name="connsiteY45" fmla="*/ 1489267 h 1501249"/>
              <a:gd name="connsiteX46" fmla="*/ 3342517 w 6768897"/>
              <a:gd name="connsiteY46" fmla="*/ 1477286 h 1501249"/>
              <a:gd name="connsiteX47" fmla="*/ 3462321 w 6768897"/>
              <a:gd name="connsiteY47" fmla="*/ 1417377 h 1501249"/>
              <a:gd name="connsiteX48" fmla="*/ 3498262 w 6768897"/>
              <a:gd name="connsiteY48" fmla="*/ 1405396 h 1501249"/>
              <a:gd name="connsiteX49" fmla="*/ 3522223 w 6768897"/>
              <a:gd name="connsiteY49" fmla="*/ 1369451 h 1501249"/>
              <a:gd name="connsiteX50" fmla="*/ 3546183 w 6768897"/>
              <a:gd name="connsiteY50" fmla="*/ 1345487 h 1501249"/>
              <a:gd name="connsiteX51" fmla="*/ 3558164 w 6768897"/>
              <a:gd name="connsiteY51" fmla="*/ 1297561 h 1501249"/>
              <a:gd name="connsiteX52" fmla="*/ 3606085 w 6768897"/>
              <a:gd name="connsiteY52" fmla="*/ 1201708 h 1501249"/>
              <a:gd name="connsiteX53" fmla="*/ 3618065 w 6768897"/>
              <a:gd name="connsiteY53" fmla="*/ 1165763 h 1501249"/>
              <a:gd name="connsiteX54" fmla="*/ 3642026 w 6768897"/>
              <a:gd name="connsiteY54" fmla="*/ 1081891 h 1501249"/>
              <a:gd name="connsiteX55" fmla="*/ 3665987 w 6768897"/>
              <a:gd name="connsiteY55" fmla="*/ 1045946 h 1501249"/>
              <a:gd name="connsiteX56" fmla="*/ 3737869 w 6768897"/>
              <a:gd name="connsiteY56" fmla="*/ 950093 h 1501249"/>
              <a:gd name="connsiteX57" fmla="*/ 3857672 w 6768897"/>
              <a:gd name="connsiteY57" fmla="*/ 854240 h 1501249"/>
              <a:gd name="connsiteX58" fmla="*/ 3893613 w 6768897"/>
              <a:gd name="connsiteY58" fmla="*/ 842258 h 1501249"/>
              <a:gd name="connsiteX59" fmla="*/ 3989456 w 6768897"/>
              <a:gd name="connsiteY59" fmla="*/ 794331 h 1501249"/>
              <a:gd name="connsiteX60" fmla="*/ 4217083 w 6768897"/>
              <a:gd name="connsiteY60" fmla="*/ 806313 h 1501249"/>
              <a:gd name="connsiteX61" fmla="*/ 4265004 w 6768897"/>
              <a:gd name="connsiteY61" fmla="*/ 818295 h 1501249"/>
              <a:gd name="connsiteX62" fmla="*/ 4348867 w 6768897"/>
              <a:gd name="connsiteY62" fmla="*/ 842258 h 1501249"/>
              <a:gd name="connsiteX63" fmla="*/ 4504611 w 6768897"/>
              <a:gd name="connsiteY63" fmla="*/ 854240 h 1501249"/>
              <a:gd name="connsiteX64" fmla="*/ 4612434 w 6768897"/>
              <a:gd name="connsiteY64" fmla="*/ 866221 h 1501249"/>
              <a:gd name="connsiteX65" fmla="*/ 4648375 w 6768897"/>
              <a:gd name="connsiteY65" fmla="*/ 890185 h 1501249"/>
              <a:gd name="connsiteX66" fmla="*/ 4876002 w 6768897"/>
              <a:gd name="connsiteY66" fmla="*/ 890185 h 1501249"/>
              <a:gd name="connsiteX67" fmla="*/ 4947884 w 6768897"/>
              <a:gd name="connsiteY67" fmla="*/ 854240 h 1501249"/>
              <a:gd name="connsiteX68" fmla="*/ 4971845 w 6768897"/>
              <a:gd name="connsiteY68" fmla="*/ 830276 h 1501249"/>
              <a:gd name="connsiteX69" fmla="*/ 5031746 w 6768897"/>
              <a:gd name="connsiteY69" fmla="*/ 782350 h 1501249"/>
              <a:gd name="connsiteX70" fmla="*/ 5091648 w 6768897"/>
              <a:gd name="connsiteY70" fmla="*/ 710460 h 1501249"/>
              <a:gd name="connsiteX71" fmla="*/ 5151550 w 6768897"/>
              <a:gd name="connsiteY71" fmla="*/ 662533 h 1501249"/>
              <a:gd name="connsiteX72" fmla="*/ 5235412 w 6768897"/>
              <a:gd name="connsiteY72" fmla="*/ 590643 h 1501249"/>
              <a:gd name="connsiteX73" fmla="*/ 5271353 w 6768897"/>
              <a:gd name="connsiteY73" fmla="*/ 578662 h 1501249"/>
              <a:gd name="connsiteX74" fmla="*/ 5307294 w 6768897"/>
              <a:gd name="connsiteY74" fmla="*/ 518753 h 1501249"/>
              <a:gd name="connsiteX75" fmla="*/ 5355216 w 6768897"/>
              <a:gd name="connsiteY75" fmla="*/ 446863 h 1501249"/>
              <a:gd name="connsiteX76" fmla="*/ 5463039 w 6768897"/>
              <a:gd name="connsiteY76" fmla="*/ 362992 h 1501249"/>
              <a:gd name="connsiteX77" fmla="*/ 5594823 w 6768897"/>
              <a:gd name="connsiteY77" fmla="*/ 255157 h 1501249"/>
              <a:gd name="connsiteX78" fmla="*/ 5630764 w 6768897"/>
              <a:gd name="connsiteY78" fmla="*/ 243175 h 1501249"/>
              <a:gd name="connsiteX79" fmla="*/ 5738587 w 6768897"/>
              <a:gd name="connsiteY79" fmla="*/ 171285 h 1501249"/>
              <a:gd name="connsiteX80" fmla="*/ 5786508 w 6768897"/>
              <a:gd name="connsiteY80" fmla="*/ 159304 h 1501249"/>
              <a:gd name="connsiteX81" fmla="*/ 5918292 w 6768897"/>
              <a:gd name="connsiteY81" fmla="*/ 123359 h 1501249"/>
              <a:gd name="connsiteX82" fmla="*/ 5966213 w 6768897"/>
              <a:gd name="connsiteY82" fmla="*/ 99395 h 1501249"/>
              <a:gd name="connsiteX83" fmla="*/ 6002154 w 6768897"/>
              <a:gd name="connsiteY83" fmla="*/ 75432 h 1501249"/>
              <a:gd name="connsiteX84" fmla="*/ 6097997 w 6768897"/>
              <a:gd name="connsiteY84" fmla="*/ 51469 h 1501249"/>
              <a:gd name="connsiteX85" fmla="*/ 6768897 w 6768897"/>
              <a:gd name="connsiteY85" fmla="*/ 27505 h 15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68897" h="1501249">
                <a:moveTo>
                  <a:pt x="0" y="1501249"/>
                </a:moveTo>
                <a:lnTo>
                  <a:pt x="107824" y="1345487"/>
                </a:lnTo>
                <a:cubicBezTo>
                  <a:pt x="125244" y="1320146"/>
                  <a:pt x="155841" y="1273403"/>
                  <a:pt x="167725" y="1249634"/>
                </a:cubicBezTo>
                <a:cubicBezTo>
                  <a:pt x="173373" y="1238337"/>
                  <a:pt x="173440" y="1224655"/>
                  <a:pt x="179706" y="1213689"/>
                </a:cubicBezTo>
                <a:cubicBezTo>
                  <a:pt x="203208" y="1172557"/>
                  <a:pt x="243079" y="1138326"/>
                  <a:pt x="275548" y="1105854"/>
                </a:cubicBezTo>
                <a:cubicBezTo>
                  <a:pt x="291522" y="1089878"/>
                  <a:pt x="310939" y="1076726"/>
                  <a:pt x="323470" y="1057928"/>
                </a:cubicBezTo>
                <a:cubicBezTo>
                  <a:pt x="331457" y="1045946"/>
                  <a:pt x="336595" y="1031466"/>
                  <a:pt x="347431" y="1021983"/>
                </a:cubicBezTo>
                <a:cubicBezTo>
                  <a:pt x="347437" y="1021978"/>
                  <a:pt x="437280" y="962077"/>
                  <a:pt x="455254" y="950093"/>
                </a:cubicBezTo>
                <a:cubicBezTo>
                  <a:pt x="467234" y="942105"/>
                  <a:pt x="476992" y="928498"/>
                  <a:pt x="491195" y="926130"/>
                </a:cubicBezTo>
                <a:lnTo>
                  <a:pt x="563077" y="914148"/>
                </a:lnTo>
                <a:cubicBezTo>
                  <a:pt x="607005" y="918142"/>
                  <a:pt x="652545" y="913683"/>
                  <a:pt x="694861" y="926130"/>
                </a:cubicBezTo>
                <a:cubicBezTo>
                  <a:pt x="722489" y="934257"/>
                  <a:pt x="766743" y="974056"/>
                  <a:pt x="766743" y="974056"/>
                </a:cubicBezTo>
                <a:cubicBezTo>
                  <a:pt x="790704" y="1006007"/>
                  <a:pt x="810387" y="1041667"/>
                  <a:pt x="838625" y="1069909"/>
                </a:cubicBezTo>
                <a:cubicBezTo>
                  <a:pt x="878695" y="1109986"/>
                  <a:pt x="848762" y="1076915"/>
                  <a:pt x="886546" y="1129818"/>
                </a:cubicBezTo>
                <a:cubicBezTo>
                  <a:pt x="892044" y="1137517"/>
                  <a:pt x="929423" y="1191492"/>
                  <a:pt x="946448" y="1201708"/>
                </a:cubicBezTo>
                <a:cubicBezTo>
                  <a:pt x="957277" y="1208206"/>
                  <a:pt x="970247" y="1210219"/>
                  <a:pt x="982389" y="1213689"/>
                </a:cubicBezTo>
                <a:cubicBezTo>
                  <a:pt x="1021873" y="1224971"/>
                  <a:pt x="1049029" y="1229415"/>
                  <a:pt x="1090212" y="1237653"/>
                </a:cubicBezTo>
                <a:cubicBezTo>
                  <a:pt x="1130147" y="1233659"/>
                  <a:pt x="1170773" y="1234081"/>
                  <a:pt x="1210016" y="1225671"/>
                </a:cubicBezTo>
                <a:cubicBezTo>
                  <a:pt x="1256585" y="1215691"/>
                  <a:pt x="1287385" y="1172256"/>
                  <a:pt x="1317839" y="1141799"/>
                </a:cubicBezTo>
                <a:cubicBezTo>
                  <a:pt x="1329819" y="1129817"/>
                  <a:pt x="1339682" y="1115253"/>
                  <a:pt x="1353780" y="1105854"/>
                </a:cubicBezTo>
                <a:cubicBezTo>
                  <a:pt x="1456783" y="1037179"/>
                  <a:pt x="1326460" y="1119515"/>
                  <a:pt x="1425662" y="1069909"/>
                </a:cubicBezTo>
                <a:cubicBezTo>
                  <a:pt x="1438541" y="1063469"/>
                  <a:pt x="1448724" y="1052386"/>
                  <a:pt x="1461603" y="1045946"/>
                </a:cubicBezTo>
                <a:cubicBezTo>
                  <a:pt x="1472898" y="1040298"/>
                  <a:pt x="1485937" y="1038939"/>
                  <a:pt x="1497544" y="1033964"/>
                </a:cubicBezTo>
                <a:cubicBezTo>
                  <a:pt x="1601172" y="989547"/>
                  <a:pt x="1497118" y="1026119"/>
                  <a:pt x="1581406" y="998019"/>
                </a:cubicBezTo>
                <a:cubicBezTo>
                  <a:pt x="1597380" y="986037"/>
                  <a:pt x="1611468" y="971005"/>
                  <a:pt x="1629328" y="962074"/>
                </a:cubicBezTo>
                <a:cubicBezTo>
                  <a:pt x="1644055" y="954710"/>
                  <a:pt x="1661417" y="954617"/>
                  <a:pt x="1677249" y="950093"/>
                </a:cubicBezTo>
                <a:cubicBezTo>
                  <a:pt x="1689392" y="946623"/>
                  <a:pt x="1701583" y="943086"/>
                  <a:pt x="1713190" y="938111"/>
                </a:cubicBezTo>
                <a:cubicBezTo>
                  <a:pt x="1816819" y="893694"/>
                  <a:pt x="1712765" y="930266"/>
                  <a:pt x="1797053" y="902166"/>
                </a:cubicBezTo>
                <a:cubicBezTo>
                  <a:pt x="1908869" y="906160"/>
                  <a:pt x="2021135" y="903369"/>
                  <a:pt x="2132502" y="914148"/>
                </a:cubicBezTo>
                <a:cubicBezTo>
                  <a:pt x="2146834" y="915535"/>
                  <a:pt x="2155564" y="931671"/>
                  <a:pt x="2168443" y="938111"/>
                </a:cubicBezTo>
                <a:cubicBezTo>
                  <a:pt x="2179738" y="943759"/>
                  <a:pt x="2192404" y="946099"/>
                  <a:pt x="2204384" y="950093"/>
                </a:cubicBezTo>
                <a:cubicBezTo>
                  <a:pt x="2216364" y="962075"/>
                  <a:pt x="2230477" y="972250"/>
                  <a:pt x="2240325" y="986038"/>
                </a:cubicBezTo>
                <a:cubicBezTo>
                  <a:pt x="2250706" y="1000572"/>
                  <a:pt x="2252853" y="1020242"/>
                  <a:pt x="2264286" y="1033964"/>
                </a:cubicBezTo>
                <a:cubicBezTo>
                  <a:pt x="2273504" y="1045026"/>
                  <a:pt x="2289166" y="1048709"/>
                  <a:pt x="2300227" y="1057928"/>
                </a:cubicBezTo>
                <a:cubicBezTo>
                  <a:pt x="2313243" y="1068776"/>
                  <a:pt x="2325322" y="1080856"/>
                  <a:pt x="2336168" y="1093873"/>
                </a:cubicBezTo>
                <a:cubicBezTo>
                  <a:pt x="2345386" y="1104936"/>
                  <a:pt x="2351760" y="1118100"/>
                  <a:pt x="2360129" y="1129818"/>
                </a:cubicBezTo>
                <a:cubicBezTo>
                  <a:pt x="2371735" y="1146068"/>
                  <a:pt x="2383287" y="1162403"/>
                  <a:pt x="2396070" y="1177744"/>
                </a:cubicBezTo>
                <a:cubicBezTo>
                  <a:pt x="2403301" y="1186422"/>
                  <a:pt x="2410345" y="1195896"/>
                  <a:pt x="2420031" y="1201708"/>
                </a:cubicBezTo>
                <a:cubicBezTo>
                  <a:pt x="2430860" y="1208206"/>
                  <a:pt x="2444365" y="1208714"/>
                  <a:pt x="2455972" y="1213689"/>
                </a:cubicBezTo>
                <a:cubicBezTo>
                  <a:pt x="2472387" y="1220725"/>
                  <a:pt x="2487478" y="1230617"/>
                  <a:pt x="2503893" y="1237653"/>
                </a:cubicBezTo>
                <a:cubicBezTo>
                  <a:pt x="2515500" y="1242628"/>
                  <a:pt x="2528338" y="1244408"/>
                  <a:pt x="2539834" y="1249634"/>
                </a:cubicBezTo>
                <a:cubicBezTo>
                  <a:pt x="2572351" y="1264416"/>
                  <a:pt x="2603729" y="1281585"/>
                  <a:pt x="2635677" y="1297561"/>
                </a:cubicBezTo>
                <a:cubicBezTo>
                  <a:pt x="2651651" y="1305549"/>
                  <a:pt x="2668284" y="1312335"/>
                  <a:pt x="2683598" y="1321524"/>
                </a:cubicBezTo>
                <a:cubicBezTo>
                  <a:pt x="2919850" y="1463290"/>
                  <a:pt x="2723560" y="1339914"/>
                  <a:pt x="2851323" y="1429359"/>
                </a:cubicBezTo>
                <a:cubicBezTo>
                  <a:pt x="2874914" y="1445875"/>
                  <a:pt x="2894629" y="1473714"/>
                  <a:pt x="2923205" y="1477286"/>
                </a:cubicBezTo>
                <a:lnTo>
                  <a:pt x="3019048" y="1489267"/>
                </a:lnTo>
                <a:cubicBezTo>
                  <a:pt x="3126871" y="1485273"/>
                  <a:pt x="3235091" y="1487358"/>
                  <a:pt x="3342517" y="1477286"/>
                </a:cubicBezTo>
                <a:cubicBezTo>
                  <a:pt x="3380392" y="1473735"/>
                  <a:pt x="3431239" y="1432919"/>
                  <a:pt x="3462321" y="1417377"/>
                </a:cubicBezTo>
                <a:cubicBezTo>
                  <a:pt x="3473616" y="1411729"/>
                  <a:pt x="3486282" y="1409390"/>
                  <a:pt x="3498262" y="1405396"/>
                </a:cubicBezTo>
                <a:cubicBezTo>
                  <a:pt x="3506249" y="1393414"/>
                  <a:pt x="3513228" y="1380696"/>
                  <a:pt x="3522223" y="1369451"/>
                </a:cubicBezTo>
                <a:cubicBezTo>
                  <a:pt x="3529279" y="1360630"/>
                  <a:pt x="3541132" y="1355590"/>
                  <a:pt x="3546183" y="1345487"/>
                </a:cubicBezTo>
                <a:cubicBezTo>
                  <a:pt x="3553547" y="1330758"/>
                  <a:pt x="3552957" y="1313183"/>
                  <a:pt x="3558164" y="1297561"/>
                </a:cubicBezTo>
                <a:cubicBezTo>
                  <a:pt x="3577704" y="1238936"/>
                  <a:pt x="3576734" y="1245738"/>
                  <a:pt x="3606085" y="1201708"/>
                </a:cubicBezTo>
                <a:cubicBezTo>
                  <a:pt x="3610078" y="1189726"/>
                  <a:pt x="3614596" y="1177907"/>
                  <a:pt x="3618065" y="1165763"/>
                </a:cubicBezTo>
                <a:cubicBezTo>
                  <a:pt x="3623181" y="1147855"/>
                  <a:pt x="3632453" y="1101038"/>
                  <a:pt x="3642026" y="1081891"/>
                </a:cubicBezTo>
                <a:cubicBezTo>
                  <a:pt x="3648465" y="1069011"/>
                  <a:pt x="3657518" y="1057592"/>
                  <a:pt x="3665987" y="1045946"/>
                </a:cubicBezTo>
                <a:cubicBezTo>
                  <a:pt x="3689475" y="1013646"/>
                  <a:pt x="3706685" y="975043"/>
                  <a:pt x="3737869" y="950093"/>
                </a:cubicBezTo>
                <a:cubicBezTo>
                  <a:pt x="3777803" y="918142"/>
                  <a:pt x="3809154" y="870415"/>
                  <a:pt x="3857672" y="854240"/>
                </a:cubicBezTo>
                <a:cubicBezTo>
                  <a:pt x="3869652" y="850246"/>
                  <a:pt x="3882117" y="847484"/>
                  <a:pt x="3893613" y="842258"/>
                </a:cubicBezTo>
                <a:cubicBezTo>
                  <a:pt x="3926130" y="827476"/>
                  <a:pt x="3989456" y="794331"/>
                  <a:pt x="3989456" y="794331"/>
                </a:cubicBezTo>
                <a:cubicBezTo>
                  <a:pt x="4065332" y="798325"/>
                  <a:pt x="4141388" y="799730"/>
                  <a:pt x="4217083" y="806313"/>
                </a:cubicBezTo>
                <a:cubicBezTo>
                  <a:pt x="4233487" y="807740"/>
                  <a:pt x="4249172" y="813771"/>
                  <a:pt x="4265004" y="818295"/>
                </a:cubicBezTo>
                <a:cubicBezTo>
                  <a:pt x="4294826" y="826816"/>
                  <a:pt x="4317039" y="838513"/>
                  <a:pt x="4348867" y="842258"/>
                </a:cubicBezTo>
                <a:cubicBezTo>
                  <a:pt x="4400578" y="848343"/>
                  <a:pt x="4452757" y="849526"/>
                  <a:pt x="4504611" y="854240"/>
                </a:cubicBezTo>
                <a:cubicBezTo>
                  <a:pt x="4540625" y="857514"/>
                  <a:pt x="4576493" y="862227"/>
                  <a:pt x="4612434" y="866221"/>
                </a:cubicBezTo>
                <a:cubicBezTo>
                  <a:pt x="4624414" y="874209"/>
                  <a:pt x="4634715" y="885631"/>
                  <a:pt x="4648375" y="890185"/>
                </a:cubicBezTo>
                <a:cubicBezTo>
                  <a:pt x="4721547" y="914578"/>
                  <a:pt x="4803364" y="895773"/>
                  <a:pt x="4876002" y="890185"/>
                </a:cubicBezTo>
                <a:cubicBezTo>
                  <a:pt x="4931799" y="834379"/>
                  <a:pt x="4859566" y="898403"/>
                  <a:pt x="4947884" y="854240"/>
                </a:cubicBezTo>
                <a:cubicBezTo>
                  <a:pt x="4957987" y="849188"/>
                  <a:pt x="4963269" y="837628"/>
                  <a:pt x="4971845" y="830276"/>
                </a:cubicBezTo>
                <a:cubicBezTo>
                  <a:pt x="4991259" y="813633"/>
                  <a:pt x="5012332" y="798993"/>
                  <a:pt x="5031746" y="782350"/>
                </a:cubicBezTo>
                <a:cubicBezTo>
                  <a:pt x="5063355" y="755254"/>
                  <a:pt x="5060369" y="747999"/>
                  <a:pt x="5091648" y="710460"/>
                </a:cubicBezTo>
                <a:cubicBezTo>
                  <a:pt x="5123337" y="672429"/>
                  <a:pt x="5109337" y="697714"/>
                  <a:pt x="5151550" y="662533"/>
                </a:cubicBezTo>
                <a:cubicBezTo>
                  <a:pt x="5197898" y="623906"/>
                  <a:pt x="5178311" y="623275"/>
                  <a:pt x="5235412" y="590643"/>
                </a:cubicBezTo>
                <a:cubicBezTo>
                  <a:pt x="5246376" y="584377"/>
                  <a:pt x="5259373" y="582656"/>
                  <a:pt x="5271353" y="578662"/>
                </a:cubicBezTo>
                <a:cubicBezTo>
                  <a:pt x="5294260" y="509936"/>
                  <a:pt x="5267826" y="571383"/>
                  <a:pt x="5307294" y="518753"/>
                </a:cubicBezTo>
                <a:cubicBezTo>
                  <a:pt x="5324572" y="495712"/>
                  <a:pt x="5332484" y="464545"/>
                  <a:pt x="5355216" y="446863"/>
                </a:cubicBezTo>
                <a:cubicBezTo>
                  <a:pt x="5391157" y="418906"/>
                  <a:pt x="5430843" y="395191"/>
                  <a:pt x="5463039" y="362992"/>
                </a:cubicBezTo>
                <a:cubicBezTo>
                  <a:pt x="5496541" y="329486"/>
                  <a:pt x="5547132" y="271056"/>
                  <a:pt x="5594823" y="255157"/>
                </a:cubicBezTo>
                <a:lnTo>
                  <a:pt x="5630764" y="243175"/>
                </a:lnTo>
                <a:cubicBezTo>
                  <a:pt x="5663690" y="218478"/>
                  <a:pt x="5700775" y="188092"/>
                  <a:pt x="5738587" y="171285"/>
                </a:cubicBezTo>
                <a:cubicBezTo>
                  <a:pt x="5753633" y="164597"/>
                  <a:pt x="5770435" y="162876"/>
                  <a:pt x="5786508" y="159304"/>
                </a:cubicBezTo>
                <a:cubicBezTo>
                  <a:pt x="5833828" y="148787"/>
                  <a:pt x="5873417" y="145800"/>
                  <a:pt x="5918292" y="123359"/>
                </a:cubicBezTo>
                <a:cubicBezTo>
                  <a:pt x="5934266" y="115371"/>
                  <a:pt x="5950707" y="108257"/>
                  <a:pt x="5966213" y="99395"/>
                </a:cubicBezTo>
                <a:cubicBezTo>
                  <a:pt x="5978714" y="92250"/>
                  <a:pt x="5989275" y="81872"/>
                  <a:pt x="6002154" y="75432"/>
                </a:cubicBezTo>
                <a:cubicBezTo>
                  <a:pt x="6026716" y="63149"/>
                  <a:pt x="6075208" y="56027"/>
                  <a:pt x="6097997" y="51469"/>
                </a:cubicBezTo>
                <a:cubicBezTo>
                  <a:pt x="6346995" y="-48143"/>
                  <a:pt x="6136393" y="27505"/>
                  <a:pt x="6768897" y="2750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5-Point Star 4"/>
          <p:cNvSpPr/>
          <p:nvPr/>
        </p:nvSpPr>
        <p:spPr>
          <a:xfrm>
            <a:off x="6400800" y="2438400"/>
            <a:ext cx="609600" cy="5334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609600" y="2057400"/>
            <a:ext cx="1447800"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time</a:t>
            </a:r>
          </a:p>
        </p:txBody>
      </p:sp>
      <p:sp>
        <p:nvSpPr>
          <p:cNvPr id="7" name="TextBox 6"/>
          <p:cNvSpPr txBox="1"/>
          <p:nvPr/>
        </p:nvSpPr>
        <p:spPr>
          <a:xfrm>
            <a:off x="4419600" y="3048000"/>
            <a:ext cx="1182047" cy="369332"/>
          </a:xfrm>
          <a:prstGeom prst="rect">
            <a:avLst/>
          </a:prstGeom>
          <a:noFill/>
        </p:spPr>
        <p:txBody>
          <a:bodyPr wrap="none" rtlCol="0">
            <a:spAutoFit/>
          </a:bodyPr>
          <a:lstStyle/>
          <a:p>
            <a:r>
              <a:rPr lang="en-US" dirty="0"/>
              <a:t>Real world</a:t>
            </a:r>
          </a:p>
        </p:txBody>
      </p:sp>
      <p:sp>
        <p:nvSpPr>
          <p:cNvPr id="8" name="TextBox 7"/>
          <p:cNvSpPr txBox="1"/>
          <p:nvPr/>
        </p:nvSpPr>
        <p:spPr>
          <a:xfrm>
            <a:off x="7010400" y="2667000"/>
            <a:ext cx="983563" cy="369332"/>
          </a:xfrm>
          <a:prstGeom prst="rect">
            <a:avLst/>
          </a:prstGeom>
          <a:noFill/>
        </p:spPr>
        <p:txBody>
          <a:bodyPr wrap="none" rtlCol="0">
            <a:spAutoFit/>
          </a:bodyPr>
          <a:lstStyle/>
          <a:p>
            <a:r>
              <a:rPr lang="en-US" dirty="0"/>
              <a:t>Forecast</a:t>
            </a:r>
          </a:p>
        </p:txBody>
      </p:sp>
      <p:sp>
        <p:nvSpPr>
          <p:cNvPr id="9" name="Freeform 8"/>
          <p:cNvSpPr/>
          <p:nvPr/>
        </p:nvSpPr>
        <p:spPr>
          <a:xfrm>
            <a:off x="533400" y="3276600"/>
            <a:ext cx="6227360" cy="3429000"/>
          </a:xfrm>
          <a:custGeom>
            <a:avLst/>
            <a:gdLst>
              <a:gd name="connsiteX0" fmla="*/ 0 w 6768897"/>
              <a:gd name="connsiteY0" fmla="*/ 1501249 h 1501249"/>
              <a:gd name="connsiteX1" fmla="*/ 107824 w 6768897"/>
              <a:gd name="connsiteY1" fmla="*/ 1345487 h 1501249"/>
              <a:gd name="connsiteX2" fmla="*/ 167725 w 6768897"/>
              <a:gd name="connsiteY2" fmla="*/ 1249634 h 1501249"/>
              <a:gd name="connsiteX3" fmla="*/ 179706 w 6768897"/>
              <a:gd name="connsiteY3" fmla="*/ 1213689 h 1501249"/>
              <a:gd name="connsiteX4" fmla="*/ 275548 w 6768897"/>
              <a:gd name="connsiteY4" fmla="*/ 1105854 h 1501249"/>
              <a:gd name="connsiteX5" fmla="*/ 323470 w 6768897"/>
              <a:gd name="connsiteY5" fmla="*/ 1057928 h 1501249"/>
              <a:gd name="connsiteX6" fmla="*/ 347431 w 6768897"/>
              <a:gd name="connsiteY6" fmla="*/ 1021983 h 1501249"/>
              <a:gd name="connsiteX7" fmla="*/ 455254 w 6768897"/>
              <a:gd name="connsiteY7" fmla="*/ 950093 h 1501249"/>
              <a:gd name="connsiteX8" fmla="*/ 491195 w 6768897"/>
              <a:gd name="connsiteY8" fmla="*/ 926130 h 1501249"/>
              <a:gd name="connsiteX9" fmla="*/ 563077 w 6768897"/>
              <a:gd name="connsiteY9" fmla="*/ 914148 h 1501249"/>
              <a:gd name="connsiteX10" fmla="*/ 694861 w 6768897"/>
              <a:gd name="connsiteY10" fmla="*/ 926130 h 1501249"/>
              <a:gd name="connsiteX11" fmla="*/ 766743 w 6768897"/>
              <a:gd name="connsiteY11" fmla="*/ 974056 h 1501249"/>
              <a:gd name="connsiteX12" fmla="*/ 838625 w 6768897"/>
              <a:gd name="connsiteY12" fmla="*/ 1069909 h 1501249"/>
              <a:gd name="connsiteX13" fmla="*/ 886546 w 6768897"/>
              <a:gd name="connsiteY13" fmla="*/ 1129818 h 1501249"/>
              <a:gd name="connsiteX14" fmla="*/ 946448 w 6768897"/>
              <a:gd name="connsiteY14" fmla="*/ 1201708 h 1501249"/>
              <a:gd name="connsiteX15" fmla="*/ 982389 w 6768897"/>
              <a:gd name="connsiteY15" fmla="*/ 1213689 h 1501249"/>
              <a:gd name="connsiteX16" fmla="*/ 1090212 w 6768897"/>
              <a:gd name="connsiteY16" fmla="*/ 1237653 h 1501249"/>
              <a:gd name="connsiteX17" fmla="*/ 1210016 w 6768897"/>
              <a:gd name="connsiteY17" fmla="*/ 1225671 h 1501249"/>
              <a:gd name="connsiteX18" fmla="*/ 1317839 w 6768897"/>
              <a:gd name="connsiteY18" fmla="*/ 1141799 h 1501249"/>
              <a:gd name="connsiteX19" fmla="*/ 1353780 w 6768897"/>
              <a:gd name="connsiteY19" fmla="*/ 1105854 h 1501249"/>
              <a:gd name="connsiteX20" fmla="*/ 1425662 w 6768897"/>
              <a:gd name="connsiteY20" fmla="*/ 1069909 h 1501249"/>
              <a:gd name="connsiteX21" fmla="*/ 1461603 w 6768897"/>
              <a:gd name="connsiteY21" fmla="*/ 1045946 h 1501249"/>
              <a:gd name="connsiteX22" fmla="*/ 1497544 w 6768897"/>
              <a:gd name="connsiteY22" fmla="*/ 1033964 h 1501249"/>
              <a:gd name="connsiteX23" fmla="*/ 1581406 w 6768897"/>
              <a:gd name="connsiteY23" fmla="*/ 998019 h 1501249"/>
              <a:gd name="connsiteX24" fmla="*/ 1629328 w 6768897"/>
              <a:gd name="connsiteY24" fmla="*/ 962074 h 1501249"/>
              <a:gd name="connsiteX25" fmla="*/ 1677249 w 6768897"/>
              <a:gd name="connsiteY25" fmla="*/ 950093 h 1501249"/>
              <a:gd name="connsiteX26" fmla="*/ 1713190 w 6768897"/>
              <a:gd name="connsiteY26" fmla="*/ 938111 h 1501249"/>
              <a:gd name="connsiteX27" fmla="*/ 1797053 w 6768897"/>
              <a:gd name="connsiteY27" fmla="*/ 902166 h 1501249"/>
              <a:gd name="connsiteX28" fmla="*/ 2132502 w 6768897"/>
              <a:gd name="connsiteY28" fmla="*/ 914148 h 1501249"/>
              <a:gd name="connsiteX29" fmla="*/ 2168443 w 6768897"/>
              <a:gd name="connsiteY29" fmla="*/ 938111 h 1501249"/>
              <a:gd name="connsiteX30" fmla="*/ 2204384 w 6768897"/>
              <a:gd name="connsiteY30" fmla="*/ 950093 h 1501249"/>
              <a:gd name="connsiteX31" fmla="*/ 2240325 w 6768897"/>
              <a:gd name="connsiteY31" fmla="*/ 986038 h 1501249"/>
              <a:gd name="connsiteX32" fmla="*/ 2264286 w 6768897"/>
              <a:gd name="connsiteY32" fmla="*/ 1033964 h 1501249"/>
              <a:gd name="connsiteX33" fmla="*/ 2300227 w 6768897"/>
              <a:gd name="connsiteY33" fmla="*/ 1057928 h 1501249"/>
              <a:gd name="connsiteX34" fmla="*/ 2336168 w 6768897"/>
              <a:gd name="connsiteY34" fmla="*/ 1093873 h 1501249"/>
              <a:gd name="connsiteX35" fmla="*/ 2360129 w 6768897"/>
              <a:gd name="connsiteY35" fmla="*/ 1129818 h 1501249"/>
              <a:gd name="connsiteX36" fmla="*/ 2396070 w 6768897"/>
              <a:gd name="connsiteY36" fmla="*/ 1177744 h 1501249"/>
              <a:gd name="connsiteX37" fmla="*/ 2420031 w 6768897"/>
              <a:gd name="connsiteY37" fmla="*/ 1201708 h 1501249"/>
              <a:gd name="connsiteX38" fmla="*/ 2455972 w 6768897"/>
              <a:gd name="connsiteY38" fmla="*/ 1213689 h 1501249"/>
              <a:gd name="connsiteX39" fmla="*/ 2503893 w 6768897"/>
              <a:gd name="connsiteY39" fmla="*/ 1237653 h 1501249"/>
              <a:gd name="connsiteX40" fmla="*/ 2539834 w 6768897"/>
              <a:gd name="connsiteY40" fmla="*/ 1249634 h 1501249"/>
              <a:gd name="connsiteX41" fmla="*/ 2635677 w 6768897"/>
              <a:gd name="connsiteY41" fmla="*/ 1297561 h 1501249"/>
              <a:gd name="connsiteX42" fmla="*/ 2683598 w 6768897"/>
              <a:gd name="connsiteY42" fmla="*/ 1321524 h 1501249"/>
              <a:gd name="connsiteX43" fmla="*/ 2851323 w 6768897"/>
              <a:gd name="connsiteY43" fmla="*/ 1429359 h 1501249"/>
              <a:gd name="connsiteX44" fmla="*/ 2923205 w 6768897"/>
              <a:gd name="connsiteY44" fmla="*/ 1477286 h 1501249"/>
              <a:gd name="connsiteX45" fmla="*/ 3019048 w 6768897"/>
              <a:gd name="connsiteY45" fmla="*/ 1489267 h 1501249"/>
              <a:gd name="connsiteX46" fmla="*/ 3342517 w 6768897"/>
              <a:gd name="connsiteY46" fmla="*/ 1477286 h 1501249"/>
              <a:gd name="connsiteX47" fmla="*/ 3462321 w 6768897"/>
              <a:gd name="connsiteY47" fmla="*/ 1417377 h 1501249"/>
              <a:gd name="connsiteX48" fmla="*/ 3498262 w 6768897"/>
              <a:gd name="connsiteY48" fmla="*/ 1405396 h 1501249"/>
              <a:gd name="connsiteX49" fmla="*/ 3522223 w 6768897"/>
              <a:gd name="connsiteY49" fmla="*/ 1369451 h 1501249"/>
              <a:gd name="connsiteX50" fmla="*/ 3546183 w 6768897"/>
              <a:gd name="connsiteY50" fmla="*/ 1345487 h 1501249"/>
              <a:gd name="connsiteX51" fmla="*/ 3558164 w 6768897"/>
              <a:gd name="connsiteY51" fmla="*/ 1297561 h 1501249"/>
              <a:gd name="connsiteX52" fmla="*/ 3606085 w 6768897"/>
              <a:gd name="connsiteY52" fmla="*/ 1201708 h 1501249"/>
              <a:gd name="connsiteX53" fmla="*/ 3618065 w 6768897"/>
              <a:gd name="connsiteY53" fmla="*/ 1165763 h 1501249"/>
              <a:gd name="connsiteX54" fmla="*/ 3642026 w 6768897"/>
              <a:gd name="connsiteY54" fmla="*/ 1081891 h 1501249"/>
              <a:gd name="connsiteX55" fmla="*/ 3665987 w 6768897"/>
              <a:gd name="connsiteY55" fmla="*/ 1045946 h 1501249"/>
              <a:gd name="connsiteX56" fmla="*/ 3737869 w 6768897"/>
              <a:gd name="connsiteY56" fmla="*/ 950093 h 1501249"/>
              <a:gd name="connsiteX57" fmla="*/ 3857672 w 6768897"/>
              <a:gd name="connsiteY57" fmla="*/ 854240 h 1501249"/>
              <a:gd name="connsiteX58" fmla="*/ 3893613 w 6768897"/>
              <a:gd name="connsiteY58" fmla="*/ 842258 h 1501249"/>
              <a:gd name="connsiteX59" fmla="*/ 3989456 w 6768897"/>
              <a:gd name="connsiteY59" fmla="*/ 794331 h 1501249"/>
              <a:gd name="connsiteX60" fmla="*/ 4217083 w 6768897"/>
              <a:gd name="connsiteY60" fmla="*/ 806313 h 1501249"/>
              <a:gd name="connsiteX61" fmla="*/ 4265004 w 6768897"/>
              <a:gd name="connsiteY61" fmla="*/ 818295 h 1501249"/>
              <a:gd name="connsiteX62" fmla="*/ 4348867 w 6768897"/>
              <a:gd name="connsiteY62" fmla="*/ 842258 h 1501249"/>
              <a:gd name="connsiteX63" fmla="*/ 4504611 w 6768897"/>
              <a:gd name="connsiteY63" fmla="*/ 854240 h 1501249"/>
              <a:gd name="connsiteX64" fmla="*/ 4612434 w 6768897"/>
              <a:gd name="connsiteY64" fmla="*/ 866221 h 1501249"/>
              <a:gd name="connsiteX65" fmla="*/ 4648375 w 6768897"/>
              <a:gd name="connsiteY65" fmla="*/ 890185 h 1501249"/>
              <a:gd name="connsiteX66" fmla="*/ 4876002 w 6768897"/>
              <a:gd name="connsiteY66" fmla="*/ 890185 h 1501249"/>
              <a:gd name="connsiteX67" fmla="*/ 4947884 w 6768897"/>
              <a:gd name="connsiteY67" fmla="*/ 854240 h 1501249"/>
              <a:gd name="connsiteX68" fmla="*/ 4971845 w 6768897"/>
              <a:gd name="connsiteY68" fmla="*/ 830276 h 1501249"/>
              <a:gd name="connsiteX69" fmla="*/ 5031746 w 6768897"/>
              <a:gd name="connsiteY69" fmla="*/ 782350 h 1501249"/>
              <a:gd name="connsiteX70" fmla="*/ 5091648 w 6768897"/>
              <a:gd name="connsiteY70" fmla="*/ 710460 h 1501249"/>
              <a:gd name="connsiteX71" fmla="*/ 5151550 w 6768897"/>
              <a:gd name="connsiteY71" fmla="*/ 662533 h 1501249"/>
              <a:gd name="connsiteX72" fmla="*/ 5235412 w 6768897"/>
              <a:gd name="connsiteY72" fmla="*/ 590643 h 1501249"/>
              <a:gd name="connsiteX73" fmla="*/ 5271353 w 6768897"/>
              <a:gd name="connsiteY73" fmla="*/ 578662 h 1501249"/>
              <a:gd name="connsiteX74" fmla="*/ 5307294 w 6768897"/>
              <a:gd name="connsiteY74" fmla="*/ 518753 h 1501249"/>
              <a:gd name="connsiteX75" fmla="*/ 5355216 w 6768897"/>
              <a:gd name="connsiteY75" fmla="*/ 446863 h 1501249"/>
              <a:gd name="connsiteX76" fmla="*/ 5463039 w 6768897"/>
              <a:gd name="connsiteY76" fmla="*/ 362992 h 1501249"/>
              <a:gd name="connsiteX77" fmla="*/ 5594823 w 6768897"/>
              <a:gd name="connsiteY77" fmla="*/ 255157 h 1501249"/>
              <a:gd name="connsiteX78" fmla="*/ 5630764 w 6768897"/>
              <a:gd name="connsiteY78" fmla="*/ 243175 h 1501249"/>
              <a:gd name="connsiteX79" fmla="*/ 5738587 w 6768897"/>
              <a:gd name="connsiteY79" fmla="*/ 171285 h 1501249"/>
              <a:gd name="connsiteX80" fmla="*/ 5786508 w 6768897"/>
              <a:gd name="connsiteY80" fmla="*/ 159304 h 1501249"/>
              <a:gd name="connsiteX81" fmla="*/ 5918292 w 6768897"/>
              <a:gd name="connsiteY81" fmla="*/ 123359 h 1501249"/>
              <a:gd name="connsiteX82" fmla="*/ 5966213 w 6768897"/>
              <a:gd name="connsiteY82" fmla="*/ 99395 h 1501249"/>
              <a:gd name="connsiteX83" fmla="*/ 6002154 w 6768897"/>
              <a:gd name="connsiteY83" fmla="*/ 75432 h 1501249"/>
              <a:gd name="connsiteX84" fmla="*/ 6097997 w 6768897"/>
              <a:gd name="connsiteY84" fmla="*/ 51469 h 1501249"/>
              <a:gd name="connsiteX85" fmla="*/ 6768897 w 6768897"/>
              <a:gd name="connsiteY85" fmla="*/ 27505 h 150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68897" h="1501249">
                <a:moveTo>
                  <a:pt x="0" y="1501249"/>
                </a:moveTo>
                <a:lnTo>
                  <a:pt x="107824" y="1345487"/>
                </a:lnTo>
                <a:cubicBezTo>
                  <a:pt x="125244" y="1320146"/>
                  <a:pt x="155841" y="1273403"/>
                  <a:pt x="167725" y="1249634"/>
                </a:cubicBezTo>
                <a:cubicBezTo>
                  <a:pt x="173373" y="1238337"/>
                  <a:pt x="173440" y="1224655"/>
                  <a:pt x="179706" y="1213689"/>
                </a:cubicBezTo>
                <a:cubicBezTo>
                  <a:pt x="203208" y="1172557"/>
                  <a:pt x="243079" y="1138326"/>
                  <a:pt x="275548" y="1105854"/>
                </a:cubicBezTo>
                <a:cubicBezTo>
                  <a:pt x="291522" y="1089878"/>
                  <a:pt x="310939" y="1076726"/>
                  <a:pt x="323470" y="1057928"/>
                </a:cubicBezTo>
                <a:cubicBezTo>
                  <a:pt x="331457" y="1045946"/>
                  <a:pt x="336595" y="1031466"/>
                  <a:pt x="347431" y="1021983"/>
                </a:cubicBezTo>
                <a:cubicBezTo>
                  <a:pt x="347437" y="1021978"/>
                  <a:pt x="437280" y="962077"/>
                  <a:pt x="455254" y="950093"/>
                </a:cubicBezTo>
                <a:cubicBezTo>
                  <a:pt x="467234" y="942105"/>
                  <a:pt x="476992" y="928498"/>
                  <a:pt x="491195" y="926130"/>
                </a:cubicBezTo>
                <a:lnTo>
                  <a:pt x="563077" y="914148"/>
                </a:lnTo>
                <a:cubicBezTo>
                  <a:pt x="607005" y="918142"/>
                  <a:pt x="652545" y="913683"/>
                  <a:pt x="694861" y="926130"/>
                </a:cubicBezTo>
                <a:cubicBezTo>
                  <a:pt x="722489" y="934257"/>
                  <a:pt x="766743" y="974056"/>
                  <a:pt x="766743" y="974056"/>
                </a:cubicBezTo>
                <a:cubicBezTo>
                  <a:pt x="790704" y="1006007"/>
                  <a:pt x="810387" y="1041667"/>
                  <a:pt x="838625" y="1069909"/>
                </a:cubicBezTo>
                <a:cubicBezTo>
                  <a:pt x="878695" y="1109986"/>
                  <a:pt x="848762" y="1076915"/>
                  <a:pt x="886546" y="1129818"/>
                </a:cubicBezTo>
                <a:cubicBezTo>
                  <a:pt x="892044" y="1137517"/>
                  <a:pt x="929423" y="1191492"/>
                  <a:pt x="946448" y="1201708"/>
                </a:cubicBezTo>
                <a:cubicBezTo>
                  <a:pt x="957277" y="1208206"/>
                  <a:pt x="970247" y="1210219"/>
                  <a:pt x="982389" y="1213689"/>
                </a:cubicBezTo>
                <a:cubicBezTo>
                  <a:pt x="1021873" y="1224971"/>
                  <a:pt x="1049029" y="1229415"/>
                  <a:pt x="1090212" y="1237653"/>
                </a:cubicBezTo>
                <a:cubicBezTo>
                  <a:pt x="1130147" y="1233659"/>
                  <a:pt x="1170773" y="1234081"/>
                  <a:pt x="1210016" y="1225671"/>
                </a:cubicBezTo>
                <a:cubicBezTo>
                  <a:pt x="1256585" y="1215691"/>
                  <a:pt x="1287385" y="1172256"/>
                  <a:pt x="1317839" y="1141799"/>
                </a:cubicBezTo>
                <a:cubicBezTo>
                  <a:pt x="1329819" y="1129817"/>
                  <a:pt x="1339682" y="1115253"/>
                  <a:pt x="1353780" y="1105854"/>
                </a:cubicBezTo>
                <a:cubicBezTo>
                  <a:pt x="1456783" y="1037179"/>
                  <a:pt x="1326460" y="1119515"/>
                  <a:pt x="1425662" y="1069909"/>
                </a:cubicBezTo>
                <a:cubicBezTo>
                  <a:pt x="1438541" y="1063469"/>
                  <a:pt x="1448724" y="1052386"/>
                  <a:pt x="1461603" y="1045946"/>
                </a:cubicBezTo>
                <a:cubicBezTo>
                  <a:pt x="1472898" y="1040298"/>
                  <a:pt x="1485937" y="1038939"/>
                  <a:pt x="1497544" y="1033964"/>
                </a:cubicBezTo>
                <a:cubicBezTo>
                  <a:pt x="1601172" y="989547"/>
                  <a:pt x="1497118" y="1026119"/>
                  <a:pt x="1581406" y="998019"/>
                </a:cubicBezTo>
                <a:cubicBezTo>
                  <a:pt x="1597380" y="986037"/>
                  <a:pt x="1611468" y="971005"/>
                  <a:pt x="1629328" y="962074"/>
                </a:cubicBezTo>
                <a:cubicBezTo>
                  <a:pt x="1644055" y="954710"/>
                  <a:pt x="1661417" y="954617"/>
                  <a:pt x="1677249" y="950093"/>
                </a:cubicBezTo>
                <a:cubicBezTo>
                  <a:pt x="1689392" y="946623"/>
                  <a:pt x="1701583" y="943086"/>
                  <a:pt x="1713190" y="938111"/>
                </a:cubicBezTo>
                <a:cubicBezTo>
                  <a:pt x="1816819" y="893694"/>
                  <a:pt x="1712765" y="930266"/>
                  <a:pt x="1797053" y="902166"/>
                </a:cubicBezTo>
                <a:cubicBezTo>
                  <a:pt x="1908869" y="906160"/>
                  <a:pt x="2021135" y="903369"/>
                  <a:pt x="2132502" y="914148"/>
                </a:cubicBezTo>
                <a:cubicBezTo>
                  <a:pt x="2146834" y="915535"/>
                  <a:pt x="2155564" y="931671"/>
                  <a:pt x="2168443" y="938111"/>
                </a:cubicBezTo>
                <a:cubicBezTo>
                  <a:pt x="2179738" y="943759"/>
                  <a:pt x="2192404" y="946099"/>
                  <a:pt x="2204384" y="950093"/>
                </a:cubicBezTo>
                <a:cubicBezTo>
                  <a:pt x="2216364" y="962075"/>
                  <a:pt x="2230477" y="972250"/>
                  <a:pt x="2240325" y="986038"/>
                </a:cubicBezTo>
                <a:cubicBezTo>
                  <a:pt x="2250706" y="1000572"/>
                  <a:pt x="2252853" y="1020242"/>
                  <a:pt x="2264286" y="1033964"/>
                </a:cubicBezTo>
                <a:cubicBezTo>
                  <a:pt x="2273504" y="1045026"/>
                  <a:pt x="2289166" y="1048709"/>
                  <a:pt x="2300227" y="1057928"/>
                </a:cubicBezTo>
                <a:cubicBezTo>
                  <a:pt x="2313243" y="1068776"/>
                  <a:pt x="2325322" y="1080856"/>
                  <a:pt x="2336168" y="1093873"/>
                </a:cubicBezTo>
                <a:cubicBezTo>
                  <a:pt x="2345386" y="1104936"/>
                  <a:pt x="2351760" y="1118100"/>
                  <a:pt x="2360129" y="1129818"/>
                </a:cubicBezTo>
                <a:cubicBezTo>
                  <a:pt x="2371735" y="1146068"/>
                  <a:pt x="2383287" y="1162403"/>
                  <a:pt x="2396070" y="1177744"/>
                </a:cubicBezTo>
                <a:cubicBezTo>
                  <a:pt x="2403301" y="1186422"/>
                  <a:pt x="2410345" y="1195896"/>
                  <a:pt x="2420031" y="1201708"/>
                </a:cubicBezTo>
                <a:cubicBezTo>
                  <a:pt x="2430860" y="1208206"/>
                  <a:pt x="2444365" y="1208714"/>
                  <a:pt x="2455972" y="1213689"/>
                </a:cubicBezTo>
                <a:cubicBezTo>
                  <a:pt x="2472387" y="1220725"/>
                  <a:pt x="2487478" y="1230617"/>
                  <a:pt x="2503893" y="1237653"/>
                </a:cubicBezTo>
                <a:cubicBezTo>
                  <a:pt x="2515500" y="1242628"/>
                  <a:pt x="2528338" y="1244408"/>
                  <a:pt x="2539834" y="1249634"/>
                </a:cubicBezTo>
                <a:cubicBezTo>
                  <a:pt x="2572351" y="1264416"/>
                  <a:pt x="2603729" y="1281585"/>
                  <a:pt x="2635677" y="1297561"/>
                </a:cubicBezTo>
                <a:cubicBezTo>
                  <a:pt x="2651651" y="1305549"/>
                  <a:pt x="2668284" y="1312335"/>
                  <a:pt x="2683598" y="1321524"/>
                </a:cubicBezTo>
                <a:cubicBezTo>
                  <a:pt x="2919850" y="1463290"/>
                  <a:pt x="2723560" y="1339914"/>
                  <a:pt x="2851323" y="1429359"/>
                </a:cubicBezTo>
                <a:cubicBezTo>
                  <a:pt x="2874914" y="1445875"/>
                  <a:pt x="2894629" y="1473714"/>
                  <a:pt x="2923205" y="1477286"/>
                </a:cubicBezTo>
                <a:lnTo>
                  <a:pt x="3019048" y="1489267"/>
                </a:lnTo>
                <a:cubicBezTo>
                  <a:pt x="3126871" y="1485273"/>
                  <a:pt x="3235091" y="1487358"/>
                  <a:pt x="3342517" y="1477286"/>
                </a:cubicBezTo>
                <a:cubicBezTo>
                  <a:pt x="3380392" y="1473735"/>
                  <a:pt x="3431239" y="1432919"/>
                  <a:pt x="3462321" y="1417377"/>
                </a:cubicBezTo>
                <a:cubicBezTo>
                  <a:pt x="3473616" y="1411729"/>
                  <a:pt x="3486282" y="1409390"/>
                  <a:pt x="3498262" y="1405396"/>
                </a:cubicBezTo>
                <a:cubicBezTo>
                  <a:pt x="3506249" y="1393414"/>
                  <a:pt x="3513228" y="1380696"/>
                  <a:pt x="3522223" y="1369451"/>
                </a:cubicBezTo>
                <a:cubicBezTo>
                  <a:pt x="3529279" y="1360630"/>
                  <a:pt x="3541132" y="1355590"/>
                  <a:pt x="3546183" y="1345487"/>
                </a:cubicBezTo>
                <a:cubicBezTo>
                  <a:pt x="3553547" y="1330758"/>
                  <a:pt x="3552957" y="1313183"/>
                  <a:pt x="3558164" y="1297561"/>
                </a:cubicBezTo>
                <a:cubicBezTo>
                  <a:pt x="3577704" y="1238936"/>
                  <a:pt x="3576734" y="1245738"/>
                  <a:pt x="3606085" y="1201708"/>
                </a:cubicBezTo>
                <a:cubicBezTo>
                  <a:pt x="3610078" y="1189726"/>
                  <a:pt x="3614596" y="1177907"/>
                  <a:pt x="3618065" y="1165763"/>
                </a:cubicBezTo>
                <a:cubicBezTo>
                  <a:pt x="3623181" y="1147855"/>
                  <a:pt x="3632453" y="1101038"/>
                  <a:pt x="3642026" y="1081891"/>
                </a:cubicBezTo>
                <a:cubicBezTo>
                  <a:pt x="3648465" y="1069011"/>
                  <a:pt x="3657518" y="1057592"/>
                  <a:pt x="3665987" y="1045946"/>
                </a:cubicBezTo>
                <a:cubicBezTo>
                  <a:pt x="3689475" y="1013646"/>
                  <a:pt x="3706685" y="975043"/>
                  <a:pt x="3737869" y="950093"/>
                </a:cubicBezTo>
                <a:cubicBezTo>
                  <a:pt x="3777803" y="918142"/>
                  <a:pt x="3809154" y="870415"/>
                  <a:pt x="3857672" y="854240"/>
                </a:cubicBezTo>
                <a:cubicBezTo>
                  <a:pt x="3869652" y="850246"/>
                  <a:pt x="3882117" y="847484"/>
                  <a:pt x="3893613" y="842258"/>
                </a:cubicBezTo>
                <a:cubicBezTo>
                  <a:pt x="3926130" y="827476"/>
                  <a:pt x="3989456" y="794331"/>
                  <a:pt x="3989456" y="794331"/>
                </a:cubicBezTo>
                <a:cubicBezTo>
                  <a:pt x="4065332" y="798325"/>
                  <a:pt x="4141388" y="799730"/>
                  <a:pt x="4217083" y="806313"/>
                </a:cubicBezTo>
                <a:cubicBezTo>
                  <a:pt x="4233487" y="807740"/>
                  <a:pt x="4249172" y="813771"/>
                  <a:pt x="4265004" y="818295"/>
                </a:cubicBezTo>
                <a:cubicBezTo>
                  <a:pt x="4294826" y="826816"/>
                  <a:pt x="4317039" y="838513"/>
                  <a:pt x="4348867" y="842258"/>
                </a:cubicBezTo>
                <a:cubicBezTo>
                  <a:pt x="4400578" y="848343"/>
                  <a:pt x="4452757" y="849526"/>
                  <a:pt x="4504611" y="854240"/>
                </a:cubicBezTo>
                <a:cubicBezTo>
                  <a:pt x="4540625" y="857514"/>
                  <a:pt x="4576493" y="862227"/>
                  <a:pt x="4612434" y="866221"/>
                </a:cubicBezTo>
                <a:cubicBezTo>
                  <a:pt x="4624414" y="874209"/>
                  <a:pt x="4634715" y="885631"/>
                  <a:pt x="4648375" y="890185"/>
                </a:cubicBezTo>
                <a:cubicBezTo>
                  <a:pt x="4721547" y="914578"/>
                  <a:pt x="4803364" y="895773"/>
                  <a:pt x="4876002" y="890185"/>
                </a:cubicBezTo>
                <a:cubicBezTo>
                  <a:pt x="4931799" y="834379"/>
                  <a:pt x="4859566" y="898403"/>
                  <a:pt x="4947884" y="854240"/>
                </a:cubicBezTo>
                <a:cubicBezTo>
                  <a:pt x="4957987" y="849188"/>
                  <a:pt x="4963269" y="837628"/>
                  <a:pt x="4971845" y="830276"/>
                </a:cubicBezTo>
                <a:cubicBezTo>
                  <a:pt x="4991259" y="813633"/>
                  <a:pt x="5012332" y="798993"/>
                  <a:pt x="5031746" y="782350"/>
                </a:cubicBezTo>
                <a:cubicBezTo>
                  <a:pt x="5063355" y="755254"/>
                  <a:pt x="5060369" y="747999"/>
                  <a:pt x="5091648" y="710460"/>
                </a:cubicBezTo>
                <a:cubicBezTo>
                  <a:pt x="5123337" y="672429"/>
                  <a:pt x="5109337" y="697714"/>
                  <a:pt x="5151550" y="662533"/>
                </a:cubicBezTo>
                <a:cubicBezTo>
                  <a:pt x="5197898" y="623906"/>
                  <a:pt x="5178311" y="623275"/>
                  <a:pt x="5235412" y="590643"/>
                </a:cubicBezTo>
                <a:cubicBezTo>
                  <a:pt x="5246376" y="584377"/>
                  <a:pt x="5259373" y="582656"/>
                  <a:pt x="5271353" y="578662"/>
                </a:cubicBezTo>
                <a:cubicBezTo>
                  <a:pt x="5294260" y="509936"/>
                  <a:pt x="5267826" y="571383"/>
                  <a:pt x="5307294" y="518753"/>
                </a:cubicBezTo>
                <a:cubicBezTo>
                  <a:pt x="5324572" y="495712"/>
                  <a:pt x="5332484" y="464545"/>
                  <a:pt x="5355216" y="446863"/>
                </a:cubicBezTo>
                <a:cubicBezTo>
                  <a:pt x="5391157" y="418906"/>
                  <a:pt x="5430843" y="395191"/>
                  <a:pt x="5463039" y="362992"/>
                </a:cubicBezTo>
                <a:cubicBezTo>
                  <a:pt x="5496541" y="329486"/>
                  <a:pt x="5547132" y="271056"/>
                  <a:pt x="5594823" y="255157"/>
                </a:cubicBezTo>
                <a:lnTo>
                  <a:pt x="5630764" y="243175"/>
                </a:lnTo>
                <a:cubicBezTo>
                  <a:pt x="5663690" y="218478"/>
                  <a:pt x="5700775" y="188092"/>
                  <a:pt x="5738587" y="171285"/>
                </a:cubicBezTo>
                <a:cubicBezTo>
                  <a:pt x="5753633" y="164597"/>
                  <a:pt x="5770435" y="162876"/>
                  <a:pt x="5786508" y="159304"/>
                </a:cubicBezTo>
                <a:cubicBezTo>
                  <a:pt x="5833828" y="148787"/>
                  <a:pt x="5873417" y="145800"/>
                  <a:pt x="5918292" y="123359"/>
                </a:cubicBezTo>
                <a:cubicBezTo>
                  <a:pt x="5934266" y="115371"/>
                  <a:pt x="5950707" y="108257"/>
                  <a:pt x="5966213" y="99395"/>
                </a:cubicBezTo>
                <a:cubicBezTo>
                  <a:pt x="5978714" y="92250"/>
                  <a:pt x="5989275" y="81872"/>
                  <a:pt x="6002154" y="75432"/>
                </a:cubicBezTo>
                <a:cubicBezTo>
                  <a:pt x="6026716" y="63149"/>
                  <a:pt x="6075208" y="56027"/>
                  <a:pt x="6097997" y="51469"/>
                </a:cubicBezTo>
                <a:cubicBezTo>
                  <a:pt x="6346995" y="-48143"/>
                  <a:pt x="6136393" y="27505"/>
                  <a:pt x="6768897" y="275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5638800" y="5257800"/>
            <a:ext cx="2163535" cy="369332"/>
          </a:xfrm>
          <a:prstGeom prst="rect">
            <a:avLst/>
          </a:prstGeom>
          <a:noFill/>
        </p:spPr>
        <p:txBody>
          <a:bodyPr wrap="none" rtlCol="0">
            <a:spAutoFit/>
          </a:bodyPr>
          <a:lstStyle/>
          <a:p>
            <a:r>
              <a:rPr lang="en-US" dirty="0"/>
              <a:t>[ Real ] Model world!</a:t>
            </a:r>
          </a:p>
        </p:txBody>
      </p:sp>
      <p:cxnSp>
        <p:nvCxnSpPr>
          <p:cNvPr id="13" name="Straight Arrow Connector 12"/>
          <p:cNvCxnSpPr/>
          <p:nvPr/>
        </p:nvCxnSpPr>
        <p:spPr>
          <a:xfrm flipH="1" flipV="1">
            <a:off x="4191000" y="3048000"/>
            <a:ext cx="239915" cy="15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1"/>
          </p:cNvCxnSpPr>
          <p:nvPr/>
        </p:nvCxnSpPr>
        <p:spPr>
          <a:xfrm flipH="1" flipV="1">
            <a:off x="5257800" y="5029200"/>
            <a:ext cx="381000" cy="413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5-Point Star 14"/>
          <p:cNvSpPr/>
          <p:nvPr/>
        </p:nvSpPr>
        <p:spPr>
          <a:xfrm>
            <a:off x="6400800" y="990600"/>
            <a:ext cx="609600" cy="533400"/>
          </a:xfrm>
          <a:prstGeom prst="star5">
            <a:avLst/>
          </a:prstGeom>
          <a:pattFill prst="ltDnDiag">
            <a:fgClr>
              <a:srgbClr val="FF0000"/>
            </a:fgClr>
            <a:bgClr>
              <a:prstClr val="white"/>
            </a:bgClr>
          </a:pattFill>
          <a:ln w="1905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010400" y="990600"/>
            <a:ext cx="1116336" cy="646331"/>
          </a:xfrm>
          <a:prstGeom prst="rect">
            <a:avLst/>
          </a:prstGeom>
          <a:noFill/>
        </p:spPr>
        <p:txBody>
          <a:bodyPr wrap="none" rtlCol="0">
            <a:spAutoFit/>
          </a:bodyPr>
          <a:lstStyle/>
          <a:p>
            <a:r>
              <a:rPr lang="en-US" dirty="0"/>
              <a:t>Corrected</a:t>
            </a:r>
          </a:p>
          <a:p>
            <a:r>
              <a:rPr lang="en-US" dirty="0"/>
              <a:t>Forecast</a:t>
            </a:r>
          </a:p>
        </p:txBody>
      </p:sp>
      <p:sp>
        <p:nvSpPr>
          <p:cNvPr id="3" name="Up Arrow 2"/>
          <p:cNvSpPr/>
          <p:nvPr/>
        </p:nvSpPr>
        <p:spPr>
          <a:xfrm>
            <a:off x="6553200" y="3048000"/>
            <a:ext cx="381000" cy="228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a:off x="6553200" y="1600200"/>
            <a:ext cx="3810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ircular Arrow 11"/>
          <p:cNvSpPr/>
          <p:nvPr/>
        </p:nvSpPr>
        <p:spPr>
          <a:xfrm rot="5400000" flipH="1">
            <a:off x="6324600" y="1371600"/>
            <a:ext cx="1905000" cy="2514600"/>
          </a:xfrm>
          <a:prstGeom prst="circularArrow">
            <a:avLst/>
          </a:prstGeom>
          <a:pattFill prst="ltDnDiag">
            <a:fgClr>
              <a:srgbClr val="FF0000"/>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2837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DC48-4FF1-7C44-BC70-9BCD8CF28CF3}"/>
              </a:ext>
            </a:extLst>
          </p:cNvPr>
          <p:cNvSpPr>
            <a:spLocks noGrp="1"/>
          </p:cNvSpPr>
          <p:nvPr>
            <p:ph type="title"/>
          </p:nvPr>
        </p:nvSpPr>
        <p:spPr/>
        <p:txBody>
          <a:bodyPr/>
          <a:lstStyle/>
          <a:p>
            <a:r>
              <a:rPr lang="en-US"/>
              <a:t>Example for temperature forecasts from SYS5</a:t>
            </a:r>
          </a:p>
        </p:txBody>
      </p:sp>
      <p:pic>
        <p:nvPicPr>
          <p:cNvPr id="4" name="Picture 3">
            <a:extLst>
              <a:ext uri="{FF2B5EF4-FFF2-40B4-BE49-F238E27FC236}">
                <a16:creationId xmlns:a16="http://schemas.microsoft.com/office/drawing/2014/main" id="{0EE103D4-1DB0-3C45-8EFF-E93EC591AEC1}"/>
              </a:ext>
            </a:extLst>
          </p:cNvPr>
          <p:cNvPicPr>
            <a:picLocks noChangeAspect="1"/>
          </p:cNvPicPr>
          <p:nvPr/>
        </p:nvPicPr>
        <p:blipFill>
          <a:blip r:embed="rId2"/>
          <a:stretch>
            <a:fillRect/>
          </a:stretch>
        </p:blipFill>
        <p:spPr>
          <a:xfrm>
            <a:off x="838200" y="1219200"/>
            <a:ext cx="7253654" cy="5143500"/>
          </a:xfrm>
          <a:prstGeom prst="rect">
            <a:avLst/>
          </a:prstGeom>
        </p:spPr>
      </p:pic>
    </p:spTree>
    <p:extLst>
      <p:ext uri="{BB962C8B-B14F-4D97-AF65-F5344CB8AC3E}">
        <p14:creationId xmlns:p14="http://schemas.microsoft.com/office/powerpoint/2010/main" val="238760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28600"/>
            <a:ext cx="7962900" cy="5791200"/>
          </a:xfrm>
          <a:prstGeom prst="rect">
            <a:avLst/>
          </a:prstGeom>
        </p:spPr>
      </p:pic>
    </p:spTree>
    <p:extLst>
      <p:ext uri="{BB962C8B-B14F-4D97-AF65-F5344CB8AC3E}">
        <p14:creationId xmlns:p14="http://schemas.microsoft.com/office/powerpoint/2010/main" val="2927010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dirty="0" err="1"/>
              <a:t>Hindcast</a:t>
            </a:r>
            <a:r>
              <a:rPr lang="en-US" dirty="0"/>
              <a:t> Strategies</a:t>
            </a:r>
          </a:p>
        </p:txBody>
      </p:sp>
      <p:sp>
        <p:nvSpPr>
          <p:cNvPr id="3" name="Content Placeholder 2"/>
          <p:cNvSpPr>
            <a:spLocks noGrp="1"/>
          </p:cNvSpPr>
          <p:nvPr>
            <p:ph idx="1"/>
          </p:nvPr>
        </p:nvSpPr>
        <p:spPr>
          <a:xfrm>
            <a:off x="1" y="762001"/>
            <a:ext cx="4762498" cy="3014746"/>
          </a:xfrm>
        </p:spPr>
        <p:txBody>
          <a:bodyPr>
            <a:normAutofit fontScale="77500" lnSpcReduction="20000"/>
          </a:bodyPr>
          <a:lstStyle/>
          <a:p>
            <a:r>
              <a:rPr lang="en-US" dirty="0"/>
              <a:t>“</a:t>
            </a:r>
            <a:r>
              <a:rPr lang="en-US" dirty="0">
                <a:solidFill>
                  <a:srgbClr val="FF0000"/>
                </a:solidFill>
              </a:rPr>
              <a:t>On the fly</a:t>
            </a:r>
            <a:r>
              <a:rPr lang="en-US" dirty="0"/>
              <a:t>” – Each forecast is accompanied by a set of </a:t>
            </a:r>
            <a:r>
              <a:rPr lang="en-US" dirty="0" err="1"/>
              <a:t>hindcasts</a:t>
            </a:r>
            <a:r>
              <a:rPr lang="en-US" dirty="0"/>
              <a:t> starting on the same date for the previous N years</a:t>
            </a:r>
          </a:p>
          <a:p>
            <a:pPr lvl="1"/>
            <a:r>
              <a:rPr lang="en-US" dirty="0"/>
              <a:t>GOOD: same model version and set up</a:t>
            </a:r>
          </a:p>
          <a:p>
            <a:pPr lvl="1"/>
            <a:r>
              <a:rPr lang="en-US" dirty="0"/>
              <a:t>GOOD: Always same start date</a:t>
            </a:r>
          </a:p>
          <a:p>
            <a:pPr lvl="1"/>
            <a:r>
              <a:rPr lang="en-US" dirty="0"/>
              <a:t>BAD: Expensive to run, smaller ensemble sizes </a:t>
            </a:r>
          </a:p>
        </p:txBody>
      </p:sp>
      <p:sp>
        <p:nvSpPr>
          <p:cNvPr id="5" name="Content Placeholder 2"/>
          <p:cNvSpPr txBox="1">
            <a:spLocks/>
          </p:cNvSpPr>
          <p:nvPr/>
        </p:nvSpPr>
        <p:spPr>
          <a:xfrm>
            <a:off x="4800600" y="762001"/>
            <a:ext cx="3733800" cy="3124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t>
            </a:r>
            <a:r>
              <a:rPr lang="en-US" dirty="0">
                <a:solidFill>
                  <a:srgbClr val="FF0000"/>
                </a:solidFill>
              </a:rPr>
              <a:t>Fixed</a:t>
            </a:r>
            <a:r>
              <a:rPr lang="en-US" dirty="0"/>
              <a:t>” – </a:t>
            </a:r>
            <a:r>
              <a:rPr lang="en-US" dirty="0" err="1"/>
              <a:t>Hindcast</a:t>
            </a:r>
            <a:r>
              <a:rPr lang="en-US" dirty="0"/>
              <a:t> data set run once for a particular model cycle</a:t>
            </a:r>
          </a:p>
          <a:p>
            <a:pPr lvl="1"/>
            <a:r>
              <a:rPr lang="en-US" dirty="0"/>
              <a:t>GOOD: Cheaper (if system not updated too frequently), larger ensemble sizes possible</a:t>
            </a:r>
          </a:p>
          <a:p>
            <a:pPr lvl="1"/>
            <a:r>
              <a:rPr lang="en-US" dirty="0"/>
              <a:t>BAD: Not always matching dates </a:t>
            </a:r>
          </a:p>
        </p:txBody>
      </p:sp>
      <p:cxnSp>
        <p:nvCxnSpPr>
          <p:cNvPr id="7" name="Straight Connector 6"/>
          <p:cNvCxnSpPr/>
          <p:nvPr/>
        </p:nvCxnSpPr>
        <p:spPr>
          <a:xfrm flipV="1">
            <a:off x="1403576" y="4233948"/>
            <a:ext cx="0" cy="1905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03576" y="5681748"/>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flipV="1">
            <a:off x="1403576" y="5986548"/>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flipV="1">
            <a:off x="1403576" y="5757948"/>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403576" y="5300748"/>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flipV="1">
            <a:off x="1403576" y="5453148"/>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urved Connector 24"/>
          <p:cNvCxnSpPr/>
          <p:nvPr/>
        </p:nvCxnSpPr>
        <p:spPr>
          <a:xfrm flipV="1">
            <a:off x="1403576" y="5224548"/>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403576" y="4843548"/>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flipV="1">
            <a:off x="1403576" y="5072148"/>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flipV="1">
            <a:off x="1403576" y="4919748"/>
            <a:ext cx="533400" cy="228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03576" y="4386348"/>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1403576" y="4614948"/>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flipV="1">
            <a:off x="1403576" y="4538748"/>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403576" y="3929148"/>
            <a:ext cx="5334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urved Connector 35"/>
          <p:cNvCxnSpPr/>
          <p:nvPr/>
        </p:nvCxnSpPr>
        <p:spPr>
          <a:xfrm flipV="1">
            <a:off x="1403576" y="4157748"/>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flipV="1">
            <a:off x="1403576" y="3852948"/>
            <a:ext cx="533400" cy="3810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a:off x="1403576" y="4233948"/>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p:nvPr/>
        </p:nvCxnSpPr>
        <p:spPr>
          <a:xfrm rot="5400000" flipH="1" flipV="1">
            <a:off x="1403576" y="3700548"/>
            <a:ext cx="533400" cy="5334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20024" y="4081548"/>
            <a:ext cx="927508" cy="276999"/>
          </a:xfrm>
          <a:prstGeom prst="rect">
            <a:avLst/>
          </a:prstGeom>
          <a:noFill/>
        </p:spPr>
        <p:txBody>
          <a:bodyPr wrap="none" rtlCol="0">
            <a:spAutoFit/>
          </a:bodyPr>
          <a:lstStyle/>
          <a:p>
            <a:r>
              <a:rPr lang="en-US" sz="1200" dirty="0"/>
              <a:t>15/03/2015</a:t>
            </a:r>
          </a:p>
        </p:txBody>
      </p:sp>
      <p:sp>
        <p:nvSpPr>
          <p:cNvPr id="49" name="TextBox 48"/>
          <p:cNvSpPr txBox="1"/>
          <p:nvPr/>
        </p:nvSpPr>
        <p:spPr>
          <a:xfrm>
            <a:off x="400728" y="4538748"/>
            <a:ext cx="928459" cy="276999"/>
          </a:xfrm>
          <a:prstGeom prst="rect">
            <a:avLst/>
          </a:prstGeom>
          <a:noFill/>
        </p:spPr>
        <p:txBody>
          <a:bodyPr wrap="none" rtlCol="0">
            <a:spAutoFit/>
          </a:bodyPr>
          <a:lstStyle/>
          <a:p>
            <a:r>
              <a:rPr lang="en-US" sz="1200" dirty="0"/>
              <a:t>15/03/2014</a:t>
            </a:r>
          </a:p>
        </p:txBody>
      </p:sp>
      <p:sp>
        <p:nvSpPr>
          <p:cNvPr id="50" name="TextBox 49"/>
          <p:cNvSpPr txBox="1"/>
          <p:nvPr/>
        </p:nvSpPr>
        <p:spPr>
          <a:xfrm>
            <a:off x="412976" y="4995948"/>
            <a:ext cx="928459" cy="276999"/>
          </a:xfrm>
          <a:prstGeom prst="rect">
            <a:avLst/>
          </a:prstGeom>
          <a:noFill/>
        </p:spPr>
        <p:txBody>
          <a:bodyPr wrap="none" rtlCol="0">
            <a:spAutoFit/>
          </a:bodyPr>
          <a:lstStyle/>
          <a:p>
            <a:r>
              <a:rPr lang="en-US" sz="1200" dirty="0"/>
              <a:t>15/03/2013</a:t>
            </a:r>
          </a:p>
        </p:txBody>
      </p:sp>
      <p:sp>
        <p:nvSpPr>
          <p:cNvPr id="51" name="TextBox 50"/>
          <p:cNvSpPr txBox="1"/>
          <p:nvPr/>
        </p:nvSpPr>
        <p:spPr>
          <a:xfrm>
            <a:off x="409076" y="5453148"/>
            <a:ext cx="928459" cy="276999"/>
          </a:xfrm>
          <a:prstGeom prst="rect">
            <a:avLst/>
          </a:prstGeom>
          <a:noFill/>
        </p:spPr>
        <p:txBody>
          <a:bodyPr wrap="none" rtlCol="0">
            <a:spAutoFit/>
          </a:bodyPr>
          <a:lstStyle/>
          <a:p>
            <a:r>
              <a:rPr lang="en-US" sz="1200" dirty="0"/>
              <a:t>15/03/2012</a:t>
            </a:r>
          </a:p>
        </p:txBody>
      </p:sp>
      <p:cxnSp>
        <p:nvCxnSpPr>
          <p:cNvPr id="52" name="Straight Connector 51"/>
          <p:cNvCxnSpPr/>
          <p:nvPr/>
        </p:nvCxnSpPr>
        <p:spPr>
          <a:xfrm flipV="1">
            <a:off x="3003776" y="3929148"/>
            <a:ext cx="0" cy="1905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3003776" y="5376948"/>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urved Connector 53"/>
          <p:cNvCxnSpPr/>
          <p:nvPr/>
        </p:nvCxnSpPr>
        <p:spPr>
          <a:xfrm flipV="1">
            <a:off x="3003776" y="5681748"/>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Curved Connector 54"/>
          <p:cNvCxnSpPr/>
          <p:nvPr/>
        </p:nvCxnSpPr>
        <p:spPr>
          <a:xfrm flipV="1">
            <a:off x="3003776" y="5453148"/>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003776" y="4995948"/>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flipV="1">
            <a:off x="3003776" y="5148348"/>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Curved Connector 57"/>
          <p:cNvCxnSpPr/>
          <p:nvPr/>
        </p:nvCxnSpPr>
        <p:spPr>
          <a:xfrm flipV="1">
            <a:off x="3003776" y="4919748"/>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003776" y="4538748"/>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Curved Connector 59"/>
          <p:cNvCxnSpPr/>
          <p:nvPr/>
        </p:nvCxnSpPr>
        <p:spPr>
          <a:xfrm flipV="1">
            <a:off x="3003776" y="4767348"/>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flipV="1">
            <a:off x="3003776" y="4614948"/>
            <a:ext cx="533400" cy="228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003776" y="4081548"/>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flipV="1">
            <a:off x="3003776" y="4310148"/>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Curved Connector 63"/>
          <p:cNvCxnSpPr/>
          <p:nvPr/>
        </p:nvCxnSpPr>
        <p:spPr>
          <a:xfrm flipV="1">
            <a:off x="3003776" y="4233948"/>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3003776" y="3624348"/>
            <a:ext cx="5334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Curved Connector 65"/>
          <p:cNvCxnSpPr/>
          <p:nvPr/>
        </p:nvCxnSpPr>
        <p:spPr>
          <a:xfrm flipV="1">
            <a:off x="3003776" y="3852948"/>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Curved Connector 66"/>
          <p:cNvCxnSpPr/>
          <p:nvPr/>
        </p:nvCxnSpPr>
        <p:spPr>
          <a:xfrm flipV="1">
            <a:off x="3003776" y="3548148"/>
            <a:ext cx="533400" cy="3810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8" name="Curved Connector 67"/>
          <p:cNvCxnSpPr/>
          <p:nvPr/>
        </p:nvCxnSpPr>
        <p:spPr>
          <a:xfrm>
            <a:off x="3003776" y="3929148"/>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Curved Connector 68"/>
          <p:cNvCxnSpPr/>
          <p:nvPr/>
        </p:nvCxnSpPr>
        <p:spPr>
          <a:xfrm rot="5400000" flipH="1" flipV="1">
            <a:off x="3003776" y="3395748"/>
            <a:ext cx="533400" cy="5334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2020224" y="3776748"/>
            <a:ext cx="927508" cy="276999"/>
          </a:xfrm>
          <a:prstGeom prst="rect">
            <a:avLst/>
          </a:prstGeom>
          <a:noFill/>
        </p:spPr>
        <p:txBody>
          <a:bodyPr wrap="none" rtlCol="0">
            <a:spAutoFit/>
          </a:bodyPr>
          <a:lstStyle/>
          <a:p>
            <a:r>
              <a:rPr lang="en-US" sz="1200" dirty="0"/>
              <a:t>18/03/2015</a:t>
            </a:r>
          </a:p>
        </p:txBody>
      </p:sp>
      <p:sp>
        <p:nvSpPr>
          <p:cNvPr id="71" name="TextBox 70"/>
          <p:cNvSpPr txBox="1"/>
          <p:nvPr/>
        </p:nvSpPr>
        <p:spPr>
          <a:xfrm>
            <a:off x="2000928" y="4233948"/>
            <a:ext cx="928459" cy="276999"/>
          </a:xfrm>
          <a:prstGeom prst="rect">
            <a:avLst/>
          </a:prstGeom>
          <a:noFill/>
        </p:spPr>
        <p:txBody>
          <a:bodyPr wrap="none" rtlCol="0">
            <a:spAutoFit/>
          </a:bodyPr>
          <a:lstStyle/>
          <a:p>
            <a:r>
              <a:rPr lang="en-US" sz="1200" dirty="0"/>
              <a:t>18/03/2014</a:t>
            </a:r>
          </a:p>
        </p:txBody>
      </p:sp>
      <p:sp>
        <p:nvSpPr>
          <p:cNvPr id="72" name="TextBox 71"/>
          <p:cNvSpPr txBox="1"/>
          <p:nvPr/>
        </p:nvSpPr>
        <p:spPr>
          <a:xfrm>
            <a:off x="2013176" y="4691148"/>
            <a:ext cx="928459" cy="276999"/>
          </a:xfrm>
          <a:prstGeom prst="rect">
            <a:avLst/>
          </a:prstGeom>
          <a:noFill/>
        </p:spPr>
        <p:txBody>
          <a:bodyPr wrap="none" rtlCol="0">
            <a:spAutoFit/>
          </a:bodyPr>
          <a:lstStyle/>
          <a:p>
            <a:r>
              <a:rPr lang="en-US" sz="1200" dirty="0"/>
              <a:t>18/03/2013</a:t>
            </a:r>
          </a:p>
        </p:txBody>
      </p:sp>
      <p:sp>
        <p:nvSpPr>
          <p:cNvPr id="73" name="TextBox 72"/>
          <p:cNvSpPr txBox="1"/>
          <p:nvPr/>
        </p:nvSpPr>
        <p:spPr>
          <a:xfrm>
            <a:off x="2009276" y="5148348"/>
            <a:ext cx="928459" cy="276999"/>
          </a:xfrm>
          <a:prstGeom prst="rect">
            <a:avLst/>
          </a:prstGeom>
          <a:noFill/>
        </p:spPr>
        <p:txBody>
          <a:bodyPr wrap="none" rtlCol="0">
            <a:spAutoFit/>
          </a:bodyPr>
          <a:lstStyle/>
          <a:p>
            <a:r>
              <a:rPr lang="en-US" sz="1200" dirty="0"/>
              <a:t>18/03/2012</a:t>
            </a:r>
          </a:p>
        </p:txBody>
      </p:sp>
      <p:sp>
        <p:nvSpPr>
          <p:cNvPr id="74" name="TextBox 73"/>
          <p:cNvSpPr txBox="1"/>
          <p:nvPr/>
        </p:nvSpPr>
        <p:spPr>
          <a:xfrm>
            <a:off x="2013176" y="5605548"/>
            <a:ext cx="928459" cy="276999"/>
          </a:xfrm>
          <a:prstGeom prst="rect">
            <a:avLst/>
          </a:prstGeom>
          <a:noFill/>
        </p:spPr>
        <p:txBody>
          <a:bodyPr wrap="none" rtlCol="0">
            <a:spAutoFit/>
          </a:bodyPr>
          <a:lstStyle/>
          <a:p>
            <a:r>
              <a:rPr lang="en-US" sz="1200" dirty="0"/>
              <a:t>18/03/2011</a:t>
            </a:r>
          </a:p>
        </p:txBody>
      </p:sp>
      <p:cxnSp>
        <p:nvCxnSpPr>
          <p:cNvPr id="77" name="Straight Arrow Connector 76"/>
          <p:cNvCxnSpPr>
            <a:cxnSpLocks/>
          </p:cNvCxnSpPr>
          <p:nvPr/>
        </p:nvCxnSpPr>
        <p:spPr>
          <a:xfrm flipV="1">
            <a:off x="5753102" y="5638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Curved Connector 77"/>
          <p:cNvCxnSpPr>
            <a:cxnSpLocks/>
          </p:cNvCxnSpPr>
          <p:nvPr/>
        </p:nvCxnSpPr>
        <p:spPr>
          <a:xfrm flipV="1">
            <a:off x="5753102" y="59436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9" name="Curved Connector 78"/>
          <p:cNvCxnSpPr>
            <a:cxnSpLocks/>
          </p:cNvCxnSpPr>
          <p:nvPr/>
        </p:nvCxnSpPr>
        <p:spPr>
          <a:xfrm flipV="1">
            <a:off x="5753102" y="5715000"/>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cxnSpLocks/>
          </p:cNvCxnSpPr>
          <p:nvPr/>
        </p:nvCxnSpPr>
        <p:spPr>
          <a:xfrm flipV="1">
            <a:off x="5753102" y="52578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Curved Connector 80"/>
          <p:cNvCxnSpPr>
            <a:cxnSpLocks/>
          </p:cNvCxnSpPr>
          <p:nvPr/>
        </p:nvCxnSpPr>
        <p:spPr>
          <a:xfrm flipV="1">
            <a:off x="5753102" y="54102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Curved Connector 81"/>
          <p:cNvCxnSpPr>
            <a:cxnSpLocks/>
          </p:cNvCxnSpPr>
          <p:nvPr/>
        </p:nvCxnSpPr>
        <p:spPr>
          <a:xfrm flipV="1">
            <a:off x="5753102" y="5181600"/>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cxnSpLocks/>
          </p:cNvCxnSpPr>
          <p:nvPr/>
        </p:nvCxnSpPr>
        <p:spPr>
          <a:xfrm flipV="1">
            <a:off x="5753102" y="48006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Curved Connector 83"/>
          <p:cNvCxnSpPr>
            <a:cxnSpLocks/>
          </p:cNvCxnSpPr>
          <p:nvPr/>
        </p:nvCxnSpPr>
        <p:spPr>
          <a:xfrm flipV="1">
            <a:off x="5753102" y="5029200"/>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5" name="Curved Connector 84"/>
          <p:cNvCxnSpPr>
            <a:cxnSpLocks/>
          </p:cNvCxnSpPr>
          <p:nvPr/>
        </p:nvCxnSpPr>
        <p:spPr>
          <a:xfrm flipV="1">
            <a:off x="5753102" y="4876800"/>
            <a:ext cx="533400" cy="228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cxnSpLocks/>
          </p:cNvCxnSpPr>
          <p:nvPr/>
        </p:nvCxnSpPr>
        <p:spPr>
          <a:xfrm flipV="1">
            <a:off x="5753102" y="43434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Curved Connector 86"/>
          <p:cNvCxnSpPr>
            <a:cxnSpLocks/>
          </p:cNvCxnSpPr>
          <p:nvPr/>
        </p:nvCxnSpPr>
        <p:spPr>
          <a:xfrm flipV="1">
            <a:off x="5753102" y="4572000"/>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Curved Connector 87"/>
          <p:cNvCxnSpPr>
            <a:cxnSpLocks/>
          </p:cNvCxnSpPr>
          <p:nvPr/>
        </p:nvCxnSpPr>
        <p:spPr>
          <a:xfrm flipV="1">
            <a:off x="5753102" y="44958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18" name="Group 117"/>
          <p:cNvGrpSpPr/>
          <p:nvPr/>
        </p:nvGrpSpPr>
        <p:grpSpPr>
          <a:xfrm>
            <a:off x="5753102" y="3657600"/>
            <a:ext cx="533400" cy="609600"/>
            <a:chOff x="5715000" y="4114800"/>
            <a:chExt cx="533400" cy="609600"/>
          </a:xfrm>
        </p:grpSpPr>
        <p:cxnSp>
          <p:nvCxnSpPr>
            <p:cNvPr id="89" name="Straight Arrow Connector 88"/>
            <p:cNvCxnSpPr/>
            <p:nvPr/>
          </p:nvCxnSpPr>
          <p:spPr>
            <a:xfrm flipV="1">
              <a:off x="5715000" y="4343400"/>
              <a:ext cx="5334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0" name="Curved Connector 89"/>
            <p:cNvCxnSpPr/>
            <p:nvPr/>
          </p:nvCxnSpPr>
          <p:spPr>
            <a:xfrm flipV="1">
              <a:off x="5715000" y="4572000"/>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1" name="Curved Connector 90"/>
            <p:cNvCxnSpPr/>
            <p:nvPr/>
          </p:nvCxnSpPr>
          <p:spPr>
            <a:xfrm flipV="1">
              <a:off x="5715000" y="4267200"/>
              <a:ext cx="533400" cy="3810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2" name="Curved Connector 91"/>
            <p:cNvCxnSpPr/>
            <p:nvPr/>
          </p:nvCxnSpPr>
          <p:spPr>
            <a:xfrm>
              <a:off x="5715000" y="4648200"/>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5400000" flipH="1" flipV="1">
              <a:off x="5715000" y="4114800"/>
              <a:ext cx="533400" cy="5334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17" name="Straight Connector 116"/>
          <p:cNvCxnSpPr>
            <a:cxnSpLocks/>
          </p:cNvCxnSpPr>
          <p:nvPr/>
        </p:nvCxnSpPr>
        <p:spPr>
          <a:xfrm flipV="1">
            <a:off x="5753102" y="4191000"/>
            <a:ext cx="0" cy="1905000"/>
          </a:xfrm>
          <a:prstGeom prst="line">
            <a:avLst/>
          </a:prstGeom>
        </p:spPr>
        <p:style>
          <a:lnRef idx="2">
            <a:schemeClr val="accent1"/>
          </a:lnRef>
          <a:fillRef idx="0">
            <a:schemeClr val="accent1"/>
          </a:fillRef>
          <a:effectRef idx="1">
            <a:schemeClr val="accent1"/>
          </a:effectRef>
          <a:fontRef idx="minor">
            <a:schemeClr val="tx1"/>
          </a:fontRef>
        </p:style>
      </p:cxnSp>
      <p:grpSp>
        <p:nvGrpSpPr>
          <p:cNvPr id="119" name="Group 118"/>
          <p:cNvGrpSpPr/>
          <p:nvPr/>
        </p:nvGrpSpPr>
        <p:grpSpPr>
          <a:xfrm>
            <a:off x="6515102" y="3429000"/>
            <a:ext cx="533400" cy="609600"/>
            <a:chOff x="5715000" y="4114800"/>
            <a:chExt cx="533400" cy="609600"/>
          </a:xfrm>
        </p:grpSpPr>
        <p:cxnSp>
          <p:nvCxnSpPr>
            <p:cNvPr id="120" name="Straight Arrow Connector 119"/>
            <p:cNvCxnSpPr/>
            <p:nvPr/>
          </p:nvCxnSpPr>
          <p:spPr>
            <a:xfrm flipV="1">
              <a:off x="5715000" y="4343400"/>
              <a:ext cx="5334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flipV="1">
              <a:off x="5715000" y="4572000"/>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flipV="1">
              <a:off x="5715000" y="4267200"/>
              <a:ext cx="533400" cy="3810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3" name="Curved Connector 122"/>
            <p:cNvCxnSpPr/>
            <p:nvPr/>
          </p:nvCxnSpPr>
          <p:spPr>
            <a:xfrm>
              <a:off x="5715000" y="4648200"/>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4" name="Curved Connector 123"/>
            <p:cNvCxnSpPr/>
            <p:nvPr/>
          </p:nvCxnSpPr>
          <p:spPr>
            <a:xfrm rot="5400000" flipH="1" flipV="1">
              <a:off x="5715000" y="4114800"/>
              <a:ext cx="533400" cy="5334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5" name="Group 124"/>
          <p:cNvGrpSpPr/>
          <p:nvPr/>
        </p:nvGrpSpPr>
        <p:grpSpPr>
          <a:xfrm>
            <a:off x="7277102" y="3276600"/>
            <a:ext cx="533400" cy="609600"/>
            <a:chOff x="5715000" y="4114800"/>
            <a:chExt cx="533400" cy="609600"/>
          </a:xfrm>
        </p:grpSpPr>
        <p:cxnSp>
          <p:nvCxnSpPr>
            <p:cNvPr id="126" name="Straight Arrow Connector 125"/>
            <p:cNvCxnSpPr/>
            <p:nvPr/>
          </p:nvCxnSpPr>
          <p:spPr>
            <a:xfrm flipV="1">
              <a:off x="5715000" y="4343400"/>
              <a:ext cx="5334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p:nvPr/>
          </p:nvCxnSpPr>
          <p:spPr>
            <a:xfrm flipV="1">
              <a:off x="5715000" y="4572000"/>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p:nvPr/>
          </p:nvCxnSpPr>
          <p:spPr>
            <a:xfrm flipV="1">
              <a:off x="5715000" y="4267200"/>
              <a:ext cx="533400" cy="3810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715000" y="4648200"/>
              <a:ext cx="533400" cy="762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5400000" flipH="1" flipV="1">
              <a:off x="5715000" y="4114800"/>
              <a:ext cx="533400" cy="5334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31" name="Straight Arrow Connector 130"/>
          <p:cNvCxnSpPr>
            <a:cxnSpLocks/>
          </p:cNvCxnSpPr>
          <p:nvPr/>
        </p:nvCxnSpPr>
        <p:spPr>
          <a:xfrm flipV="1">
            <a:off x="6515102" y="5638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a:cxnSpLocks/>
          </p:cNvCxnSpPr>
          <p:nvPr/>
        </p:nvCxnSpPr>
        <p:spPr>
          <a:xfrm flipV="1">
            <a:off x="6515102" y="59436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3" name="Curved Connector 132"/>
          <p:cNvCxnSpPr>
            <a:cxnSpLocks/>
          </p:cNvCxnSpPr>
          <p:nvPr/>
        </p:nvCxnSpPr>
        <p:spPr>
          <a:xfrm flipV="1">
            <a:off x="6515102" y="5715000"/>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cxnSpLocks/>
          </p:cNvCxnSpPr>
          <p:nvPr/>
        </p:nvCxnSpPr>
        <p:spPr>
          <a:xfrm flipV="1">
            <a:off x="6515102" y="52578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Curved Connector 134"/>
          <p:cNvCxnSpPr>
            <a:cxnSpLocks/>
          </p:cNvCxnSpPr>
          <p:nvPr/>
        </p:nvCxnSpPr>
        <p:spPr>
          <a:xfrm flipV="1">
            <a:off x="6515102" y="54102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6" name="Curved Connector 135"/>
          <p:cNvCxnSpPr>
            <a:cxnSpLocks/>
          </p:cNvCxnSpPr>
          <p:nvPr/>
        </p:nvCxnSpPr>
        <p:spPr>
          <a:xfrm flipV="1">
            <a:off x="6515102" y="5181600"/>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cxnSpLocks/>
          </p:cNvCxnSpPr>
          <p:nvPr/>
        </p:nvCxnSpPr>
        <p:spPr>
          <a:xfrm flipV="1">
            <a:off x="6515102" y="48006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8" name="Curved Connector 137"/>
          <p:cNvCxnSpPr>
            <a:cxnSpLocks/>
          </p:cNvCxnSpPr>
          <p:nvPr/>
        </p:nvCxnSpPr>
        <p:spPr>
          <a:xfrm flipV="1">
            <a:off x="6515102" y="5029200"/>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9" name="Curved Connector 138"/>
          <p:cNvCxnSpPr>
            <a:cxnSpLocks/>
          </p:cNvCxnSpPr>
          <p:nvPr/>
        </p:nvCxnSpPr>
        <p:spPr>
          <a:xfrm flipV="1">
            <a:off x="6515102" y="4876800"/>
            <a:ext cx="533400" cy="228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cxnSpLocks/>
          </p:cNvCxnSpPr>
          <p:nvPr/>
        </p:nvCxnSpPr>
        <p:spPr>
          <a:xfrm flipV="1">
            <a:off x="6515102" y="43434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a:cxnSpLocks/>
          </p:cNvCxnSpPr>
          <p:nvPr/>
        </p:nvCxnSpPr>
        <p:spPr>
          <a:xfrm flipV="1">
            <a:off x="6515102" y="4572000"/>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2" name="Curved Connector 141"/>
          <p:cNvCxnSpPr>
            <a:cxnSpLocks/>
          </p:cNvCxnSpPr>
          <p:nvPr/>
        </p:nvCxnSpPr>
        <p:spPr>
          <a:xfrm flipV="1">
            <a:off x="6515102" y="44958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cxnSpLocks/>
          </p:cNvCxnSpPr>
          <p:nvPr/>
        </p:nvCxnSpPr>
        <p:spPr>
          <a:xfrm flipV="1">
            <a:off x="6515102" y="4191000"/>
            <a:ext cx="0" cy="1905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cxnSpLocks/>
          </p:cNvCxnSpPr>
          <p:nvPr/>
        </p:nvCxnSpPr>
        <p:spPr>
          <a:xfrm flipV="1">
            <a:off x="7277102" y="5638800"/>
            <a:ext cx="533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Curved Connector 144"/>
          <p:cNvCxnSpPr>
            <a:cxnSpLocks/>
          </p:cNvCxnSpPr>
          <p:nvPr/>
        </p:nvCxnSpPr>
        <p:spPr>
          <a:xfrm flipV="1">
            <a:off x="7277102" y="59436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Curved Connector 145"/>
          <p:cNvCxnSpPr>
            <a:cxnSpLocks/>
          </p:cNvCxnSpPr>
          <p:nvPr/>
        </p:nvCxnSpPr>
        <p:spPr>
          <a:xfrm flipV="1">
            <a:off x="7277102" y="5715000"/>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cxnSpLocks/>
          </p:cNvCxnSpPr>
          <p:nvPr/>
        </p:nvCxnSpPr>
        <p:spPr>
          <a:xfrm flipV="1">
            <a:off x="7277102" y="52578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8" name="Curved Connector 147"/>
          <p:cNvCxnSpPr>
            <a:cxnSpLocks/>
          </p:cNvCxnSpPr>
          <p:nvPr/>
        </p:nvCxnSpPr>
        <p:spPr>
          <a:xfrm flipV="1">
            <a:off x="7277102" y="54102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9" name="Curved Connector 148"/>
          <p:cNvCxnSpPr>
            <a:cxnSpLocks/>
          </p:cNvCxnSpPr>
          <p:nvPr/>
        </p:nvCxnSpPr>
        <p:spPr>
          <a:xfrm flipV="1">
            <a:off x="7277102" y="5181600"/>
            <a:ext cx="533400" cy="3810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cxnSpLocks/>
          </p:cNvCxnSpPr>
          <p:nvPr/>
        </p:nvCxnSpPr>
        <p:spPr>
          <a:xfrm flipV="1">
            <a:off x="7277102" y="48006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1" name="Curved Connector 150"/>
          <p:cNvCxnSpPr>
            <a:cxnSpLocks/>
          </p:cNvCxnSpPr>
          <p:nvPr/>
        </p:nvCxnSpPr>
        <p:spPr>
          <a:xfrm flipV="1">
            <a:off x="7277102" y="5029200"/>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2" name="Curved Connector 151"/>
          <p:cNvCxnSpPr>
            <a:cxnSpLocks/>
          </p:cNvCxnSpPr>
          <p:nvPr/>
        </p:nvCxnSpPr>
        <p:spPr>
          <a:xfrm flipV="1">
            <a:off x="7277102" y="4876800"/>
            <a:ext cx="533400" cy="2286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cxnSpLocks/>
          </p:cNvCxnSpPr>
          <p:nvPr/>
        </p:nvCxnSpPr>
        <p:spPr>
          <a:xfrm flipV="1">
            <a:off x="7277102" y="43434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4" name="Curved Connector 153"/>
          <p:cNvCxnSpPr>
            <a:cxnSpLocks/>
          </p:cNvCxnSpPr>
          <p:nvPr/>
        </p:nvCxnSpPr>
        <p:spPr>
          <a:xfrm flipV="1">
            <a:off x="7277102" y="4572000"/>
            <a:ext cx="533400" cy="762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cxnSpLocks/>
          </p:cNvCxnSpPr>
          <p:nvPr/>
        </p:nvCxnSpPr>
        <p:spPr>
          <a:xfrm flipV="1">
            <a:off x="7277102" y="4495800"/>
            <a:ext cx="533400" cy="1524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a:cxnSpLocks/>
          </p:cNvCxnSpPr>
          <p:nvPr/>
        </p:nvCxnSpPr>
        <p:spPr>
          <a:xfrm flipV="1">
            <a:off x="7277102" y="4191000"/>
            <a:ext cx="0" cy="1905000"/>
          </a:xfrm>
          <a:prstGeom prst="line">
            <a:avLst/>
          </a:prstGeom>
        </p:spPr>
        <p:style>
          <a:lnRef idx="2">
            <a:schemeClr val="accent1"/>
          </a:lnRef>
          <a:fillRef idx="0">
            <a:schemeClr val="accent1"/>
          </a:fillRef>
          <a:effectRef idx="1">
            <a:schemeClr val="accent1"/>
          </a:effectRef>
          <a:fontRef idx="minor">
            <a:schemeClr val="tx1"/>
          </a:fontRef>
        </p:style>
      </p:cxnSp>
      <p:sp>
        <p:nvSpPr>
          <p:cNvPr id="106" name="TextBox 105">
            <a:extLst>
              <a:ext uri="{FF2B5EF4-FFF2-40B4-BE49-F238E27FC236}">
                <a16:creationId xmlns:a16="http://schemas.microsoft.com/office/drawing/2014/main" id="{369DEF0C-EDE6-424D-B723-63C0A9F51858}"/>
              </a:ext>
            </a:extLst>
          </p:cNvPr>
          <p:cNvSpPr txBox="1"/>
          <p:nvPr/>
        </p:nvSpPr>
        <p:spPr>
          <a:xfrm>
            <a:off x="799297" y="6087685"/>
            <a:ext cx="8344703" cy="862057"/>
          </a:xfrm>
          <a:prstGeom prst="rect">
            <a:avLst/>
          </a:prstGeom>
          <a:noFill/>
        </p:spPr>
        <p:txBody>
          <a:bodyPr wrap="square" rtlCol="0">
            <a:spAutoFit/>
          </a:bodyPr>
          <a:lstStyle/>
          <a:p>
            <a:r>
              <a:rPr lang="en-US" sz="2400"/>
              <a:t>ALSO: “</a:t>
            </a:r>
            <a:r>
              <a:rPr lang="en-US" sz="2400">
                <a:solidFill>
                  <a:srgbClr val="FF0000"/>
                </a:solidFill>
              </a:rPr>
              <a:t>Burst</a:t>
            </a:r>
            <a:r>
              <a:rPr lang="en-US" sz="2400"/>
              <a:t>” (large ensemble on set days) versus “</a:t>
            </a:r>
            <a:r>
              <a:rPr lang="en-US" sz="2400">
                <a:solidFill>
                  <a:srgbClr val="FF0000"/>
                </a:solidFill>
              </a:rPr>
              <a:t>lagged</a:t>
            </a:r>
            <a:r>
              <a:rPr lang="en-US" sz="2400"/>
              <a:t>” (trickle of few forecasts each day) [see Bill’s lecture]</a:t>
            </a:r>
          </a:p>
        </p:txBody>
      </p:sp>
    </p:spTree>
    <p:extLst>
      <p:ext uri="{BB962C8B-B14F-4D97-AF65-F5344CB8AC3E}">
        <p14:creationId xmlns:p14="http://schemas.microsoft.com/office/powerpoint/2010/main" val="751584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8895" y="228084"/>
            <a:ext cx="7150579" cy="6629400"/>
          </a:xfrm>
          <a:prstGeom prst="rect">
            <a:avLst/>
          </a:prstGeom>
        </p:spPr>
      </p:pic>
      <p:sp>
        <p:nvSpPr>
          <p:cNvPr id="2" name="Title 1"/>
          <p:cNvSpPr>
            <a:spLocks noGrp="1"/>
          </p:cNvSpPr>
          <p:nvPr>
            <p:ph type="title"/>
          </p:nvPr>
        </p:nvSpPr>
        <p:spPr>
          <a:xfrm>
            <a:off x="37888" y="0"/>
            <a:ext cx="2095712" cy="1295400"/>
          </a:xfrm>
        </p:spPr>
        <p:txBody>
          <a:bodyPr>
            <a:normAutofit fontScale="90000"/>
          </a:bodyPr>
          <a:lstStyle/>
          <a:p>
            <a:r>
              <a:rPr lang="en-US" dirty="0"/>
              <a:t>The Met Office system</a:t>
            </a:r>
          </a:p>
        </p:txBody>
      </p:sp>
      <p:sp>
        <p:nvSpPr>
          <p:cNvPr id="3" name="Content Placeholder 2"/>
          <p:cNvSpPr>
            <a:spLocks noGrp="1"/>
          </p:cNvSpPr>
          <p:nvPr>
            <p:ph idx="1"/>
          </p:nvPr>
        </p:nvSpPr>
        <p:spPr>
          <a:xfrm>
            <a:off x="0" y="2057400"/>
            <a:ext cx="3505200" cy="4525963"/>
          </a:xfrm>
        </p:spPr>
        <p:txBody>
          <a:bodyPr>
            <a:normAutofit fontScale="62500" lnSpcReduction="20000"/>
          </a:bodyPr>
          <a:lstStyle/>
          <a:p>
            <a:r>
              <a:rPr lang="en-US" dirty="0"/>
              <a:t>Four forecast members initialized each day are combined in a lagged ensemble. </a:t>
            </a:r>
          </a:p>
          <a:p>
            <a:r>
              <a:rPr lang="en-US" dirty="0"/>
              <a:t>Sub-seasonal products are generated from 7 days of forecast members. </a:t>
            </a:r>
          </a:p>
          <a:p>
            <a:r>
              <a:rPr lang="en-US" dirty="0"/>
              <a:t>Seasonal products use 3 weeks of forecast members in the ensemble. </a:t>
            </a:r>
          </a:p>
          <a:p>
            <a:r>
              <a:rPr lang="en-US" dirty="0"/>
              <a:t>Each week a </a:t>
            </a:r>
            <a:r>
              <a:rPr lang="en-US" dirty="0" err="1"/>
              <a:t>hindcast</a:t>
            </a:r>
            <a:r>
              <a:rPr lang="en-US" dirty="0"/>
              <a:t> set for a given initialization date is completed. </a:t>
            </a:r>
          </a:p>
          <a:p>
            <a:r>
              <a:rPr lang="en-US" dirty="0"/>
              <a:t>The same </a:t>
            </a:r>
            <a:r>
              <a:rPr lang="en-US" dirty="0" err="1"/>
              <a:t>hindcast</a:t>
            </a:r>
            <a:r>
              <a:rPr lang="en-US" dirty="0"/>
              <a:t> is used to bias correct both seasonal and sub-seasonal products. </a:t>
            </a:r>
          </a:p>
          <a:p>
            <a:endParaRPr lang="en-US" dirty="0"/>
          </a:p>
        </p:txBody>
      </p:sp>
      <p:sp>
        <p:nvSpPr>
          <p:cNvPr id="5" name="TextBox 4"/>
          <p:cNvSpPr txBox="1"/>
          <p:nvPr/>
        </p:nvSpPr>
        <p:spPr>
          <a:xfrm>
            <a:off x="7315200" y="990600"/>
            <a:ext cx="1576823" cy="1200329"/>
          </a:xfrm>
          <a:prstGeom prst="rect">
            <a:avLst/>
          </a:prstGeom>
          <a:noFill/>
        </p:spPr>
        <p:txBody>
          <a:bodyPr wrap="square" rtlCol="0">
            <a:spAutoFit/>
          </a:bodyPr>
          <a:lstStyle/>
          <a:p>
            <a:r>
              <a:rPr lang="en-US" dirty="0"/>
              <a:t>from </a:t>
            </a:r>
            <a:r>
              <a:rPr lang="en-US" dirty="0" err="1"/>
              <a:t>MacLachlan</a:t>
            </a:r>
            <a:r>
              <a:rPr lang="en-US" dirty="0"/>
              <a:t> </a:t>
            </a:r>
          </a:p>
          <a:p>
            <a:r>
              <a:rPr lang="en-US" dirty="0"/>
              <a:t> et al, </a:t>
            </a:r>
            <a:r>
              <a:rPr lang="en-US" dirty="0" err="1"/>
              <a:t>QJRMS</a:t>
            </a:r>
            <a:r>
              <a:rPr lang="en-US" dirty="0"/>
              <a:t>, 2015</a:t>
            </a:r>
          </a:p>
        </p:txBody>
      </p:sp>
    </p:spTree>
    <p:extLst>
      <p:ext uri="{BB962C8B-B14F-4D97-AF65-F5344CB8AC3E}">
        <p14:creationId xmlns:p14="http://schemas.microsoft.com/office/powerpoint/2010/main" val="2208090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C867-22C8-F54B-ABD2-B4981ADB81A0}"/>
              </a:ext>
            </a:extLst>
          </p:cNvPr>
          <p:cNvSpPr>
            <a:spLocks noGrp="1"/>
          </p:cNvSpPr>
          <p:nvPr>
            <p:ph type="title"/>
          </p:nvPr>
        </p:nvSpPr>
        <p:spPr/>
        <p:txBody>
          <a:bodyPr>
            <a:normAutofit fontScale="90000"/>
          </a:bodyPr>
          <a:lstStyle/>
          <a:p>
            <a:r>
              <a:rPr lang="en-IE" b="1"/>
              <a:t>Seasonal forecasting within the C3S</a:t>
            </a:r>
            <a:br>
              <a:rPr lang="en-IE" b="1"/>
            </a:br>
            <a:endParaRPr lang="en-US"/>
          </a:p>
        </p:txBody>
      </p:sp>
      <p:sp>
        <p:nvSpPr>
          <p:cNvPr id="3" name="Content Placeholder 2">
            <a:extLst>
              <a:ext uri="{FF2B5EF4-FFF2-40B4-BE49-F238E27FC236}">
                <a16:creationId xmlns:a16="http://schemas.microsoft.com/office/drawing/2014/main" id="{E929F6AA-68EF-A145-839D-F2BE3AEEB483}"/>
              </a:ext>
            </a:extLst>
          </p:cNvPr>
          <p:cNvSpPr>
            <a:spLocks noGrp="1"/>
          </p:cNvSpPr>
          <p:nvPr>
            <p:ph idx="1"/>
          </p:nvPr>
        </p:nvSpPr>
        <p:spPr/>
        <p:txBody>
          <a:bodyPr>
            <a:normAutofit fontScale="85000" lnSpcReduction="10000"/>
          </a:bodyPr>
          <a:lstStyle/>
          <a:p>
            <a:r>
              <a:rPr lang="en-IE"/>
              <a:t>The C3S seasonal forecast products are based on data from several state-of-the-art seasonal prediction systems. </a:t>
            </a:r>
          </a:p>
          <a:p>
            <a:r>
              <a:rPr lang="en-IE"/>
              <a:t>Multi-system combinations, as well as predictions from the individual participating systems, are available. </a:t>
            </a:r>
          </a:p>
          <a:p>
            <a:r>
              <a:rPr lang="en-IE"/>
              <a:t>The centres currently providing forecasts to C3S are </a:t>
            </a:r>
          </a:p>
          <a:p>
            <a:pPr lvl="1"/>
            <a:r>
              <a:rPr lang="en-IE"/>
              <a:t>ECMWF, </a:t>
            </a:r>
          </a:p>
          <a:p>
            <a:pPr lvl="1"/>
            <a:r>
              <a:rPr lang="en-IE"/>
              <a:t>The Met Office</a:t>
            </a:r>
          </a:p>
          <a:p>
            <a:pPr lvl="1"/>
            <a:r>
              <a:rPr lang="en-IE"/>
              <a:t>Météo-France</a:t>
            </a:r>
          </a:p>
          <a:p>
            <a:pPr lvl="1"/>
            <a:r>
              <a:rPr lang="en-IE"/>
              <a:t>DWD</a:t>
            </a:r>
          </a:p>
          <a:p>
            <a:pPr lvl="1"/>
            <a:r>
              <a:rPr lang="en-IE"/>
              <a:t>CMCC</a:t>
            </a:r>
          </a:p>
        </p:txBody>
      </p:sp>
    </p:spTree>
    <p:extLst>
      <p:ext uri="{BB962C8B-B14F-4D97-AF65-F5344CB8AC3E}">
        <p14:creationId xmlns:p14="http://schemas.microsoft.com/office/powerpoint/2010/main" val="313159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11E48FB-1B18-2242-AAC9-59FFA37D6D35}"/>
              </a:ext>
            </a:extLst>
          </p:cNvPr>
          <p:cNvGraphicFramePr>
            <a:graphicFrameLocks noGrp="1"/>
          </p:cNvGraphicFramePr>
          <p:nvPr>
            <p:extLst>
              <p:ext uri="{D42A27DB-BD31-4B8C-83A1-F6EECF244321}">
                <p14:modId xmlns:p14="http://schemas.microsoft.com/office/powerpoint/2010/main" val="2771602887"/>
              </p:ext>
            </p:extLst>
          </p:nvPr>
        </p:nvGraphicFramePr>
        <p:xfrm>
          <a:off x="366613" y="609600"/>
          <a:ext cx="8410773" cy="5987969"/>
        </p:xfrm>
        <a:graphic>
          <a:graphicData uri="http://schemas.openxmlformats.org/drawingml/2006/table">
            <a:tbl>
              <a:tblPr/>
              <a:tblGrid>
                <a:gridCol w="1348960">
                  <a:extLst>
                    <a:ext uri="{9D8B030D-6E8A-4147-A177-3AD203B41FA5}">
                      <a16:colId xmlns:a16="http://schemas.microsoft.com/office/drawing/2014/main" val="2630393497"/>
                    </a:ext>
                  </a:extLst>
                </a:gridCol>
                <a:gridCol w="1348960">
                  <a:extLst>
                    <a:ext uri="{9D8B030D-6E8A-4147-A177-3AD203B41FA5}">
                      <a16:colId xmlns:a16="http://schemas.microsoft.com/office/drawing/2014/main" val="1153141823"/>
                    </a:ext>
                  </a:extLst>
                </a:gridCol>
                <a:gridCol w="1348960">
                  <a:extLst>
                    <a:ext uri="{9D8B030D-6E8A-4147-A177-3AD203B41FA5}">
                      <a16:colId xmlns:a16="http://schemas.microsoft.com/office/drawing/2014/main" val="3690169547"/>
                    </a:ext>
                  </a:extLst>
                </a:gridCol>
                <a:gridCol w="643928">
                  <a:extLst>
                    <a:ext uri="{9D8B030D-6E8A-4147-A177-3AD203B41FA5}">
                      <a16:colId xmlns:a16="http://schemas.microsoft.com/office/drawing/2014/main" val="1619843697"/>
                    </a:ext>
                  </a:extLst>
                </a:gridCol>
                <a:gridCol w="2371005">
                  <a:extLst>
                    <a:ext uri="{9D8B030D-6E8A-4147-A177-3AD203B41FA5}">
                      <a16:colId xmlns:a16="http://schemas.microsoft.com/office/drawing/2014/main" val="3702677911"/>
                    </a:ext>
                  </a:extLst>
                </a:gridCol>
                <a:gridCol w="1348960">
                  <a:extLst>
                    <a:ext uri="{9D8B030D-6E8A-4147-A177-3AD203B41FA5}">
                      <a16:colId xmlns:a16="http://schemas.microsoft.com/office/drawing/2014/main" val="2704504041"/>
                    </a:ext>
                  </a:extLst>
                </a:gridCol>
              </a:tblGrid>
              <a:tr h="188585">
                <a:tc rowSpan="2" gridSpan="2">
                  <a:txBody>
                    <a:bodyPr/>
                    <a:lstStyle/>
                    <a:p>
                      <a:pPr algn="l" fontAlgn="t"/>
                      <a:r>
                        <a:rPr lang="en-IE" sz="1200" b="1">
                          <a:solidFill>
                            <a:srgbClr val="172B4D"/>
                          </a:solidFill>
                          <a:effectLst/>
                        </a:rPr>
                        <a:t>SYSTEM</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rowSpan="2" hMerge="1">
                  <a:txBody>
                    <a:bodyPr/>
                    <a:lstStyle/>
                    <a:p>
                      <a:endParaRPr lang="en-US"/>
                    </a:p>
                  </a:txBody>
                  <a:tcPr/>
                </a:tc>
                <a:tc gridSpan="2">
                  <a:txBody>
                    <a:bodyPr/>
                    <a:lstStyle/>
                    <a:p>
                      <a:pPr algn="l" fontAlgn="t"/>
                      <a:r>
                        <a:rPr lang="en-IE" sz="1200" b="1">
                          <a:solidFill>
                            <a:srgbClr val="172B4D"/>
                          </a:solidFill>
                          <a:effectLst/>
                        </a:rPr>
                        <a:t>FORECASTS</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hMerge="1">
                  <a:txBody>
                    <a:bodyPr/>
                    <a:lstStyle/>
                    <a:p>
                      <a:endParaRPr lang="en-US"/>
                    </a:p>
                  </a:txBody>
                  <a:tcPr/>
                </a:tc>
                <a:tc gridSpan="2">
                  <a:txBody>
                    <a:bodyPr/>
                    <a:lstStyle/>
                    <a:p>
                      <a:pPr algn="l" fontAlgn="t"/>
                      <a:r>
                        <a:rPr lang="en-IE" sz="1200" b="1">
                          <a:solidFill>
                            <a:srgbClr val="172B4D"/>
                          </a:solidFill>
                          <a:effectLst/>
                        </a:rPr>
                        <a:t>HINDCASTS</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hMerge="1">
                  <a:txBody>
                    <a:bodyPr/>
                    <a:lstStyle/>
                    <a:p>
                      <a:endParaRPr lang="en-US"/>
                    </a:p>
                  </a:txBody>
                  <a:tcPr/>
                </a:tc>
                <a:extLst>
                  <a:ext uri="{0D108BD9-81ED-4DB2-BD59-A6C34878D82A}">
                    <a16:rowId xmlns:a16="http://schemas.microsoft.com/office/drawing/2014/main" val="1663132050"/>
                  </a:ext>
                </a:extLst>
              </a:tr>
              <a:tr h="602889">
                <a:tc gridSpan="2" vMerge="1">
                  <a:txBody>
                    <a:bodyPr/>
                    <a:lstStyle/>
                    <a:p>
                      <a:endParaRPr lang="en-US"/>
                    </a:p>
                  </a:txBody>
                  <a:tcPr/>
                </a:tc>
                <a:tc hMerge="1" vMerge="1">
                  <a:txBody>
                    <a:bodyPr/>
                    <a:lstStyle/>
                    <a:p>
                      <a:endParaRPr lang="en-US"/>
                    </a:p>
                  </a:txBody>
                  <a:tcPr/>
                </a:tc>
                <a:tc>
                  <a:txBody>
                    <a:bodyPr/>
                    <a:lstStyle/>
                    <a:p>
                      <a:pPr algn="l" fontAlgn="t"/>
                      <a:r>
                        <a:rPr lang="en-IE" sz="1200" b="1">
                          <a:solidFill>
                            <a:srgbClr val="172B4D"/>
                          </a:solidFill>
                          <a:effectLst/>
                        </a:rPr>
                        <a:t>ENSEMBLE SIZE and</a:t>
                      </a:r>
                      <a:br>
                        <a:rPr lang="en-IE" sz="1200" b="1">
                          <a:solidFill>
                            <a:srgbClr val="172B4D"/>
                          </a:solidFill>
                          <a:effectLst/>
                        </a:rPr>
                      </a:br>
                      <a:r>
                        <a:rPr lang="en-IE" sz="1200" b="1">
                          <a:solidFill>
                            <a:srgbClr val="172B4D"/>
                          </a:solidFill>
                          <a:effectLst/>
                        </a:rPr>
                        <a:t>START DATES</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IE" sz="1200" b="1">
                          <a:solidFill>
                            <a:srgbClr val="172B4D"/>
                          </a:solidFill>
                          <a:effectLst/>
                        </a:rPr>
                        <a:t>PRODUCTION</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IE" sz="1200" b="1">
                          <a:solidFill>
                            <a:srgbClr val="172B4D"/>
                          </a:solidFill>
                          <a:effectLst/>
                        </a:rPr>
                        <a:t>ENSEMBLE SIZE and</a:t>
                      </a:r>
                      <a:br>
                        <a:rPr lang="en-IE" sz="1200" b="1">
                          <a:solidFill>
                            <a:srgbClr val="172B4D"/>
                          </a:solidFill>
                          <a:effectLst/>
                        </a:rPr>
                      </a:br>
                      <a:r>
                        <a:rPr lang="en-IE" sz="1200" b="1">
                          <a:solidFill>
                            <a:srgbClr val="172B4D"/>
                          </a:solidFill>
                          <a:effectLst/>
                        </a:rPr>
                        <a:t>START DATES</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tc>
                  <a:txBody>
                    <a:bodyPr/>
                    <a:lstStyle/>
                    <a:p>
                      <a:pPr algn="l" fontAlgn="t"/>
                      <a:r>
                        <a:rPr lang="en-IE" sz="1200" b="1">
                          <a:solidFill>
                            <a:srgbClr val="172B4D"/>
                          </a:solidFill>
                          <a:effectLst/>
                        </a:rPr>
                        <a:t>PRODUCTION</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4F5F7"/>
                    </a:solidFill>
                  </a:tcPr>
                </a:tc>
                <a:extLst>
                  <a:ext uri="{0D108BD9-81ED-4DB2-BD59-A6C34878D82A}">
                    <a16:rowId xmlns:a16="http://schemas.microsoft.com/office/drawing/2014/main" val="2594898982"/>
                  </a:ext>
                </a:extLst>
              </a:tr>
              <a:tr h="416506">
                <a:tc rowSpan="2">
                  <a:txBody>
                    <a:bodyPr/>
                    <a:lstStyle/>
                    <a:p>
                      <a:pPr algn="l" fontAlgn="t"/>
                      <a:r>
                        <a:rPr lang="en-IE" sz="1200">
                          <a:effectLst/>
                        </a:rPr>
                        <a:t>ECMWF</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System 4</a:t>
                      </a:r>
                      <a:br>
                        <a:rPr lang="en-IE" sz="1200">
                          <a:effectLst/>
                        </a:rPr>
                      </a:br>
                      <a:r>
                        <a:rPr lang="en-IE" sz="1200">
                          <a:effectLst/>
                        </a:rPr>
                        <a:t>(CDS system: 4)</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51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15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fixed dataset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800784259"/>
                  </a:ext>
                </a:extLst>
              </a:tr>
              <a:tr h="416506">
                <a:tc vMerge="1">
                  <a:txBody>
                    <a:bodyPr/>
                    <a:lstStyle/>
                    <a:p>
                      <a:endParaRPr lang="en-US"/>
                    </a:p>
                  </a:txBody>
                  <a:tcPr/>
                </a:tc>
                <a:tc>
                  <a:txBody>
                    <a:bodyPr/>
                    <a:lstStyle/>
                    <a:p>
                      <a:pPr algn="l" fontAlgn="t"/>
                      <a:r>
                        <a:rPr lang="en-IE" sz="1200">
                          <a:effectLst/>
                        </a:rPr>
                        <a:t>SEAS5</a:t>
                      </a:r>
                      <a:br>
                        <a:rPr lang="en-IE" sz="1200">
                          <a:effectLst/>
                        </a:rPr>
                      </a:br>
                      <a:r>
                        <a:rPr lang="en-IE" sz="1200">
                          <a:effectLst/>
                        </a:rPr>
                        <a:t>(CDS system: 5)</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51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25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fixed dataset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027390879"/>
                  </a:ext>
                </a:extLst>
              </a:tr>
              <a:tr h="1348416">
                <a:tc rowSpan="2">
                  <a:txBody>
                    <a:bodyPr/>
                    <a:lstStyle/>
                    <a:p>
                      <a:pPr algn="l" fontAlgn="t"/>
                      <a:r>
                        <a:rPr lang="en-IE" sz="1200">
                          <a:effectLst/>
                        </a:rPr>
                        <a:t>Météo-France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System 5</a:t>
                      </a:r>
                      <a:br>
                        <a:rPr lang="en-IE" sz="1200">
                          <a:effectLst/>
                        </a:rPr>
                      </a:br>
                      <a:r>
                        <a:rPr lang="en-IE" sz="1200">
                          <a:effectLst/>
                        </a:rPr>
                        <a:t>(CDS system: 5)</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51 members </a:t>
                      </a:r>
                      <a:r>
                        <a:rPr lang="en-IE" sz="1200" baseline="30000">
                          <a:effectLst/>
                        </a:rPr>
                        <a:t>(a)</a:t>
                      </a:r>
                      <a:endParaRPr lang="en-IE" sz="1200">
                        <a:effectLst/>
                      </a:endParaRPr>
                    </a:p>
                    <a:p>
                      <a:pPr algn="l" fontAlgn="t"/>
                      <a:r>
                        <a:rPr lang="en-IE" sz="1200">
                          <a:effectLst/>
                        </a:rPr>
                        <a:t>   26 start on the first Wednesday after the 19th </a:t>
                      </a:r>
                      <a:br>
                        <a:rPr lang="en-IE" sz="1200">
                          <a:effectLst/>
                        </a:rPr>
                      </a:br>
                      <a:r>
                        <a:rPr lang="en-IE" sz="1200">
                          <a:effectLst/>
                        </a:rPr>
                        <a:t>   25 start on the first Wednesday after the 12th</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15 members start on the first Wednesday after the 19th </a:t>
                      </a:r>
                      <a:r>
                        <a:rPr lang="en-IE" sz="1200" baseline="30000">
                          <a:effectLst/>
                        </a:rPr>
                        <a:t>(a)</a:t>
                      </a:r>
                      <a:endParaRPr lang="en-IE" sz="1200">
                        <a:effectLst/>
                      </a:endParaRP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fixed dataset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3214134330"/>
                  </a:ext>
                </a:extLst>
              </a:tr>
              <a:tr h="1348416">
                <a:tc vMerge="1">
                  <a:txBody>
                    <a:bodyPr/>
                    <a:lstStyle/>
                    <a:p>
                      <a:endParaRPr lang="en-US"/>
                    </a:p>
                  </a:txBody>
                  <a:tcPr/>
                </a:tc>
                <a:tc>
                  <a:txBody>
                    <a:bodyPr/>
                    <a:lstStyle/>
                    <a:p>
                      <a:pPr algn="l" fontAlgn="t"/>
                      <a:r>
                        <a:rPr lang="en-IE" sz="1200">
                          <a:effectLst/>
                        </a:rPr>
                        <a:t>System 6</a:t>
                      </a:r>
                      <a:br>
                        <a:rPr lang="en-IE" sz="1200">
                          <a:effectLst/>
                        </a:rPr>
                      </a:br>
                      <a:r>
                        <a:rPr lang="en-IE" sz="1200">
                          <a:effectLst/>
                        </a:rPr>
                        <a:t>(CDS system: 6)</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51 members</a:t>
                      </a:r>
                    </a:p>
                    <a:p>
                      <a:pPr algn="l" fontAlgn="t"/>
                      <a:r>
                        <a:rPr lang="en-IE" sz="1200">
                          <a:effectLst/>
                        </a:rPr>
                        <a:t>   1 starts on the 1st</a:t>
                      </a:r>
                      <a:br>
                        <a:rPr lang="en-IE" sz="1200">
                          <a:effectLst/>
                        </a:rPr>
                      </a:br>
                      <a:r>
                        <a:rPr lang="en-IE" sz="1200">
                          <a:effectLst/>
                        </a:rPr>
                        <a:t>   25 start on the 25th</a:t>
                      </a:r>
                      <a:br>
                        <a:rPr lang="en-IE" sz="1200">
                          <a:effectLst/>
                        </a:rPr>
                      </a:br>
                      <a:r>
                        <a:rPr lang="en-IE" sz="1200">
                          <a:effectLst/>
                        </a:rPr>
                        <a:t>   25 start on the 20th</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25 members</a:t>
                      </a:r>
                    </a:p>
                    <a:p>
                      <a:pPr algn="l" fontAlgn="t"/>
                      <a:r>
                        <a:rPr lang="en-IE" sz="1200">
                          <a:effectLst/>
                        </a:rPr>
                        <a:t>   1 starts on the 1st</a:t>
                      </a:r>
                      <a:br>
                        <a:rPr lang="en-IE" sz="1200">
                          <a:effectLst/>
                        </a:rPr>
                      </a:br>
                      <a:r>
                        <a:rPr lang="en-IE" sz="1200">
                          <a:effectLst/>
                        </a:rPr>
                        <a:t>   12 start on the 25th</a:t>
                      </a:r>
                      <a:br>
                        <a:rPr lang="en-IE" sz="1200">
                          <a:effectLst/>
                        </a:rPr>
                      </a:br>
                      <a:r>
                        <a:rPr lang="en-IE" sz="1200">
                          <a:effectLst/>
                        </a:rPr>
                        <a:t>   12 start on the 20th</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fixed dataset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3773950263"/>
                  </a:ext>
                </a:extLst>
              </a:tr>
              <a:tr h="789270">
                <a:tc>
                  <a:txBody>
                    <a:bodyPr/>
                    <a:lstStyle/>
                    <a:p>
                      <a:pPr algn="l" fontAlgn="t"/>
                      <a:r>
                        <a:rPr lang="en-IE" sz="1200">
                          <a:effectLst/>
                        </a:rPr>
                        <a:t>Met Office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GloSea5 </a:t>
                      </a:r>
                      <a:r>
                        <a:rPr lang="en-IE" sz="1200" baseline="30000">
                          <a:effectLst/>
                        </a:rPr>
                        <a:t>(b)</a:t>
                      </a:r>
                      <a:br>
                        <a:rPr lang="en-IE" sz="1200">
                          <a:effectLst/>
                        </a:rPr>
                      </a:br>
                      <a:r>
                        <a:rPr lang="en-IE" sz="1200">
                          <a:effectLst/>
                        </a:rPr>
                        <a:t>(CDS system: 12,13, 14 </a:t>
                      </a:r>
                      <a:r>
                        <a:rPr lang="en-IE" sz="1200" baseline="30000">
                          <a:effectLst/>
                        </a:rPr>
                        <a:t>(d)</a:t>
                      </a:r>
                      <a:r>
                        <a:rPr lang="en-IE" sz="1200">
                          <a:effectLst/>
                        </a:rPr>
                        <a: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2 members start each day</a:t>
                      </a:r>
                      <a:br>
                        <a:rPr lang="en-IE" sz="1200">
                          <a:effectLst/>
                        </a:rPr>
                      </a:br>
                      <a:r>
                        <a:rPr lang="en-IE" sz="1200" baseline="30000">
                          <a:effectLst/>
                        </a:rPr>
                        <a:t>(c)</a:t>
                      </a:r>
                      <a:endParaRPr lang="en-IE" sz="1200">
                        <a:effectLst/>
                      </a:endParaRP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7 members on the 1st</a:t>
                      </a:r>
                      <a:br>
                        <a:rPr lang="en-IE" sz="1200">
                          <a:effectLst/>
                        </a:rPr>
                      </a:br>
                      <a:r>
                        <a:rPr lang="en-IE" sz="1200">
                          <a:effectLst/>
                        </a:rPr>
                        <a:t>7 members on the 9th</a:t>
                      </a:r>
                      <a:br>
                        <a:rPr lang="en-IE" sz="1200">
                          <a:effectLst/>
                        </a:rPr>
                      </a:br>
                      <a:r>
                        <a:rPr lang="en-IE" sz="1200">
                          <a:effectLst/>
                        </a:rPr>
                        <a:t>7 members on the 17th</a:t>
                      </a:r>
                      <a:br>
                        <a:rPr lang="en-IE" sz="1200">
                          <a:effectLst/>
                        </a:rPr>
                      </a:br>
                      <a:r>
                        <a:rPr lang="en-IE" sz="1200">
                          <a:effectLst/>
                        </a:rPr>
                        <a:t>7 members on the 25th</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on-the-fly</a:t>
                      </a:r>
                    </a:p>
                    <a:p>
                      <a:pPr algn="l" fontAlgn="t"/>
                      <a:r>
                        <a:rPr lang="en-IE" sz="1200">
                          <a:effectLst/>
                        </a:rPr>
                        <a:t>produced around 4-6 weeks in advance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152711225"/>
                  </a:ext>
                </a:extLst>
              </a:tr>
              <a:tr h="416506">
                <a:tc>
                  <a:txBody>
                    <a:bodyPr/>
                    <a:lstStyle/>
                    <a:p>
                      <a:pPr algn="l" fontAlgn="t"/>
                      <a:r>
                        <a:rPr lang="en-IE" sz="1200">
                          <a:effectLst/>
                        </a:rPr>
                        <a:t>CMCC</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SPSv3</a:t>
                      </a:r>
                      <a:br>
                        <a:rPr lang="en-IE" sz="1200">
                          <a:effectLst/>
                        </a:rPr>
                      </a:br>
                      <a:r>
                        <a:rPr lang="en-IE" sz="1200">
                          <a:effectLst/>
                        </a:rPr>
                        <a:t>(CDS system: 3)</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50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40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fixed dataset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val="179375397"/>
                  </a:ext>
                </a:extLst>
              </a:tr>
              <a:tr h="416506">
                <a:tc>
                  <a:txBody>
                    <a:bodyPr/>
                    <a:lstStyle/>
                    <a:p>
                      <a:pPr algn="l" fontAlgn="t"/>
                      <a:r>
                        <a:rPr lang="en-IE" sz="1200">
                          <a:effectLst/>
                        </a:rPr>
                        <a:t>DWD</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GCFS2.0</a:t>
                      </a:r>
                      <a:br>
                        <a:rPr lang="en-IE" sz="1200">
                          <a:effectLst/>
                        </a:rPr>
                      </a:br>
                      <a:r>
                        <a:rPr lang="en-IE" sz="1200">
                          <a:effectLst/>
                        </a:rPr>
                        <a:t>(CDS system: 2)</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50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real-time</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pPr algn="l" fontAlgn="t"/>
                      <a:r>
                        <a:rPr lang="en-IE" sz="1200">
                          <a:effectLst/>
                        </a:rPr>
                        <a:t>30 members start on the 1st</a:t>
                      </a:r>
                    </a:p>
                  </a:txBody>
                  <a:tcPr marL="35768" marR="35768" marT="25037" marB="25037">
                    <a:lnL w="9525" cap="flat" cmpd="sng" algn="ctr">
                      <a:solidFill>
                        <a:srgbClr val="C1C7D0"/>
                      </a:solidFill>
                      <a:prstDash val="solid"/>
                      <a:round/>
                      <a:headEnd type="none" w="med" len="med"/>
                      <a:tailEnd type="none" w="med" len="med"/>
                    </a:lnL>
                    <a:lnR w="9525" cap="flat" cmpd="sng" algn="ctr">
                      <a:solidFill>
                        <a:srgbClr val="C1C7D0"/>
                      </a:solidFill>
                      <a:prstDash val="solid"/>
                      <a:round/>
                      <a:headEnd type="none" w="med" len="med"/>
                      <a:tailEnd type="none" w="med" len="med"/>
                    </a:lnR>
                    <a:lnT w="9525" cap="flat" cmpd="sng" algn="ctr">
                      <a:solidFill>
                        <a:srgbClr val="C1C7D0"/>
                      </a:solidFill>
                      <a:prstDash val="solid"/>
                      <a:round/>
                      <a:headEnd type="none" w="med" len="med"/>
                      <a:tailEnd type="none" w="med" len="med"/>
                    </a:lnT>
                    <a:lnB w="9525" cap="flat" cmpd="sng" algn="ctr">
                      <a:solidFill>
                        <a:srgbClr val="C1C7D0"/>
                      </a:solidFill>
                      <a:prstDash val="solid"/>
                      <a:round/>
                      <a:headEnd type="none" w="med" len="med"/>
                      <a:tailEnd type="none" w="med" len="med"/>
                    </a:lnB>
                    <a:solidFill>
                      <a:srgbClr val="FFFFFF"/>
                    </a:solidFill>
                  </a:tcPr>
                </a:tc>
                <a:tc>
                  <a:txBody>
                    <a:bodyPr/>
                    <a:lstStyle/>
                    <a:p>
                      <a:endParaRPr lang="en-US" sz="1200"/>
                    </a:p>
                  </a:txBody>
                  <a:tcPr marL="34337" marR="34337" marT="17169" marB="17169">
                    <a:lnL w="9525" cap="flat" cmpd="sng" algn="ctr">
                      <a:solidFill>
                        <a:srgbClr val="C1C7D0"/>
                      </a:solidFill>
                      <a:prstDash val="solid"/>
                      <a:round/>
                      <a:headEnd type="none" w="med" len="med"/>
                      <a:tailEnd type="none" w="med" len="med"/>
                    </a:lnL>
                    <a:lnT w="9525" cap="flat" cmpd="sng" algn="ctr">
                      <a:solidFill>
                        <a:srgbClr val="C1C7D0"/>
                      </a:solidFill>
                      <a:prstDash val="solid"/>
                      <a:round/>
                      <a:headEnd type="none" w="med" len="med"/>
                      <a:tailEnd type="none" w="med" len="med"/>
                    </a:lnT>
                  </a:tcPr>
                </a:tc>
                <a:extLst>
                  <a:ext uri="{0D108BD9-81ED-4DB2-BD59-A6C34878D82A}">
                    <a16:rowId xmlns:a16="http://schemas.microsoft.com/office/drawing/2014/main" val="2633483954"/>
                  </a:ext>
                </a:extLst>
              </a:tr>
            </a:tbl>
          </a:graphicData>
        </a:graphic>
      </p:graphicFrame>
    </p:spTree>
    <p:extLst>
      <p:ext uri="{BB962C8B-B14F-4D97-AF65-F5344CB8AC3E}">
        <p14:creationId xmlns:p14="http://schemas.microsoft.com/office/powerpoint/2010/main" val="755649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dirty="0"/>
              <a:t>Bewildering array of data access choices</a:t>
            </a:r>
          </a:p>
        </p:txBody>
      </p:sp>
      <p:pic>
        <p:nvPicPr>
          <p:cNvPr id="3" name="Picture 2"/>
          <p:cNvPicPr>
            <a:picLocks noChangeAspect="1"/>
          </p:cNvPicPr>
          <p:nvPr/>
        </p:nvPicPr>
        <p:blipFill>
          <a:blip r:embed="rId2"/>
          <a:stretch>
            <a:fillRect/>
          </a:stretch>
        </p:blipFill>
        <p:spPr>
          <a:xfrm>
            <a:off x="2743200" y="2362200"/>
            <a:ext cx="3263900" cy="214561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371600" y="1066800"/>
            <a:ext cx="1620957" cy="830997"/>
          </a:xfrm>
          <a:prstGeom prst="rect">
            <a:avLst/>
          </a:prstGeom>
          <a:no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2400" dirty="0">
                <a:latin typeface="Avenir Book"/>
                <a:cs typeface="Avenir Book"/>
              </a:rPr>
              <a:t>FTP server</a:t>
            </a:r>
          </a:p>
          <a:p>
            <a:r>
              <a:rPr lang="en-US" sz="2400" dirty="0">
                <a:latin typeface="Avenir Book"/>
                <a:cs typeface="Avenir Book"/>
              </a:rPr>
              <a:t>(</a:t>
            </a:r>
            <a:r>
              <a:rPr lang="en-US" sz="2400" dirty="0" err="1">
                <a:latin typeface="Avenir Book"/>
                <a:cs typeface="Avenir Book"/>
              </a:rPr>
              <a:t>NCEP</a:t>
            </a:r>
            <a:r>
              <a:rPr lang="en-US" sz="2400" dirty="0">
                <a:latin typeface="Avenir Book"/>
                <a:cs typeface="Avenir Book"/>
              </a:rPr>
              <a:t>)</a:t>
            </a:r>
          </a:p>
        </p:txBody>
      </p:sp>
      <p:sp>
        <p:nvSpPr>
          <p:cNvPr id="6" name="TextBox 5"/>
          <p:cNvSpPr txBox="1"/>
          <p:nvPr/>
        </p:nvSpPr>
        <p:spPr>
          <a:xfrm>
            <a:off x="6400800" y="838200"/>
            <a:ext cx="1711519" cy="1200328"/>
          </a:xfrm>
          <a:prstGeom prst="rect">
            <a:avLst/>
          </a:prstGeom>
          <a:no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2400" dirty="0">
                <a:latin typeface="Avenir Book"/>
                <a:cs typeface="Avenir Book"/>
              </a:rPr>
              <a:t>Web Portal</a:t>
            </a:r>
          </a:p>
          <a:p>
            <a:r>
              <a:rPr lang="en-US" sz="2400" dirty="0">
                <a:latin typeface="Avenir Book"/>
                <a:cs typeface="Avenir Book"/>
              </a:rPr>
              <a:t>data order</a:t>
            </a:r>
          </a:p>
          <a:p>
            <a:r>
              <a:rPr lang="en-US" sz="2400" dirty="0">
                <a:latin typeface="Avenir Book"/>
                <a:cs typeface="Avenir Book"/>
              </a:rPr>
              <a:t>(NOAA)</a:t>
            </a:r>
          </a:p>
        </p:txBody>
      </p:sp>
      <p:sp>
        <p:nvSpPr>
          <p:cNvPr id="7" name="TextBox 6"/>
          <p:cNvSpPr txBox="1"/>
          <p:nvPr/>
        </p:nvSpPr>
        <p:spPr>
          <a:xfrm>
            <a:off x="6248400" y="2895600"/>
            <a:ext cx="2725941" cy="1200328"/>
          </a:xfrm>
          <a:prstGeom prst="rect">
            <a:avLst/>
          </a:prstGeom>
          <a:no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2400" dirty="0">
                <a:latin typeface="Avenir Book"/>
                <a:cs typeface="Avenir Book"/>
              </a:rPr>
              <a:t>Web Portal</a:t>
            </a:r>
          </a:p>
          <a:p>
            <a:r>
              <a:rPr lang="en-US" sz="2400" dirty="0">
                <a:latin typeface="Avenir Book"/>
                <a:cs typeface="Avenir Book"/>
              </a:rPr>
              <a:t>graphical interface</a:t>
            </a:r>
          </a:p>
          <a:p>
            <a:r>
              <a:rPr lang="en-US" sz="2400" dirty="0">
                <a:latin typeface="Avenir Book"/>
                <a:cs typeface="Avenir Book"/>
              </a:rPr>
              <a:t>(Climate explorer)</a:t>
            </a:r>
          </a:p>
        </p:txBody>
      </p:sp>
      <p:sp>
        <p:nvSpPr>
          <p:cNvPr id="8" name="TextBox 7"/>
          <p:cNvSpPr txBox="1"/>
          <p:nvPr/>
        </p:nvSpPr>
        <p:spPr>
          <a:xfrm>
            <a:off x="457200" y="2971800"/>
            <a:ext cx="1600200" cy="1200328"/>
          </a:xfrm>
          <a:prstGeom prst="rect">
            <a:avLst/>
          </a:prstGeom>
          <a:no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dirty="0" err="1">
                <a:latin typeface="Avenir Book"/>
                <a:cs typeface="Avenir Book"/>
              </a:rPr>
              <a:t>Thredds</a:t>
            </a:r>
            <a:r>
              <a:rPr lang="en-US" sz="2400" dirty="0">
                <a:latin typeface="Avenir Book"/>
                <a:cs typeface="Avenir Book"/>
              </a:rPr>
              <a:t> servers</a:t>
            </a:r>
          </a:p>
          <a:p>
            <a:r>
              <a:rPr lang="en-US" sz="2400" dirty="0">
                <a:latin typeface="Avenir Book"/>
                <a:cs typeface="Avenir Book"/>
              </a:rPr>
              <a:t>(</a:t>
            </a:r>
            <a:r>
              <a:rPr lang="en-US" sz="2400" dirty="0" err="1">
                <a:latin typeface="Avenir Book"/>
                <a:cs typeface="Avenir Book"/>
              </a:rPr>
              <a:t>ISIMIP</a:t>
            </a:r>
            <a:r>
              <a:rPr lang="en-US" sz="2400" dirty="0">
                <a:latin typeface="Avenir Book"/>
                <a:cs typeface="Avenir Book"/>
              </a:rPr>
              <a:t>)</a:t>
            </a:r>
          </a:p>
        </p:txBody>
      </p:sp>
      <p:sp>
        <p:nvSpPr>
          <p:cNvPr id="9" name="TextBox 8"/>
          <p:cNvSpPr txBox="1"/>
          <p:nvPr/>
        </p:nvSpPr>
        <p:spPr>
          <a:xfrm>
            <a:off x="1371600" y="5181600"/>
            <a:ext cx="2286000" cy="1200328"/>
          </a:xfrm>
          <a:prstGeom prst="rect">
            <a:avLst/>
          </a:prstGeom>
          <a:no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dirty="0">
                <a:latin typeface="Avenir Book"/>
                <a:cs typeface="Avenir Book"/>
              </a:rPr>
              <a:t>Python API</a:t>
            </a:r>
          </a:p>
          <a:p>
            <a:r>
              <a:rPr lang="en-US" sz="2400" dirty="0">
                <a:latin typeface="Avenir Book"/>
                <a:cs typeface="Avenir Book"/>
              </a:rPr>
              <a:t>data interface</a:t>
            </a:r>
          </a:p>
          <a:p>
            <a:r>
              <a:rPr lang="en-US" sz="2400" dirty="0">
                <a:latin typeface="Avenir Book"/>
                <a:cs typeface="Avenir Book"/>
              </a:rPr>
              <a:t>(</a:t>
            </a:r>
            <a:r>
              <a:rPr lang="en-US" sz="2400" dirty="0" err="1">
                <a:latin typeface="Avenir Book"/>
                <a:cs typeface="Avenir Book"/>
              </a:rPr>
              <a:t>ECMWF</a:t>
            </a:r>
            <a:r>
              <a:rPr lang="en-US" sz="2400" dirty="0">
                <a:latin typeface="Avenir Book"/>
                <a:cs typeface="Avenir Book"/>
              </a:rPr>
              <a:t>,  </a:t>
            </a:r>
            <a:r>
              <a:rPr lang="en-US" sz="2400" dirty="0" err="1">
                <a:latin typeface="Avenir Book"/>
                <a:cs typeface="Avenir Book"/>
              </a:rPr>
              <a:t>C3S</a:t>
            </a:r>
            <a:r>
              <a:rPr lang="en-US" sz="2400" dirty="0">
                <a:latin typeface="Avenir Book"/>
                <a:cs typeface="Avenir Book"/>
              </a:rPr>
              <a:t>)</a:t>
            </a:r>
          </a:p>
        </p:txBody>
      </p:sp>
      <p:sp>
        <p:nvSpPr>
          <p:cNvPr id="10" name="TextBox 9"/>
          <p:cNvSpPr txBox="1"/>
          <p:nvPr/>
        </p:nvSpPr>
        <p:spPr>
          <a:xfrm>
            <a:off x="5334000" y="5181600"/>
            <a:ext cx="3200400" cy="1200328"/>
          </a:xfrm>
          <a:prstGeom prst="rect">
            <a:avLst/>
          </a:prstGeom>
          <a:no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400" dirty="0">
                <a:latin typeface="Avenir Book"/>
                <a:cs typeface="Avenir Book"/>
              </a:rPr>
              <a:t>remote processing </a:t>
            </a:r>
          </a:p>
          <a:p>
            <a:r>
              <a:rPr lang="en-US" sz="2400" dirty="0">
                <a:latin typeface="Avenir Book"/>
                <a:cs typeface="Avenir Book"/>
              </a:rPr>
              <a:t>toolboxes </a:t>
            </a:r>
          </a:p>
          <a:p>
            <a:r>
              <a:rPr lang="en-US" sz="2400" dirty="0">
                <a:latin typeface="Avenir Book"/>
                <a:cs typeface="Avenir Book"/>
              </a:rPr>
              <a:t>(</a:t>
            </a:r>
            <a:r>
              <a:rPr lang="en-US" sz="2400" dirty="0" err="1">
                <a:latin typeface="Avenir Book"/>
                <a:cs typeface="Avenir Book"/>
              </a:rPr>
              <a:t>IRIDL</a:t>
            </a:r>
            <a:r>
              <a:rPr lang="en-US" sz="2400" dirty="0">
                <a:latin typeface="Avenir Book"/>
                <a:cs typeface="Avenir Book"/>
              </a:rPr>
              <a:t>, </a:t>
            </a:r>
            <a:r>
              <a:rPr lang="en-US" sz="2400" dirty="0" err="1">
                <a:latin typeface="Avenir Book"/>
                <a:cs typeface="Avenir Book"/>
              </a:rPr>
              <a:t>C3S</a:t>
            </a:r>
            <a:r>
              <a:rPr lang="en-US" sz="2400" dirty="0">
                <a:latin typeface="Avenir Book"/>
                <a:cs typeface="Avenir Book"/>
              </a:rPr>
              <a:t>)</a:t>
            </a:r>
          </a:p>
        </p:txBody>
      </p:sp>
      <p:cxnSp>
        <p:nvCxnSpPr>
          <p:cNvPr id="12" name="Straight Connector 11"/>
          <p:cNvCxnSpPr>
            <a:stCxn id="5" idx="3"/>
            <a:endCxn id="3" idx="0"/>
          </p:cNvCxnSpPr>
          <p:nvPr/>
        </p:nvCxnSpPr>
        <p:spPr>
          <a:xfrm>
            <a:off x="2992557" y="1482299"/>
            <a:ext cx="1382593" cy="87990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0"/>
            <a:endCxn id="3" idx="2"/>
          </p:cNvCxnSpPr>
          <p:nvPr/>
        </p:nvCxnSpPr>
        <p:spPr>
          <a:xfrm flipH="1" flipV="1">
            <a:off x="4375150" y="4507813"/>
            <a:ext cx="2559050" cy="6737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9" idx="0"/>
            <a:endCxn id="3" idx="2"/>
          </p:cNvCxnSpPr>
          <p:nvPr/>
        </p:nvCxnSpPr>
        <p:spPr>
          <a:xfrm flipV="1">
            <a:off x="2514600" y="4507813"/>
            <a:ext cx="1860550" cy="67378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 idx="3"/>
            <a:endCxn id="3" idx="1"/>
          </p:cNvCxnSpPr>
          <p:nvPr/>
        </p:nvCxnSpPr>
        <p:spPr>
          <a:xfrm flipV="1">
            <a:off x="2057400" y="3435007"/>
            <a:ext cx="685800" cy="13695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1"/>
            <a:endCxn id="3" idx="0"/>
          </p:cNvCxnSpPr>
          <p:nvPr/>
        </p:nvCxnSpPr>
        <p:spPr>
          <a:xfrm flipH="1">
            <a:off x="4375150" y="1438364"/>
            <a:ext cx="2025650" cy="92383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7" idx="1"/>
            <a:endCxn id="3" idx="3"/>
          </p:cNvCxnSpPr>
          <p:nvPr/>
        </p:nvCxnSpPr>
        <p:spPr>
          <a:xfrm flipH="1" flipV="1">
            <a:off x="6007100" y="3435007"/>
            <a:ext cx="241300" cy="6075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59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43600" y="1219200"/>
            <a:ext cx="3200400" cy="3972128"/>
          </a:xfrm>
          <a:prstGeom prst="rect">
            <a:avLst/>
          </a:prstGeom>
        </p:spPr>
      </p:pic>
      <p:sp>
        <p:nvSpPr>
          <p:cNvPr id="2" name="Title 1"/>
          <p:cNvSpPr>
            <a:spLocks noGrp="1"/>
          </p:cNvSpPr>
          <p:nvPr>
            <p:ph type="title"/>
          </p:nvPr>
        </p:nvSpPr>
        <p:spPr>
          <a:xfrm>
            <a:off x="457200" y="152400"/>
            <a:ext cx="8229600" cy="685800"/>
          </a:xfrm>
        </p:spPr>
        <p:txBody>
          <a:bodyPr>
            <a:normAutofit fontScale="90000"/>
          </a:bodyPr>
          <a:lstStyle/>
          <a:p>
            <a:r>
              <a:rPr lang="en-US" dirty="0"/>
              <a:t>Common go-to locations, many of which will be introduced this week </a:t>
            </a:r>
          </a:p>
        </p:txBody>
      </p:sp>
      <p:sp>
        <p:nvSpPr>
          <p:cNvPr id="3" name="Content Placeholder 2"/>
          <p:cNvSpPr>
            <a:spLocks noGrp="1"/>
          </p:cNvSpPr>
          <p:nvPr>
            <p:ph idx="1"/>
          </p:nvPr>
        </p:nvSpPr>
        <p:spPr>
          <a:xfrm>
            <a:off x="457200" y="838200"/>
            <a:ext cx="7010400" cy="6019800"/>
          </a:xfrm>
        </p:spPr>
        <p:txBody>
          <a:bodyPr>
            <a:normAutofit fontScale="70000" lnSpcReduction="20000"/>
          </a:bodyPr>
          <a:lstStyle/>
          <a:p>
            <a:r>
              <a:rPr lang="en-US" dirty="0"/>
              <a:t>Now: observations</a:t>
            </a:r>
          </a:p>
          <a:p>
            <a:pPr lvl="1"/>
            <a:r>
              <a:rPr lang="en-US" dirty="0" err="1">
                <a:solidFill>
                  <a:srgbClr val="FF0000"/>
                </a:solidFill>
              </a:rPr>
              <a:t>IRI</a:t>
            </a:r>
            <a:r>
              <a:rPr lang="en-US" dirty="0">
                <a:solidFill>
                  <a:srgbClr val="FF0000"/>
                </a:solidFill>
              </a:rPr>
              <a:t> data library</a:t>
            </a:r>
          </a:p>
          <a:p>
            <a:pPr lvl="1"/>
            <a:r>
              <a:rPr lang="en-US" dirty="0"/>
              <a:t>Data originator portal</a:t>
            </a:r>
          </a:p>
          <a:p>
            <a:r>
              <a:rPr lang="en-US" dirty="0"/>
              <a:t>Reanalysis (ERAI/</a:t>
            </a:r>
            <a:r>
              <a:rPr lang="en-US" dirty="0" err="1"/>
              <a:t>ERA5</a:t>
            </a:r>
            <a:r>
              <a:rPr lang="en-US" dirty="0"/>
              <a:t>)</a:t>
            </a:r>
          </a:p>
          <a:p>
            <a:pPr lvl="1"/>
            <a:r>
              <a:rPr lang="en-US" dirty="0" err="1">
                <a:solidFill>
                  <a:srgbClr val="FF0000"/>
                </a:solidFill>
              </a:rPr>
              <a:t>ECMWF</a:t>
            </a:r>
            <a:r>
              <a:rPr lang="en-US" dirty="0">
                <a:solidFill>
                  <a:srgbClr val="FF0000"/>
                </a:solidFill>
              </a:rPr>
              <a:t> </a:t>
            </a:r>
            <a:endParaRPr lang="en-US" dirty="0"/>
          </a:p>
          <a:p>
            <a:pPr lvl="1"/>
            <a:r>
              <a:rPr lang="en-US" dirty="0">
                <a:solidFill>
                  <a:srgbClr val="008000"/>
                </a:solidFill>
              </a:rPr>
              <a:t>Copernicus </a:t>
            </a:r>
            <a:r>
              <a:rPr lang="en-US" dirty="0" err="1">
                <a:solidFill>
                  <a:srgbClr val="008000"/>
                </a:solidFill>
              </a:rPr>
              <a:t>C3S</a:t>
            </a:r>
            <a:endParaRPr lang="en-US" dirty="0">
              <a:solidFill>
                <a:srgbClr val="008000"/>
              </a:solidFill>
            </a:endParaRPr>
          </a:p>
          <a:p>
            <a:r>
              <a:rPr lang="en-US" dirty="0"/>
              <a:t>Short range (</a:t>
            </a:r>
            <a:r>
              <a:rPr lang="en-US" dirty="0" err="1"/>
              <a:t>TIGGE</a:t>
            </a:r>
            <a:r>
              <a:rPr lang="en-US" dirty="0"/>
              <a:t>)</a:t>
            </a:r>
          </a:p>
          <a:p>
            <a:pPr lvl="1"/>
            <a:r>
              <a:rPr lang="en-US" dirty="0" err="1">
                <a:solidFill>
                  <a:schemeClr val="tx2"/>
                </a:solidFill>
              </a:rPr>
              <a:t>ECMWF</a:t>
            </a:r>
            <a:r>
              <a:rPr lang="en-US" dirty="0">
                <a:solidFill>
                  <a:schemeClr val="tx2"/>
                </a:solidFill>
              </a:rPr>
              <a:t> (research only, not real time)</a:t>
            </a:r>
          </a:p>
          <a:p>
            <a:r>
              <a:rPr lang="en-US" dirty="0" err="1"/>
              <a:t>Subseasonal</a:t>
            </a:r>
            <a:r>
              <a:rPr lang="en-US" dirty="0"/>
              <a:t> </a:t>
            </a:r>
            <a:r>
              <a:rPr lang="en-US" dirty="0" err="1"/>
              <a:t>S2S</a:t>
            </a:r>
            <a:endParaRPr lang="en-US" dirty="0"/>
          </a:p>
          <a:p>
            <a:pPr lvl="1"/>
            <a:r>
              <a:rPr lang="en-US" dirty="0" err="1">
                <a:solidFill>
                  <a:schemeClr val="tx2"/>
                </a:solidFill>
              </a:rPr>
              <a:t>ECMWF</a:t>
            </a:r>
            <a:r>
              <a:rPr lang="en-US" dirty="0">
                <a:solidFill>
                  <a:schemeClr val="tx2"/>
                </a:solidFill>
              </a:rPr>
              <a:t> (research only, not real time)</a:t>
            </a:r>
          </a:p>
          <a:p>
            <a:r>
              <a:rPr lang="en-US" dirty="0"/>
              <a:t>Seasonal </a:t>
            </a:r>
          </a:p>
          <a:p>
            <a:pPr lvl="1"/>
            <a:r>
              <a:rPr lang="en-US" dirty="0" err="1">
                <a:solidFill>
                  <a:srgbClr val="FF0000"/>
                </a:solidFill>
              </a:rPr>
              <a:t>NMME</a:t>
            </a:r>
            <a:r>
              <a:rPr lang="en-US" dirty="0">
                <a:solidFill>
                  <a:srgbClr val="FF0000"/>
                </a:solidFill>
              </a:rPr>
              <a:t> (USA systems, monthly)</a:t>
            </a:r>
          </a:p>
          <a:p>
            <a:pPr lvl="1"/>
            <a:r>
              <a:rPr lang="en-US" dirty="0" err="1">
                <a:solidFill>
                  <a:srgbClr val="FF0000"/>
                </a:solidFill>
              </a:rPr>
              <a:t>CHFP</a:t>
            </a:r>
            <a:r>
              <a:rPr lang="en-US" dirty="0">
                <a:solidFill>
                  <a:srgbClr val="FF0000"/>
                </a:solidFill>
              </a:rPr>
              <a:t> (global </a:t>
            </a:r>
            <a:r>
              <a:rPr lang="en-US" dirty="0" err="1">
                <a:solidFill>
                  <a:srgbClr val="FF0000"/>
                </a:solidFill>
              </a:rPr>
              <a:t>centres</a:t>
            </a:r>
            <a:r>
              <a:rPr lang="en-US" dirty="0">
                <a:solidFill>
                  <a:srgbClr val="FF0000"/>
                </a:solidFill>
              </a:rPr>
              <a:t>, monthly, </a:t>
            </a:r>
            <a:r>
              <a:rPr lang="en-US" dirty="0" err="1">
                <a:solidFill>
                  <a:srgbClr val="FF0000"/>
                </a:solidFill>
              </a:rPr>
              <a:t>hindcast</a:t>
            </a:r>
            <a:r>
              <a:rPr lang="en-US" dirty="0">
                <a:solidFill>
                  <a:srgbClr val="FF0000"/>
                </a:solidFill>
              </a:rPr>
              <a:t> only)</a:t>
            </a:r>
          </a:p>
          <a:p>
            <a:pPr lvl="1"/>
            <a:r>
              <a:rPr lang="en-US" dirty="0" err="1">
                <a:solidFill>
                  <a:srgbClr val="FF0000"/>
                </a:solidFill>
              </a:rPr>
              <a:t>ECWMF</a:t>
            </a:r>
            <a:r>
              <a:rPr lang="en-US" dirty="0">
                <a:solidFill>
                  <a:srgbClr val="FF0000"/>
                </a:solidFill>
              </a:rPr>
              <a:t> </a:t>
            </a:r>
            <a:r>
              <a:rPr lang="en-US" dirty="0"/>
              <a:t>(</a:t>
            </a:r>
            <a:r>
              <a:rPr lang="en-US" dirty="0" err="1"/>
              <a:t>EUROSIP</a:t>
            </a:r>
            <a:r>
              <a:rPr lang="en-US" dirty="0"/>
              <a:t>)</a:t>
            </a:r>
          </a:p>
          <a:p>
            <a:pPr lvl="1"/>
            <a:r>
              <a:rPr lang="en-US" dirty="0">
                <a:solidFill>
                  <a:srgbClr val="008000"/>
                </a:solidFill>
              </a:rPr>
              <a:t>Copernicus </a:t>
            </a:r>
            <a:r>
              <a:rPr lang="en-US" dirty="0" err="1">
                <a:solidFill>
                  <a:srgbClr val="008000"/>
                </a:solidFill>
              </a:rPr>
              <a:t>C3S</a:t>
            </a:r>
            <a:endParaRPr lang="en-US" dirty="0">
              <a:solidFill>
                <a:srgbClr val="008000"/>
              </a:solidFill>
            </a:endParaRPr>
          </a:p>
          <a:p>
            <a:r>
              <a:rPr lang="en-US" dirty="0"/>
              <a:t>Decadal to Climate change (</a:t>
            </a:r>
            <a:r>
              <a:rPr lang="en-US" dirty="0" err="1"/>
              <a:t>CMIP</a:t>
            </a:r>
            <a:r>
              <a:rPr lang="en-US" dirty="0"/>
              <a:t>)</a:t>
            </a:r>
          </a:p>
          <a:p>
            <a:pPr lvl="1"/>
            <a:r>
              <a:rPr lang="en-US" dirty="0" err="1"/>
              <a:t>CMIP</a:t>
            </a:r>
            <a:r>
              <a:rPr lang="en-US" dirty="0"/>
              <a:t> on the earth system grid (</a:t>
            </a:r>
            <a:r>
              <a:rPr lang="en-US" dirty="0" err="1"/>
              <a:t>ESG</a:t>
            </a:r>
            <a:r>
              <a:rPr lang="en-US" dirty="0"/>
              <a:t>)</a:t>
            </a:r>
          </a:p>
          <a:p>
            <a:pPr lvl="1"/>
            <a:r>
              <a:rPr lang="en-US" dirty="0" err="1"/>
              <a:t>KNMI</a:t>
            </a:r>
            <a:r>
              <a:rPr lang="en-US" dirty="0"/>
              <a:t> climate explorer</a:t>
            </a:r>
          </a:p>
          <a:p>
            <a:pPr lvl="1"/>
            <a:r>
              <a:rPr lang="en-US" dirty="0">
                <a:solidFill>
                  <a:srgbClr val="008000"/>
                </a:solidFill>
              </a:rPr>
              <a:t>Copernicus </a:t>
            </a:r>
            <a:r>
              <a:rPr lang="en-US" dirty="0" err="1">
                <a:solidFill>
                  <a:srgbClr val="008000"/>
                </a:solidFill>
              </a:rPr>
              <a:t>C3S</a:t>
            </a:r>
            <a:endParaRPr lang="en-US" dirty="0">
              <a:solidFill>
                <a:srgbClr val="008000"/>
              </a:solidFill>
            </a:endParaRPr>
          </a:p>
        </p:txBody>
      </p:sp>
      <p:sp>
        <p:nvSpPr>
          <p:cNvPr id="4" name="Cloud Callout 3"/>
          <p:cNvSpPr/>
          <p:nvPr/>
        </p:nvSpPr>
        <p:spPr>
          <a:xfrm>
            <a:off x="5105400" y="1905000"/>
            <a:ext cx="2362200" cy="1219200"/>
          </a:xfrm>
          <a:prstGeom prst="cloudCallout">
            <a:avLst>
              <a:gd name="adj1" fmla="val 32168"/>
              <a:gd name="adj2" fmla="val 72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Where is the data?</a:t>
            </a:r>
          </a:p>
        </p:txBody>
      </p:sp>
    </p:spTree>
    <p:extLst>
      <p:ext uri="{BB962C8B-B14F-4D97-AF65-F5344CB8AC3E}">
        <p14:creationId xmlns:p14="http://schemas.microsoft.com/office/powerpoint/2010/main" val="4067837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TIGGE</a:t>
            </a:r>
            <a:r>
              <a:rPr lang="en-US" dirty="0"/>
              <a:t>: </a:t>
            </a:r>
            <a:r>
              <a:rPr lang="en-US" b="1" dirty="0"/>
              <a:t>the </a:t>
            </a:r>
            <a:r>
              <a:rPr lang="en-US" b="1" dirty="0" err="1"/>
              <a:t>THORPEX</a:t>
            </a:r>
            <a:r>
              <a:rPr lang="en-US" b="1" dirty="0"/>
              <a:t> Interactive Grand Global Ensemble</a:t>
            </a:r>
            <a:r>
              <a:rPr lang="en-US" dirty="0"/>
              <a:t> </a:t>
            </a:r>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err="1"/>
              <a:t>TIGGE</a:t>
            </a:r>
            <a:r>
              <a:rPr lang="en-US" dirty="0"/>
              <a:t> is a key component of </a:t>
            </a:r>
            <a:r>
              <a:rPr lang="en-US" dirty="0" err="1"/>
              <a:t>THORPEX</a:t>
            </a:r>
            <a:r>
              <a:rPr lang="en-US" dirty="0"/>
              <a:t> </a:t>
            </a:r>
            <a:r>
              <a:rPr lang="en-US" b="1" dirty="0"/>
              <a:t>(the Observing System Research and Predictability Experiment)</a:t>
            </a:r>
            <a:r>
              <a:rPr lang="en-US" dirty="0"/>
              <a:t>: a World Weather Research </a:t>
            </a:r>
            <a:r>
              <a:rPr lang="en-US" dirty="0" err="1"/>
              <a:t>Programme</a:t>
            </a:r>
            <a:r>
              <a:rPr lang="en-US" dirty="0"/>
              <a:t> (</a:t>
            </a:r>
            <a:r>
              <a:rPr lang="en-US" dirty="0" err="1"/>
              <a:t>WWRP</a:t>
            </a:r>
            <a:r>
              <a:rPr lang="en-US" dirty="0"/>
              <a:t>) </a:t>
            </a:r>
            <a:r>
              <a:rPr lang="en-US" dirty="0" err="1"/>
              <a:t>programme</a:t>
            </a:r>
            <a:r>
              <a:rPr lang="en-US" dirty="0"/>
              <a:t> to accelerate the improvements in the accuracy of 1-day to 2 week </a:t>
            </a:r>
            <a:r>
              <a:rPr lang="en-US" dirty="0">
                <a:solidFill>
                  <a:srgbClr val="FF0000"/>
                </a:solidFill>
              </a:rPr>
              <a:t>high-impact weather </a:t>
            </a:r>
            <a:r>
              <a:rPr lang="en-US" dirty="0"/>
              <a:t>forecasts. </a:t>
            </a:r>
          </a:p>
          <a:p>
            <a:r>
              <a:rPr lang="en-US" dirty="0"/>
              <a:t>The </a:t>
            </a:r>
            <a:r>
              <a:rPr lang="en-US" dirty="0" err="1"/>
              <a:t>TIGGE</a:t>
            </a:r>
            <a:r>
              <a:rPr lang="en-US" dirty="0"/>
              <a:t> archive consists of ensemble forecast data from </a:t>
            </a:r>
            <a:r>
              <a:rPr lang="en-US" dirty="0">
                <a:solidFill>
                  <a:srgbClr val="FF0000"/>
                </a:solidFill>
              </a:rPr>
              <a:t>ten</a:t>
            </a:r>
            <a:r>
              <a:rPr lang="en-US" dirty="0"/>
              <a:t> global </a:t>
            </a:r>
            <a:r>
              <a:rPr lang="en-US" dirty="0" err="1"/>
              <a:t>NWP</a:t>
            </a:r>
            <a:r>
              <a:rPr lang="en-US" dirty="0"/>
              <a:t> </a:t>
            </a:r>
            <a:r>
              <a:rPr lang="en-US" dirty="0" err="1"/>
              <a:t>centres</a:t>
            </a:r>
            <a:r>
              <a:rPr lang="en-US" dirty="0"/>
              <a:t>, starting from October 2006</a:t>
            </a:r>
          </a:p>
          <a:p>
            <a:r>
              <a:rPr lang="en-US" dirty="0"/>
              <a:t>Available for scientific research (not real-time)</a:t>
            </a:r>
          </a:p>
          <a:p>
            <a:r>
              <a:rPr lang="en-US" dirty="0" err="1"/>
              <a:t>THORPEX</a:t>
            </a:r>
            <a:r>
              <a:rPr lang="en-US" dirty="0"/>
              <a:t> </a:t>
            </a:r>
            <a:r>
              <a:rPr lang="en-US" dirty="0" err="1"/>
              <a:t>programme</a:t>
            </a:r>
            <a:r>
              <a:rPr lang="en-US" dirty="0"/>
              <a:t> finishes at the end of 2014, </a:t>
            </a:r>
            <a:r>
              <a:rPr lang="en-US" dirty="0" err="1"/>
              <a:t>TIGGE</a:t>
            </a:r>
            <a:r>
              <a:rPr lang="en-US" dirty="0"/>
              <a:t> will continue for a further 5 years, when its future will be reviewed.</a:t>
            </a:r>
          </a:p>
          <a:p>
            <a:endParaRPr lang="en-US" dirty="0"/>
          </a:p>
          <a:p>
            <a:endParaRPr lang="en-US" dirty="0"/>
          </a:p>
        </p:txBody>
      </p:sp>
    </p:spTree>
    <p:extLst>
      <p:ext uri="{BB962C8B-B14F-4D97-AF65-F5344CB8AC3E}">
        <p14:creationId xmlns:p14="http://schemas.microsoft.com/office/powerpoint/2010/main" val="4110202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9144000" cy="5486400"/>
          </a:xfrm>
          <a:prstGeom prst="rect">
            <a:avLst/>
          </a:prstGeom>
        </p:spPr>
      </p:pic>
      <p:sp>
        <p:nvSpPr>
          <p:cNvPr id="3" name="TextBox 2"/>
          <p:cNvSpPr txBox="1"/>
          <p:nvPr/>
        </p:nvSpPr>
        <p:spPr>
          <a:xfrm>
            <a:off x="1828800" y="152400"/>
            <a:ext cx="5458082" cy="369332"/>
          </a:xfrm>
          <a:prstGeom prst="rect">
            <a:avLst/>
          </a:prstGeom>
          <a:noFill/>
        </p:spPr>
        <p:txBody>
          <a:bodyPr wrap="none" rtlCol="0">
            <a:spAutoFit/>
          </a:bodyPr>
          <a:lstStyle/>
          <a:p>
            <a:r>
              <a:rPr lang="en-US" dirty="0"/>
              <a:t>Data portal: http://</a:t>
            </a:r>
            <a:r>
              <a:rPr lang="en-US" dirty="0" err="1"/>
              <a:t>apps.ecmwf.int</a:t>
            </a:r>
            <a:r>
              <a:rPr lang="en-US" dirty="0"/>
              <a:t>/datasets/data/</a:t>
            </a:r>
            <a:r>
              <a:rPr lang="en-US" dirty="0" err="1"/>
              <a:t>tigge</a:t>
            </a:r>
            <a:r>
              <a:rPr lang="en-US" dirty="0"/>
              <a:t>/</a:t>
            </a:r>
          </a:p>
        </p:txBody>
      </p:sp>
      <p:sp>
        <p:nvSpPr>
          <p:cNvPr id="4" name="Rectangle 3"/>
          <p:cNvSpPr/>
          <p:nvPr/>
        </p:nvSpPr>
        <p:spPr>
          <a:xfrm>
            <a:off x="0" y="2057400"/>
            <a:ext cx="2057400" cy="11430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399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1193120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219200"/>
            <a:ext cx="9144000" cy="5486400"/>
          </a:xfrm>
          <a:prstGeom prst="rect">
            <a:avLst/>
          </a:prstGeom>
        </p:spPr>
      </p:pic>
    </p:spTree>
    <p:extLst>
      <p:ext uri="{BB962C8B-B14F-4D97-AF65-F5344CB8AC3E}">
        <p14:creationId xmlns:p14="http://schemas.microsoft.com/office/powerpoint/2010/main" val="3747295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63562"/>
          </a:xfrm>
        </p:spPr>
        <p:txBody>
          <a:bodyPr>
            <a:noAutofit/>
          </a:bodyPr>
          <a:lstStyle/>
          <a:p>
            <a:r>
              <a:rPr lang="en-US" sz="2800"/>
              <a:t>For Satellite – coverage can be less of an issue</a:t>
            </a:r>
            <a:br>
              <a:rPr lang="en-US" sz="2800"/>
            </a:br>
            <a:r>
              <a:rPr lang="en-US" sz="2800"/>
              <a:t>(polar or geostationary – resolution, swathe, return times)</a:t>
            </a:r>
          </a:p>
        </p:txBody>
      </p:sp>
      <p:pic>
        <p:nvPicPr>
          <p:cNvPr id="3" name="Picture 2"/>
          <p:cNvPicPr>
            <a:picLocks noChangeAspect="1"/>
          </p:cNvPicPr>
          <p:nvPr/>
        </p:nvPicPr>
        <p:blipFill>
          <a:blip r:embed="rId2"/>
          <a:stretch>
            <a:fillRect/>
          </a:stretch>
        </p:blipFill>
        <p:spPr>
          <a:xfrm>
            <a:off x="609600" y="927100"/>
            <a:ext cx="8178800" cy="5930900"/>
          </a:xfrm>
          <a:prstGeom prst="rect">
            <a:avLst/>
          </a:prstGeom>
        </p:spPr>
      </p:pic>
    </p:spTree>
    <p:extLst>
      <p:ext uri="{BB962C8B-B14F-4D97-AF65-F5344CB8AC3E}">
        <p14:creationId xmlns:p14="http://schemas.microsoft.com/office/powerpoint/2010/main" val="3263683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ko-KR" sz="2585" dirty="0">
                <a:solidFill>
                  <a:schemeClr val="accent1">
                    <a:lumMod val="50000"/>
                  </a:schemeClr>
                </a:solidFill>
                <a:latin typeface="Calibri" panose="020F0502020204030204" pitchFamily="34" charset="0"/>
                <a:ea typeface="굴림" pitchFamily="50" charset="-127"/>
              </a:rPr>
              <a:t>3. The </a:t>
            </a:r>
            <a:r>
              <a:rPr lang="en-US" altLang="ko-KR" sz="2585" dirty="0" err="1">
                <a:solidFill>
                  <a:schemeClr val="accent1">
                    <a:lumMod val="50000"/>
                  </a:schemeClr>
                </a:solidFill>
                <a:latin typeface="Calibri" panose="020F0502020204030204" pitchFamily="34" charset="0"/>
                <a:ea typeface="굴림" pitchFamily="50" charset="-127"/>
              </a:rPr>
              <a:t>TIGGE</a:t>
            </a:r>
            <a:r>
              <a:rPr lang="en-US" altLang="ko-KR" sz="2585" dirty="0">
                <a:solidFill>
                  <a:schemeClr val="accent1">
                    <a:lumMod val="50000"/>
                  </a:schemeClr>
                </a:solidFill>
                <a:latin typeface="Calibri" panose="020F0502020204030204" pitchFamily="34" charset="0"/>
                <a:ea typeface="굴림" pitchFamily="50" charset="-127"/>
              </a:rPr>
              <a:t> ensembles </a:t>
            </a:r>
          </a:p>
        </p:txBody>
      </p:sp>
      <p:sp>
        <p:nvSpPr>
          <p:cNvPr id="37005" name="Rectangle 143"/>
          <p:cNvSpPr>
            <a:spLocks noChangeArrowheads="1"/>
          </p:cNvSpPr>
          <p:nvPr/>
        </p:nvSpPr>
        <p:spPr bwMode="auto">
          <a:xfrm>
            <a:off x="168520" y="1164981"/>
            <a:ext cx="8847992" cy="1931674"/>
          </a:xfrm>
          <a:prstGeom prst="rect">
            <a:avLst/>
          </a:prstGeom>
          <a:noFill/>
          <a:ln w="12700">
            <a:noFill/>
            <a:miter lim="800000"/>
            <a:headEnd/>
            <a:tailEnd/>
          </a:ln>
        </p:spPr>
        <p:txBody>
          <a:bodyPr lIns="83526" tIns="41031" rIns="83526" bIns="41031"/>
          <a:lstStyle/>
          <a:p>
            <a:pPr>
              <a:spcAft>
                <a:spcPts val="554"/>
              </a:spcAft>
              <a:buClr>
                <a:schemeClr val="accent1">
                  <a:lumMod val="60000"/>
                  <a:lumOff val="40000"/>
                </a:schemeClr>
              </a:buClr>
              <a:defRPr/>
            </a:pPr>
            <a:r>
              <a:rPr lang="en-GB" sz="1846" b="0" dirty="0">
                <a:latin typeface="Calibri" panose="020F0502020204030204" pitchFamily="34" charset="0"/>
              </a:rPr>
              <a:t>The 9 TIGGE operational, medium-range, global ensembles use different methodologies to simulate initial-time and model uncertainties. Every day, the 7 ensembles that are still operational, put 436 forecasts into the TIGGE archive. These forecasts have horizontal resolution ranging from about 210 km to about 32 km, and forecast length between 10 and 16 days. They all simulate initial/observation and model uncertainties in different ways. </a:t>
            </a:r>
          </a:p>
        </p:txBody>
      </p:sp>
      <p:pic>
        <p:nvPicPr>
          <p:cNvPr id="2" name="Picture 1"/>
          <p:cNvPicPr>
            <a:picLocks noChangeAspect="1"/>
          </p:cNvPicPr>
          <p:nvPr/>
        </p:nvPicPr>
        <p:blipFill>
          <a:blip r:embed="rId3"/>
          <a:stretch>
            <a:fillRect/>
          </a:stretch>
        </p:blipFill>
        <p:spPr>
          <a:xfrm>
            <a:off x="207328" y="3189563"/>
            <a:ext cx="8768238" cy="2191962"/>
          </a:xfrm>
          <a:prstGeom prst="rect">
            <a:avLst/>
          </a:prstGeom>
        </p:spPr>
      </p:pic>
    </p:spTree>
    <p:extLst>
      <p:ext uri="{BB962C8B-B14F-4D97-AF65-F5344CB8AC3E}">
        <p14:creationId xmlns:p14="http://schemas.microsoft.com/office/powerpoint/2010/main" val="4122980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914400" y="152400"/>
            <a:ext cx="7924800" cy="900113"/>
          </a:xfrm>
        </p:spPr>
        <p:txBody>
          <a:bodyPr/>
          <a:lstStyle/>
          <a:p>
            <a:pPr eaLnBrk="1" hangingPunct="1"/>
            <a:r>
              <a:rPr lang="en-GB" altLang="en-US"/>
              <a:t>TIGGE data flows</a:t>
            </a:r>
          </a:p>
        </p:txBody>
      </p:sp>
      <p:sp>
        <p:nvSpPr>
          <p:cNvPr id="602117" name="Rectangle 5"/>
          <p:cNvSpPr>
            <a:spLocks noGrp="1" noChangeArrowheads="1"/>
          </p:cNvSpPr>
          <p:nvPr>
            <p:ph type="body" sz="half" idx="1"/>
          </p:nvPr>
        </p:nvSpPr>
        <p:spPr>
          <a:xfrm>
            <a:off x="827088" y="1125538"/>
            <a:ext cx="7924800" cy="1871662"/>
          </a:xfrm>
        </p:spPr>
        <p:txBody>
          <a:bodyPr/>
          <a:lstStyle/>
          <a:p>
            <a:pPr eaLnBrk="1" hangingPunct="1"/>
            <a:r>
              <a:rPr lang="en-GB" altLang="en-US" sz="2000"/>
              <a:t>The ensemble prediction data is transferred from the data providers to one of the data centres (using LDM, FTP or HTTP). </a:t>
            </a:r>
          </a:p>
          <a:p>
            <a:pPr eaLnBrk="1" hangingPunct="1"/>
            <a:r>
              <a:rPr lang="en-GB" altLang="en-US" sz="2000"/>
              <a:t>After checking, the data is then sent on to the other data centres.</a:t>
            </a:r>
          </a:p>
          <a:p>
            <a:pPr eaLnBrk="1" hangingPunct="1"/>
            <a:r>
              <a:rPr lang="en-GB" altLang="en-US" sz="2000"/>
              <a:t>The data is archived and made available to users 48 hours after initial forecast time.</a:t>
            </a:r>
            <a:endParaRPr lang="en-GB" altLang="en-US" sz="1800"/>
          </a:p>
        </p:txBody>
      </p:sp>
      <p:pic>
        <p:nvPicPr>
          <p:cNvPr id="7172" name="Picture 7" descr="TIGGE_data_flow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79613" y="2997200"/>
            <a:ext cx="6135687" cy="3316287"/>
          </a:xfrm>
          <a:noFill/>
        </p:spPr>
      </p:pic>
    </p:spTree>
    <p:extLst>
      <p:ext uri="{BB962C8B-B14F-4D97-AF65-F5344CB8AC3E}">
        <p14:creationId xmlns:p14="http://schemas.microsoft.com/office/powerpoint/2010/main" val="3528724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755650" y="304800"/>
            <a:ext cx="7851775" cy="963613"/>
          </a:xfrm>
        </p:spPr>
        <p:txBody>
          <a:bodyPr lIns="90487" tIns="44450" rIns="90487" bIns="44450"/>
          <a:lstStyle/>
          <a:p>
            <a:r>
              <a:rPr lang="en-GB" altLang="en-US"/>
              <a:t>TIGGE features</a:t>
            </a:r>
            <a:endParaRPr lang="en-US" altLang="en-US"/>
          </a:p>
        </p:txBody>
      </p:sp>
      <p:sp>
        <p:nvSpPr>
          <p:cNvPr id="92163" name="Rectangle 3"/>
          <p:cNvSpPr>
            <a:spLocks noGrp="1" noChangeArrowheads="1"/>
          </p:cNvSpPr>
          <p:nvPr>
            <p:ph type="body" idx="4294967295"/>
          </p:nvPr>
        </p:nvSpPr>
        <p:spPr>
          <a:xfrm>
            <a:off x="611188" y="1039932"/>
            <a:ext cx="3743325" cy="5329237"/>
          </a:xfrm>
          <a:prstGeom prst="rect">
            <a:avLst/>
          </a:prstGeom>
        </p:spPr>
        <p:txBody>
          <a:bodyPr lIns="90487" tIns="44450" rIns="90487" bIns="44450"/>
          <a:lstStyle/>
          <a:p>
            <a:pPr marL="290513" indent="-290513" defTabSz="762000">
              <a:spcBef>
                <a:spcPct val="25000"/>
              </a:spcBef>
            </a:pPr>
            <a:r>
              <a:rPr lang="en-GB" altLang="en-US" sz="2000" dirty="0"/>
              <a:t>All data are archived at native resolution (on native grid when possible)</a:t>
            </a:r>
          </a:p>
          <a:p>
            <a:pPr marL="290513" indent="-290513" defTabSz="762000">
              <a:spcBef>
                <a:spcPct val="25000"/>
              </a:spcBef>
            </a:pPr>
            <a:r>
              <a:rPr lang="en-GB" altLang="en-US" sz="2000" dirty="0"/>
              <a:t>Data may be interpolated on any limited-area </a:t>
            </a:r>
            <a:r>
              <a:rPr lang="en-GB" altLang="en-US" sz="2000" dirty="0" err="1"/>
              <a:t>lat-lon</a:t>
            </a:r>
            <a:r>
              <a:rPr lang="en-GB" altLang="en-US" sz="2000" dirty="0"/>
              <a:t> grid defined by the user just before download</a:t>
            </a:r>
          </a:p>
          <a:p>
            <a:pPr marL="290513" indent="-290513" defTabSz="762000">
              <a:spcBef>
                <a:spcPct val="25000"/>
              </a:spcBef>
            </a:pPr>
            <a:r>
              <a:rPr lang="en-GB" altLang="en-US" sz="2000" dirty="0"/>
              <a:t>Field names, definitions, units, accumulation times, (etc.) are fully standardized</a:t>
            </a:r>
          </a:p>
          <a:p>
            <a:pPr marL="290513" indent="-290513" defTabSz="762000">
              <a:spcBef>
                <a:spcPct val="25000"/>
              </a:spcBef>
            </a:pPr>
            <a:r>
              <a:rPr lang="en-GB" altLang="en-US" sz="2000" dirty="0"/>
              <a:t>Data gaps are continuously monitored and every effort is made to repair them quickly </a:t>
            </a:r>
          </a:p>
          <a:p>
            <a:pPr marL="290513" indent="-290513" defTabSz="762000">
              <a:spcBef>
                <a:spcPct val="25000"/>
              </a:spcBef>
            </a:pPr>
            <a:r>
              <a:rPr lang="en-GB" altLang="en-US" sz="2000" dirty="0"/>
              <a:t>All data provided in GRIB2 (WMO standard data format)</a:t>
            </a:r>
            <a:endParaRPr lang="en-GB" altLang="en-US" sz="2000" i="1" dirty="0"/>
          </a:p>
        </p:txBody>
      </p:sp>
      <p:sp>
        <p:nvSpPr>
          <p:cNvPr id="5" name="Slide Number Placeholder 4"/>
          <p:cNvSpPr txBox="1">
            <a:spLocks noGrp="1"/>
          </p:cNvSpPr>
          <p:nvPr/>
        </p:nvSpPr>
        <p:spPr bwMode="auto">
          <a:xfrm>
            <a:off x="4932363" y="6353175"/>
            <a:ext cx="1079500" cy="388938"/>
          </a:xfrm>
          <a:prstGeom prst="rect">
            <a:avLst/>
          </a:prstGeom>
          <a:noFill/>
          <a:ln>
            <a:miter lim="800000"/>
            <a:headEnd/>
            <a:tailEnd/>
          </a:ln>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a:r>
              <a:rPr lang="en-GB" altLang="en-US" sz="1200" b="1">
                <a:solidFill>
                  <a:schemeClr val="bg1"/>
                </a:solidFill>
                <a:latin typeface="Arial" panose="020B0604020202020204" pitchFamily="34" charset="0"/>
              </a:rPr>
              <a:t>Slide </a:t>
            </a:r>
            <a:fld id="{130FD90E-4E3C-41B8-821E-F806753A9C39}" type="slidenum">
              <a:rPr lang="en-GB" altLang="en-US" sz="1200" b="1">
                <a:solidFill>
                  <a:schemeClr val="bg1"/>
                </a:solidFill>
                <a:latin typeface="Arial" panose="020B0604020202020204" pitchFamily="34" charset="0"/>
              </a:rPr>
              <a:pPr algn="r"/>
              <a:t>62</a:t>
            </a:fld>
            <a:endParaRPr lang="en-GB" altLang="en-US" sz="1200" b="1">
              <a:solidFill>
                <a:schemeClr val="bg1"/>
              </a:solidFill>
              <a:latin typeface="Arial" panose="020B0604020202020204" pitchFamily="34" charset="0"/>
            </a:endParaRPr>
          </a:p>
        </p:txBody>
      </p:sp>
      <p:sp>
        <p:nvSpPr>
          <p:cNvPr id="6" name="Footer Placeholder 5"/>
          <p:cNvSpPr txBox="1">
            <a:spLocks noGrp="1"/>
          </p:cNvSpPr>
          <p:nvPr/>
        </p:nvSpPr>
        <p:spPr bwMode="auto">
          <a:xfrm>
            <a:off x="611188" y="6356350"/>
            <a:ext cx="4248150" cy="395288"/>
          </a:xfrm>
          <a:prstGeom prst="rect">
            <a:avLst/>
          </a:prstGeom>
          <a:noFill/>
          <a:ln>
            <a:miter lim="800000"/>
            <a:headEnd/>
            <a:tailEnd/>
          </a:ln>
        </p:spPr>
        <p:txBody>
          <a:bodyPr/>
          <a:lstStyle/>
          <a:p>
            <a:pPr eaLnBrk="0" hangingPunct="0">
              <a:defRPr/>
            </a:pPr>
            <a:r>
              <a:rPr lang="en-GB" sz="1200" b="1">
                <a:solidFill>
                  <a:schemeClr val="bg1"/>
                </a:solidFill>
                <a:latin typeface="+mn-lt"/>
                <a:cs typeface="+mn-cs"/>
              </a:rPr>
              <a:t>AMS - IIPS - 2012</a:t>
            </a:r>
            <a:endParaRPr lang="en-GB" sz="1200" b="1" dirty="0">
              <a:solidFill>
                <a:schemeClr val="bg1"/>
              </a:solidFill>
              <a:latin typeface="+mn-lt"/>
              <a:cs typeface="+mn-cs"/>
            </a:endParaRPr>
          </a:p>
        </p:txBody>
      </p:sp>
      <p:grpSp>
        <p:nvGrpSpPr>
          <p:cNvPr id="92188" name="Group 28"/>
          <p:cNvGrpSpPr>
            <a:grpSpLocks/>
          </p:cNvGrpSpPr>
          <p:nvPr/>
        </p:nvGrpSpPr>
        <p:grpSpPr bwMode="auto">
          <a:xfrm>
            <a:off x="4284663" y="1268413"/>
            <a:ext cx="4679950" cy="4824412"/>
            <a:chOff x="2699" y="799"/>
            <a:chExt cx="2948" cy="3039"/>
          </a:xfrm>
        </p:grpSpPr>
        <p:sp>
          <p:nvSpPr>
            <p:cNvPr id="92167" name="AutoShape 4"/>
            <p:cNvSpPr>
              <a:spLocks noChangeArrowheads="1"/>
            </p:cNvSpPr>
            <p:nvPr/>
          </p:nvSpPr>
          <p:spPr bwMode="auto">
            <a:xfrm>
              <a:off x="2785" y="2234"/>
              <a:ext cx="896" cy="633"/>
            </a:xfrm>
            <a:prstGeom prst="flowChartMagneticDisk">
              <a:avLst/>
            </a:prstGeom>
            <a:solidFill>
              <a:srgbClr val="33CCFF"/>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NCAR</a:t>
              </a:r>
            </a:p>
          </p:txBody>
        </p:sp>
        <p:sp>
          <p:nvSpPr>
            <p:cNvPr id="92168" name="AutoShape 5"/>
            <p:cNvSpPr>
              <a:spLocks noChangeArrowheads="1"/>
            </p:cNvSpPr>
            <p:nvPr/>
          </p:nvSpPr>
          <p:spPr bwMode="auto">
            <a:xfrm>
              <a:off x="2956" y="3416"/>
              <a:ext cx="684" cy="422"/>
            </a:xfrm>
            <a:prstGeom prst="flowChartMultidocument">
              <a:avLst/>
            </a:prstGeom>
            <a:solidFill>
              <a:srgbClr val="C0C0C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EPS 1</a:t>
              </a:r>
            </a:p>
          </p:txBody>
        </p:sp>
        <p:sp>
          <p:nvSpPr>
            <p:cNvPr id="92169" name="AutoShape 6"/>
            <p:cNvSpPr>
              <a:spLocks noChangeArrowheads="1"/>
            </p:cNvSpPr>
            <p:nvPr/>
          </p:nvSpPr>
          <p:spPr bwMode="auto">
            <a:xfrm>
              <a:off x="3938" y="3416"/>
              <a:ext cx="684" cy="422"/>
            </a:xfrm>
            <a:prstGeom prst="flowChartMultidocument">
              <a:avLst/>
            </a:prstGeom>
            <a:solidFill>
              <a:srgbClr val="C0C0C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EPS 2</a:t>
              </a:r>
            </a:p>
          </p:txBody>
        </p:sp>
        <p:sp>
          <p:nvSpPr>
            <p:cNvPr id="92170" name="AutoShape 7"/>
            <p:cNvSpPr>
              <a:spLocks noChangeArrowheads="1"/>
            </p:cNvSpPr>
            <p:nvPr/>
          </p:nvSpPr>
          <p:spPr bwMode="auto">
            <a:xfrm>
              <a:off x="4963" y="3416"/>
              <a:ext cx="684" cy="422"/>
            </a:xfrm>
            <a:prstGeom prst="flowChartMultidocument">
              <a:avLst/>
            </a:prstGeom>
            <a:solidFill>
              <a:srgbClr val="C0C0C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EPS n</a:t>
              </a:r>
            </a:p>
          </p:txBody>
        </p:sp>
        <p:cxnSp>
          <p:nvCxnSpPr>
            <p:cNvPr id="92171" name="AutoShape 8"/>
            <p:cNvCxnSpPr>
              <a:cxnSpLocks noChangeShapeType="1"/>
              <a:stCxn id="92168" idx="0"/>
              <a:endCxn id="92167" idx="3"/>
            </p:cNvCxnSpPr>
            <p:nvPr/>
          </p:nvCxnSpPr>
          <p:spPr bwMode="auto">
            <a:xfrm rot="5400000" flipH="1">
              <a:off x="2991" y="3109"/>
              <a:ext cx="549" cy="65"/>
            </a:xfrm>
            <a:prstGeom prst="bentConnector3">
              <a:avLst>
                <a:gd name="adj1" fmla="val 50000"/>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72" name="AutoShape 9"/>
            <p:cNvCxnSpPr>
              <a:cxnSpLocks noChangeShapeType="1"/>
              <a:stCxn id="92169" idx="0"/>
              <a:endCxn id="92167" idx="3"/>
            </p:cNvCxnSpPr>
            <p:nvPr/>
          </p:nvCxnSpPr>
          <p:spPr bwMode="auto">
            <a:xfrm rot="5400000" flipH="1">
              <a:off x="3482" y="2618"/>
              <a:ext cx="549" cy="1047"/>
            </a:xfrm>
            <a:prstGeom prst="bentConnector3">
              <a:avLst>
                <a:gd name="adj1" fmla="val 50000"/>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73" name="AutoShape 10"/>
            <p:cNvCxnSpPr>
              <a:cxnSpLocks noChangeShapeType="1"/>
              <a:stCxn id="92170" idx="0"/>
              <a:endCxn id="92167" idx="3"/>
            </p:cNvCxnSpPr>
            <p:nvPr/>
          </p:nvCxnSpPr>
          <p:spPr bwMode="auto">
            <a:xfrm rot="5400000" flipH="1">
              <a:off x="3994" y="2106"/>
              <a:ext cx="549" cy="2072"/>
            </a:xfrm>
            <a:prstGeom prst="bentConnector3">
              <a:avLst>
                <a:gd name="adj1" fmla="val 50000"/>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sp>
          <p:nvSpPr>
            <p:cNvPr id="92174" name="AutoShape 11"/>
            <p:cNvSpPr>
              <a:spLocks noChangeArrowheads="1"/>
            </p:cNvSpPr>
            <p:nvPr/>
          </p:nvSpPr>
          <p:spPr bwMode="auto">
            <a:xfrm>
              <a:off x="2699" y="1221"/>
              <a:ext cx="726" cy="422"/>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academic</a:t>
              </a:r>
            </a:p>
          </p:txBody>
        </p:sp>
        <p:sp>
          <p:nvSpPr>
            <p:cNvPr id="92175" name="AutoShape 12"/>
            <p:cNvSpPr>
              <a:spLocks noChangeArrowheads="1"/>
            </p:cNvSpPr>
            <p:nvPr/>
          </p:nvSpPr>
          <p:spPr bwMode="auto">
            <a:xfrm>
              <a:off x="3767" y="1221"/>
              <a:ext cx="726" cy="422"/>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NHMS</a:t>
              </a:r>
            </a:p>
          </p:txBody>
        </p:sp>
        <p:sp>
          <p:nvSpPr>
            <p:cNvPr id="92176" name="AutoShape 13"/>
            <p:cNvSpPr>
              <a:spLocks noChangeArrowheads="1"/>
            </p:cNvSpPr>
            <p:nvPr/>
          </p:nvSpPr>
          <p:spPr bwMode="auto">
            <a:xfrm>
              <a:off x="4921" y="1221"/>
              <a:ext cx="726" cy="422"/>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i="1">
                  <a:latin typeface="Arial" panose="020B0604020202020204" pitchFamily="34" charset="0"/>
                </a:rPr>
                <a:t>other</a:t>
              </a:r>
            </a:p>
            <a:p>
              <a:pPr algn="ctr"/>
              <a:r>
                <a:rPr lang="en-GB" altLang="en-US" sz="1800" i="1">
                  <a:latin typeface="Arial" panose="020B0604020202020204" pitchFamily="34" charset="0"/>
                </a:rPr>
                <a:t>users</a:t>
              </a:r>
            </a:p>
          </p:txBody>
        </p:sp>
        <p:cxnSp>
          <p:nvCxnSpPr>
            <p:cNvPr id="92177" name="AutoShape 14"/>
            <p:cNvCxnSpPr>
              <a:cxnSpLocks noChangeShapeType="1"/>
              <a:stCxn id="92167" idx="1"/>
              <a:endCxn id="92174" idx="2"/>
            </p:cNvCxnSpPr>
            <p:nvPr/>
          </p:nvCxnSpPr>
          <p:spPr bwMode="auto">
            <a:xfrm rot="5400000" flipH="1">
              <a:off x="2852" y="1854"/>
              <a:ext cx="591" cy="170"/>
            </a:xfrm>
            <a:prstGeom prst="bentConnector3">
              <a:avLst>
                <a:gd name="adj1" fmla="val 49921"/>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78" name="AutoShape 15"/>
            <p:cNvCxnSpPr>
              <a:cxnSpLocks noChangeShapeType="1"/>
              <a:stCxn id="92167" idx="1"/>
              <a:endCxn id="92175" idx="2"/>
            </p:cNvCxnSpPr>
            <p:nvPr/>
          </p:nvCxnSpPr>
          <p:spPr bwMode="auto">
            <a:xfrm rot="-5400000">
              <a:off x="3386" y="1490"/>
              <a:ext cx="591" cy="898"/>
            </a:xfrm>
            <a:prstGeom prst="bentConnector3">
              <a:avLst>
                <a:gd name="adj1" fmla="val 49921"/>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79" name="AutoShape 16"/>
            <p:cNvCxnSpPr>
              <a:cxnSpLocks noChangeShapeType="1"/>
              <a:stCxn id="92167" idx="1"/>
              <a:endCxn id="92176" idx="2"/>
            </p:cNvCxnSpPr>
            <p:nvPr/>
          </p:nvCxnSpPr>
          <p:spPr bwMode="auto">
            <a:xfrm rot="-5400000">
              <a:off x="3963" y="913"/>
              <a:ext cx="591" cy="2051"/>
            </a:xfrm>
            <a:prstGeom prst="bentConnector3">
              <a:avLst>
                <a:gd name="adj1" fmla="val 49921"/>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sp>
          <p:nvSpPr>
            <p:cNvPr id="92180" name="Rectangle 17"/>
            <p:cNvSpPr>
              <a:spLocks noChangeArrowheads="1"/>
            </p:cNvSpPr>
            <p:nvPr/>
          </p:nvSpPr>
          <p:spPr bwMode="auto">
            <a:xfrm>
              <a:off x="3127" y="799"/>
              <a:ext cx="940" cy="338"/>
            </a:xfrm>
            <a:prstGeom prst="rect">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Predictability </a:t>
              </a:r>
            </a:p>
            <a:p>
              <a:pPr algn="ctr"/>
              <a:r>
                <a:rPr lang="en-GB" altLang="en-US" sz="1800">
                  <a:latin typeface="Arial" panose="020B0604020202020204" pitchFamily="34" charset="0"/>
                </a:rPr>
                <a:t>science</a:t>
              </a:r>
            </a:p>
          </p:txBody>
        </p:sp>
        <p:sp>
          <p:nvSpPr>
            <p:cNvPr id="92181" name="Rectangle 18"/>
            <p:cNvSpPr>
              <a:spLocks noChangeArrowheads="1"/>
            </p:cNvSpPr>
            <p:nvPr/>
          </p:nvSpPr>
          <p:spPr bwMode="auto">
            <a:xfrm>
              <a:off x="4237" y="799"/>
              <a:ext cx="940" cy="338"/>
            </a:xfrm>
            <a:prstGeom prst="rect">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Applications</a:t>
              </a:r>
            </a:p>
          </p:txBody>
        </p:sp>
        <p:sp>
          <p:nvSpPr>
            <p:cNvPr id="92182" name="AutoShape 19"/>
            <p:cNvSpPr>
              <a:spLocks noChangeArrowheads="1"/>
            </p:cNvSpPr>
            <p:nvPr/>
          </p:nvSpPr>
          <p:spPr bwMode="auto">
            <a:xfrm>
              <a:off x="3767" y="2234"/>
              <a:ext cx="897" cy="633"/>
            </a:xfrm>
            <a:prstGeom prst="flowChartMagneticDisk">
              <a:avLst/>
            </a:prstGeom>
            <a:solidFill>
              <a:srgbClr val="33CCFF"/>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ECMWF</a:t>
              </a:r>
            </a:p>
          </p:txBody>
        </p:sp>
        <p:sp>
          <p:nvSpPr>
            <p:cNvPr id="92183" name="AutoShape 20"/>
            <p:cNvSpPr>
              <a:spLocks noChangeArrowheads="1"/>
            </p:cNvSpPr>
            <p:nvPr/>
          </p:nvSpPr>
          <p:spPr bwMode="auto">
            <a:xfrm>
              <a:off x="4750" y="2234"/>
              <a:ext cx="897" cy="633"/>
            </a:xfrm>
            <a:prstGeom prst="flowChartMagneticDisk">
              <a:avLst/>
            </a:prstGeom>
            <a:solidFill>
              <a:srgbClr val="33CCFF"/>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GB" altLang="en-US" sz="1800">
                  <a:latin typeface="Arial" panose="020B0604020202020204" pitchFamily="34" charset="0"/>
                </a:rPr>
                <a:t>CMA</a:t>
              </a:r>
            </a:p>
          </p:txBody>
        </p:sp>
        <p:cxnSp>
          <p:nvCxnSpPr>
            <p:cNvPr id="92184" name="AutoShape 21"/>
            <p:cNvCxnSpPr>
              <a:cxnSpLocks noChangeShapeType="1"/>
              <a:stCxn id="92168" idx="0"/>
              <a:endCxn id="92182" idx="3"/>
            </p:cNvCxnSpPr>
            <p:nvPr/>
          </p:nvCxnSpPr>
          <p:spPr bwMode="auto">
            <a:xfrm rot="-5400000">
              <a:off x="3482" y="2683"/>
              <a:ext cx="549" cy="917"/>
            </a:xfrm>
            <a:prstGeom prst="bentConnector3">
              <a:avLst>
                <a:gd name="adj1" fmla="val 50000"/>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85" name="AutoShape 22"/>
            <p:cNvCxnSpPr>
              <a:cxnSpLocks noChangeShapeType="1"/>
              <a:stCxn id="92170" idx="0"/>
              <a:endCxn id="92183" idx="3"/>
            </p:cNvCxnSpPr>
            <p:nvPr/>
          </p:nvCxnSpPr>
          <p:spPr bwMode="auto">
            <a:xfrm rot="5400000" flipH="1">
              <a:off x="4977" y="3089"/>
              <a:ext cx="549" cy="106"/>
            </a:xfrm>
            <a:prstGeom prst="bentConnector3">
              <a:avLst>
                <a:gd name="adj1" fmla="val 50000"/>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86" name="AutoShape 23"/>
            <p:cNvCxnSpPr>
              <a:cxnSpLocks noChangeShapeType="1"/>
              <a:stCxn id="92182" idx="1"/>
              <a:endCxn id="92175" idx="2"/>
            </p:cNvCxnSpPr>
            <p:nvPr/>
          </p:nvCxnSpPr>
          <p:spPr bwMode="auto">
            <a:xfrm rot="5400000" flipH="1">
              <a:off x="3877" y="1897"/>
              <a:ext cx="591" cy="84"/>
            </a:xfrm>
            <a:prstGeom prst="bentConnector3">
              <a:avLst>
                <a:gd name="adj1" fmla="val 49921"/>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92187" name="AutoShape 24"/>
            <p:cNvCxnSpPr>
              <a:cxnSpLocks noChangeShapeType="1"/>
              <a:stCxn id="92183" idx="1"/>
              <a:endCxn id="92176" idx="2"/>
            </p:cNvCxnSpPr>
            <p:nvPr/>
          </p:nvCxnSpPr>
          <p:spPr bwMode="auto">
            <a:xfrm rot="-5400000">
              <a:off x="4946" y="1896"/>
              <a:ext cx="591" cy="85"/>
            </a:xfrm>
            <a:prstGeom prst="bentConnector3">
              <a:avLst>
                <a:gd name="adj1" fmla="val 49921"/>
              </a:avLst>
            </a:prstGeom>
            <a:noFill/>
            <a:ln w="28575">
              <a:solidFill>
                <a:schemeClr val="tx1"/>
              </a:solidFill>
              <a:miter lim="800000"/>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2538335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a:xfrm>
            <a:off x="0" y="1066800"/>
            <a:ext cx="9037320" cy="4679476"/>
          </a:xfrm>
          <a:ln/>
        </p:spPr>
        <p:txBody>
          <a:bodyPr>
            <a:normAutofit/>
          </a:bodyPr>
          <a:lstStyle/>
          <a:p>
            <a:pPr marL="812800" indent="-457200">
              <a:buClr>
                <a:schemeClr val="tx1"/>
              </a:buClr>
            </a:pPr>
            <a:r>
              <a:rPr lang="en-US" sz="2800" dirty="0">
                <a:solidFill>
                  <a:schemeClr val="tx1"/>
                </a:solidFill>
              </a:rPr>
              <a:t>Daily real-time forecasts + re-forecasts: 48 to 62 days lead time</a:t>
            </a:r>
          </a:p>
          <a:p>
            <a:pPr marL="812800" indent="-457200">
              <a:buClr>
                <a:schemeClr val="tx1"/>
              </a:buClr>
            </a:pPr>
            <a:r>
              <a:rPr lang="en-US" sz="2800" dirty="0">
                <a:solidFill>
                  <a:schemeClr val="tx1"/>
                </a:solidFill>
              </a:rPr>
              <a:t>3 weeks behind real-time</a:t>
            </a:r>
          </a:p>
          <a:p>
            <a:pPr marL="812800" indent="-457200">
              <a:buClr>
                <a:schemeClr val="tx1"/>
              </a:buClr>
            </a:pPr>
            <a:r>
              <a:rPr lang="en-US" sz="2800" dirty="0">
                <a:solidFill>
                  <a:schemeClr val="tx1"/>
                </a:solidFill>
              </a:rPr>
              <a:t>Common grid (1.5x1.5 degree)</a:t>
            </a:r>
          </a:p>
          <a:p>
            <a:pPr marL="812800" indent="-457200">
              <a:spcBef>
                <a:spcPts val="1125"/>
              </a:spcBef>
              <a:buClr>
                <a:schemeClr val="tx1"/>
              </a:buClr>
            </a:pPr>
            <a:r>
              <a:rPr lang="en-US" sz="2800" dirty="0">
                <a:solidFill>
                  <a:schemeClr val="tx1"/>
                </a:solidFill>
              </a:rPr>
              <a:t>Variables archived: about 80 variables including ocean variables, stratospheric levels and soil moisture and temperature</a:t>
            </a:r>
          </a:p>
          <a:p>
            <a:pPr marL="812800" indent="-457200">
              <a:spcBef>
                <a:spcPts val="1125"/>
              </a:spcBef>
              <a:buClr>
                <a:schemeClr val="tx1"/>
              </a:buClr>
            </a:pPr>
            <a:r>
              <a:rPr lang="en-US" sz="2800" dirty="0"/>
              <a:t>Archived in GRIB2 – NETCDF conversion planned</a:t>
            </a:r>
          </a:p>
          <a:p>
            <a:pPr marL="812800" indent="-457200">
              <a:spcBef>
                <a:spcPts val="1125"/>
              </a:spcBef>
              <a:buClr>
                <a:schemeClr val="tx1"/>
              </a:buClr>
            </a:pPr>
            <a:r>
              <a:rPr lang="en-US" sz="2800" dirty="0"/>
              <a:t>Database opened in May 2015, now </a:t>
            </a:r>
            <a:r>
              <a:rPr lang="en-US" altLang="ja-JP" sz="2800" dirty="0"/>
              <a:t>9 models available</a:t>
            </a:r>
            <a:endParaRPr lang="en-US" sz="1900" dirty="0"/>
          </a:p>
        </p:txBody>
      </p:sp>
      <p:sp>
        <p:nvSpPr>
          <p:cNvPr id="31746" name="Rectangle 2"/>
          <p:cNvSpPr>
            <a:spLocks noGrp="1" noChangeArrowheads="1"/>
          </p:cNvSpPr>
          <p:nvPr>
            <p:ph type="title"/>
          </p:nvPr>
        </p:nvSpPr>
        <p:spPr>
          <a:xfrm>
            <a:off x="381000" y="0"/>
            <a:ext cx="7924800" cy="1143000"/>
          </a:xfrm>
          <a:ln/>
        </p:spPr>
        <p:txBody>
          <a:bodyPr/>
          <a:lstStyle/>
          <a:p>
            <a:r>
              <a:rPr lang="en-US" sz="3200" dirty="0" err="1">
                <a:solidFill>
                  <a:schemeClr val="accent2"/>
                </a:solidFill>
              </a:rPr>
              <a:t>Subseasonal</a:t>
            </a:r>
            <a:r>
              <a:rPr lang="en-US" sz="3200" dirty="0">
                <a:solidFill>
                  <a:schemeClr val="accent2"/>
                </a:solidFill>
              </a:rPr>
              <a:t> to Seasonal (</a:t>
            </a:r>
            <a:r>
              <a:rPr lang="en-US" sz="3200" dirty="0" err="1">
                <a:solidFill>
                  <a:schemeClr val="accent2"/>
                </a:solidFill>
              </a:rPr>
              <a:t>S2S</a:t>
            </a:r>
            <a:r>
              <a:rPr lang="en-US" dirty="0">
                <a:solidFill>
                  <a:schemeClr val="accent2"/>
                </a:solidFill>
              </a:rPr>
              <a:t>)</a:t>
            </a:r>
            <a:r>
              <a:rPr lang="en-US" sz="3200" dirty="0">
                <a:solidFill>
                  <a:schemeClr val="accent2"/>
                </a:solidFill>
              </a:rPr>
              <a:t> Database</a:t>
            </a:r>
          </a:p>
        </p:txBody>
      </p:sp>
    </p:spTree>
    <p:extLst>
      <p:ext uri="{BB962C8B-B14F-4D97-AF65-F5344CB8AC3E}">
        <p14:creationId xmlns:p14="http://schemas.microsoft.com/office/powerpoint/2010/main" val="4059767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Contributing </a:t>
            </a:r>
            <a:r>
              <a:rPr lang="en-US" dirty="0" err="1"/>
              <a:t>centres</a:t>
            </a:r>
            <a:r>
              <a:rPr lang="en-US" dirty="0"/>
              <a:t> to </a:t>
            </a:r>
            <a:r>
              <a:rPr lang="en-US" dirty="0" err="1"/>
              <a:t>S2S</a:t>
            </a:r>
            <a:endParaRPr lang="en-US" dirty="0"/>
          </a:p>
        </p:txBody>
      </p:sp>
      <p:pic>
        <p:nvPicPr>
          <p:cNvPr id="4"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l="7814" t="42826" r="17896" b="13626"/>
          <a:stretch/>
        </p:blipFill>
        <p:spPr>
          <a:xfrm>
            <a:off x="304800" y="1545775"/>
            <a:ext cx="8403771" cy="3951515"/>
          </a:xfrm>
          <a:prstGeom prst="rect">
            <a:avLst/>
          </a:prstGeom>
          <a:ln>
            <a:solidFill>
              <a:schemeClr val="tx1"/>
            </a:solidFill>
          </a:ln>
        </p:spPr>
      </p:pic>
      <p:sp>
        <p:nvSpPr>
          <p:cNvPr id="5" name="Oval 7"/>
          <p:cNvSpPr/>
          <p:nvPr/>
        </p:nvSpPr>
        <p:spPr bwMode="auto">
          <a:xfrm>
            <a:off x="4419600" y="2373072"/>
            <a:ext cx="152400" cy="13335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6" name="Oval 10"/>
          <p:cNvSpPr/>
          <p:nvPr/>
        </p:nvSpPr>
        <p:spPr bwMode="auto">
          <a:xfrm>
            <a:off x="7162800" y="2830272"/>
            <a:ext cx="152400" cy="13335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7" name="Oval 11"/>
          <p:cNvSpPr/>
          <p:nvPr/>
        </p:nvSpPr>
        <p:spPr bwMode="auto">
          <a:xfrm>
            <a:off x="2743200" y="254452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8" name="Oval 12"/>
          <p:cNvSpPr/>
          <p:nvPr/>
        </p:nvSpPr>
        <p:spPr bwMode="auto">
          <a:xfrm>
            <a:off x="2590800" y="277312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9" name="Oval 13"/>
          <p:cNvSpPr/>
          <p:nvPr/>
        </p:nvSpPr>
        <p:spPr bwMode="auto">
          <a:xfrm>
            <a:off x="4480560" y="259024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0" name="Oval 14"/>
          <p:cNvSpPr/>
          <p:nvPr/>
        </p:nvSpPr>
        <p:spPr bwMode="auto">
          <a:xfrm>
            <a:off x="7772400" y="275407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1" name="Oval 15"/>
          <p:cNvSpPr/>
          <p:nvPr/>
        </p:nvSpPr>
        <p:spPr bwMode="auto">
          <a:xfrm>
            <a:off x="7467600" y="283027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2" name="Oval 16"/>
          <p:cNvSpPr/>
          <p:nvPr/>
        </p:nvSpPr>
        <p:spPr bwMode="auto">
          <a:xfrm>
            <a:off x="5410200" y="239212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3" name="Oval 17"/>
          <p:cNvSpPr/>
          <p:nvPr/>
        </p:nvSpPr>
        <p:spPr bwMode="auto">
          <a:xfrm>
            <a:off x="4343400" y="239212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4" name="Oval 18"/>
          <p:cNvSpPr/>
          <p:nvPr/>
        </p:nvSpPr>
        <p:spPr bwMode="auto">
          <a:xfrm>
            <a:off x="4770120" y="2663135"/>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5" name="Oval 19"/>
          <p:cNvSpPr/>
          <p:nvPr/>
        </p:nvSpPr>
        <p:spPr bwMode="auto">
          <a:xfrm>
            <a:off x="7848600" y="481147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a:ln>
                <a:noFill/>
              </a:ln>
              <a:solidFill>
                <a:srgbClr val="0000FF"/>
              </a:solidFill>
              <a:effectLst/>
              <a:latin typeface="Arial" charset="0"/>
              <a:cs typeface="Times New Roman" pitchFamily="18" charset="0"/>
            </a:endParaRPr>
          </a:p>
        </p:txBody>
      </p:sp>
      <p:sp>
        <p:nvSpPr>
          <p:cNvPr id="16" name="TextBox 8"/>
          <p:cNvSpPr txBox="1"/>
          <p:nvPr/>
        </p:nvSpPr>
        <p:spPr>
          <a:xfrm>
            <a:off x="7597254" y="4918585"/>
            <a:ext cx="1905000" cy="338554"/>
          </a:xfrm>
          <a:prstGeom prst="rect">
            <a:avLst/>
          </a:prstGeom>
          <a:noFill/>
          <a:ln>
            <a:noFill/>
          </a:ln>
        </p:spPr>
        <p:txBody>
          <a:bodyPr wrap="square" rtlCol="0">
            <a:spAutoFit/>
          </a:bodyPr>
          <a:lstStyle/>
          <a:p>
            <a:r>
              <a:rPr lang="en-GB" sz="1600" b="1" dirty="0">
                <a:solidFill>
                  <a:srgbClr val="0000FF"/>
                </a:solidFill>
              </a:rPr>
              <a:t>BoM</a:t>
            </a:r>
            <a:endParaRPr lang="en-GB" sz="1600" dirty="0">
              <a:solidFill>
                <a:srgbClr val="0000FF"/>
              </a:solidFill>
            </a:endParaRPr>
          </a:p>
        </p:txBody>
      </p:sp>
      <p:sp>
        <p:nvSpPr>
          <p:cNvPr id="17" name="TextBox 22"/>
          <p:cNvSpPr txBox="1"/>
          <p:nvPr/>
        </p:nvSpPr>
        <p:spPr>
          <a:xfrm>
            <a:off x="1790700" y="2678935"/>
            <a:ext cx="1905000" cy="338554"/>
          </a:xfrm>
          <a:prstGeom prst="rect">
            <a:avLst/>
          </a:prstGeom>
          <a:noFill/>
          <a:ln>
            <a:noFill/>
          </a:ln>
        </p:spPr>
        <p:txBody>
          <a:bodyPr wrap="square" rtlCol="0">
            <a:spAutoFit/>
          </a:bodyPr>
          <a:lstStyle/>
          <a:p>
            <a:r>
              <a:rPr lang="en-GB" sz="1600" b="1" dirty="0">
                <a:solidFill>
                  <a:srgbClr val="0000FF"/>
                </a:solidFill>
              </a:rPr>
              <a:t>NCEP</a:t>
            </a:r>
          </a:p>
        </p:txBody>
      </p:sp>
      <p:sp>
        <p:nvSpPr>
          <p:cNvPr id="18" name="TextBox 23"/>
          <p:cNvSpPr txBox="1"/>
          <p:nvPr/>
        </p:nvSpPr>
        <p:spPr>
          <a:xfrm>
            <a:off x="2285323" y="2277998"/>
            <a:ext cx="1905000" cy="338554"/>
          </a:xfrm>
          <a:prstGeom prst="rect">
            <a:avLst/>
          </a:prstGeom>
          <a:noFill/>
          <a:ln>
            <a:noFill/>
          </a:ln>
        </p:spPr>
        <p:txBody>
          <a:bodyPr wrap="square" rtlCol="0">
            <a:spAutoFit/>
          </a:bodyPr>
          <a:lstStyle/>
          <a:p>
            <a:r>
              <a:rPr lang="en-GB" sz="1600" b="1" dirty="0">
                <a:solidFill>
                  <a:srgbClr val="0000FF"/>
                </a:solidFill>
              </a:rPr>
              <a:t>EC</a:t>
            </a:r>
          </a:p>
        </p:txBody>
      </p:sp>
      <p:sp>
        <p:nvSpPr>
          <p:cNvPr id="19" name="TextBox 24"/>
          <p:cNvSpPr txBox="1"/>
          <p:nvPr/>
        </p:nvSpPr>
        <p:spPr>
          <a:xfrm>
            <a:off x="5520126" y="2275589"/>
            <a:ext cx="1905000" cy="338554"/>
          </a:xfrm>
          <a:prstGeom prst="rect">
            <a:avLst/>
          </a:prstGeom>
          <a:noFill/>
          <a:ln>
            <a:noFill/>
          </a:ln>
        </p:spPr>
        <p:txBody>
          <a:bodyPr wrap="square" rtlCol="0">
            <a:spAutoFit/>
          </a:bodyPr>
          <a:lstStyle/>
          <a:p>
            <a:r>
              <a:rPr lang="en-GB" sz="1600" b="1" dirty="0">
                <a:solidFill>
                  <a:srgbClr val="0000FF"/>
                </a:solidFill>
              </a:rPr>
              <a:t>HMCR</a:t>
            </a:r>
          </a:p>
        </p:txBody>
      </p:sp>
      <p:sp>
        <p:nvSpPr>
          <p:cNvPr id="20" name="TextBox 25"/>
          <p:cNvSpPr txBox="1"/>
          <p:nvPr/>
        </p:nvSpPr>
        <p:spPr>
          <a:xfrm>
            <a:off x="7871460" y="2670907"/>
            <a:ext cx="1905000" cy="338554"/>
          </a:xfrm>
          <a:prstGeom prst="rect">
            <a:avLst/>
          </a:prstGeom>
          <a:noFill/>
          <a:ln>
            <a:noFill/>
          </a:ln>
        </p:spPr>
        <p:txBody>
          <a:bodyPr wrap="square" rtlCol="0">
            <a:spAutoFit/>
          </a:bodyPr>
          <a:lstStyle/>
          <a:p>
            <a:r>
              <a:rPr lang="en-GB" sz="1600" b="1" dirty="0">
                <a:solidFill>
                  <a:srgbClr val="0000FF"/>
                </a:solidFill>
              </a:rPr>
              <a:t>JMA</a:t>
            </a:r>
            <a:endParaRPr lang="en-GB" sz="1600" dirty="0">
              <a:solidFill>
                <a:srgbClr val="0000FF"/>
              </a:solidFill>
            </a:endParaRPr>
          </a:p>
        </p:txBody>
      </p:sp>
      <p:sp>
        <p:nvSpPr>
          <p:cNvPr id="21" name="TextBox 26"/>
          <p:cNvSpPr txBox="1"/>
          <p:nvPr/>
        </p:nvSpPr>
        <p:spPr>
          <a:xfrm>
            <a:off x="6972300" y="2461846"/>
            <a:ext cx="1905000" cy="338554"/>
          </a:xfrm>
          <a:prstGeom prst="rect">
            <a:avLst/>
          </a:prstGeom>
          <a:noFill/>
          <a:ln>
            <a:noFill/>
          </a:ln>
        </p:spPr>
        <p:txBody>
          <a:bodyPr wrap="square" rtlCol="0">
            <a:spAutoFit/>
          </a:bodyPr>
          <a:lstStyle/>
          <a:p>
            <a:r>
              <a:rPr lang="en-GB" sz="1600" b="1" dirty="0">
                <a:solidFill>
                  <a:srgbClr val="0000FF"/>
                </a:solidFill>
              </a:rPr>
              <a:t>KMA</a:t>
            </a:r>
            <a:endParaRPr lang="en-GB" sz="1600" dirty="0">
              <a:solidFill>
                <a:srgbClr val="0000FF"/>
              </a:solidFill>
            </a:endParaRPr>
          </a:p>
        </p:txBody>
      </p:sp>
      <p:sp>
        <p:nvSpPr>
          <p:cNvPr id="22" name="TextBox 27"/>
          <p:cNvSpPr txBox="1"/>
          <p:nvPr/>
        </p:nvSpPr>
        <p:spPr>
          <a:xfrm>
            <a:off x="6502714" y="2778650"/>
            <a:ext cx="1905000" cy="338554"/>
          </a:xfrm>
          <a:prstGeom prst="rect">
            <a:avLst/>
          </a:prstGeom>
          <a:noFill/>
          <a:ln>
            <a:noFill/>
          </a:ln>
        </p:spPr>
        <p:txBody>
          <a:bodyPr wrap="square" rtlCol="0">
            <a:spAutoFit/>
          </a:bodyPr>
          <a:lstStyle/>
          <a:p>
            <a:r>
              <a:rPr lang="en-GB" sz="1600" b="1" dirty="0">
                <a:solidFill>
                  <a:srgbClr val="FF0000"/>
                </a:solidFill>
              </a:rPr>
              <a:t>CMA</a:t>
            </a:r>
            <a:endParaRPr lang="en-GB" sz="1600" dirty="0">
              <a:solidFill>
                <a:srgbClr val="FF0000"/>
              </a:solidFill>
            </a:endParaRPr>
          </a:p>
        </p:txBody>
      </p:sp>
      <p:sp>
        <p:nvSpPr>
          <p:cNvPr id="23" name="TextBox 28"/>
          <p:cNvSpPr txBox="1"/>
          <p:nvPr/>
        </p:nvSpPr>
        <p:spPr>
          <a:xfrm>
            <a:off x="4045176" y="1985002"/>
            <a:ext cx="1905000" cy="338554"/>
          </a:xfrm>
          <a:prstGeom prst="rect">
            <a:avLst/>
          </a:prstGeom>
          <a:noFill/>
          <a:ln>
            <a:noFill/>
          </a:ln>
        </p:spPr>
        <p:txBody>
          <a:bodyPr wrap="square" rtlCol="0">
            <a:spAutoFit/>
          </a:bodyPr>
          <a:lstStyle/>
          <a:p>
            <a:r>
              <a:rPr lang="en-GB" sz="1600" b="1" dirty="0">
                <a:solidFill>
                  <a:srgbClr val="FF0000"/>
                </a:solidFill>
              </a:rPr>
              <a:t>ECMWF</a:t>
            </a:r>
            <a:endParaRPr lang="en-GB" sz="1600" dirty="0">
              <a:solidFill>
                <a:srgbClr val="FF0000"/>
              </a:solidFill>
            </a:endParaRPr>
          </a:p>
        </p:txBody>
      </p:sp>
      <p:sp>
        <p:nvSpPr>
          <p:cNvPr id="24" name="TextBox 29"/>
          <p:cNvSpPr txBox="1"/>
          <p:nvPr/>
        </p:nvSpPr>
        <p:spPr>
          <a:xfrm>
            <a:off x="3600975" y="2718127"/>
            <a:ext cx="1905000" cy="519116"/>
          </a:xfrm>
          <a:prstGeom prst="rect">
            <a:avLst/>
          </a:prstGeom>
          <a:noFill/>
          <a:ln>
            <a:noFill/>
          </a:ln>
        </p:spPr>
        <p:txBody>
          <a:bodyPr wrap="square" rtlCol="0">
            <a:spAutoFit/>
          </a:bodyPr>
          <a:lstStyle/>
          <a:p>
            <a:pPr>
              <a:lnSpc>
                <a:spcPts val="1600"/>
              </a:lnSpc>
            </a:pPr>
            <a:r>
              <a:rPr lang="en-GB" sz="1600" b="1" dirty="0" err="1">
                <a:solidFill>
                  <a:srgbClr val="0000FF"/>
                </a:solidFill>
              </a:rPr>
              <a:t>Météo</a:t>
            </a:r>
            <a:endParaRPr lang="en-GB" sz="1600" b="1" dirty="0">
              <a:solidFill>
                <a:srgbClr val="0000FF"/>
              </a:solidFill>
            </a:endParaRPr>
          </a:p>
          <a:p>
            <a:pPr>
              <a:lnSpc>
                <a:spcPts val="1600"/>
              </a:lnSpc>
            </a:pPr>
            <a:r>
              <a:rPr lang="en-GB" sz="1600" b="1" dirty="0">
                <a:solidFill>
                  <a:srgbClr val="0000FF"/>
                </a:solidFill>
              </a:rPr>
              <a:t>France</a:t>
            </a:r>
            <a:endParaRPr lang="en-GB" sz="1600" dirty="0">
              <a:solidFill>
                <a:srgbClr val="0000FF"/>
              </a:solidFill>
            </a:endParaRPr>
          </a:p>
        </p:txBody>
      </p:sp>
      <p:sp>
        <p:nvSpPr>
          <p:cNvPr id="25" name="TextBox 30"/>
          <p:cNvSpPr txBox="1"/>
          <p:nvPr/>
        </p:nvSpPr>
        <p:spPr>
          <a:xfrm>
            <a:off x="3511231" y="2285704"/>
            <a:ext cx="1905000" cy="338554"/>
          </a:xfrm>
          <a:prstGeom prst="rect">
            <a:avLst/>
          </a:prstGeom>
          <a:noFill/>
          <a:ln>
            <a:noFill/>
          </a:ln>
        </p:spPr>
        <p:txBody>
          <a:bodyPr wrap="square" rtlCol="0">
            <a:spAutoFit/>
          </a:bodyPr>
          <a:lstStyle/>
          <a:p>
            <a:r>
              <a:rPr lang="en-GB" sz="1600" b="1" dirty="0">
                <a:solidFill>
                  <a:srgbClr val="0000FF"/>
                </a:solidFill>
              </a:rPr>
              <a:t>UKMO</a:t>
            </a:r>
          </a:p>
        </p:txBody>
      </p:sp>
      <p:sp>
        <p:nvSpPr>
          <p:cNvPr id="26" name="Oval 33"/>
          <p:cNvSpPr/>
          <p:nvPr/>
        </p:nvSpPr>
        <p:spPr bwMode="auto">
          <a:xfrm>
            <a:off x="457200" y="1153872"/>
            <a:ext cx="152400" cy="13335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FF"/>
              </a:solidFill>
              <a:effectLst/>
              <a:latin typeface="Arial" charset="0"/>
              <a:cs typeface="Times New Roman" pitchFamily="18" charset="0"/>
            </a:endParaRPr>
          </a:p>
        </p:txBody>
      </p:sp>
      <p:sp>
        <p:nvSpPr>
          <p:cNvPr id="27" name="TextBox 31"/>
          <p:cNvSpPr txBox="1"/>
          <p:nvPr/>
        </p:nvSpPr>
        <p:spPr>
          <a:xfrm>
            <a:off x="670560" y="979700"/>
            <a:ext cx="3124200" cy="461665"/>
          </a:xfrm>
          <a:prstGeom prst="rect">
            <a:avLst/>
          </a:prstGeom>
          <a:noFill/>
          <a:ln>
            <a:noFill/>
          </a:ln>
        </p:spPr>
        <p:txBody>
          <a:bodyPr wrap="square" rtlCol="0">
            <a:spAutoFit/>
          </a:bodyPr>
          <a:lstStyle/>
          <a:p>
            <a:r>
              <a:rPr lang="en-GB" sz="2400" b="1" dirty="0">
                <a:solidFill>
                  <a:srgbClr val="0000FF"/>
                </a:solidFill>
              </a:rPr>
              <a:t>Data provider (11)</a:t>
            </a:r>
          </a:p>
        </p:txBody>
      </p:sp>
      <p:sp>
        <p:nvSpPr>
          <p:cNvPr id="28" name="TextBox 35"/>
          <p:cNvSpPr txBox="1"/>
          <p:nvPr/>
        </p:nvSpPr>
        <p:spPr>
          <a:xfrm>
            <a:off x="4648200" y="975235"/>
            <a:ext cx="3124200" cy="461665"/>
          </a:xfrm>
          <a:prstGeom prst="rect">
            <a:avLst/>
          </a:prstGeom>
          <a:noFill/>
          <a:ln>
            <a:noFill/>
          </a:ln>
        </p:spPr>
        <p:txBody>
          <a:bodyPr wrap="square" rtlCol="0">
            <a:spAutoFit/>
          </a:bodyPr>
          <a:lstStyle/>
          <a:p>
            <a:r>
              <a:rPr lang="en-GB" sz="2400" b="1" dirty="0">
                <a:solidFill>
                  <a:srgbClr val="FF0000"/>
                </a:solidFill>
              </a:rPr>
              <a:t>Archiving centre (2)</a:t>
            </a:r>
          </a:p>
        </p:txBody>
      </p:sp>
      <p:sp>
        <p:nvSpPr>
          <p:cNvPr id="29" name="Oval 36"/>
          <p:cNvSpPr/>
          <p:nvPr/>
        </p:nvSpPr>
        <p:spPr bwMode="auto">
          <a:xfrm>
            <a:off x="4419600" y="1172922"/>
            <a:ext cx="152400" cy="13335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FF0000"/>
              </a:solidFill>
              <a:effectLst/>
              <a:latin typeface="Arial" charset="0"/>
              <a:cs typeface="Times New Roman" pitchFamily="18" charset="0"/>
            </a:endParaRPr>
          </a:p>
        </p:txBody>
      </p:sp>
      <p:sp>
        <p:nvSpPr>
          <p:cNvPr id="30" name="TextBox 37"/>
          <p:cNvSpPr txBox="1"/>
          <p:nvPr/>
        </p:nvSpPr>
        <p:spPr>
          <a:xfrm>
            <a:off x="4677351" y="2754072"/>
            <a:ext cx="1905000" cy="338554"/>
          </a:xfrm>
          <a:prstGeom prst="rect">
            <a:avLst/>
          </a:prstGeom>
          <a:noFill/>
          <a:ln>
            <a:noFill/>
          </a:ln>
        </p:spPr>
        <p:txBody>
          <a:bodyPr wrap="square" rtlCol="0">
            <a:spAutoFit/>
          </a:bodyPr>
          <a:lstStyle/>
          <a:p>
            <a:r>
              <a:rPr lang="en-GB" sz="1600" b="1" dirty="0">
                <a:solidFill>
                  <a:srgbClr val="0000FF"/>
                </a:solidFill>
              </a:rPr>
              <a:t>ISAC</a:t>
            </a:r>
          </a:p>
        </p:txBody>
      </p:sp>
    </p:spTree>
    <p:extLst>
      <p:ext uri="{BB962C8B-B14F-4D97-AF65-F5344CB8AC3E}">
        <p14:creationId xmlns:p14="http://schemas.microsoft.com/office/powerpoint/2010/main" val="3497595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69" name="Group 1"/>
          <p:cNvGraphicFramePr>
            <a:graphicFrameLocks noGrp="1"/>
          </p:cNvGraphicFramePr>
          <p:nvPr/>
        </p:nvGraphicFramePr>
        <p:xfrm>
          <a:off x="152400" y="762000"/>
          <a:ext cx="8786812" cy="4904744"/>
        </p:xfrm>
        <a:graphic>
          <a:graphicData uri="http://schemas.openxmlformats.org/drawingml/2006/table">
            <a:tbl>
              <a:tblPr/>
              <a:tblGrid>
                <a:gridCol w="976312">
                  <a:extLst>
                    <a:ext uri="{9D8B030D-6E8A-4147-A177-3AD203B41FA5}">
                      <a16:colId xmlns:a16="http://schemas.microsoft.com/office/drawing/2014/main" val="20000"/>
                    </a:ext>
                  </a:extLst>
                </a:gridCol>
                <a:gridCol w="86995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827088">
                  <a:extLst>
                    <a:ext uri="{9D8B030D-6E8A-4147-A177-3AD203B41FA5}">
                      <a16:colId xmlns:a16="http://schemas.microsoft.com/office/drawing/2014/main" val="20003"/>
                    </a:ext>
                  </a:extLst>
                </a:gridCol>
                <a:gridCol w="976312">
                  <a:extLst>
                    <a:ext uri="{9D8B030D-6E8A-4147-A177-3AD203B41FA5}">
                      <a16:colId xmlns:a16="http://schemas.microsoft.com/office/drawing/2014/main" val="20004"/>
                    </a:ext>
                  </a:extLst>
                </a:gridCol>
                <a:gridCol w="976313">
                  <a:extLst>
                    <a:ext uri="{9D8B030D-6E8A-4147-A177-3AD203B41FA5}">
                      <a16:colId xmlns:a16="http://schemas.microsoft.com/office/drawing/2014/main" val="20005"/>
                    </a:ext>
                  </a:extLst>
                </a:gridCol>
                <a:gridCol w="976312">
                  <a:extLst>
                    <a:ext uri="{9D8B030D-6E8A-4147-A177-3AD203B41FA5}">
                      <a16:colId xmlns:a16="http://schemas.microsoft.com/office/drawing/2014/main" val="20006"/>
                    </a:ext>
                  </a:extLst>
                </a:gridCol>
                <a:gridCol w="976313">
                  <a:extLst>
                    <a:ext uri="{9D8B030D-6E8A-4147-A177-3AD203B41FA5}">
                      <a16:colId xmlns:a16="http://schemas.microsoft.com/office/drawing/2014/main" val="20007"/>
                    </a:ext>
                  </a:extLst>
                </a:gridCol>
                <a:gridCol w="976312">
                  <a:extLst>
                    <a:ext uri="{9D8B030D-6E8A-4147-A177-3AD203B41FA5}">
                      <a16:colId xmlns:a16="http://schemas.microsoft.com/office/drawing/2014/main" val="20008"/>
                    </a:ext>
                  </a:extLst>
                </a:gridCol>
              </a:tblGrid>
              <a:tr h="487363">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endParaRPr kumimoji="0" lang="en-US" sz="1400" b="0" i="0" u="none" strike="noStrike" cap="none" normalizeH="0" baseline="0" dirty="0">
                        <a:ln>
                          <a:noFill/>
                        </a:ln>
                        <a:solidFill>
                          <a:srgbClr val="FFFFFF"/>
                        </a:solidFill>
                        <a:effectLst/>
                        <a:latin typeface="Gill Sans" charset="0"/>
                        <a:ea typeface="ヒラギノ角ゴ ProN W3" charset="0"/>
                        <a:cs typeface="ヒラギノ角ゴ ProN W3" charset="0"/>
                        <a:sym typeface="Gill Sans" charset="0"/>
                      </a:endParaRP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Time-range</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Resol.</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Ens. Size</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Freq.</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Hcsts</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Hcst length</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Hcst Freq</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rPr>
                        <a:t>Hcst Size</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77813">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ECMWF</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0-46</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T639/319L91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51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2/week</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On the fly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Past 20y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2/weekly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extLst>
                  <a:ext uri="{0D108BD9-81ED-4DB2-BD59-A6C34878D82A}">
                    <a16:rowId xmlns:a16="http://schemas.microsoft.com/office/drawing/2014/main" val="10001"/>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UKMO</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D 0-60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N216L85</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daily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On the fly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1989-2003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4/month</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extLst>
                  <a:ext uri="{0D108BD9-81ED-4DB2-BD59-A6C34878D82A}">
                    <a16:rowId xmlns:a16="http://schemas.microsoft.com/office/drawing/2014/main" val="10002"/>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NCEP</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0-44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N126L64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4/daily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1999-2010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4/daily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extLst>
                  <a:ext uri="{0D108BD9-81ED-4DB2-BD59-A6C34878D82A}">
                    <a16:rowId xmlns:a16="http://schemas.microsoft.com/office/drawing/2014/main" val="10003"/>
                  </a:ext>
                </a:extLst>
              </a:tr>
              <a:tr h="277813">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EC</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D 0-35</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0.6x0.6L40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21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On the fly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Past 15y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extLst>
                  <a:ext uri="{0D108BD9-81ED-4DB2-BD59-A6C34878D82A}">
                    <a16:rowId xmlns:a16="http://schemas.microsoft.com/office/drawing/2014/main" val="10004"/>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BoM</a:t>
                      </a:r>
                      <a:endParaRPr kumimoji="0" lang="en-US" sz="14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endParaRP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0-60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T47L17</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33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1981-2013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6/month</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33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extLst>
                  <a:ext uri="{0D108BD9-81ED-4DB2-BD59-A6C34878D82A}">
                    <a16:rowId xmlns:a16="http://schemas.microsoft.com/office/drawing/2014/main" val="10005"/>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JMA</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D 0-34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T159L60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50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1979-2009</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3/month</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5</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extLst>
                  <a:ext uri="{0D108BD9-81ED-4DB2-BD59-A6C34878D82A}">
                    <a16:rowId xmlns:a16="http://schemas.microsoft.com/office/drawing/2014/main" val="10006"/>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KMA</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0-60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N216L85</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daily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On the fly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1996-2009</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4/month</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extLst>
                  <a:ext uri="{0D108BD9-81ED-4DB2-BD59-A6C34878D82A}">
                    <a16:rowId xmlns:a16="http://schemas.microsoft.com/office/drawing/2014/main" val="10007"/>
                  </a:ext>
                </a:extLst>
              </a:tr>
              <a:tr h="3048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CMA</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0-45</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T106L40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daily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1992-now</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daily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extLst>
                  <a:ext uri="{0D108BD9-81ED-4DB2-BD59-A6C34878D82A}">
                    <a16:rowId xmlns:a16="http://schemas.microsoft.com/office/drawing/2014/main" val="10008"/>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dirty="0" err="1">
                          <a:ln>
                            <a:noFill/>
                          </a:ln>
                          <a:solidFill>
                            <a:schemeClr val="tx1"/>
                          </a:solidFill>
                          <a:effectLst/>
                          <a:latin typeface="Gill Sans" charset="0"/>
                          <a:ea typeface="ヒラギノ角ゴ ProN W3" charset="0"/>
                          <a:cs typeface="ヒラギノ角ゴ ProN W3" charset="0"/>
                          <a:sym typeface="Gill Sans" charset="0"/>
                        </a:rPr>
                        <a:t>Met.Fr</a:t>
                      </a:r>
                      <a:endParaRPr kumimoji="0" lang="en-US" sz="14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endParaRP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D 0-60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T127L31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51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monthly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1981-2005</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monthly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extLst>
                  <a:ext uri="{0D108BD9-81ED-4DB2-BD59-A6C34878D82A}">
                    <a16:rowId xmlns:a16="http://schemas.microsoft.com/office/drawing/2014/main" val="10009"/>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CNR</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0-32</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0.75x0.56 L54</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40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1981-2010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6/month</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AE4F1"/>
                    </a:solidFill>
                  </a:tcPr>
                </a:tc>
                <a:extLst>
                  <a:ext uri="{0D108BD9-81ED-4DB2-BD59-A6C34878D82A}">
                    <a16:rowId xmlns:a16="http://schemas.microsoft.com/office/drawing/2014/main" val="10010"/>
                  </a:ext>
                </a:extLst>
              </a:tr>
              <a:tr h="43973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HMCR</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D 0-63</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1.1x1.4 L28</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20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Fix</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1981-2010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weekly</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825500" algn="l"/>
                        </a:tabLst>
                      </a:pPr>
                      <a:r>
                        <a:rPr kumimoji="0" lang="en-US" sz="1400" b="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10</a:t>
                      </a:r>
                    </a:p>
                  </a:txBody>
                  <a:tcPr marL="38100" marR="38100" marT="38100" marB="381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EF2F8"/>
                    </a:solidFill>
                  </a:tcPr>
                </a:tc>
                <a:extLst>
                  <a:ext uri="{0D108BD9-81ED-4DB2-BD59-A6C34878D82A}">
                    <a16:rowId xmlns:a16="http://schemas.microsoft.com/office/drawing/2014/main" val="10011"/>
                  </a:ext>
                </a:extLst>
              </a:tr>
            </a:tbl>
          </a:graphicData>
        </a:graphic>
      </p:graphicFrame>
      <p:sp>
        <p:nvSpPr>
          <p:cNvPr id="33143" name="Rectangle 375"/>
          <p:cNvSpPr>
            <a:spLocks noGrp="1" noChangeArrowheads="1"/>
          </p:cNvSpPr>
          <p:nvPr>
            <p:ph type="title"/>
          </p:nvPr>
        </p:nvSpPr>
        <p:spPr>
          <a:xfrm>
            <a:off x="1734185" y="62866"/>
            <a:ext cx="9902825" cy="609600"/>
          </a:xfrm>
          <a:ln/>
        </p:spPr>
        <p:txBody>
          <a:bodyPr/>
          <a:lstStyle/>
          <a:p>
            <a:r>
              <a:rPr lang="en-US" sz="2800" b="1" dirty="0">
                <a:solidFill>
                  <a:schemeClr val="accent2"/>
                </a:solidFill>
              </a:rPr>
              <a:t>S2S partners</a:t>
            </a:r>
            <a:endParaRPr lang="en-US" sz="2800" b="1" dirty="0">
              <a:solidFill>
                <a:schemeClr val="accent2"/>
              </a:solidFill>
              <a:ea typeface="ヒラギノ角ゴ ProN W6" charset="0"/>
              <a:cs typeface="ヒラギノ角ゴ ProN W6" charset="0"/>
            </a:endParaRPr>
          </a:p>
        </p:txBody>
      </p:sp>
      <p:sp>
        <p:nvSpPr>
          <p:cNvPr id="2" name="TextBox 1"/>
          <p:cNvSpPr txBox="1"/>
          <p:nvPr/>
        </p:nvSpPr>
        <p:spPr>
          <a:xfrm>
            <a:off x="1143000" y="6096000"/>
            <a:ext cx="7186583" cy="461665"/>
          </a:xfrm>
          <a:prstGeom prst="rect">
            <a:avLst/>
          </a:prstGeom>
          <a:noFill/>
        </p:spPr>
        <p:txBody>
          <a:bodyPr wrap="none" rtlCol="0">
            <a:spAutoFit/>
          </a:bodyPr>
          <a:lstStyle/>
          <a:p>
            <a:r>
              <a:rPr lang="en-US" sz="2400" dirty="0"/>
              <a:t>See ICTP </a:t>
            </a:r>
            <a:r>
              <a:rPr lang="en-US" sz="2400" dirty="0" err="1"/>
              <a:t>S2S</a:t>
            </a:r>
            <a:r>
              <a:rPr lang="en-US" sz="2400" dirty="0"/>
              <a:t> school: http://</a:t>
            </a:r>
            <a:r>
              <a:rPr lang="en-US" sz="2400" dirty="0" err="1"/>
              <a:t>indico.ictp.it</a:t>
            </a:r>
            <a:r>
              <a:rPr lang="en-US" sz="2400" dirty="0"/>
              <a:t>/event/</a:t>
            </a:r>
            <a:r>
              <a:rPr lang="en-US" sz="2400" dirty="0" err="1"/>
              <a:t>a14264</a:t>
            </a:r>
            <a:r>
              <a:rPr lang="en-US" sz="2400" dirty="0"/>
              <a:t>/  </a:t>
            </a:r>
          </a:p>
        </p:txBody>
      </p:sp>
    </p:spTree>
    <p:extLst>
      <p:ext uri="{BB962C8B-B14F-4D97-AF65-F5344CB8AC3E}">
        <p14:creationId xmlns:p14="http://schemas.microsoft.com/office/powerpoint/2010/main" val="1351483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NMME</a:t>
            </a:r>
            <a:endParaRPr lang="en-US" dirty="0"/>
          </a:p>
        </p:txBody>
      </p:sp>
      <p:pic>
        <p:nvPicPr>
          <p:cNvPr id="3" name="Picture 2"/>
          <p:cNvPicPr>
            <a:picLocks noChangeAspect="1"/>
          </p:cNvPicPr>
          <p:nvPr/>
        </p:nvPicPr>
        <p:blipFill>
          <a:blip r:embed="rId2"/>
          <a:stretch>
            <a:fillRect/>
          </a:stretch>
        </p:blipFill>
        <p:spPr>
          <a:xfrm>
            <a:off x="0" y="1066800"/>
            <a:ext cx="9144000" cy="5486400"/>
          </a:xfrm>
          <a:prstGeom prst="rect">
            <a:avLst/>
          </a:prstGeom>
        </p:spPr>
      </p:pic>
    </p:spTree>
    <p:extLst>
      <p:ext uri="{BB962C8B-B14F-4D97-AF65-F5344CB8AC3E}">
        <p14:creationId xmlns:p14="http://schemas.microsoft.com/office/powerpoint/2010/main" val="32324322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NMME</a:t>
            </a:r>
            <a:endParaRPr lang="en-US" dirty="0"/>
          </a:p>
        </p:txBody>
      </p:sp>
      <p:sp>
        <p:nvSpPr>
          <p:cNvPr id="3" name="Content Placeholder 2"/>
          <p:cNvSpPr>
            <a:spLocks noGrp="1"/>
          </p:cNvSpPr>
          <p:nvPr>
            <p:ph idx="1"/>
          </p:nvPr>
        </p:nvSpPr>
        <p:spPr>
          <a:xfrm>
            <a:off x="457200" y="990600"/>
            <a:ext cx="8229600" cy="4983163"/>
          </a:xfrm>
        </p:spPr>
        <p:txBody>
          <a:bodyPr>
            <a:normAutofit fontScale="77500" lnSpcReduction="20000"/>
          </a:bodyPr>
          <a:lstStyle/>
          <a:p>
            <a:r>
              <a:rPr lang="en-US" dirty="0"/>
              <a:t>Read the user guide!</a:t>
            </a:r>
          </a:p>
          <a:p>
            <a:r>
              <a:rPr lang="en-US" dirty="0"/>
              <a:t>Refer to </a:t>
            </a:r>
            <a:r>
              <a:rPr lang="en-US" dirty="0" err="1"/>
              <a:t>Kirtman</a:t>
            </a:r>
            <a:r>
              <a:rPr lang="en-US" dirty="0"/>
              <a:t> et al. 2014 </a:t>
            </a:r>
            <a:r>
              <a:rPr lang="en-US" dirty="0" err="1"/>
              <a:t>BAMS</a:t>
            </a:r>
            <a:r>
              <a:rPr lang="en-US" dirty="0"/>
              <a:t> article</a:t>
            </a:r>
          </a:p>
          <a:p>
            <a:r>
              <a:rPr lang="en-US" dirty="0"/>
              <a:t>Who is involved?</a:t>
            </a:r>
          </a:p>
          <a:p>
            <a:pPr lvl="1"/>
            <a:r>
              <a:rPr lang="en-US" dirty="0"/>
              <a:t>NOAA </a:t>
            </a:r>
            <a:r>
              <a:rPr lang="en-US" dirty="0" err="1"/>
              <a:t>NCEP</a:t>
            </a:r>
            <a:r>
              <a:rPr lang="en-US" dirty="0"/>
              <a:t> </a:t>
            </a:r>
            <a:r>
              <a:rPr lang="en-US" dirty="0">
                <a:hlinkClick r:id="rId2"/>
              </a:rPr>
              <a:t>CFSv1</a:t>
            </a:r>
            <a:r>
              <a:rPr lang="en-US" dirty="0"/>
              <a:t> (retired October, 2012)</a:t>
            </a:r>
          </a:p>
          <a:p>
            <a:pPr lvl="1"/>
            <a:r>
              <a:rPr lang="en-US" dirty="0"/>
              <a:t>NOAA </a:t>
            </a:r>
            <a:r>
              <a:rPr lang="en-US" dirty="0" err="1"/>
              <a:t>NCEP</a:t>
            </a:r>
            <a:r>
              <a:rPr lang="en-US" dirty="0"/>
              <a:t> </a:t>
            </a:r>
            <a:r>
              <a:rPr lang="en-US" dirty="0">
                <a:hlinkClick r:id="rId3"/>
              </a:rPr>
              <a:t>CFSv2</a:t>
            </a:r>
            <a:endParaRPr lang="en-US" dirty="0"/>
          </a:p>
          <a:p>
            <a:pPr lvl="1"/>
            <a:r>
              <a:rPr lang="en-US" dirty="0" err="1"/>
              <a:t>IRI</a:t>
            </a:r>
            <a:r>
              <a:rPr lang="en-US" dirty="0"/>
              <a:t> </a:t>
            </a:r>
            <a:r>
              <a:rPr lang="en-US" dirty="0">
                <a:hlinkClick r:id="rId4"/>
              </a:rPr>
              <a:t>ECHAMA and ECHAMF</a:t>
            </a:r>
            <a:r>
              <a:rPr lang="en-US" dirty="0"/>
              <a:t> (retired August, 2012)</a:t>
            </a:r>
          </a:p>
          <a:p>
            <a:pPr lvl="1"/>
            <a:r>
              <a:rPr lang="en-US" dirty="0"/>
              <a:t>NASA Goddard Space Flight Center (</a:t>
            </a:r>
            <a:r>
              <a:rPr lang="en-US" dirty="0" err="1"/>
              <a:t>GSFC</a:t>
            </a:r>
            <a:r>
              <a:rPr lang="en-US" dirty="0"/>
              <a:t>) </a:t>
            </a:r>
            <a:r>
              <a:rPr lang="en-US" dirty="0" err="1"/>
              <a:t>GEOS5</a:t>
            </a:r>
            <a:endParaRPr lang="en-US" dirty="0"/>
          </a:p>
          <a:p>
            <a:pPr lvl="1"/>
            <a:r>
              <a:rPr lang="en-US" dirty="0" err="1"/>
              <a:t>NCAR</a:t>
            </a:r>
            <a:r>
              <a:rPr lang="en-US" dirty="0"/>
              <a:t>/University of Miami </a:t>
            </a:r>
            <a:r>
              <a:rPr lang="en-US" dirty="0">
                <a:hlinkClick r:id="rId5"/>
              </a:rPr>
              <a:t>CCSM3.0</a:t>
            </a:r>
            <a:r>
              <a:rPr lang="en-US" dirty="0"/>
              <a:t> </a:t>
            </a:r>
          </a:p>
          <a:p>
            <a:pPr lvl="1"/>
            <a:r>
              <a:rPr lang="en-US" dirty="0" err="1"/>
              <a:t>GFDL</a:t>
            </a:r>
            <a:r>
              <a:rPr lang="en-US" dirty="0"/>
              <a:t> </a:t>
            </a:r>
            <a:r>
              <a:rPr lang="en-US" dirty="0" err="1"/>
              <a:t>CM2.1</a:t>
            </a:r>
            <a:r>
              <a:rPr lang="en-US" dirty="0"/>
              <a:t> </a:t>
            </a:r>
          </a:p>
          <a:p>
            <a:pPr lvl="1"/>
            <a:r>
              <a:rPr lang="en-US" dirty="0" err="1"/>
              <a:t>GFDL</a:t>
            </a:r>
            <a:r>
              <a:rPr lang="en-US" dirty="0"/>
              <a:t> </a:t>
            </a:r>
            <a:r>
              <a:rPr lang="en-US" dirty="0" err="1"/>
              <a:t>CM2.5</a:t>
            </a:r>
            <a:r>
              <a:rPr lang="en-US" dirty="0"/>
              <a:t> [</a:t>
            </a:r>
            <a:r>
              <a:rPr lang="en-US" dirty="0" err="1"/>
              <a:t>FLORa06</a:t>
            </a:r>
            <a:r>
              <a:rPr lang="en-US" dirty="0"/>
              <a:t> and </a:t>
            </a:r>
            <a:r>
              <a:rPr lang="en-US" dirty="0" err="1"/>
              <a:t>FLORb01</a:t>
            </a:r>
            <a:r>
              <a:rPr lang="en-US" dirty="0"/>
              <a:t>] (joined March, 2014) </a:t>
            </a:r>
          </a:p>
          <a:p>
            <a:pPr lvl="1"/>
            <a:r>
              <a:rPr lang="en-US" dirty="0"/>
              <a:t>Environment Canada </a:t>
            </a:r>
            <a:r>
              <a:rPr lang="en-US" dirty="0">
                <a:hlinkClick r:id="rId6"/>
              </a:rPr>
              <a:t>CanCM3 and CanCM4</a:t>
            </a:r>
            <a:r>
              <a:rPr lang="en-US" dirty="0"/>
              <a:t> (joined September, 2012) </a:t>
            </a:r>
          </a:p>
          <a:p>
            <a:r>
              <a:rPr lang="en-US" dirty="0"/>
              <a:t>Each real-time forecast available by the 9</a:t>
            </a:r>
            <a:r>
              <a:rPr lang="en-US" baseline="30000" dirty="0"/>
              <a:t>th</a:t>
            </a:r>
            <a:r>
              <a:rPr lang="en-US" dirty="0"/>
              <a:t> of the month</a:t>
            </a:r>
          </a:p>
          <a:p>
            <a:endParaRPr lang="en-US" dirty="0"/>
          </a:p>
          <a:p>
            <a:endParaRPr lang="en-US" dirty="0"/>
          </a:p>
        </p:txBody>
      </p:sp>
    </p:spTree>
    <p:extLst>
      <p:ext uri="{BB962C8B-B14F-4D97-AF65-F5344CB8AC3E}">
        <p14:creationId xmlns:p14="http://schemas.microsoft.com/office/powerpoint/2010/main" val="409156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available for real-time?</a:t>
            </a:r>
          </a:p>
        </p:txBody>
      </p:sp>
      <p:sp>
        <p:nvSpPr>
          <p:cNvPr id="3" name="Content Placeholder 2"/>
          <p:cNvSpPr>
            <a:spLocks noGrp="1"/>
          </p:cNvSpPr>
          <p:nvPr>
            <p:ph idx="1"/>
          </p:nvPr>
        </p:nvSpPr>
        <p:spPr>
          <a:xfrm>
            <a:off x="165028" y="990600"/>
            <a:ext cx="8991600" cy="5715000"/>
          </a:xfrm>
        </p:spPr>
        <p:txBody>
          <a:bodyPr>
            <a:normAutofit fontScale="70000" lnSpcReduction="20000"/>
          </a:bodyPr>
          <a:lstStyle/>
          <a:p>
            <a:r>
              <a:rPr lang="en-US" b="1" dirty="0"/>
              <a:t>Spatial </a:t>
            </a:r>
            <a:r>
              <a:rPr lang="en-US" b="1" dirty="0">
                <a:solidFill>
                  <a:srgbClr val="FF0000"/>
                </a:solidFill>
              </a:rPr>
              <a:t>anomaly</a:t>
            </a:r>
            <a:r>
              <a:rPr lang="en-US" b="1" dirty="0"/>
              <a:t> forecasts</a:t>
            </a:r>
          </a:p>
          <a:p>
            <a:pPr lvl="1"/>
            <a:r>
              <a:rPr lang="en-US" dirty="0">
                <a:hlinkClick r:id="rId2"/>
              </a:rPr>
              <a:t>one-month:</a:t>
            </a:r>
            <a:r>
              <a:rPr lang="en-US" dirty="0"/>
              <a:t> ensemble mean monthly anomaly forecasts for each model based on their climatology from the </a:t>
            </a:r>
            <a:r>
              <a:rPr lang="en-US" dirty="0" err="1"/>
              <a:t>hindcasts</a:t>
            </a:r>
            <a:r>
              <a:rPr lang="en-US" dirty="0"/>
              <a:t>. The models are equally weighted, meaning the ensemble means for each model are calculated first, then averaged together to form the multi-model mean. Forecasts for the following seven months are available. (also 3 month averages)</a:t>
            </a:r>
          </a:p>
          <a:p>
            <a:r>
              <a:rPr lang="en-US" dirty="0">
                <a:hlinkClick r:id="rId3"/>
              </a:rPr>
              <a:t>Skill maps</a:t>
            </a:r>
            <a:r>
              <a:rPr lang="en-US" dirty="0"/>
              <a:t> are based on the monthly/three-month anomaly correlation for each variable's ensemble mean from the 1982-2010 </a:t>
            </a:r>
            <a:r>
              <a:rPr lang="en-US" dirty="0" err="1"/>
              <a:t>hindcasts</a:t>
            </a:r>
            <a:r>
              <a:rPr lang="en-US" dirty="0"/>
              <a:t>. Skill maps are available for the individual models and for the </a:t>
            </a:r>
            <a:r>
              <a:rPr lang="en-US" dirty="0" err="1"/>
              <a:t>NMME</a:t>
            </a:r>
            <a:r>
              <a:rPr lang="en-US" dirty="0"/>
              <a:t>.</a:t>
            </a:r>
          </a:p>
          <a:p>
            <a:r>
              <a:rPr lang="en-US" u="sng" dirty="0"/>
              <a:t>Nino Plumes</a:t>
            </a:r>
          </a:p>
          <a:p>
            <a:r>
              <a:rPr lang="en-US" dirty="0">
                <a:hlinkClick r:id="rId4"/>
              </a:rPr>
              <a:t>International MME:</a:t>
            </a:r>
            <a:r>
              <a:rPr lang="en-US" dirty="0"/>
              <a:t> </a:t>
            </a:r>
            <a:r>
              <a:rPr lang="en-US" dirty="0" err="1"/>
              <a:t>EUROSIP</a:t>
            </a:r>
            <a:r>
              <a:rPr lang="en-US" dirty="0"/>
              <a:t> (maps only, no digital data)</a:t>
            </a:r>
          </a:p>
          <a:p>
            <a:r>
              <a:rPr lang="en-US" dirty="0">
                <a:hlinkClick r:id="rId5"/>
              </a:rPr>
              <a:t>Experimental probability forecasts:</a:t>
            </a:r>
            <a:r>
              <a:rPr lang="en-US" dirty="0"/>
              <a:t> probability forecasts are a different representation of the model data, and are prepared in parallel to the the anomaly forecasts.</a:t>
            </a:r>
          </a:p>
          <a:p>
            <a:r>
              <a:rPr lang="en-US" b="1" dirty="0">
                <a:solidFill>
                  <a:srgbClr val="FF0000"/>
                </a:solidFill>
                <a:hlinkClick r:id="rId6"/>
              </a:rPr>
              <a:t>Preview of additional variables</a:t>
            </a:r>
            <a:r>
              <a:rPr lang="en-US" dirty="0">
                <a:hlinkClick r:id="rId6"/>
              </a:rPr>
              <a:t>:</a:t>
            </a:r>
            <a:r>
              <a:rPr lang="en-US" dirty="0"/>
              <a:t> Five variables are available in "preview" mode: 200 </a:t>
            </a:r>
            <a:r>
              <a:rPr lang="en-US" dirty="0" err="1"/>
              <a:t>mb</a:t>
            </a:r>
            <a:r>
              <a:rPr lang="en-US" dirty="0"/>
              <a:t> height, maximum and minimum 2 m surface temperature, runoff, and soil moisture. </a:t>
            </a:r>
          </a:p>
          <a:p>
            <a:r>
              <a:rPr lang="en-US" dirty="0">
                <a:hlinkClick r:id="rId7"/>
              </a:rPr>
              <a:t>Preliminary real-time verification:</a:t>
            </a:r>
            <a:r>
              <a:rPr lang="en-US" dirty="0"/>
              <a:t> Skill assessments of the real-time forecasts are updated monthly between the 6th - 8</a:t>
            </a:r>
            <a:r>
              <a:rPr lang="en-US" baseline="30000" dirty="0"/>
              <a:t>th</a:t>
            </a:r>
            <a:r>
              <a:rPr lang="en-US" dirty="0"/>
              <a:t>.</a:t>
            </a:r>
          </a:p>
        </p:txBody>
      </p:sp>
    </p:spTree>
    <p:extLst>
      <p:ext uri="{BB962C8B-B14F-4D97-AF65-F5344CB8AC3E}">
        <p14:creationId xmlns:p14="http://schemas.microsoft.com/office/powerpoint/2010/main" val="2492352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Hindcasts</a:t>
            </a:r>
            <a:r>
              <a:rPr lang="en-US" dirty="0"/>
              <a:t> (phase 1)</a:t>
            </a:r>
          </a:p>
        </p:txBody>
      </p:sp>
      <p:sp>
        <p:nvSpPr>
          <p:cNvPr id="3" name="Content Placeholder 2"/>
          <p:cNvSpPr>
            <a:spLocks noGrp="1"/>
          </p:cNvSpPr>
          <p:nvPr>
            <p:ph idx="1"/>
          </p:nvPr>
        </p:nvSpPr>
        <p:spPr/>
        <p:txBody>
          <a:bodyPr>
            <a:normAutofit fontScale="85000" lnSpcReduction="10000"/>
          </a:bodyPr>
          <a:lstStyle/>
          <a:p>
            <a:r>
              <a:rPr lang="en-US" dirty="0"/>
              <a:t>Each model has a complete set of retrospective forecasts for 1982-2010 (</a:t>
            </a:r>
            <a:r>
              <a:rPr lang="en-US" dirty="0" err="1"/>
              <a:t>CFSv1</a:t>
            </a:r>
            <a:r>
              <a:rPr lang="en-US" dirty="0"/>
              <a:t>=1982-2009)</a:t>
            </a:r>
          </a:p>
          <a:p>
            <a:r>
              <a:rPr lang="en-US" dirty="0"/>
              <a:t>These </a:t>
            </a:r>
            <a:r>
              <a:rPr lang="en-US" dirty="0" err="1"/>
              <a:t>hindcasts</a:t>
            </a:r>
            <a:r>
              <a:rPr lang="en-US" dirty="0"/>
              <a:t> are used for model calibration and for studies. </a:t>
            </a:r>
          </a:p>
          <a:p>
            <a:r>
              <a:rPr lang="en-US" dirty="0"/>
              <a:t>Only monthly means are available, for the three variables: sea-surface temperature, 2 meter temperature, and precipitation rate, at a global, 1-degree latitude by 1-degree longitude resolution.</a:t>
            </a:r>
          </a:p>
          <a:p>
            <a:r>
              <a:rPr lang="en-US" dirty="0"/>
              <a:t>The phase 1 </a:t>
            </a:r>
            <a:r>
              <a:rPr lang="en-US" dirty="0" err="1"/>
              <a:t>hindcasts</a:t>
            </a:r>
            <a:r>
              <a:rPr lang="en-US" dirty="0"/>
              <a:t> are available on the </a:t>
            </a:r>
            <a:r>
              <a:rPr lang="en-US" dirty="0" err="1"/>
              <a:t>IRI</a:t>
            </a:r>
            <a:r>
              <a:rPr lang="en-US" dirty="0"/>
              <a:t> </a:t>
            </a:r>
            <a:r>
              <a:rPr lang="en-US" dirty="0" err="1"/>
              <a:t>datalibrary</a:t>
            </a:r>
            <a:r>
              <a:rPr lang="en-US" dirty="0"/>
              <a:t>: </a:t>
            </a:r>
            <a:r>
              <a:rPr lang="en-US" dirty="0">
                <a:hlinkClick r:id="rId2"/>
              </a:rPr>
              <a:t>http://iridl.ldeo.columbia.edu/SOURCES/.Models/.NMME/</a:t>
            </a:r>
            <a:endParaRPr lang="en-US" dirty="0"/>
          </a:p>
          <a:p>
            <a:endParaRPr lang="en-US" dirty="0"/>
          </a:p>
        </p:txBody>
      </p:sp>
    </p:spTree>
    <p:extLst>
      <p:ext uri="{BB962C8B-B14F-4D97-AF65-F5344CB8AC3E}">
        <p14:creationId xmlns:p14="http://schemas.microsoft.com/office/powerpoint/2010/main" val="290634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Satellite – advantages and disadvantages</a:t>
            </a:r>
          </a:p>
        </p:txBody>
      </p:sp>
      <p:pic>
        <p:nvPicPr>
          <p:cNvPr id="3" name="Picture 2"/>
          <p:cNvPicPr>
            <a:picLocks noChangeAspect="1"/>
          </p:cNvPicPr>
          <p:nvPr/>
        </p:nvPicPr>
        <p:blipFill>
          <a:blip r:embed="rId2"/>
          <a:stretch>
            <a:fillRect/>
          </a:stretch>
        </p:blipFill>
        <p:spPr>
          <a:xfrm>
            <a:off x="292100" y="1104900"/>
            <a:ext cx="8547100" cy="4648200"/>
          </a:xfrm>
          <a:prstGeom prst="rect">
            <a:avLst/>
          </a:prstGeom>
        </p:spPr>
      </p:pic>
      <p:pic>
        <p:nvPicPr>
          <p:cNvPr id="4" name="Picture 3"/>
          <p:cNvPicPr>
            <a:picLocks noChangeAspect="1"/>
          </p:cNvPicPr>
          <p:nvPr/>
        </p:nvPicPr>
        <p:blipFill>
          <a:blip r:embed="rId3"/>
          <a:stretch>
            <a:fillRect/>
          </a:stretch>
        </p:blipFill>
        <p:spPr>
          <a:xfrm>
            <a:off x="838200" y="4191000"/>
            <a:ext cx="3048000" cy="2451100"/>
          </a:xfrm>
          <a:prstGeom prst="rect">
            <a:avLst/>
          </a:prstGeom>
        </p:spPr>
      </p:pic>
    </p:spTree>
    <p:extLst>
      <p:ext uri="{BB962C8B-B14F-4D97-AF65-F5344CB8AC3E}">
        <p14:creationId xmlns:p14="http://schemas.microsoft.com/office/powerpoint/2010/main" val="876079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Hindcasts</a:t>
            </a:r>
            <a:r>
              <a:rPr lang="en-US" dirty="0"/>
              <a:t> phase 2</a:t>
            </a:r>
          </a:p>
        </p:txBody>
      </p:sp>
      <p:sp>
        <p:nvSpPr>
          <p:cNvPr id="3" name="Content Placeholder 2"/>
          <p:cNvSpPr>
            <a:spLocks noGrp="1"/>
          </p:cNvSpPr>
          <p:nvPr>
            <p:ph idx="1"/>
          </p:nvPr>
        </p:nvSpPr>
        <p:spPr/>
        <p:txBody>
          <a:bodyPr>
            <a:normAutofit fontScale="85000" lnSpcReduction="20000"/>
          </a:bodyPr>
          <a:lstStyle/>
          <a:p>
            <a:r>
              <a:rPr lang="en-US" dirty="0"/>
              <a:t>Many more variables are available on the earth system grid: </a:t>
            </a:r>
            <a:r>
              <a:rPr lang="en-US" dirty="0">
                <a:hlinkClick r:id="rId2"/>
              </a:rPr>
              <a:t>https://www.earthsystemgrid.org/search.html?Project=NMME</a:t>
            </a:r>
            <a:endParaRPr lang="en-US" dirty="0"/>
          </a:p>
          <a:p>
            <a:r>
              <a:rPr lang="en-US" dirty="0" err="1"/>
              <a:t>Hindcast</a:t>
            </a:r>
            <a:r>
              <a:rPr lang="en-US" dirty="0"/>
              <a:t> period covers 1980-2015 but the core period is 1982-2012</a:t>
            </a:r>
          </a:p>
          <a:p>
            <a:r>
              <a:rPr lang="en-US" dirty="0"/>
              <a:t>Files can be:</a:t>
            </a:r>
          </a:p>
          <a:p>
            <a:pPr lvl="1"/>
            <a:r>
              <a:rPr lang="en-US" dirty="0"/>
              <a:t>downloaded through a Web Browser,</a:t>
            </a:r>
          </a:p>
          <a:p>
            <a:pPr lvl="1"/>
            <a:r>
              <a:rPr lang="en-US" dirty="0"/>
              <a:t>downloaded in bulk via a </a:t>
            </a:r>
            <a:r>
              <a:rPr lang="en-US" dirty="0">
                <a:hlinkClick r:id="rId3"/>
              </a:rPr>
              <a:t>WGET</a:t>
            </a:r>
            <a:r>
              <a:rPr lang="en-US" dirty="0"/>
              <a:t> script,</a:t>
            </a:r>
          </a:p>
          <a:p>
            <a:pPr lvl="1"/>
            <a:r>
              <a:rPr lang="en-US" dirty="0"/>
              <a:t>requested from the Deep Storage Archives (</a:t>
            </a:r>
            <a:r>
              <a:rPr lang="en-US" dirty="0" err="1"/>
              <a:t>SRM</a:t>
            </a:r>
            <a:r>
              <a:rPr lang="en-US" dirty="0"/>
              <a:t>).</a:t>
            </a:r>
          </a:p>
          <a:p>
            <a:r>
              <a:rPr lang="en-US" dirty="0"/>
              <a:t> list of variables available here: </a:t>
            </a:r>
            <a:r>
              <a:rPr lang="en-US" dirty="0">
                <a:hlinkClick r:id="rId4"/>
              </a:rPr>
              <a:t>http://www.cpc.ncep.noaa.gov/products/ctb/nmme/NMME_Data_Strategy.pdf</a:t>
            </a:r>
            <a:endParaRPr lang="en-US" dirty="0"/>
          </a:p>
          <a:p>
            <a:endParaRPr lang="en-US" dirty="0"/>
          </a:p>
        </p:txBody>
      </p:sp>
    </p:spTree>
    <p:extLst>
      <p:ext uri="{BB962C8B-B14F-4D97-AF65-F5344CB8AC3E}">
        <p14:creationId xmlns:p14="http://schemas.microsoft.com/office/powerpoint/2010/main" val="2531317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dirty="0"/>
              <a:t>Real time forecasts:</a:t>
            </a:r>
          </a:p>
        </p:txBody>
      </p:sp>
      <p:sp>
        <p:nvSpPr>
          <p:cNvPr id="3" name="Content Placeholder 2"/>
          <p:cNvSpPr>
            <a:spLocks noGrp="1"/>
          </p:cNvSpPr>
          <p:nvPr>
            <p:ph idx="1"/>
          </p:nvPr>
        </p:nvSpPr>
        <p:spPr>
          <a:xfrm>
            <a:off x="457200" y="762000"/>
            <a:ext cx="8229600" cy="1981200"/>
          </a:xfrm>
        </p:spPr>
        <p:txBody>
          <a:bodyPr>
            <a:normAutofit fontScale="77500" lnSpcReduction="20000"/>
          </a:bodyPr>
          <a:lstStyle/>
          <a:p>
            <a:r>
              <a:rPr lang="en-US" dirty="0"/>
              <a:t>These are available on an ftp archive: </a:t>
            </a:r>
            <a:r>
              <a:rPr lang="en-US" dirty="0">
                <a:hlinkClick r:id="rId2" action="ppaction://hlinkfile"/>
              </a:rPr>
              <a:t>ftp://ftp.cpc.ncep.noaa.gov/NMME/realtime_anom/</a:t>
            </a:r>
            <a:endParaRPr lang="en-US" dirty="0"/>
          </a:p>
          <a:p>
            <a:r>
              <a:rPr lang="en-US" dirty="0"/>
              <a:t>Access through the web interface or ftp</a:t>
            </a:r>
          </a:p>
          <a:p>
            <a:r>
              <a:rPr lang="en-US" dirty="0"/>
              <a:t>To retrieve absolute fields, then you need the </a:t>
            </a:r>
            <a:r>
              <a:rPr lang="en-US" dirty="0" err="1"/>
              <a:t>climatologies</a:t>
            </a:r>
            <a:r>
              <a:rPr lang="en-US" dirty="0"/>
              <a:t>: </a:t>
            </a:r>
            <a:r>
              <a:rPr lang="en-US" dirty="0">
                <a:hlinkClick r:id="rId3" action="ppaction://hlinkfile"/>
              </a:rPr>
              <a:t>ftp://ftp.cpc.ncep.noaa.gov/NMME/clim/</a:t>
            </a:r>
            <a:endParaRPr lang="en-US" dirty="0"/>
          </a:p>
          <a:p>
            <a:endParaRPr lang="en-US" dirty="0"/>
          </a:p>
        </p:txBody>
      </p:sp>
      <p:pic>
        <p:nvPicPr>
          <p:cNvPr id="4" name="Picture 3"/>
          <p:cNvPicPr>
            <a:picLocks noChangeAspect="1"/>
          </p:cNvPicPr>
          <p:nvPr/>
        </p:nvPicPr>
        <p:blipFill>
          <a:blip r:embed="rId4"/>
          <a:stretch>
            <a:fillRect/>
          </a:stretch>
        </p:blipFill>
        <p:spPr>
          <a:xfrm>
            <a:off x="1219200" y="2817882"/>
            <a:ext cx="6705600" cy="4023360"/>
          </a:xfrm>
          <a:prstGeom prst="rect">
            <a:avLst/>
          </a:prstGeom>
        </p:spPr>
      </p:pic>
    </p:spTree>
    <p:extLst>
      <p:ext uri="{BB962C8B-B14F-4D97-AF65-F5344CB8AC3E}">
        <p14:creationId xmlns:p14="http://schemas.microsoft.com/office/powerpoint/2010/main" val="2651819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locations for </a:t>
            </a:r>
            <a:r>
              <a:rPr lang="en-US" dirty="0" err="1"/>
              <a:t>realtime</a:t>
            </a:r>
            <a:endParaRPr lang="en-US" dirty="0"/>
          </a:p>
        </p:txBody>
      </p:sp>
      <p:sp>
        <p:nvSpPr>
          <p:cNvPr id="4" name="TextBox 3"/>
          <p:cNvSpPr txBox="1"/>
          <p:nvPr/>
        </p:nvSpPr>
        <p:spPr>
          <a:xfrm>
            <a:off x="474289" y="2590800"/>
            <a:ext cx="8669711" cy="461665"/>
          </a:xfrm>
          <a:prstGeom prst="rect">
            <a:avLst/>
          </a:prstGeom>
          <a:noFill/>
        </p:spPr>
        <p:txBody>
          <a:bodyPr wrap="none" rtlCol="0">
            <a:spAutoFit/>
          </a:bodyPr>
          <a:lstStyle/>
          <a:p>
            <a:r>
              <a:rPr lang="en-US" sz="2400" dirty="0" err="1"/>
              <a:t>CFSv2</a:t>
            </a:r>
            <a:r>
              <a:rPr lang="en-US" sz="2400" dirty="0"/>
              <a:t>/2011110800/</a:t>
            </a:r>
            <a:r>
              <a:rPr lang="en-US" sz="2400" dirty="0" err="1"/>
              <a:t>prate.2011110306.01.CFSv2.anom.avrg.1x1.grb</a:t>
            </a:r>
            <a:endParaRPr lang="en-US" sz="2400" dirty="0"/>
          </a:p>
        </p:txBody>
      </p:sp>
      <p:cxnSp>
        <p:nvCxnSpPr>
          <p:cNvPr id="7" name="Straight Arrow Connector 6"/>
          <p:cNvCxnSpPr>
            <a:stCxn id="9" idx="2"/>
          </p:cNvCxnSpPr>
          <p:nvPr/>
        </p:nvCxnSpPr>
        <p:spPr>
          <a:xfrm>
            <a:off x="902194" y="2045732"/>
            <a:ext cx="12206" cy="6212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7200" y="1676400"/>
            <a:ext cx="889987" cy="369332"/>
          </a:xfrm>
          <a:prstGeom prst="rect">
            <a:avLst/>
          </a:prstGeom>
          <a:noFill/>
        </p:spPr>
        <p:txBody>
          <a:bodyPr wrap="none" rtlCol="0">
            <a:spAutoFit/>
          </a:bodyPr>
          <a:lstStyle/>
          <a:p>
            <a:r>
              <a:rPr lang="en-US" dirty="0"/>
              <a:t>MODEL</a:t>
            </a:r>
          </a:p>
        </p:txBody>
      </p:sp>
      <p:sp>
        <p:nvSpPr>
          <p:cNvPr id="10" name="TextBox 9"/>
          <p:cNvSpPr txBox="1"/>
          <p:nvPr/>
        </p:nvSpPr>
        <p:spPr>
          <a:xfrm>
            <a:off x="1219200" y="3810000"/>
            <a:ext cx="2293041" cy="369332"/>
          </a:xfrm>
          <a:prstGeom prst="rect">
            <a:avLst/>
          </a:prstGeom>
          <a:noFill/>
        </p:spPr>
        <p:txBody>
          <a:bodyPr wrap="none" rtlCol="0">
            <a:spAutoFit/>
          </a:bodyPr>
          <a:lstStyle/>
          <a:p>
            <a:r>
              <a:rPr lang="en-US" dirty="0"/>
              <a:t>FORECAST ISSUE DATE</a:t>
            </a:r>
          </a:p>
        </p:txBody>
      </p:sp>
      <p:cxnSp>
        <p:nvCxnSpPr>
          <p:cNvPr id="11" name="Straight Arrow Connector 10"/>
          <p:cNvCxnSpPr>
            <a:stCxn id="10" idx="0"/>
          </p:cNvCxnSpPr>
          <p:nvPr/>
        </p:nvCxnSpPr>
        <p:spPr>
          <a:xfrm flipH="1" flipV="1">
            <a:off x="2362200" y="2971800"/>
            <a:ext cx="3521"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7" idx="2"/>
          </p:cNvCxnSpPr>
          <p:nvPr/>
        </p:nvCxnSpPr>
        <p:spPr>
          <a:xfrm>
            <a:off x="3501894" y="2322731"/>
            <a:ext cx="3306" cy="3442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286000" y="1676400"/>
            <a:ext cx="2431788" cy="646331"/>
          </a:xfrm>
          <a:prstGeom prst="rect">
            <a:avLst/>
          </a:prstGeom>
          <a:noFill/>
        </p:spPr>
        <p:txBody>
          <a:bodyPr wrap="none" rtlCol="0">
            <a:spAutoFit/>
          </a:bodyPr>
          <a:lstStyle/>
          <a:p>
            <a:pPr algn="ctr"/>
            <a:r>
              <a:rPr lang="en-US" dirty="0"/>
              <a:t>VARIABLE</a:t>
            </a:r>
          </a:p>
          <a:p>
            <a:pPr algn="ctr"/>
            <a:r>
              <a:rPr lang="en-US" dirty="0"/>
              <a:t>(rain, temperature, SST)</a:t>
            </a:r>
          </a:p>
        </p:txBody>
      </p:sp>
      <p:sp>
        <p:nvSpPr>
          <p:cNvPr id="19" name="TextBox 18"/>
          <p:cNvSpPr txBox="1"/>
          <p:nvPr/>
        </p:nvSpPr>
        <p:spPr>
          <a:xfrm>
            <a:off x="3733800" y="3886200"/>
            <a:ext cx="2351876" cy="369332"/>
          </a:xfrm>
          <a:prstGeom prst="rect">
            <a:avLst/>
          </a:prstGeom>
          <a:noFill/>
        </p:spPr>
        <p:txBody>
          <a:bodyPr wrap="none" rtlCol="0">
            <a:spAutoFit/>
          </a:bodyPr>
          <a:lstStyle/>
          <a:p>
            <a:r>
              <a:rPr lang="en-US" dirty="0"/>
              <a:t>FORECAST START DATE</a:t>
            </a:r>
          </a:p>
        </p:txBody>
      </p:sp>
      <p:cxnSp>
        <p:nvCxnSpPr>
          <p:cNvPr id="20" name="Straight Arrow Connector 19"/>
          <p:cNvCxnSpPr>
            <a:stCxn id="19" idx="0"/>
          </p:cNvCxnSpPr>
          <p:nvPr/>
        </p:nvCxnSpPr>
        <p:spPr>
          <a:xfrm flipH="1" flipV="1">
            <a:off x="4876800" y="3048000"/>
            <a:ext cx="32938"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5" idx="2"/>
          </p:cNvCxnSpPr>
          <p:nvPr/>
        </p:nvCxnSpPr>
        <p:spPr>
          <a:xfrm>
            <a:off x="5635496" y="2322731"/>
            <a:ext cx="3304" cy="3442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036583" y="1676400"/>
            <a:ext cx="1197826" cy="646331"/>
          </a:xfrm>
          <a:prstGeom prst="rect">
            <a:avLst/>
          </a:prstGeom>
          <a:noFill/>
        </p:spPr>
        <p:txBody>
          <a:bodyPr wrap="none" rtlCol="0">
            <a:spAutoFit/>
          </a:bodyPr>
          <a:lstStyle/>
          <a:p>
            <a:pPr algn="ctr"/>
            <a:r>
              <a:rPr lang="en-US" dirty="0"/>
              <a:t>ENSEMBLE</a:t>
            </a:r>
          </a:p>
          <a:p>
            <a:pPr algn="ctr"/>
            <a:r>
              <a:rPr lang="en-US" dirty="0"/>
              <a:t>MEMBER</a:t>
            </a:r>
          </a:p>
        </p:txBody>
      </p:sp>
      <p:cxnSp>
        <p:nvCxnSpPr>
          <p:cNvPr id="26" name="Straight Arrow Connector 25"/>
          <p:cNvCxnSpPr>
            <a:stCxn id="27" idx="2"/>
          </p:cNvCxnSpPr>
          <p:nvPr/>
        </p:nvCxnSpPr>
        <p:spPr>
          <a:xfrm>
            <a:off x="7616696" y="2045732"/>
            <a:ext cx="3304" cy="6212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49511" y="1676400"/>
            <a:ext cx="1134370" cy="369332"/>
          </a:xfrm>
          <a:prstGeom prst="rect">
            <a:avLst/>
          </a:prstGeom>
          <a:noFill/>
        </p:spPr>
        <p:txBody>
          <a:bodyPr wrap="none" rtlCol="0">
            <a:spAutoFit/>
          </a:bodyPr>
          <a:lstStyle/>
          <a:p>
            <a:pPr algn="ctr"/>
            <a:r>
              <a:rPr lang="en-US" dirty="0"/>
              <a:t>OBVIOUS!</a:t>
            </a:r>
          </a:p>
        </p:txBody>
      </p:sp>
      <p:cxnSp>
        <p:nvCxnSpPr>
          <p:cNvPr id="28" name="Straight Arrow Connector 27"/>
          <p:cNvCxnSpPr>
            <a:stCxn id="27" idx="2"/>
          </p:cNvCxnSpPr>
          <p:nvPr/>
        </p:nvCxnSpPr>
        <p:spPr>
          <a:xfrm>
            <a:off x="7616696" y="2045732"/>
            <a:ext cx="460504" cy="6212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7" idx="2"/>
          </p:cNvCxnSpPr>
          <p:nvPr/>
        </p:nvCxnSpPr>
        <p:spPr>
          <a:xfrm>
            <a:off x="7616696" y="2045732"/>
            <a:ext cx="993904" cy="697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7" idx="2"/>
          </p:cNvCxnSpPr>
          <p:nvPr/>
        </p:nvCxnSpPr>
        <p:spPr>
          <a:xfrm flipH="1">
            <a:off x="7010400" y="2045732"/>
            <a:ext cx="606296" cy="697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5277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CHFP</a:t>
            </a:r>
            <a:r>
              <a:rPr lang="en-US" dirty="0"/>
              <a:t>: Climate-system Historical Forecast Project </a:t>
            </a:r>
          </a:p>
        </p:txBody>
      </p:sp>
      <p:pic>
        <p:nvPicPr>
          <p:cNvPr id="4" name="Picture 3"/>
          <p:cNvPicPr>
            <a:picLocks noChangeAspect="1"/>
          </p:cNvPicPr>
          <p:nvPr/>
        </p:nvPicPr>
        <p:blipFill>
          <a:blip r:embed="rId2"/>
          <a:stretch>
            <a:fillRect/>
          </a:stretch>
        </p:blipFill>
        <p:spPr>
          <a:xfrm>
            <a:off x="533400" y="1066800"/>
            <a:ext cx="7924800" cy="4191000"/>
          </a:xfrm>
          <a:prstGeom prst="rect">
            <a:avLst/>
          </a:prstGeom>
        </p:spPr>
      </p:pic>
    </p:spTree>
    <p:extLst>
      <p:ext uri="{BB962C8B-B14F-4D97-AF65-F5344CB8AC3E}">
        <p14:creationId xmlns:p14="http://schemas.microsoft.com/office/powerpoint/2010/main" val="4147177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CHFP</a:t>
            </a:r>
            <a:endParaRPr lang="en-US" dirty="0"/>
          </a:p>
        </p:txBody>
      </p:sp>
      <p:sp>
        <p:nvSpPr>
          <p:cNvPr id="3" name="Content Placeholder 2"/>
          <p:cNvSpPr>
            <a:spLocks noGrp="1"/>
          </p:cNvSpPr>
          <p:nvPr>
            <p:ph idx="1"/>
          </p:nvPr>
        </p:nvSpPr>
        <p:spPr/>
        <p:txBody>
          <a:bodyPr>
            <a:normAutofit fontScale="92500" lnSpcReduction="20000"/>
          </a:bodyPr>
          <a:lstStyle/>
          <a:p>
            <a:r>
              <a:rPr lang="en-US" dirty="0"/>
              <a:t>A </a:t>
            </a:r>
            <a:r>
              <a:rPr lang="en-US" dirty="0" err="1"/>
              <a:t>WGSIP</a:t>
            </a:r>
            <a:r>
              <a:rPr lang="en-US" dirty="0"/>
              <a:t> (working group on [sub]seasonal to </a:t>
            </a:r>
            <a:r>
              <a:rPr lang="en-US" dirty="0" err="1"/>
              <a:t>internannual</a:t>
            </a:r>
            <a:r>
              <a:rPr lang="en-US" dirty="0"/>
              <a:t>[decadal] prediction) project</a:t>
            </a:r>
          </a:p>
          <a:p>
            <a:r>
              <a:rPr lang="en-US" dirty="0"/>
              <a:t>Idea is to create a long-term archive for seasonal prediction model’s </a:t>
            </a:r>
            <a:r>
              <a:rPr lang="en-US" dirty="0" err="1">
                <a:solidFill>
                  <a:srgbClr val="FF0000"/>
                </a:solidFill>
              </a:rPr>
              <a:t>hindcast</a:t>
            </a:r>
            <a:r>
              <a:rPr lang="en-US" dirty="0"/>
              <a:t> (reforecast) datasets.</a:t>
            </a:r>
          </a:p>
          <a:p>
            <a:r>
              <a:rPr lang="en-US" dirty="0"/>
              <a:t>No operational data archived, used as a research tool</a:t>
            </a:r>
          </a:p>
          <a:p>
            <a:r>
              <a:rPr lang="en-US" dirty="0"/>
              <a:t>Idea is for a “living” archive, that is updated as newer model versions come online to document long-term improvements in seasonal prediction</a:t>
            </a:r>
          </a:p>
          <a:p>
            <a:r>
              <a:rPr lang="en-US" dirty="0">
                <a:hlinkClick r:id="rId2"/>
              </a:rPr>
              <a:t>http://www.wcrp-climate.org/wgsip-chfp/chfp-data-archive</a:t>
            </a:r>
            <a:endParaRPr lang="en-US" dirty="0"/>
          </a:p>
          <a:p>
            <a:r>
              <a:rPr lang="en-US" dirty="0">
                <a:hlinkClick r:id="rId3"/>
              </a:rPr>
              <a:t>http://chfps.cima.fcen.uba.ar/</a:t>
            </a:r>
            <a:endParaRPr lang="en-US" dirty="0"/>
          </a:p>
          <a:p>
            <a:endParaRPr lang="en-US" dirty="0"/>
          </a:p>
        </p:txBody>
      </p:sp>
    </p:spTree>
    <p:extLst>
      <p:ext uri="{BB962C8B-B14F-4D97-AF65-F5344CB8AC3E}">
        <p14:creationId xmlns:p14="http://schemas.microsoft.com/office/powerpoint/2010/main" val="850420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8" y="990600"/>
            <a:ext cx="9144000" cy="5486400"/>
          </a:xfrm>
          <a:prstGeom prst="rect">
            <a:avLst/>
          </a:prstGeom>
        </p:spPr>
      </p:pic>
      <p:sp>
        <p:nvSpPr>
          <p:cNvPr id="2" name="Title 1"/>
          <p:cNvSpPr>
            <a:spLocks noGrp="1"/>
          </p:cNvSpPr>
          <p:nvPr>
            <p:ph type="title"/>
          </p:nvPr>
        </p:nvSpPr>
        <p:spPr/>
        <p:txBody>
          <a:bodyPr/>
          <a:lstStyle/>
          <a:p>
            <a:r>
              <a:rPr lang="en-US" dirty="0"/>
              <a:t>What is in there?</a:t>
            </a:r>
          </a:p>
        </p:txBody>
      </p:sp>
      <p:sp>
        <p:nvSpPr>
          <p:cNvPr id="3" name="Content Placeholder 2"/>
          <p:cNvSpPr>
            <a:spLocks noGrp="1"/>
          </p:cNvSpPr>
          <p:nvPr>
            <p:ph idx="1"/>
          </p:nvPr>
        </p:nvSpPr>
        <p:spPr>
          <a:xfrm>
            <a:off x="6248400" y="2057400"/>
            <a:ext cx="2438400" cy="4068763"/>
          </a:xfrm>
        </p:spPr>
        <p:txBody>
          <a:bodyPr>
            <a:normAutofit fontScale="92500"/>
          </a:bodyPr>
          <a:lstStyle/>
          <a:p>
            <a:r>
              <a:rPr lang="en-US" dirty="0"/>
              <a:t>4 start dates a year</a:t>
            </a:r>
          </a:p>
          <a:p>
            <a:r>
              <a:rPr lang="en-US" dirty="0"/>
              <a:t>Mostly monthly mean variables</a:t>
            </a:r>
          </a:p>
          <a:p>
            <a:r>
              <a:rPr lang="en-US" dirty="0"/>
              <a:t>limited daily data </a:t>
            </a:r>
          </a:p>
          <a:p>
            <a:endParaRPr lang="en-US" dirty="0"/>
          </a:p>
        </p:txBody>
      </p:sp>
    </p:spTree>
    <p:extLst>
      <p:ext uri="{BB962C8B-B14F-4D97-AF65-F5344CB8AC3E}">
        <p14:creationId xmlns:p14="http://schemas.microsoft.com/office/powerpoint/2010/main" val="2411053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data interface</a:t>
            </a:r>
          </a:p>
        </p:txBody>
      </p:sp>
      <p:pic>
        <p:nvPicPr>
          <p:cNvPr id="6" name="Picture 5"/>
          <p:cNvPicPr>
            <a:picLocks noChangeAspect="1"/>
          </p:cNvPicPr>
          <p:nvPr/>
        </p:nvPicPr>
        <p:blipFill>
          <a:blip r:embed="rId2"/>
          <a:stretch>
            <a:fillRect/>
          </a:stretch>
        </p:blipFill>
        <p:spPr>
          <a:xfrm>
            <a:off x="0" y="1143000"/>
            <a:ext cx="9144000" cy="5486400"/>
          </a:xfrm>
          <a:prstGeom prst="rect">
            <a:avLst/>
          </a:prstGeom>
        </p:spPr>
      </p:pic>
    </p:spTree>
    <p:extLst>
      <p:ext uri="{BB962C8B-B14F-4D97-AF65-F5344CB8AC3E}">
        <p14:creationId xmlns:p14="http://schemas.microsoft.com/office/powerpoint/2010/main" val="567614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KNMI</a:t>
            </a:r>
            <a:r>
              <a:rPr lang="en-US" dirty="0"/>
              <a:t> climate explorer</a:t>
            </a:r>
          </a:p>
        </p:txBody>
      </p:sp>
      <p:sp>
        <p:nvSpPr>
          <p:cNvPr id="3" name="Content Placeholder 2"/>
          <p:cNvSpPr>
            <a:spLocks noGrp="1"/>
          </p:cNvSpPr>
          <p:nvPr>
            <p:ph idx="1"/>
          </p:nvPr>
        </p:nvSpPr>
        <p:spPr/>
        <p:txBody>
          <a:bodyPr/>
          <a:lstStyle/>
          <a:p>
            <a:r>
              <a:rPr lang="en-US" dirty="0"/>
              <a:t>Provides easy access to </a:t>
            </a:r>
            <a:r>
              <a:rPr lang="en-US" dirty="0" err="1"/>
              <a:t>CMIP3</a:t>
            </a:r>
            <a:r>
              <a:rPr lang="en-US" dirty="0"/>
              <a:t> (</a:t>
            </a:r>
            <a:r>
              <a:rPr lang="en-US" dirty="0" err="1"/>
              <a:t>daily&amp;monthly</a:t>
            </a:r>
            <a:r>
              <a:rPr lang="en-US" dirty="0"/>
              <a:t>) and CMIP5 (monthly) model output</a:t>
            </a:r>
          </a:p>
          <a:p>
            <a:r>
              <a:rPr lang="en-US" dirty="0"/>
              <a:t>Some observational data also available</a:t>
            </a:r>
          </a:p>
          <a:p>
            <a:r>
              <a:rPr lang="en-US" dirty="0"/>
              <a:t>Simple functionality allow online calculation of anomalies, trends and apply filters.</a:t>
            </a:r>
          </a:p>
          <a:p>
            <a:r>
              <a:rPr lang="en-US" dirty="0"/>
              <a:t>Simple exercise sheet on the </a:t>
            </a:r>
            <a:r>
              <a:rPr lang="en-US" dirty="0" err="1"/>
              <a:t>s2s</a:t>
            </a:r>
            <a:r>
              <a:rPr lang="en-US" dirty="0"/>
              <a:t> </a:t>
            </a:r>
            <a:r>
              <a:rPr lang="en-US" dirty="0" err="1"/>
              <a:t>clima-dods</a:t>
            </a:r>
            <a:r>
              <a:rPr lang="en-US" dirty="0"/>
              <a:t> site</a:t>
            </a:r>
          </a:p>
        </p:txBody>
      </p:sp>
    </p:spTree>
    <p:extLst>
      <p:ext uri="{BB962C8B-B14F-4D97-AF65-F5344CB8AC3E}">
        <p14:creationId xmlns:p14="http://schemas.microsoft.com/office/powerpoint/2010/main" val="153051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http://climexp.knmi.nl</a:t>
            </a:r>
            <a:br>
              <a:rPr lang="en-US" dirty="0"/>
            </a:br>
            <a:endParaRPr lang="en-US" dirty="0"/>
          </a:p>
        </p:txBody>
      </p:sp>
      <p:pic>
        <p:nvPicPr>
          <p:cNvPr id="3" name="Picture 2"/>
          <p:cNvPicPr>
            <a:picLocks noChangeAspect="1"/>
          </p:cNvPicPr>
          <p:nvPr/>
        </p:nvPicPr>
        <p:blipFill>
          <a:blip r:embed="rId3"/>
          <a:stretch>
            <a:fillRect/>
          </a:stretch>
        </p:blipFill>
        <p:spPr>
          <a:xfrm>
            <a:off x="0" y="685800"/>
            <a:ext cx="9144000" cy="5638680"/>
          </a:xfrm>
          <a:prstGeom prst="rect">
            <a:avLst/>
          </a:prstGeom>
        </p:spPr>
      </p:pic>
    </p:spTree>
    <p:extLst>
      <p:ext uri="{BB962C8B-B14F-4D97-AF65-F5344CB8AC3E}">
        <p14:creationId xmlns:p14="http://schemas.microsoft.com/office/powerpoint/2010/main" val="2158937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899"/>
            <a:ext cx="9144000" cy="5638680"/>
          </a:xfrm>
          <a:prstGeom prst="rect">
            <a:avLst/>
          </a:prstGeom>
        </p:spPr>
      </p:pic>
      <p:sp>
        <p:nvSpPr>
          <p:cNvPr id="4" name="TextBox 3"/>
          <p:cNvSpPr txBox="1"/>
          <p:nvPr/>
        </p:nvSpPr>
        <p:spPr>
          <a:xfrm>
            <a:off x="5638800" y="1066800"/>
            <a:ext cx="2894580" cy="369332"/>
          </a:xfrm>
          <a:prstGeom prst="rect">
            <a:avLst/>
          </a:prstGeom>
          <a:noFill/>
        </p:spPr>
        <p:txBody>
          <a:bodyPr wrap="none" rtlCol="0">
            <a:spAutoFit/>
          </a:bodyPr>
          <a:lstStyle/>
          <a:p>
            <a:r>
              <a:rPr lang="en-US" dirty="0"/>
              <a:t>variable (</a:t>
            </a:r>
            <a:r>
              <a:rPr lang="en-US" dirty="0" err="1"/>
              <a:t>tas</a:t>
            </a:r>
            <a:r>
              <a:rPr lang="en-US" dirty="0"/>
              <a:t>=</a:t>
            </a:r>
            <a:r>
              <a:rPr lang="en-US" dirty="0" err="1"/>
              <a:t>T2m,pr</a:t>
            </a:r>
            <a:r>
              <a:rPr lang="en-US" dirty="0"/>
              <a:t>=</a:t>
            </a:r>
            <a:r>
              <a:rPr lang="en-US" dirty="0" err="1"/>
              <a:t>precip</a:t>
            </a:r>
            <a:r>
              <a:rPr lang="en-US" dirty="0"/>
              <a:t>)</a:t>
            </a:r>
          </a:p>
        </p:txBody>
      </p:sp>
      <p:cxnSp>
        <p:nvCxnSpPr>
          <p:cNvPr id="6" name="Straight Arrow Connector 5"/>
          <p:cNvCxnSpPr>
            <a:stCxn id="4" idx="1"/>
          </p:cNvCxnSpPr>
          <p:nvPr/>
        </p:nvCxnSpPr>
        <p:spPr>
          <a:xfrm flipH="1" flipV="1">
            <a:off x="4572000" y="1219200"/>
            <a:ext cx="1066800" cy="32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638800" y="2438400"/>
            <a:ext cx="1963022" cy="369332"/>
          </a:xfrm>
          <a:prstGeom prst="rect">
            <a:avLst/>
          </a:prstGeom>
          <a:noFill/>
        </p:spPr>
        <p:txBody>
          <a:bodyPr wrap="none" rtlCol="0">
            <a:spAutoFit/>
          </a:bodyPr>
          <a:lstStyle/>
          <a:p>
            <a:r>
              <a:rPr lang="en-US" dirty="0"/>
              <a:t>Ensemble number</a:t>
            </a:r>
          </a:p>
        </p:txBody>
      </p:sp>
      <p:cxnSp>
        <p:nvCxnSpPr>
          <p:cNvPr id="10" name="Straight Arrow Connector 9"/>
          <p:cNvCxnSpPr/>
          <p:nvPr/>
        </p:nvCxnSpPr>
        <p:spPr>
          <a:xfrm flipH="1">
            <a:off x="3048000" y="2623066"/>
            <a:ext cx="2667000" cy="2177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2133600"/>
            <a:ext cx="779893" cy="369332"/>
          </a:xfrm>
          <a:prstGeom prst="rect">
            <a:avLst/>
          </a:prstGeom>
          <a:noFill/>
        </p:spPr>
        <p:txBody>
          <a:bodyPr wrap="none" rtlCol="0">
            <a:spAutoFit/>
          </a:bodyPr>
          <a:lstStyle/>
          <a:p>
            <a:r>
              <a:rPr lang="en-US" dirty="0"/>
              <a:t>model</a:t>
            </a:r>
          </a:p>
        </p:txBody>
      </p:sp>
      <p:cxnSp>
        <p:nvCxnSpPr>
          <p:cNvPr id="13" name="Straight Arrow Connector 12"/>
          <p:cNvCxnSpPr>
            <a:stCxn id="12" idx="0"/>
          </p:cNvCxnSpPr>
          <p:nvPr/>
        </p:nvCxnSpPr>
        <p:spPr>
          <a:xfrm flipV="1">
            <a:off x="389947" y="1600200"/>
            <a:ext cx="524453"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8601" y="3657600"/>
            <a:ext cx="1066800" cy="646331"/>
          </a:xfrm>
          <a:prstGeom prst="rect">
            <a:avLst/>
          </a:prstGeom>
          <a:noFill/>
        </p:spPr>
        <p:txBody>
          <a:bodyPr wrap="square" rtlCol="0">
            <a:spAutoFit/>
          </a:bodyPr>
          <a:lstStyle/>
          <a:p>
            <a:r>
              <a:rPr lang="en-US" dirty="0"/>
              <a:t>Emission Scenario</a:t>
            </a:r>
          </a:p>
        </p:txBody>
      </p:sp>
      <p:cxnSp>
        <p:nvCxnSpPr>
          <p:cNvPr id="17" name="Straight Arrow Connector 16"/>
          <p:cNvCxnSpPr/>
          <p:nvPr/>
        </p:nvCxnSpPr>
        <p:spPr>
          <a:xfrm flipV="1">
            <a:off x="762000" y="3200400"/>
            <a:ext cx="753053"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37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9029"/>
            <a:ext cx="8153400" cy="5459866"/>
          </a:xfrm>
          <a:prstGeom prst="rect">
            <a:avLst/>
          </a:prstGeom>
        </p:spPr>
      </p:pic>
      <p:pic>
        <p:nvPicPr>
          <p:cNvPr id="3" name="Picture 2"/>
          <p:cNvPicPr>
            <a:picLocks noChangeAspect="1"/>
          </p:cNvPicPr>
          <p:nvPr/>
        </p:nvPicPr>
        <p:blipFill>
          <a:blip r:embed="rId3"/>
          <a:stretch>
            <a:fillRect/>
          </a:stretch>
        </p:blipFill>
        <p:spPr>
          <a:xfrm>
            <a:off x="6400800" y="5334000"/>
            <a:ext cx="2312479" cy="1426029"/>
          </a:xfrm>
          <a:prstGeom prst="rect">
            <a:avLst/>
          </a:prstGeom>
        </p:spPr>
      </p:pic>
      <p:sp>
        <p:nvSpPr>
          <p:cNvPr id="4" name="TextBox 3"/>
          <p:cNvSpPr txBox="1"/>
          <p:nvPr/>
        </p:nvSpPr>
        <p:spPr>
          <a:xfrm>
            <a:off x="4419600" y="5638800"/>
            <a:ext cx="1881795" cy="830997"/>
          </a:xfrm>
          <a:prstGeom prst="rect">
            <a:avLst/>
          </a:prstGeom>
          <a:noFill/>
        </p:spPr>
        <p:txBody>
          <a:bodyPr wrap="none" rtlCol="0">
            <a:spAutoFit/>
          </a:bodyPr>
          <a:lstStyle/>
          <a:p>
            <a:r>
              <a:rPr lang="en-US" sz="2400"/>
              <a:t>What to use?</a:t>
            </a:r>
          </a:p>
          <a:p>
            <a:r>
              <a:rPr lang="en-US" sz="2400"/>
              <a:t>What is best?  </a:t>
            </a:r>
          </a:p>
        </p:txBody>
      </p:sp>
      <p:sp>
        <p:nvSpPr>
          <p:cNvPr id="5" name="TextBox 4"/>
          <p:cNvSpPr txBox="1"/>
          <p:nvPr/>
        </p:nvSpPr>
        <p:spPr>
          <a:xfrm>
            <a:off x="914400" y="6019800"/>
            <a:ext cx="3556082" cy="461665"/>
          </a:xfrm>
          <a:prstGeom prst="rect">
            <a:avLst/>
          </a:prstGeom>
          <a:noFill/>
        </p:spPr>
        <p:txBody>
          <a:bodyPr wrap="none" rtlCol="0">
            <a:spAutoFit/>
          </a:bodyPr>
          <a:lstStyle/>
          <a:p>
            <a:r>
              <a:rPr lang="en-US" sz="2400" dirty="0"/>
              <a:t>since 2014: </a:t>
            </a:r>
            <a:r>
              <a:rPr lang="en-US" sz="2400" dirty="0" err="1"/>
              <a:t>GPM@10km</a:t>
            </a:r>
            <a:r>
              <a:rPr lang="en-US" sz="2400" dirty="0"/>
              <a:t>!!!</a:t>
            </a:r>
          </a:p>
        </p:txBody>
      </p:sp>
    </p:spTree>
    <p:extLst>
      <p:ext uri="{BB962C8B-B14F-4D97-AF65-F5344CB8AC3E}">
        <p14:creationId xmlns:p14="http://schemas.microsoft.com/office/powerpoint/2010/main" val="2953527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GB"/>
              <a:t>EUROSIP multi-model ensemble</a:t>
            </a:r>
          </a:p>
        </p:txBody>
      </p:sp>
      <p:sp>
        <p:nvSpPr>
          <p:cNvPr id="1360899" name="Rectangle 3"/>
          <p:cNvSpPr>
            <a:spLocks noGrp="1" noChangeArrowheads="1"/>
          </p:cNvSpPr>
          <p:nvPr>
            <p:ph type="body" idx="1"/>
          </p:nvPr>
        </p:nvSpPr>
        <p:spPr/>
        <p:txBody>
          <a:bodyPr>
            <a:normAutofit fontScale="70000" lnSpcReduction="20000"/>
          </a:bodyPr>
          <a:lstStyle/>
          <a:p>
            <a:r>
              <a:rPr lang="en-GB" dirty="0"/>
              <a:t>Four seasonal forecast  models archived at ECMWF:</a:t>
            </a:r>
          </a:p>
          <a:p>
            <a:pPr lvl="1"/>
            <a:r>
              <a:rPr lang="en-GB" dirty="0"/>
              <a:t>ECMWF – SYSTEM 4</a:t>
            </a:r>
          </a:p>
          <a:p>
            <a:pPr lvl="1"/>
            <a:r>
              <a:rPr lang="en-GB" dirty="0"/>
              <a:t>Met Office – HADGEM model, Met Office ocean analyses</a:t>
            </a:r>
          </a:p>
          <a:p>
            <a:pPr lvl="1"/>
            <a:r>
              <a:rPr lang="en-GB" dirty="0"/>
              <a:t>Météo-France – Météo-France model, Mercator ocean analyses</a:t>
            </a:r>
          </a:p>
          <a:p>
            <a:pPr lvl="1"/>
            <a:r>
              <a:rPr lang="en-GB" dirty="0">
                <a:solidFill>
                  <a:srgbClr val="FF0000"/>
                </a:solidFill>
              </a:rPr>
              <a:t>NCEP – CFSv2</a:t>
            </a:r>
          </a:p>
          <a:p>
            <a:pPr lvl="1"/>
            <a:endParaRPr lang="en-GB" dirty="0"/>
          </a:p>
          <a:p>
            <a:r>
              <a:rPr lang="en-GB" dirty="0"/>
              <a:t>Unified system</a:t>
            </a:r>
          </a:p>
          <a:p>
            <a:pPr lvl="1"/>
            <a:r>
              <a:rPr lang="en-GB" dirty="0"/>
              <a:t>Real-time since mid-2005</a:t>
            </a:r>
          </a:p>
          <a:p>
            <a:pPr lvl="1"/>
            <a:r>
              <a:rPr lang="en-GB" dirty="0"/>
              <a:t>All data in ECMWF operational archive</a:t>
            </a:r>
          </a:p>
          <a:p>
            <a:pPr lvl="1"/>
            <a:r>
              <a:rPr lang="en-GB" dirty="0"/>
              <a:t>Common operational schedule (products released at 12Z on 15</a:t>
            </a:r>
            <a:r>
              <a:rPr lang="en-GB" baseline="30000" dirty="0"/>
              <a:t>th</a:t>
            </a:r>
            <a:r>
              <a:rPr lang="en-GB" dirty="0"/>
              <a:t>)</a:t>
            </a:r>
          </a:p>
          <a:p>
            <a:pPr lvl="1"/>
            <a:r>
              <a:rPr lang="en-GB" dirty="0"/>
              <a:t>Recent changes at Met Office have limited the system somewhat</a:t>
            </a:r>
          </a:p>
          <a:p>
            <a:pPr lvl="1"/>
            <a:endParaRPr lang="en-GB" dirty="0"/>
          </a:p>
          <a:p>
            <a:pPr lvl="1"/>
            <a:r>
              <a:rPr lang="en-GB" dirty="0"/>
              <a:t>See “EUROSIP User Guide” on web for details, and also the ECMWF Newsletter article (Issue No. 118, Winter 2008/09)</a:t>
            </a:r>
          </a:p>
        </p:txBody>
      </p:sp>
    </p:spTree>
    <p:extLst>
      <p:ext uri="{BB962C8B-B14F-4D97-AF65-F5344CB8AC3E}">
        <p14:creationId xmlns:p14="http://schemas.microsoft.com/office/powerpoint/2010/main" val="267097148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EUROSIP web products</a:t>
            </a:r>
          </a:p>
        </p:txBody>
      </p:sp>
      <p:pic>
        <p:nvPicPr>
          <p:cNvPr id="14338" name="Picture 2" descr="H:\mslp.gif"/>
          <p:cNvPicPr>
            <a:picLocks noGrp="1" noChangeAspect="1" noChangeArrowheads="1"/>
          </p:cNvPicPr>
          <p:nvPr>
            <p:ph idx="1"/>
          </p:nvPr>
        </p:nvPicPr>
        <p:blipFill>
          <a:blip r:embed="rId2" cstate="print"/>
          <a:srcRect/>
          <a:stretch>
            <a:fillRect/>
          </a:stretch>
        </p:blipFill>
        <p:spPr bwMode="auto">
          <a:xfrm>
            <a:off x="250135" y="969650"/>
            <a:ext cx="4488153" cy="2904978"/>
          </a:xfrm>
          <a:prstGeom prst="rect">
            <a:avLst/>
          </a:prstGeom>
          <a:noFill/>
        </p:spPr>
      </p:pic>
      <p:pic>
        <p:nvPicPr>
          <p:cNvPr id="14339" name="Picture 3" descr="H:\mslp_an.gif"/>
          <p:cNvPicPr>
            <a:picLocks noChangeAspect="1" noChangeArrowheads="1"/>
          </p:cNvPicPr>
          <p:nvPr/>
        </p:nvPicPr>
        <p:blipFill>
          <a:blip r:embed="rId3" cstate="print"/>
          <a:srcRect/>
          <a:stretch>
            <a:fillRect/>
          </a:stretch>
        </p:blipFill>
        <p:spPr bwMode="auto">
          <a:xfrm>
            <a:off x="4696630" y="1036119"/>
            <a:ext cx="4007940" cy="2597248"/>
          </a:xfrm>
          <a:prstGeom prst="rect">
            <a:avLst/>
          </a:prstGeom>
          <a:noFill/>
        </p:spPr>
      </p:pic>
      <p:pic>
        <p:nvPicPr>
          <p:cNvPr id="1358850" name="Picture 2" descr="H:\mm_rain.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7" t="2166" r="7169"/>
          <a:stretch/>
        </p:blipFill>
        <p:spPr bwMode="auto">
          <a:xfrm rot="5400000">
            <a:off x="2944181" y="2148803"/>
            <a:ext cx="3112481" cy="49250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898617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EUROSIP data</a:t>
            </a:r>
          </a:p>
        </p:txBody>
      </p:sp>
      <p:sp>
        <p:nvSpPr>
          <p:cNvPr id="3" name="Content Placeholder 2"/>
          <p:cNvSpPr>
            <a:spLocks noGrp="1"/>
          </p:cNvSpPr>
          <p:nvPr>
            <p:ph idx="1"/>
          </p:nvPr>
        </p:nvSpPr>
        <p:spPr>
          <a:xfrm>
            <a:off x="457200" y="1143000"/>
            <a:ext cx="8229600" cy="5715000"/>
          </a:xfrm>
        </p:spPr>
        <p:txBody>
          <a:bodyPr>
            <a:normAutofit/>
          </a:bodyPr>
          <a:lstStyle/>
          <a:p>
            <a:r>
              <a:rPr lang="en-GB" dirty="0"/>
              <a:t>Individual model data archived in MARS</a:t>
            </a:r>
          </a:p>
          <a:p>
            <a:pPr lvl="1"/>
            <a:r>
              <a:rPr lang="en-GB" dirty="0"/>
              <a:t>NEW! Available in </a:t>
            </a:r>
            <a:r>
              <a:rPr lang="en-GB" dirty="0" err="1"/>
              <a:t>realtime</a:t>
            </a:r>
            <a:r>
              <a:rPr lang="en-GB" dirty="0"/>
              <a:t>, with </a:t>
            </a:r>
            <a:r>
              <a:rPr lang="en-GB" dirty="0" err="1"/>
              <a:t>ECMWFAPI</a:t>
            </a:r>
            <a:r>
              <a:rPr lang="en-GB" dirty="0"/>
              <a:t> and </a:t>
            </a:r>
            <a:r>
              <a:rPr lang="en-GB" dirty="0" err="1"/>
              <a:t>C3S</a:t>
            </a:r>
            <a:r>
              <a:rPr lang="en-GB" dirty="0"/>
              <a:t> API access...</a:t>
            </a:r>
          </a:p>
          <a:p>
            <a:pPr lvl="1"/>
            <a:r>
              <a:rPr lang="en-GB" dirty="0" err="1"/>
              <a:t>C3S</a:t>
            </a:r>
            <a:r>
              <a:rPr lang="en-GB" dirty="0"/>
              <a:t> toolbox beta release for remote processing</a:t>
            </a:r>
          </a:p>
          <a:p>
            <a:r>
              <a:rPr lang="en-GB" dirty="0"/>
              <a:t>Multi-model data products</a:t>
            </a:r>
          </a:p>
          <a:p>
            <a:pPr lvl="1"/>
            <a:r>
              <a:rPr lang="en-GB" dirty="0"/>
              <a:t>Created and archived in MARS</a:t>
            </a:r>
          </a:p>
          <a:p>
            <a:pPr lvl="1"/>
            <a:r>
              <a:rPr lang="en-GB" dirty="0"/>
              <a:t>Available for dissemination, also for commercial customers</a:t>
            </a:r>
          </a:p>
          <a:p>
            <a:pPr lvl="1"/>
            <a:endParaRPr lang="en-GB" dirty="0"/>
          </a:p>
          <a:p>
            <a:pPr lvl="1"/>
            <a:endParaRPr lang="en-GB" dirty="0"/>
          </a:p>
          <a:p>
            <a:pPr lvl="1"/>
            <a:endParaRPr lang="en-GB" dirty="0"/>
          </a:p>
          <a:p>
            <a:pPr lvl="1"/>
            <a:endParaRPr lang="en-GB" dirty="0"/>
          </a:p>
          <a:p>
            <a:endParaRPr lang="en-GB" dirty="0"/>
          </a:p>
        </p:txBody>
      </p:sp>
    </p:spTree>
    <p:extLst>
      <p:ext uri="{BB962C8B-B14F-4D97-AF65-F5344CB8AC3E}">
        <p14:creationId xmlns:p14="http://schemas.microsoft.com/office/powerpoint/2010/main" val="4090396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533400"/>
            <a:ext cx="9144000" cy="5336938"/>
          </a:xfrm>
          <a:prstGeom prst="rect">
            <a:avLst/>
          </a:prstGeom>
        </p:spPr>
      </p:pic>
      <p:sp>
        <p:nvSpPr>
          <p:cNvPr id="2" name="Title 1"/>
          <p:cNvSpPr>
            <a:spLocks noGrp="1"/>
          </p:cNvSpPr>
          <p:nvPr>
            <p:ph type="title"/>
          </p:nvPr>
        </p:nvSpPr>
        <p:spPr>
          <a:xfrm>
            <a:off x="457200" y="0"/>
            <a:ext cx="8229600" cy="914400"/>
          </a:xfrm>
        </p:spPr>
        <p:txBody>
          <a:bodyPr/>
          <a:lstStyle/>
          <a:p>
            <a:r>
              <a:rPr lang="en-US" dirty="0"/>
              <a:t>Observations and </a:t>
            </a:r>
            <a:r>
              <a:rPr lang="en-US" dirty="0" err="1"/>
              <a:t>IRI</a:t>
            </a:r>
            <a:r>
              <a:rPr lang="en-US" dirty="0"/>
              <a:t> data library</a:t>
            </a:r>
          </a:p>
        </p:txBody>
      </p:sp>
      <p:sp>
        <p:nvSpPr>
          <p:cNvPr id="9" name="TextBox 8"/>
          <p:cNvSpPr txBox="1"/>
          <p:nvPr/>
        </p:nvSpPr>
        <p:spPr>
          <a:xfrm>
            <a:off x="685799" y="5562601"/>
            <a:ext cx="7848601" cy="1384995"/>
          </a:xfrm>
          <a:prstGeom prst="rect">
            <a:avLst/>
          </a:prstGeom>
          <a:noFill/>
        </p:spPr>
        <p:txBody>
          <a:bodyPr wrap="square" rtlCol="0">
            <a:spAutoFit/>
          </a:bodyPr>
          <a:lstStyle/>
          <a:p>
            <a:r>
              <a:rPr lang="en-US" sz="2800" dirty="0"/>
              <a:t>data repository – data visualization - data analysis tool - Q: What are the advantages and disadvantages of such a platform?</a:t>
            </a:r>
          </a:p>
        </p:txBody>
      </p:sp>
    </p:spTree>
    <p:extLst>
      <p:ext uri="{BB962C8B-B14F-4D97-AF65-F5344CB8AC3E}">
        <p14:creationId xmlns:p14="http://schemas.microsoft.com/office/powerpoint/2010/main" val="427508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8700"/>
            <a:ext cx="9144000" cy="4800600"/>
          </a:xfrm>
          <a:prstGeom prst="rect">
            <a:avLst/>
          </a:prstGeom>
        </p:spPr>
      </p:pic>
      <p:sp>
        <p:nvSpPr>
          <p:cNvPr id="3" name="TextBox 2"/>
          <p:cNvSpPr txBox="1"/>
          <p:nvPr/>
        </p:nvSpPr>
        <p:spPr>
          <a:xfrm>
            <a:off x="3200400" y="381000"/>
            <a:ext cx="2849658" cy="584776"/>
          </a:xfrm>
          <a:prstGeom prst="rect">
            <a:avLst/>
          </a:prstGeom>
          <a:noFill/>
        </p:spPr>
        <p:txBody>
          <a:bodyPr wrap="none" rtlCol="0">
            <a:spAutoFit/>
          </a:bodyPr>
          <a:lstStyle/>
          <a:p>
            <a:r>
              <a:rPr lang="en-US" sz="3200" dirty="0"/>
              <a:t>A </a:t>
            </a:r>
            <a:r>
              <a:rPr lang="en-US" sz="3200" dirty="0" err="1"/>
              <a:t>GPM</a:t>
            </a:r>
            <a:r>
              <a:rPr lang="en-US" sz="3200" dirty="0"/>
              <a:t> example</a:t>
            </a:r>
          </a:p>
        </p:txBody>
      </p:sp>
      <p:sp>
        <p:nvSpPr>
          <p:cNvPr id="4" name="TextBox 3"/>
          <p:cNvSpPr txBox="1"/>
          <p:nvPr/>
        </p:nvSpPr>
        <p:spPr>
          <a:xfrm>
            <a:off x="3429000" y="6019800"/>
            <a:ext cx="2450110" cy="584776"/>
          </a:xfrm>
          <a:prstGeom prst="rect">
            <a:avLst/>
          </a:prstGeom>
          <a:noFill/>
        </p:spPr>
        <p:txBody>
          <a:bodyPr wrap="none" rtlCol="0">
            <a:spAutoFit/>
          </a:bodyPr>
          <a:lstStyle/>
          <a:p>
            <a:r>
              <a:rPr lang="en-US" sz="3200" dirty="0"/>
              <a:t>is this better?</a:t>
            </a:r>
          </a:p>
        </p:txBody>
      </p:sp>
    </p:spTree>
    <p:extLst>
      <p:ext uri="{BB962C8B-B14F-4D97-AF65-F5344CB8AC3E}">
        <p14:creationId xmlns:p14="http://schemas.microsoft.com/office/powerpoint/2010/main" val="544263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42040</TotalTime>
  <Words>2942</Words>
  <Application>Microsoft Macintosh PowerPoint</Application>
  <PresentationFormat>On-screen Show (4:3)</PresentationFormat>
  <Paragraphs>504</Paragraphs>
  <Slides>83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Avenir Book</vt:lpstr>
      <vt:lpstr>Calibri</vt:lpstr>
      <vt:lpstr>Gill Sans</vt:lpstr>
      <vt:lpstr>Times</vt:lpstr>
      <vt:lpstr>Office Theme</vt:lpstr>
      <vt:lpstr>An Introduction to ERA-5 and the Eurosip seasonal forecasts: overview of the products and the system</vt:lpstr>
      <vt:lpstr>PowerPoint Presentation</vt:lpstr>
      <vt:lpstr>Sources of data: stations</vt:lpstr>
      <vt:lpstr>PowerPoint Presentation</vt:lpstr>
      <vt:lpstr>PowerPoint Presentation</vt:lpstr>
      <vt:lpstr>For Satellite – coverage can be less of an issue (polar or geostationary – resolution, swathe, return times)</vt:lpstr>
      <vt:lpstr>Satellite – advantages and disadvantages</vt:lpstr>
      <vt:lpstr>PowerPoint Presentation</vt:lpstr>
      <vt:lpstr>PowerPoint Presentation</vt:lpstr>
      <vt:lpstr>But some variables in contrast are difficult to get directly from Satellite</vt:lpstr>
      <vt:lpstr>PowerPoint Presentation</vt:lpstr>
      <vt:lpstr>A supplement source of climate information: analysis and reanalysis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take a look at the monitoring</vt:lpstr>
      <vt:lpstr>PowerPoint Presentation</vt:lpstr>
      <vt:lpstr>PowerPoint Presentation</vt:lpstr>
      <vt:lpstr>PowerPoint Presentation</vt:lpstr>
      <vt:lpstr>PowerPoint Presentation</vt:lpstr>
      <vt:lpstr>PowerPoint Presentation</vt:lpstr>
      <vt:lpstr>PowerPoint Presentation</vt:lpstr>
      <vt:lpstr>But what is REanalysis?</vt:lpstr>
      <vt:lpstr>PowerPoint Presentation</vt:lpstr>
      <vt:lpstr>PowerPoint Presentation</vt:lpstr>
      <vt:lpstr>PowerPoint Presentation</vt:lpstr>
      <vt:lpstr>PowerPoint Presentation</vt:lpstr>
      <vt:lpstr>processes and skill...</vt:lpstr>
      <vt:lpstr>PowerPoint Presentation</vt:lpstr>
      <vt:lpstr>The Madden-Juilian Oscilliation</vt:lpstr>
      <vt:lpstr>This is important as the MJO skill has been improving in models</vt:lpstr>
      <vt:lpstr>Seasonal prediction: ENSO</vt:lpstr>
      <vt:lpstr>La Nino and El Nino conditions</vt:lpstr>
      <vt:lpstr>S2S week 3-4 correlation high skill over ENSO region But does it beat persistence?</vt:lpstr>
      <vt:lpstr>Seasonal Forecasting systems Eurosip</vt:lpstr>
      <vt:lpstr>Seasonal Forecasting systems Eurosip</vt:lpstr>
      <vt:lpstr>An introduction to the ECMWF framework</vt:lpstr>
      <vt:lpstr>Why do we need the hindcast suite?</vt:lpstr>
      <vt:lpstr>Why do we need the hindcast suite?</vt:lpstr>
      <vt:lpstr>Why do we need the hindcast suite?</vt:lpstr>
      <vt:lpstr>Example for temperature forecasts from SYS5</vt:lpstr>
      <vt:lpstr>Hindcast Strategies</vt:lpstr>
      <vt:lpstr>The Met Office system</vt:lpstr>
      <vt:lpstr>Seasonal forecasting within the C3S </vt:lpstr>
      <vt:lpstr>PowerPoint Presentation</vt:lpstr>
      <vt:lpstr>Bewildering array of data access choices</vt:lpstr>
      <vt:lpstr>Common go-to locations, many of which will be introduced this week </vt:lpstr>
      <vt:lpstr>TIGGE: the THORPEX Interactive Grand Global Ensemble </vt:lpstr>
      <vt:lpstr>PowerPoint Presentation</vt:lpstr>
      <vt:lpstr>PowerPoint Presentation</vt:lpstr>
      <vt:lpstr>PowerPoint Presentation</vt:lpstr>
      <vt:lpstr>3. The TIGGE ensembles </vt:lpstr>
      <vt:lpstr>TIGGE data flows</vt:lpstr>
      <vt:lpstr>TIGGE features</vt:lpstr>
      <vt:lpstr>Subseasonal to Seasonal (S2S) Database</vt:lpstr>
      <vt:lpstr>Contributing centres to S2S</vt:lpstr>
      <vt:lpstr>S2S partners</vt:lpstr>
      <vt:lpstr>NMME</vt:lpstr>
      <vt:lpstr>NMME</vt:lpstr>
      <vt:lpstr>What’s available for real-time?</vt:lpstr>
      <vt:lpstr>Hindcasts (phase 1)</vt:lpstr>
      <vt:lpstr>Hindcasts phase 2</vt:lpstr>
      <vt:lpstr>Real time forecasts:</vt:lpstr>
      <vt:lpstr>Data locations for realtime</vt:lpstr>
      <vt:lpstr>CHFP: Climate-system Historical Forecast Project </vt:lpstr>
      <vt:lpstr>CHFP</vt:lpstr>
      <vt:lpstr>What is in there?</vt:lpstr>
      <vt:lpstr>Web data interface</vt:lpstr>
      <vt:lpstr>KNMI climate explorer</vt:lpstr>
      <vt:lpstr>http://climexp.knmi.nl </vt:lpstr>
      <vt:lpstr>PowerPoint Presentation</vt:lpstr>
      <vt:lpstr>EUROSIP multi-model ensemble</vt:lpstr>
      <vt:lpstr>EUROSIP web products</vt:lpstr>
      <vt:lpstr>EUROSIP data</vt:lpstr>
      <vt:lpstr>Observations and IRI data library</vt:lpstr>
    </vt:vector>
  </TitlesOfParts>
  <Company>ICTP-UNESCO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Adrian Tompkins</dc:creator>
  <cp:lastModifiedBy>Adrian Tompkins</cp:lastModifiedBy>
  <cp:revision>587</cp:revision>
  <dcterms:created xsi:type="dcterms:W3CDTF">2014-03-04T08:27:02Z</dcterms:created>
  <dcterms:modified xsi:type="dcterms:W3CDTF">2019-08-20T14:33:14Z</dcterms:modified>
</cp:coreProperties>
</file>