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1" r:id="rId2"/>
    <p:sldId id="314" r:id="rId3"/>
    <p:sldId id="315" r:id="rId4"/>
    <p:sldId id="316" r:id="rId5"/>
    <p:sldId id="318" r:id="rId6"/>
    <p:sldId id="319" r:id="rId7"/>
    <p:sldId id="320" r:id="rId8"/>
    <p:sldId id="313" r:id="rId9"/>
    <p:sldId id="321" r:id="rId10"/>
    <p:sldId id="322" r:id="rId11"/>
    <p:sldId id="325" r:id="rId12"/>
    <p:sldId id="354" r:id="rId13"/>
    <p:sldId id="355" r:id="rId14"/>
    <p:sldId id="356" r:id="rId15"/>
    <p:sldId id="357" r:id="rId16"/>
    <p:sldId id="363" r:id="rId17"/>
    <p:sldId id="328" r:id="rId18"/>
    <p:sldId id="329" r:id="rId19"/>
    <p:sldId id="366" r:id="rId20"/>
    <p:sldId id="368" r:id="rId21"/>
    <p:sldId id="369" r:id="rId22"/>
    <p:sldId id="330" r:id="rId23"/>
    <p:sldId id="331" r:id="rId24"/>
    <p:sldId id="332" r:id="rId25"/>
    <p:sldId id="333" r:id="rId26"/>
    <p:sldId id="334" r:id="rId27"/>
    <p:sldId id="344" r:id="rId28"/>
    <p:sldId id="346" r:id="rId29"/>
    <p:sldId id="350" r:id="rId30"/>
    <p:sldId id="353" r:id="rId31"/>
    <p:sldId id="360" r:id="rId32"/>
    <p:sldId id="365" r:id="rId33"/>
    <p:sldId id="361" r:id="rId34"/>
    <p:sldId id="343" r:id="rId35"/>
    <p:sldId id="345" r:id="rId36"/>
    <p:sldId id="341" r:id="rId37"/>
    <p:sldId id="342" r:id="rId38"/>
    <p:sldId id="339" r:id="rId39"/>
    <p:sldId id="340" r:id="rId40"/>
    <p:sldId id="358" r:id="rId41"/>
    <p:sldId id="352" r:id="rId42"/>
    <p:sldId id="359" r:id="rId43"/>
    <p:sldId id="347" r:id="rId44"/>
    <p:sldId id="349" r:id="rId45"/>
    <p:sldId id="36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0"/>
  </p:normalViewPr>
  <p:slideViewPr>
    <p:cSldViewPr>
      <p:cViewPr varScale="1">
        <p:scale>
          <a:sx n="109" d="100"/>
          <a:sy n="109" d="100"/>
        </p:scale>
        <p:origin x="172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EF3FC-3F87-4BCF-B5C8-017E8EE676B4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D77F85-D5D4-4494-A0AA-DE5A852B46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59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202D80-D76E-4F6C-9710-3C18FFF6B491}" type="datetimeFigureOut">
              <a:rPr lang="en-US" smtClean="0"/>
              <a:pPr/>
              <a:t>4/28/19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56136-D27C-497E-840A-AA207B59B73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6096000"/>
            <a:ext cx="73152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56136-D27C-497E-840A-AA207B59B73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381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914400"/>
          </a:xfrm>
        </p:spPr>
        <p:txBody>
          <a:bodyPr>
            <a:normAutofit/>
          </a:bodyPr>
          <a:lstStyle/>
          <a:p>
            <a:r>
              <a:rPr lang="en-US" dirty="0" err="1"/>
              <a:t>NWP</a:t>
            </a:r>
            <a:r>
              <a:rPr lang="en-US" dirty="0"/>
              <a:t> and climate model uncertainty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43000"/>
            <a:ext cx="6400800" cy="1447800"/>
          </a:xfrm>
        </p:spPr>
        <p:txBody>
          <a:bodyPr>
            <a:normAutofit/>
          </a:bodyPr>
          <a:lstStyle/>
          <a:p>
            <a:r>
              <a:rPr lang="en-US" dirty="0"/>
              <a:t>Adrian M Tompkins, </a:t>
            </a:r>
            <a:r>
              <a:rPr lang="en-US" dirty="0" err="1"/>
              <a:t>ICTP</a:t>
            </a:r>
            <a:endParaRPr lang="en-US" dirty="0"/>
          </a:p>
          <a:p>
            <a:r>
              <a:rPr lang="en-US" dirty="0"/>
              <a:t>Tompkins@ictp.it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5638800"/>
            <a:ext cx="1872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picture from Nasa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"/>
            <a:ext cx="7848600" cy="613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6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Why are we worried about parametrizations?</a:t>
            </a:r>
          </a:p>
          <a:p>
            <a:pPr lvl="1"/>
            <a:r>
              <a:rPr lang="en-US"/>
              <a:t>Not always derivable from theory </a:t>
            </a:r>
          </a:p>
          <a:p>
            <a:pPr lvl="1"/>
            <a:r>
              <a:rPr lang="en-US"/>
              <a:t>May contain ad-hoc assumptions, particularly to close the equation set.</a:t>
            </a:r>
          </a:p>
          <a:p>
            <a:pPr lvl="1"/>
            <a:r>
              <a:rPr lang="en-US"/>
              <a:t>May contain parameters that are difficult to measure from observations or derive from theory.</a:t>
            </a:r>
          </a:p>
          <a:p>
            <a:r>
              <a:rPr lang="en-US"/>
              <a:t>Result: </a:t>
            </a:r>
            <a:r>
              <a:rPr lang="en-US">
                <a:solidFill>
                  <a:srgbClr val="FF0000"/>
                </a:solidFill>
              </a:rPr>
              <a:t>model uncertainty </a:t>
            </a:r>
          </a:p>
          <a:p>
            <a:r>
              <a:rPr lang="en-US"/>
              <a:t>Example: in CMIP3/AR4 cloud parametrization schemes were the larges cause of differences in climate sensitivity between the models.  This has not changed in CMIP5/AR5.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51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leads to uncertainty in forecasts due to an imperfect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993900"/>
            <a:ext cx="6591300" cy="2870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9675499">
            <a:off x="3369189" y="3500105"/>
            <a:ext cx="157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observed state</a:t>
            </a:r>
          </a:p>
        </p:txBody>
      </p:sp>
    </p:spTree>
    <p:extLst>
      <p:ext uri="{BB962C8B-B14F-4D97-AF65-F5344CB8AC3E}">
        <p14:creationId xmlns:p14="http://schemas.microsoft.com/office/powerpoint/2010/main" val="1093563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844" y="2209800"/>
            <a:ext cx="7493000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leads to uncertainty in forecasts due to an imperfect model</a:t>
            </a:r>
          </a:p>
        </p:txBody>
      </p:sp>
      <p:sp>
        <p:nvSpPr>
          <p:cNvPr id="4" name="TextBox 3"/>
          <p:cNvSpPr txBox="1"/>
          <p:nvPr/>
        </p:nvSpPr>
        <p:spPr>
          <a:xfrm rot="19675499">
            <a:off x="3369189" y="3500105"/>
            <a:ext cx="1576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observed state</a:t>
            </a:r>
          </a:p>
        </p:txBody>
      </p:sp>
      <p:sp>
        <p:nvSpPr>
          <p:cNvPr id="6" name="TextBox 5"/>
          <p:cNvSpPr txBox="1"/>
          <p:nvPr/>
        </p:nvSpPr>
        <p:spPr>
          <a:xfrm rot="21075297">
            <a:off x="4823167" y="4184715"/>
            <a:ext cx="947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forecast</a:t>
            </a:r>
          </a:p>
        </p:txBody>
      </p:sp>
    </p:spTree>
    <p:extLst>
      <p:ext uri="{BB962C8B-B14F-4D97-AF65-F5344CB8AC3E}">
        <p14:creationId xmlns:p14="http://schemas.microsoft.com/office/powerpoint/2010/main" val="177996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But uncertainty is also a result of inaccurate initial conditions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689100"/>
            <a:ext cx="6781800" cy="3467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5562600"/>
            <a:ext cx="6783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Question: how can we account for this uncertainty?</a:t>
            </a:r>
          </a:p>
        </p:txBody>
      </p:sp>
    </p:spTree>
    <p:extLst>
      <p:ext uri="{BB962C8B-B14F-4D97-AF65-F5344CB8AC3E}">
        <p14:creationId xmlns:p14="http://schemas.microsoft.com/office/powerpoint/2010/main" val="1926610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We run ensembles of forecasts...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939800"/>
            <a:ext cx="8026400" cy="4978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86600" y="13716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Differences due </a:t>
            </a:r>
            <a:r>
              <a:rPr lang="en-US">
                <a:solidFill>
                  <a:srgbClr val="FF0000"/>
                </a:solidFill>
              </a:rPr>
              <a:t>to initial condition uncertainty </a:t>
            </a:r>
            <a:r>
              <a:rPr lang="en-US"/>
              <a:t>AND </a:t>
            </a:r>
            <a:r>
              <a:rPr lang="en-US">
                <a:solidFill>
                  <a:srgbClr val="FF0000"/>
                </a:solidFill>
              </a:rPr>
              <a:t>model uncertainty</a:t>
            </a:r>
          </a:p>
        </p:txBody>
      </p:sp>
    </p:spTree>
    <p:extLst>
      <p:ext uri="{BB962C8B-B14F-4D97-AF65-F5344CB8AC3E}">
        <p14:creationId xmlns:p14="http://schemas.microsoft.com/office/powerpoint/2010/main" val="3084781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295400"/>
          </a:xfrm>
        </p:spPr>
        <p:txBody>
          <a:bodyPr/>
          <a:lstStyle/>
          <a:p>
            <a:r>
              <a:rPr lang="en-US"/>
              <a:t>Example: 3 day forecasts of the 2000 storms in USA</a:t>
            </a:r>
            <a:br>
              <a:rPr lang="en-US"/>
            </a:br>
            <a:r>
              <a:rPr lang="en-US" sz="2000"/>
              <a:t>from Buizza and Chessa, 2002, MWR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39885"/>
            <a:ext cx="749508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70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6938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6453861"/>
            <a:ext cx="801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9 member regional model rainfall seasonal forecasts for East Africa (Diro et al. 2012)</a:t>
            </a:r>
          </a:p>
        </p:txBody>
      </p:sp>
    </p:spTree>
    <p:extLst>
      <p:ext uri="{BB962C8B-B14F-4D97-AF65-F5344CB8AC3E}">
        <p14:creationId xmlns:p14="http://schemas.microsoft.com/office/powerpoint/2010/main" val="3066404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04800"/>
            <a:ext cx="7467600" cy="63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226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349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8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22300"/>
            <a:ext cx="82169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71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8" y="3429000"/>
            <a:ext cx="9144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0600"/>
            <a:ext cx="9144000" cy="349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 err="1"/>
              <a:t>EuroSIP</a:t>
            </a:r>
            <a:r>
              <a:rPr lang="en-US" dirty="0"/>
              <a:t>: </a:t>
            </a:r>
            <a:r>
              <a:rPr lang="en-US" dirty="0" err="1"/>
              <a:t>ECMWF</a:t>
            </a:r>
            <a:r>
              <a:rPr lang="en-US" dirty="0"/>
              <a:t>, </a:t>
            </a:r>
            <a:r>
              <a:rPr lang="en-US" dirty="0" err="1"/>
              <a:t>MeteoFrance</a:t>
            </a:r>
            <a:r>
              <a:rPr lang="en-US" dirty="0"/>
              <a:t>, Met Office, </a:t>
            </a:r>
            <a:r>
              <a:rPr lang="en-US" dirty="0" err="1"/>
              <a:t>NCEP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6248400"/>
            <a:ext cx="100711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EUROSIP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0" y="3733800"/>
            <a:ext cx="92923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ECMWF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201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 Model – Can add other modelling systems e.g. </a:t>
            </a:r>
            <a:r>
              <a:rPr lang="en-US" dirty="0" err="1"/>
              <a:t>EUROSIP</a:t>
            </a:r>
            <a:r>
              <a:rPr lang="en-US" dirty="0"/>
              <a:t> (</a:t>
            </a:r>
            <a:r>
              <a:rPr lang="en-US" dirty="0" err="1"/>
              <a:t>ECMWF</a:t>
            </a:r>
            <a:r>
              <a:rPr lang="en-US" dirty="0"/>
              <a:t>, </a:t>
            </a:r>
            <a:r>
              <a:rPr lang="en-US" dirty="0" err="1"/>
              <a:t>MeteoFrance</a:t>
            </a:r>
            <a:r>
              <a:rPr lang="en-US" dirty="0"/>
              <a:t>, </a:t>
            </a:r>
            <a:r>
              <a:rPr lang="en-US" dirty="0" err="1"/>
              <a:t>UKMO</a:t>
            </a:r>
            <a:r>
              <a:rPr lang="en-US" dirty="0"/>
              <a:t>, </a:t>
            </a:r>
            <a:r>
              <a:rPr lang="en-US" dirty="0" err="1"/>
              <a:t>NCEP</a:t>
            </a:r>
            <a:r>
              <a:rPr lang="en-US" dirty="0"/>
              <a:t>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905000"/>
            <a:ext cx="4876800" cy="418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0"/>
            <a:ext cx="4497334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800" y="6488382"/>
            <a:ext cx="2639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STRANGE HERE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5410200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ECMWF</a:t>
            </a:r>
            <a:r>
              <a:rPr lang="en-US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2895600"/>
            <a:ext cx="100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EUROSIP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909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467600" cy="47117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The standard deviation between the forecasts is referred to as the inter-ensemble “spread”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6019800"/>
            <a:ext cx="5884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QUESTION: How large should the spread be?</a:t>
            </a:r>
          </a:p>
        </p:txBody>
      </p:sp>
    </p:spTree>
    <p:extLst>
      <p:ext uri="{BB962C8B-B14F-4D97-AF65-F5344CB8AC3E}">
        <p14:creationId xmlns:p14="http://schemas.microsoft.com/office/powerpoint/2010/main" val="1953949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028700"/>
            <a:ext cx="8902700" cy="4787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/>
              <a:t>In general, for any given forecast lead time, we want the spread to be comparable to the RMS forecast error</a:t>
            </a:r>
          </a:p>
        </p:txBody>
      </p:sp>
    </p:spTree>
    <p:extLst>
      <p:ext uri="{BB962C8B-B14F-4D97-AF65-F5344CB8AC3E}">
        <p14:creationId xmlns:p14="http://schemas.microsoft.com/office/powerpoint/2010/main" val="2552002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850900"/>
            <a:ext cx="8458200" cy="51562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9232"/>
            <a:ext cx="91440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“Over-confident” forecasting system – observations often lie outside the ensemble</a:t>
            </a:r>
          </a:p>
        </p:txBody>
      </p:sp>
      <p:sp>
        <p:nvSpPr>
          <p:cNvPr id="4" name="Rectangle 3"/>
          <p:cNvSpPr/>
          <p:nvPr/>
        </p:nvSpPr>
        <p:spPr>
          <a:xfrm>
            <a:off x="7239000" y="5791200"/>
            <a:ext cx="1905000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3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79500"/>
            <a:ext cx="8877300" cy="46863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“Under-confident” system – perturbations are too strong and overestimate the system error</a:t>
            </a:r>
          </a:p>
        </p:txBody>
      </p:sp>
    </p:spTree>
    <p:extLst>
      <p:ext uri="{BB962C8B-B14F-4D97-AF65-F5344CB8AC3E}">
        <p14:creationId xmlns:p14="http://schemas.microsoft.com/office/powerpoint/2010/main" val="259842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41400"/>
            <a:ext cx="5473700" cy="476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52400"/>
            <a:ext cx="754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QUESTION: forecast states 70% chance of rain – and it rains – is this a good forecast?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29400" y="1676400"/>
            <a:ext cx="845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no rain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10400" y="3048000"/>
            <a:ext cx="549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rain</a:t>
            </a:r>
          </a:p>
        </p:txBody>
      </p:sp>
    </p:spTree>
    <p:extLst>
      <p:ext uri="{BB962C8B-B14F-4D97-AF65-F5344CB8AC3E}">
        <p14:creationId xmlns:p14="http://schemas.microsoft.com/office/powerpoint/2010/main" val="2204543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Uncertainty in climate modelling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747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11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152400"/>
            <a:ext cx="5105400" cy="609600"/>
          </a:xfrm>
        </p:spPr>
        <p:txBody>
          <a:bodyPr/>
          <a:lstStyle/>
          <a:p>
            <a:r>
              <a:rPr lang="en-US"/>
              <a:t>Emissions scenarios in CMIP5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3644"/>
            <a:ext cx="3886200" cy="4038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85800"/>
            <a:ext cx="3000188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4195097"/>
            <a:ext cx="5715000" cy="264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0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RCP2p6 is not all good news...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4648200"/>
            <a:ext cx="8153400" cy="18978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RCP2p6 and 8p5 are surprisingly similar due to high use of biofuels needed to respect 2p6 Wm</a:t>
            </a:r>
            <a:r>
              <a:rPr lang="en-US" baseline="30000" dirty="0"/>
              <a:t>-2</a:t>
            </a:r>
          </a:p>
        </p:txBody>
      </p:sp>
      <p:pic>
        <p:nvPicPr>
          <p:cNvPr id="4" name="Picture 3" descr="time_series_crop_grass_v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88081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534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46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HYDE output example (using </a:t>
            </a:r>
            <a:r>
              <a:rPr lang="en-US" dirty="0" err="1"/>
              <a:t>CLM</a:t>
            </a:r>
            <a:r>
              <a:rPr lang="en-US" dirty="0"/>
              <a:t>)</a:t>
            </a:r>
          </a:p>
        </p:txBody>
      </p:sp>
      <p:pic>
        <p:nvPicPr>
          <p:cNvPr id="4" name="Content Placeholder 3" descr="crop_merge_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8455" y="2508720"/>
            <a:ext cx="8697523" cy="3142212"/>
          </a:xfrm>
        </p:spPr>
      </p:pic>
      <p:sp>
        <p:nvSpPr>
          <p:cNvPr id="5" name="TextBox 4"/>
          <p:cNvSpPr txBox="1"/>
          <p:nvPr/>
        </p:nvSpPr>
        <p:spPr>
          <a:xfrm>
            <a:off x="7203326" y="2231366"/>
            <a:ext cx="90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RCP8p5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57643" y="2231366"/>
            <a:ext cx="90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RCP2p6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1321" y="1687266"/>
            <a:ext cx="8179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RCP2p6 actually has one of the greatest conversation to cropland rates in Africa  due to high use of </a:t>
            </a:r>
            <a:r>
              <a:rPr lang="en-US" dirty="0" err="1"/>
              <a:t>biofuels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764468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Leads to emissions scenarios for major greenhouse gases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7464714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681" y="6457890"/>
            <a:ext cx="866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Question</a:t>
            </a:r>
            <a:r>
              <a:rPr lang="en-US" sz="2000" b="1" dirty="0"/>
              <a:t>: Are these 4 scenarios all equally likely?  Which one is the most likely? </a:t>
            </a:r>
          </a:p>
        </p:txBody>
      </p:sp>
    </p:spTree>
    <p:extLst>
      <p:ext uri="{BB962C8B-B14F-4D97-AF65-F5344CB8AC3E}">
        <p14:creationId xmlns:p14="http://schemas.microsoft.com/office/powerpoint/2010/main" val="26811585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RCP2p6 is not all good news...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4648200"/>
            <a:ext cx="8153400" cy="189781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RCP2p6 and 8p5 are surprisingly similar due to high use of biofuels needed to respect 2p6 Wm</a:t>
            </a:r>
            <a:r>
              <a:rPr lang="en-US" baseline="30000" dirty="0"/>
              <a:t>-2</a:t>
            </a:r>
          </a:p>
          <a:p>
            <a:r>
              <a:rPr lang="en-US" dirty="0"/>
              <a:t>Are these scenarios representative?</a:t>
            </a:r>
          </a:p>
        </p:txBody>
      </p:sp>
      <p:pic>
        <p:nvPicPr>
          <p:cNvPr id="4" name="Picture 3" descr="time_series_crop_grass_ve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8808172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68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Uncertainty in climate modelling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7470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95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057400"/>
            <a:ext cx="5800725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549"/>
            <a:ext cx="6553200" cy="21793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4290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Question:</a:t>
            </a:r>
          </a:p>
          <a:p>
            <a:r>
              <a:rPr lang="en-US" dirty="0"/>
              <a:t>Where is the initial condition uncertainty?</a:t>
            </a:r>
          </a:p>
        </p:txBody>
      </p:sp>
    </p:spTree>
    <p:extLst>
      <p:ext uri="{BB962C8B-B14F-4D97-AF65-F5344CB8AC3E}">
        <p14:creationId xmlns:p14="http://schemas.microsoft.com/office/powerpoint/2010/main" val="901674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ISIMIP</a:t>
            </a:r>
            <a:r>
              <a:rPr lang="en-US" dirty="0"/>
              <a:t> – </a:t>
            </a:r>
            <a:r>
              <a:rPr lang="en-US" dirty="0" err="1"/>
              <a:t>PNAS</a:t>
            </a:r>
            <a:r>
              <a:rPr lang="en-US" dirty="0"/>
              <a:t> special issues 2014</a:t>
            </a:r>
            <a:br>
              <a:rPr lang="en-US" dirty="0"/>
            </a:br>
            <a:r>
              <a:rPr lang="en-US" dirty="0"/>
              <a:t>investigated </a:t>
            </a:r>
            <a:r>
              <a:rPr lang="en-US" dirty="0" err="1"/>
              <a:t>multisectoral</a:t>
            </a:r>
            <a:r>
              <a:rPr lang="en-US" dirty="0"/>
              <a:t> impacts of climate change using </a:t>
            </a:r>
            <a:r>
              <a:rPr lang="en-US" dirty="0">
                <a:solidFill>
                  <a:srgbClr val="FF0000"/>
                </a:solidFill>
              </a:rPr>
              <a:t>one</a:t>
            </a:r>
            <a:r>
              <a:rPr lang="en-US" dirty="0"/>
              <a:t> member of 5 climate models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306896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957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techniques in climate modelling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85598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46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57912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/>
              <a:t> Key et al. BAMS to appear 2015: http://dx.doi.org/10.1175/BAMS-D-13-00255.1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0"/>
            <a:ext cx="8417729" cy="42799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14478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However, model error and initial condition “sampling” error are often confused.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43200" y="2057400"/>
            <a:ext cx="4586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Large ensemble climate change experiments</a:t>
            </a:r>
          </a:p>
          <a:p>
            <a:r>
              <a:rPr lang="en-US"/>
              <a:t>30 ensemble members – historical and RCP8p5</a:t>
            </a:r>
          </a:p>
          <a:p>
            <a:r>
              <a:rPr lang="en-US"/>
              <a:t>Single climate model </a:t>
            </a:r>
          </a:p>
        </p:txBody>
      </p:sp>
    </p:spTree>
    <p:extLst>
      <p:ext uri="{BB962C8B-B14F-4D97-AF65-F5344CB8AC3E}">
        <p14:creationId xmlns:p14="http://schemas.microsoft.com/office/powerpoint/2010/main" val="179688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85800"/>
            <a:ext cx="8052148" cy="5156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601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/>
              <a:t> http://dx.doi.org/10.1175/BAMS-D-13-00255.1</a:t>
            </a:r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152400"/>
            <a:ext cx="88392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First 16 members:  2013-2046 temperature trend</a:t>
            </a:r>
          </a:p>
        </p:txBody>
      </p:sp>
    </p:spTree>
    <p:extLst>
      <p:ext uri="{BB962C8B-B14F-4D97-AF65-F5344CB8AC3E}">
        <p14:creationId xmlns:p14="http://schemas.microsoft.com/office/powerpoint/2010/main" val="1745262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619253" cy="406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2400"/>
            <a:ext cx="82296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Inter-ensemble temperature “spread” – what is the difference between the left and right? </a:t>
            </a:r>
          </a:p>
        </p:txBody>
      </p:sp>
    </p:spTree>
    <p:extLst>
      <p:ext uri="{BB962C8B-B14F-4D97-AF65-F5344CB8AC3E}">
        <p14:creationId xmlns:p14="http://schemas.microsoft.com/office/powerpoint/2010/main" val="401191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" y="762000"/>
            <a:ext cx="8102600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152400"/>
            <a:ext cx="3945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The continium hypothesis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934200" y="3733800"/>
            <a:ext cx="457200" cy="304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42010" y="3886200"/>
            <a:ext cx="210199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2">
                    <a:lumMod val="75000"/>
                  </a:schemeClr>
                </a:solidFill>
              </a:rPr>
              <a:t>How large?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computing power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Domain of simulation?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Length of problem (5 days forecast of 100 year climate projection?)</a:t>
            </a:r>
          </a:p>
        </p:txBody>
      </p:sp>
    </p:spTree>
    <p:extLst>
      <p:ext uri="{BB962C8B-B14F-4D97-AF65-F5344CB8AC3E}">
        <p14:creationId xmlns:p14="http://schemas.microsoft.com/office/powerpoint/2010/main" val="27549666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8619253" cy="4064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Left: 30 members single model = sampling uncertainty</a:t>
            </a:r>
          </a:p>
          <a:p>
            <a:r>
              <a:rPr lang="en-US"/>
              <a:t>Right: 38 CMIP5 models, one member per model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" y="55626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Question: Are the differences on the right due to model uncertainty or initial condition sampling? And why is this important?</a:t>
            </a:r>
          </a:p>
        </p:txBody>
      </p:sp>
    </p:spTree>
    <p:extLst>
      <p:ext uri="{BB962C8B-B14F-4D97-AF65-F5344CB8AC3E}">
        <p14:creationId xmlns:p14="http://schemas.microsoft.com/office/powerpoint/2010/main" val="737082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60"/>
            <a:ext cx="8229600" cy="1350140"/>
          </a:xfrm>
        </p:spPr>
        <p:txBody>
          <a:bodyPr>
            <a:normAutofit fontScale="90000"/>
          </a:bodyPr>
          <a:lstStyle/>
          <a:p>
            <a:r>
              <a:rPr lang="en-US"/>
              <a:t>Small ensembles may lead to overestimate of uncertainty due to model error, but...</a:t>
            </a:r>
            <a:br>
              <a:rPr lang="en-US"/>
            </a:br>
            <a:r>
              <a:rPr lang="en-US"/>
              <a:t>...are models “genetically” diverse enough?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6375400" cy="4943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6019800"/>
            <a:ext cx="5499100" cy="69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1200" y="5638800"/>
            <a:ext cx="2300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see also in GRL (2013):</a:t>
            </a:r>
          </a:p>
        </p:txBody>
      </p:sp>
    </p:spTree>
    <p:extLst>
      <p:ext uri="{BB962C8B-B14F-4D97-AF65-F5344CB8AC3E}">
        <p14:creationId xmlns:p14="http://schemas.microsoft.com/office/powerpoint/2010/main" val="1237131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/>
              <a:t>Temperature projections to 2100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43000"/>
            <a:ext cx="8491764" cy="46736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676400" y="3657600"/>
            <a:ext cx="1447800" cy="7620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/>
          <p:cNvSpPr/>
          <p:nvPr/>
        </p:nvSpPr>
        <p:spPr>
          <a:xfrm>
            <a:off x="6705600" y="1981200"/>
            <a:ext cx="609600" cy="25908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2971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to 2030 – scenario is unimportant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0" y="54864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at 2100 – scenario uncertainty dominates sampling/model uncertainty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943600" y="4648200"/>
            <a:ext cx="685800" cy="838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091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/>
              <a:t>The source of uncertainty depends how far ahead you look...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199970" cy="527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0" y="6211669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Note: small ensembles in CMIP5 may leading overestimation of model component of uncertainty  </a:t>
            </a:r>
          </a:p>
        </p:txBody>
      </p:sp>
    </p:spTree>
    <p:extLst>
      <p:ext uri="{BB962C8B-B14F-4D97-AF65-F5344CB8AC3E}">
        <p14:creationId xmlns:p14="http://schemas.microsoft.com/office/powerpoint/2010/main" val="22858499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3" y="685800"/>
            <a:ext cx="89535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807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And Uncertainty...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Due to:</a:t>
            </a:r>
          </a:p>
          <a:p>
            <a:pPr lvl="1"/>
            <a:r>
              <a:rPr lang="en-US"/>
              <a:t>Natural variability, initial conditions</a:t>
            </a:r>
          </a:p>
          <a:p>
            <a:pPr lvl="1"/>
            <a:r>
              <a:rPr lang="en-US"/>
              <a:t>Model uncertainty</a:t>
            </a:r>
          </a:p>
          <a:p>
            <a:pPr lvl="1"/>
            <a:r>
              <a:rPr lang="en-US"/>
              <a:t>Forcing (emissions) uncertainties</a:t>
            </a:r>
          </a:p>
          <a:p>
            <a:r>
              <a:rPr lang="en-US"/>
              <a:t>Large ensembles are required in an attempt to understand sources of uncertainty in predictions and projections</a:t>
            </a:r>
          </a:p>
        </p:txBody>
      </p:sp>
    </p:spTree>
    <p:extLst>
      <p:ext uri="{BB962C8B-B14F-4D97-AF65-F5344CB8AC3E}">
        <p14:creationId xmlns:p14="http://schemas.microsoft.com/office/powerpoint/2010/main" val="3608286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Progression in resolution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79756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56388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CMIP5/AR5 was not a great increase relative to AR4, due to increase in ensemble sizes</a:t>
            </a:r>
          </a:p>
        </p:txBody>
      </p:sp>
    </p:spTree>
    <p:extLst>
      <p:ext uri="{BB962C8B-B14F-4D97-AF65-F5344CB8AC3E}">
        <p14:creationId xmlns:p14="http://schemas.microsoft.com/office/powerpoint/2010/main" val="55785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/>
              <a:t>What is the issue concerning finite grid scales?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62000"/>
            <a:ext cx="5598914" cy="530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14800" y="4648200"/>
            <a:ext cx="4191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Many processes are subgrid-scale!</a:t>
            </a:r>
          </a:p>
          <a:p>
            <a:r>
              <a:rPr lang="en-US"/>
              <a:t>They must therefore be represented by parametrizations – simple models that represent the effect of the small scales in terms of the grid-resolved variables. </a:t>
            </a:r>
          </a:p>
        </p:txBody>
      </p:sp>
    </p:spTree>
    <p:extLst>
      <p:ext uri="{BB962C8B-B14F-4D97-AF65-F5344CB8AC3E}">
        <p14:creationId xmlns:p14="http://schemas.microsoft.com/office/powerpoint/2010/main" val="286041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8915400" cy="1295400"/>
          </a:xfrm>
        </p:spPr>
        <p:txBody>
          <a:bodyPr>
            <a:normAutofit/>
          </a:bodyPr>
          <a:lstStyle/>
          <a:p>
            <a:r>
              <a:rPr lang="en-US"/>
              <a:t>Key physical processes to be parametrized in NWP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985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61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1" y="228600"/>
            <a:ext cx="90297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8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81000"/>
            <a:ext cx="8001000" cy="492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55626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Again, in such models the effects of subgrid-scale and non-local turbulent transports need to be represented</a:t>
            </a:r>
          </a:p>
        </p:txBody>
      </p:sp>
    </p:spTree>
    <p:extLst>
      <p:ext uri="{BB962C8B-B14F-4D97-AF65-F5344CB8AC3E}">
        <p14:creationId xmlns:p14="http://schemas.microsoft.com/office/powerpoint/2010/main" val="2809503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20399</TotalTime>
  <Words>796</Words>
  <Application>Microsoft Macintosh PowerPoint</Application>
  <PresentationFormat>On-screen Show (4:3)</PresentationFormat>
  <Paragraphs>90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Arial</vt:lpstr>
      <vt:lpstr>Calibri</vt:lpstr>
      <vt:lpstr>Office Theme</vt:lpstr>
      <vt:lpstr>NWP and climate model uncertainty</vt:lpstr>
      <vt:lpstr>PowerPoint Presentation</vt:lpstr>
      <vt:lpstr>PowerPoint Presentation</vt:lpstr>
      <vt:lpstr>PowerPoint Presentation</vt:lpstr>
      <vt:lpstr>Progression in resolution</vt:lpstr>
      <vt:lpstr>What is the issue concerning finite grid scales?</vt:lpstr>
      <vt:lpstr>Key physical processes to be parametrized in NWP</vt:lpstr>
      <vt:lpstr>PowerPoint Presentation</vt:lpstr>
      <vt:lpstr>PowerPoint Presentation</vt:lpstr>
      <vt:lpstr>PowerPoint Presentation</vt:lpstr>
      <vt:lpstr>PowerPoint Presentation</vt:lpstr>
      <vt:lpstr>This leads to uncertainty in forecasts due to an imperfect model</vt:lpstr>
      <vt:lpstr>This leads to uncertainty in forecasts due to an imperfect model</vt:lpstr>
      <vt:lpstr>But uncertainty is also a result of inaccurate initial conditions</vt:lpstr>
      <vt:lpstr>We run ensembles of forecasts...</vt:lpstr>
      <vt:lpstr>Example: 3 day forecasts of the 2000 storms in USA from Buizza and Chessa, 2002, MWR</vt:lpstr>
      <vt:lpstr>PowerPoint Presentation</vt:lpstr>
      <vt:lpstr>PowerPoint Presentation</vt:lpstr>
      <vt:lpstr>PowerPoint Presentation</vt:lpstr>
      <vt:lpstr>EuroSIP: ECMWF, MeteoFrance, Met Office, NCEP</vt:lpstr>
      <vt:lpstr>Single Model – Can add other modelling systems e.g. EUROSIP (ECMWF, MeteoFrance, UKMO, NCEP)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Uncertainty in climate modelling</vt:lpstr>
      <vt:lpstr>Emissions scenarios in CMIP5</vt:lpstr>
      <vt:lpstr>RCP2p6 is not all good news...</vt:lpstr>
      <vt:lpstr>HYDE output example (using CLM)</vt:lpstr>
      <vt:lpstr>Leads to emissions scenarios for major greenhouse gases</vt:lpstr>
      <vt:lpstr>RCP2p6 is not all good news...</vt:lpstr>
      <vt:lpstr>Uncertainty in climate modelling</vt:lpstr>
      <vt:lpstr>PowerPoint Presentation</vt:lpstr>
      <vt:lpstr>ISIMIP – PNAS special issues 2014 investigated multisectoral impacts of climate change using one member of 5 climate models  </vt:lpstr>
      <vt:lpstr>Ensemble techniques in climate modelling</vt:lpstr>
      <vt:lpstr>PowerPoint Presentation</vt:lpstr>
      <vt:lpstr>PowerPoint Presentation</vt:lpstr>
      <vt:lpstr>PowerPoint Presentation</vt:lpstr>
      <vt:lpstr>PowerPoint Presentation</vt:lpstr>
      <vt:lpstr>Small ensembles may lead to overestimate of uncertainty due to model error, but... ...are models “genetically” diverse enough?</vt:lpstr>
      <vt:lpstr>Temperature projections to 2100</vt:lpstr>
      <vt:lpstr>The source of uncertainty depends how far ahead you look...</vt:lpstr>
      <vt:lpstr>PowerPoint Presentation</vt:lpstr>
      <vt:lpstr>And Uncertainty...</vt:lpstr>
    </vt:vector>
  </TitlesOfParts>
  <Company>ICTP-UNESCO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Adrian Tompkins</dc:creator>
  <cp:lastModifiedBy>Adrian Tompkins</cp:lastModifiedBy>
  <cp:revision>467</cp:revision>
  <dcterms:created xsi:type="dcterms:W3CDTF">2014-03-04T08:27:02Z</dcterms:created>
  <dcterms:modified xsi:type="dcterms:W3CDTF">2019-04-28T17:39:05Z</dcterms:modified>
</cp:coreProperties>
</file>