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v" ContentType="video/mp4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51"/>
  </p:notesMasterIdLst>
  <p:sldIdLst>
    <p:sldId id="256" r:id="rId5"/>
    <p:sldId id="475" r:id="rId6"/>
    <p:sldId id="476" r:id="rId7"/>
    <p:sldId id="358" r:id="rId8"/>
    <p:sldId id="359" r:id="rId9"/>
    <p:sldId id="360" r:id="rId10"/>
    <p:sldId id="361" r:id="rId11"/>
    <p:sldId id="478" r:id="rId12"/>
    <p:sldId id="364" r:id="rId13"/>
    <p:sldId id="300" r:id="rId14"/>
    <p:sldId id="271" r:id="rId15"/>
    <p:sldId id="370" r:id="rId16"/>
    <p:sldId id="365" r:id="rId17"/>
    <p:sldId id="303" r:id="rId18"/>
    <p:sldId id="366" r:id="rId19"/>
    <p:sldId id="367" r:id="rId20"/>
    <p:sldId id="2289" r:id="rId21"/>
    <p:sldId id="2290" r:id="rId22"/>
    <p:sldId id="2286" r:id="rId23"/>
    <p:sldId id="2287" r:id="rId24"/>
    <p:sldId id="296" r:id="rId25"/>
    <p:sldId id="280" r:id="rId26"/>
    <p:sldId id="281" r:id="rId27"/>
    <p:sldId id="282" r:id="rId28"/>
    <p:sldId id="379" r:id="rId29"/>
    <p:sldId id="508" r:id="rId30"/>
    <p:sldId id="2291" r:id="rId31"/>
    <p:sldId id="502" r:id="rId32"/>
    <p:sldId id="525" r:id="rId33"/>
    <p:sldId id="524" r:id="rId34"/>
    <p:sldId id="488" r:id="rId35"/>
    <p:sldId id="262" r:id="rId36"/>
    <p:sldId id="487" r:id="rId37"/>
    <p:sldId id="371" r:id="rId38"/>
    <p:sldId id="2294" r:id="rId39"/>
    <p:sldId id="523" r:id="rId40"/>
    <p:sldId id="345" r:id="rId41"/>
    <p:sldId id="268" r:id="rId42"/>
    <p:sldId id="484" r:id="rId43"/>
    <p:sldId id="517" r:id="rId44"/>
    <p:sldId id="526" r:id="rId45"/>
    <p:sldId id="522" r:id="rId46"/>
    <p:sldId id="347" r:id="rId47"/>
    <p:sldId id="515" r:id="rId48"/>
    <p:sldId id="2293" r:id="rId49"/>
    <p:sldId id="264" r:id="rId5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82" d="100"/>
          <a:sy n="82" d="100"/>
        </p:scale>
        <p:origin x="820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1088"/>
    </p:cViewPr>
  </p:sorterViewPr>
  <p:notesViewPr>
    <p:cSldViewPr>
      <p:cViewPr varScale="1">
        <p:scale>
          <a:sx n="60" d="100"/>
          <a:sy n="60" d="100"/>
        </p:scale>
        <p:origin x="25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A08C1-5D47-4204-B3AB-2AE8FD0F8685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4411E-51F5-4247-AEF7-FE725C157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98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E1618-14EF-470D-A588-D6AACF8DD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25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Skip</a:t>
            </a:r>
            <a:r>
              <a:rPr lang="en-US" baseline="0" dirty="0"/>
              <a:t> </a:t>
            </a:r>
            <a:r>
              <a:rPr lang="en-US" baseline="0" dirty="0" err="1"/>
              <a:t>brownian</a:t>
            </a:r>
            <a:r>
              <a:rPr lang="en-US" baseline="0" dirty="0"/>
              <a:t> motion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6C8DB-1498-4F6E-B108-7E42DA3DAC5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</a:t>
            </a:r>
            <a:r>
              <a:rPr lang="en-US" dirty="0" err="1"/>
              <a:t>McGloin</a:t>
            </a:r>
            <a:r>
              <a:rPr lang="en-US" baseline="0" dirty="0"/>
              <a:t>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6C8DB-1498-4F6E-B108-7E42DA3DAC5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4411E-51F5-4247-AEF7-FE725C1570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96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B55E9-B5DD-482C-9E24-D8DBE8A2B8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51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lines 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2CD0F-1C65-4C8F-A36B-48468713B22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568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851bd324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851bd324a_0_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Mention mass in the equation, bigger disc is better - - more </a:t>
            </a:r>
            <a:r>
              <a:rPr lang="en-GB" dirty="0" err="1"/>
              <a:t>masssive</a:t>
            </a:r>
            <a:r>
              <a:rPr lang="en-GB" dirty="0"/>
              <a:t> lower photon recoil object, therefore disc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 err="1"/>
              <a:t>Γg</a:t>
            </a:r>
            <a:r>
              <a:rPr lang="en-GB" dirty="0"/>
              <a:t> is gas damping, </a:t>
            </a:r>
            <a:r>
              <a:rPr lang="en-GB" dirty="0" err="1"/>
              <a:t>γsc</a:t>
            </a:r>
            <a:r>
              <a:rPr lang="en-GB" dirty="0"/>
              <a:t> is photon recoil, </a:t>
            </a:r>
            <a:endParaRPr dirty="0"/>
          </a:p>
        </p:txBody>
      </p:sp>
      <p:sp>
        <p:nvSpPr>
          <p:cNvPr id="335" name="Google Shape;3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475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08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44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94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47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7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9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67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14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80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18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3FD2-5C9A-4BAB-AD2C-EE4E2E21B2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39FF-BB31-4FE7-B770-F7B60A60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33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8EB0-0F84-4291-A160-3EA4E8C1E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EAD6C-82D6-4F87-B4E9-3829CBB39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5B1C9-AE8E-44C3-8514-46A68CEEB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C8C50-0528-4850-8769-E6E5B2E13F99}" type="datetime1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D6789-471E-4270-8796-85DF1E1B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4289E-02AB-4B13-A7B3-2CD05C1A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61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BF524-7C14-4E26-AE9B-7610BDF3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6A460-0B02-4135-9EF0-08872F958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1EF45-881E-4D19-8CF5-8FB9DEF9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7DE8-D64D-4F3D-A7ED-A893FF15465A}" type="datetime1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E1EFB-7B1E-4BC8-A144-8A5E8548C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3A2EA-C272-4275-8E48-DDAFD243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5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1B35-6077-46F5-9DBA-EEF1B99C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20F1B-E567-46A2-B09A-08154C210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CFD89-0E28-44C2-BAC6-27214022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D208-1052-4830-BED2-5515A8C513A0}" type="datetime1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D64C5-DE9F-4E47-B49B-35F41AE9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2916C-A764-48E9-A5E1-735E63ECF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80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4535-90FD-4202-9F54-D39ED230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CC0D5-EA26-4E45-904C-94A98E87E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B8EFB-1F5B-4A8B-B85D-E2DD38BE5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371D0-F019-4230-8175-FAD99C419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3551-ABC6-4AA4-9A16-8815EC99500F}" type="datetime1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765C7-F8E2-4C65-83AD-729BF59F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08719-EF25-470D-BA5A-EF1F694D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74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03541-64B3-4BE1-BFD2-9F8DEACF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F26CD-CF44-4BF8-967C-1426F1C83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4B1A5-B1BF-4ACF-A303-24EECAEBC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F72739-75DF-4794-A6DC-0144EC483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AE3DF-62C6-4DC5-B478-1385DCA8E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0731BA-0B10-474C-B1EA-FFA4FDADE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2CD0-5CBA-40D2-9FFA-A3BB2F16CE6E}" type="datetime1">
              <a:rPr lang="en-US" smtClean="0"/>
              <a:t>10/12/2019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B38F6F-493F-40C6-9249-5D09A188F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B022AB-1687-4C50-887D-99D4FD6BB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2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3A9B2-AA4A-4692-A279-4383EA97A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947F6-1AF6-4A42-8A90-29880704F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AFEA-F6C2-4545-8396-548DBD716D6B}" type="datetime1">
              <a:rPr lang="en-US" smtClean="0"/>
              <a:t>10/12/2019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D10CF-932C-4EE4-B815-890A5538B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147F7-3218-47AD-B2F2-2401428A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2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19D063-DA5E-43B2-A90B-186ECC5D1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2593-6D6E-4EED-ACDB-3945D4C285E5}" type="datetime1">
              <a:rPr lang="en-US" smtClean="0"/>
              <a:t>10/12/2019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9697F-3447-432A-B556-A326E803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AADB6-2E2B-4C90-8693-30E62B4C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2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0CEF7-99B6-48AB-A926-8F8F82C8F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30D0D-D217-4B1A-9D87-4D4B781EE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15604-9E35-46EC-A65B-82DC159A5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3F131-CCD9-47FC-A48A-734FBAAE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CDE6-185B-4CFA-B196-3B0582C93135}" type="datetime1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730CA-80F0-4144-A0C6-51A1CEF0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82CBB-6B85-46A8-ABA4-8D8FE497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04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D38F-6727-4153-9496-69DFAE99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2AF5B4-9859-4BD7-8F47-CC1E28CA4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0E4E9-2D41-4528-B1CA-2CA662533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F59F6-9564-4561-A1BB-079835FF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FF2C8-2808-419F-8FA7-168C437A3D06}" type="datetime1">
              <a:rPr lang="en-US" smtClean="0"/>
              <a:t>10/12/2019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A65B5-9B97-4F79-A2DB-14FC3663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A7DFC-B47C-44AF-9AA8-D1E16F7C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98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447E0-8780-4D98-881B-5595359D0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0CD62-93A3-42EC-86BF-54CFD071F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E79E-C327-43A5-B153-7FAEAD65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B9411-8208-4E66-A400-E89900D8A665}" type="datetime1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6BCB1-4D08-4477-A99D-5E33841B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0CD13-171D-4D3F-83A1-74B38999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68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E115BC-9244-4D66-8FD9-54BB503CB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B8AB9-450A-4E2C-A760-D6114A79C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9A5D9-1987-4101-ABA6-551D2D16C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C325-9F40-4DD7-8385-3705B8206460}" type="datetime1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7BC0C-251B-4D28-A75B-3D448F466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081D3-AAF5-4DE0-B0D0-E6BA33947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20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6620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4921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37709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47836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4367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3" name="Google Shape;133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4" name="Google Shape;13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102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1497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2" name="Google Shape;142;p3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089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189" lvl="0" indent="-22859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46" name="Google Shape;14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7486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9" name="Google Shape;149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2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4835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01638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3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40639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8" marR="0" lvl="1" indent="-38099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428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428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2" marR="0" lvl="5" indent="-3428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28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28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2892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39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40639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8" marR="0" lvl="1" indent="-38099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428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428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2" marR="0" lvl="5" indent="-3428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28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289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2892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393E490-05AC-499A-81A9-7DBA4A023508}" type="datetime1">
              <a:rPr lang="en-US" smtClean="0"/>
              <a:t>10/12/2019</a:t>
            </a:fld>
            <a:endParaRPr/>
          </a:p>
        </p:txBody>
      </p:sp>
      <p:sp>
        <p:nvSpPr>
          <p:cNvPr id="158" name="Google Shape;158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93448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431789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8" marR="0" lvl="1" indent="-40639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8099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2" marR="0" lvl="5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368D864-C572-4C85-8D49-ECC4C69E41A3}" type="datetime1">
              <a:rPr lang="en-US" smtClean="0"/>
              <a:t>10/12/2019</a:t>
            </a:fld>
            <a:endParaRPr/>
          </a:p>
        </p:txBody>
      </p:sp>
      <p:sp>
        <p:nvSpPr>
          <p:cNvPr id="164" name="Google Shape;164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252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A3FD2-5C9A-4BAB-AD2C-EE4E2E21B2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339FF-BB31-4FE7-B770-F7B60A60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7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F582AE-B8E7-43F9-8753-CE0ED8E1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7E9D0-E49D-41D4-BCE7-86823EC2E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3035B-75F5-4D8E-8068-96F492E16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4845F-C92E-455E-9715-4AF53AE9D862}" type="datetime1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9A6F7-8273-48A4-B15D-55C324815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64D72-A2D2-4129-B704-57BD8AD91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AC8BC-55D2-485B-ABF1-C75FB3AB9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7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23346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1.jpg@01D1793B.8CDFBEC0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7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hyperlink" Target="http://dx.doi.org/10.1038/nnano.2014.8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oleObject" Target="../embeddings/oleObject16.bin"/><Relationship Id="rId3" Type="http://schemas.openxmlformats.org/officeDocument/2006/relationships/image" Target="../media/image64.png"/><Relationship Id="rId12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7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66.emf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200.png"/><Relationship Id="rId14" Type="http://schemas.openxmlformats.org/officeDocument/2006/relationships/image" Target="../media/image6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1.png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9.png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6.jpeg"/><Relationship Id="rId4" Type="http://schemas.openxmlformats.org/officeDocument/2006/relationships/hyperlink" Target="https://en.wikipedia.org/wiki/Monthly_Notices_of_the_Royal_Astronomical_Society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8.jpeg"/><Relationship Id="rId5" Type="http://schemas.openxmlformats.org/officeDocument/2006/relationships/image" Target="../media/image90.png"/><Relationship Id="rId4" Type="http://schemas.openxmlformats.org/officeDocument/2006/relationships/image" Target="../media/image89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4.png"/><Relationship Id="rId5" Type="http://schemas.openxmlformats.org/officeDocument/2006/relationships/image" Target="../media/image92.wmf"/><Relationship Id="rId4" Type="http://schemas.openxmlformats.org/officeDocument/2006/relationships/oleObject" Target="../embeddings/oleObject2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cid:image001.jpg@01D1793B.8CDFBEC0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3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94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32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4127"/>
            <a:ext cx="9144000" cy="1102519"/>
          </a:xfrm>
        </p:spPr>
        <p:txBody>
          <a:bodyPr>
            <a:noAutofit/>
          </a:bodyPr>
          <a:lstStyle/>
          <a:p>
            <a:r>
              <a:rPr lang="en-US" sz="4000" b="1" dirty="0"/>
              <a:t>Detecting high-frequency gravitational waves with optically-levitated sensors</a:t>
            </a:r>
          </a:p>
        </p:txBody>
      </p:sp>
      <p:pic>
        <p:nvPicPr>
          <p:cNvPr id="8" name="Picture 642" descr="800bea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5472" y="1481064"/>
            <a:ext cx="1371600" cy="85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14" y="1581493"/>
            <a:ext cx="2980256" cy="16771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966" y="3865538"/>
            <a:ext cx="343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Geraci, Northwestern 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38072" y="3557745"/>
            <a:ext cx="2505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Challenges and Opportunities of High Frequency Gravitational Wave Detection </a:t>
            </a:r>
          </a:p>
          <a:p>
            <a:r>
              <a:rPr lang="en-US" b="1" dirty="0"/>
              <a:t>ICTP</a:t>
            </a:r>
            <a:r>
              <a:rPr lang="en-US" dirty="0"/>
              <a:t> Oct. 15, 2019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96527" y="4279434"/>
            <a:ext cx="695619" cy="695960"/>
          </a:xfrm>
          <a:prstGeom prst="rect">
            <a:avLst/>
          </a:prstGeom>
        </p:spPr>
      </p:pic>
      <p:pic>
        <p:nvPicPr>
          <p:cNvPr id="14" name="Picture 13" descr="cid:image001.jpg@01D1793B.8CDFBEC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193" y="4479288"/>
            <a:ext cx="182880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mage result for images northwestern university logo">
            <a:extLst>
              <a:ext uri="{FF2B5EF4-FFF2-40B4-BE49-F238E27FC236}">
                <a16:creationId xmlns:a16="http://schemas.microsoft.com/office/drawing/2014/main" id="{B3F77C53-8901-48FC-975D-E7CFECAF33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2" y="4296409"/>
            <a:ext cx="718185" cy="718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46">
            <a:extLst>
              <a:ext uri="{FF2B5EF4-FFF2-40B4-BE49-F238E27FC236}">
                <a16:creationId xmlns:a16="http://schemas.microsoft.com/office/drawing/2014/main" id="{4E526D3F-7F4E-4C23-81B0-7943591468C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7892" y="1595263"/>
            <a:ext cx="2610701" cy="195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D903B7-755B-4871-998B-60DE3D4029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7" b="27249"/>
          <a:stretch/>
        </p:blipFill>
        <p:spPr>
          <a:xfrm>
            <a:off x="2906620" y="2420080"/>
            <a:ext cx="2689100" cy="13839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4664AF-FA2F-40BB-9EBB-4422B314AB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85" y="4228760"/>
            <a:ext cx="1637434" cy="746634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E547298-6A17-46AB-A4ED-D0F54FE338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05" y="4140411"/>
            <a:ext cx="929528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27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Fundamental limitation: thermal noise</a:t>
            </a:r>
          </a:p>
        </p:txBody>
      </p:sp>
      <p:sp>
        <p:nvSpPr>
          <p:cNvPr id="10245" name="Content Placeholder 2"/>
          <p:cNvSpPr>
            <a:spLocks noGrp="1"/>
          </p:cNvSpPr>
          <p:nvPr>
            <p:ph idx="1"/>
          </p:nvPr>
        </p:nvSpPr>
        <p:spPr>
          <a:xfrm>
            <a:off x="533400" y="3200400"/>
            <a:ext cx="8229600" cy="51435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400"/>
              <a:t>Random “kicks” are given to cantilever  due to finite T of oscillator</a:t>
            </a:r>
          </a:p>
        </p:txBody>
      </p:sp>
      <p:sp>
        <p:nvSpPr>
          <p:cNvPr id="10246" name="TextBox 22"/>
          <p:cNvSpPr txBox="1">
            <a:spLocks noChangeArrowheads="1"/>
          </p:cNvSpPr>
          <p:nvPr/>
        </p:nvSpPr>
        <p:spPr bwMode="auto">
          <a:xfrm>
            <a:off x="785060" y="889513"/>
            <a:ext cx="6964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Brownian motion – random “kicks” given to particle due to thermal bath</a:t>
            </a:r>
          </a:p>
        </p:txBody>
      </p:sp>
      <p:sp>
        <p:nvSpPr>
          <p:cNvPr id="40" name="Oval 39"/>
          <p:cNvSpPr/>
          <p:nvPr/>
        </p:nvSpPr>
        <p:spPr>
          <a:xfrm>
            <a:off x="3581400" y="2038350"/>
            <a:ext cx="5334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438400" y="180975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29000" y="150495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048000" y="196215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286000" y="257175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114800" y="173355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5562600" y="203835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71800" y="295275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886200" y="272415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495800" y="257175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648200" y="180975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1" name="Straight Arrow Connector 60"/>
          <p:cNvCxnSpPr/>
          <p:nvPr/>
        </p:nvCxnSpPr>
        <p:spPr>
          <a:xfrm rot="10800000">
            <a:off x="5410200" y="211455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rot="10800000">
            <a:off x="4343400" y="264795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 flipH="1" flipV="1">
            <a:off x="4572000" y="1733550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V="1">
            <a:off x="3848100" y="161925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2895600" y="2038350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16200000" flipH="1">
            <a:off x="3276600" y="150495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657600" y="264795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10800000">
            <a:off x="2286000" y="188595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6200000" flipV="1">
            <a:off x="2857500" y="283845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2209800" y="2571750"/>
            <a:ext cx="304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5562600" y="2266950"/>
            <a:ext cx="13541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dust particle</a:t>
            </a:r>
          </a:p>
        </p:txBody>
      </p:sp>
      <p:cxnSp>
        <p:nvCxnSpPr>
          <p:cNvPr id="74" name="Straight Arrow Connector 73"/>
          <p:cNvCxnSpPr>
            <a:stCxn id="73" idx="1"/>
          </p:cNvCxnSpPr>
          <p:nvPr/>
        </p:nvCxnSpPr>
        <p:spPr>
          <a:xfrm rot="10800000">
            <a:off x="4114800" y="2343150"/>
            <a:ext cx="1447800" cy="107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334000" y="1276350"/>
            <a:ext cx="15192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fluid molecule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rot="5400000">
            <a:off x="5600700" y="1771650"/>
            <a:ext cx="3048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1066800" y="3790950"/>
            <a:ext cx="6858000" cy="1208088"/>
            <a:chOff x="1066800" y="5029200"/>
            <a:chExt cx="6858000" cy="1208088"/>
          </a:xfrm>
        </p:grpSpPr>
        <p:graphicFrame>
          <p:nvGraphicFramePr>
            <p:cNvPr id="78" name="Object 6"/>
            <p:cNvGraphicFramePr>
              <a:graphicFrameLocks noChangeAspect="1"/>
            </p:cNvGraphicFramePr>
            <p:nvPr/>
          </p:nvGraphicFramePr>
          <p:xfrm>
            <a:off x="1066800" y="5257800"/>
            <a:ext cx="1992313" cy="77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44" name="Equation" r:id="rId4" imgW="1016000" imgH="393700" progId="Equation.3">
                    <p:embed/>
                  </p:oleObj>
                </mc:Choice>
                <mc:Fallback>
                  <p:oleObj name="Equation" r:id="rId4" imgW="10160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6800" y="5257800"/>
                          <a:ext cx="1992313" cy="771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9" name="Object 7"/>
            <p:cNvGraphicFramePr>
              <a:graphicFrameLocks noChangeAspect="1"/>
            </p:cNvGraphicFramePr>
            <p:nvPr/>
          </p:nvGraphicFramePr>
          <p:xfrm>
            <a:off x="5029200" y="5029200"/>
            <a:ext cx="2895600" cy="1208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45" name="Equation" r:id="rId6" imgW="1155700" imgH="482600" progId="Equation.3">
                    <p:embed/>
                  </p:oleObj>
                </mc:Choice>
                <mc:Fallback>
                  <p:oleObj name="Equation" r:id="rId6" imgW="11557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9200" y="5029200"/>
                          <a:ext cx="2895600" cy="1208088"/>
                        </a:xfrm>
                        <a:prstGeom prst="rect">
                          <a:avLst/>
                        </a:prstGeom>
                        <a:solidFill>
                          <a:srgbClr val="CC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Right Arrow 79"/>
            <p:cNvSpPr/>
            <p:nvPr/>
          </p:nvSpPr>
          <p:spPr>
            <a:xfrm>
              <a:off x="3429000" y="5562600"/>
              <a:ext cx="114300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6139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sensitivity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3276600" y="2847584"/>
            <a:ext cx="1219200" cy="252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53200" y="3780532"/>
            <a:ext cx="2209800" cy="107721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CM motion decoupled from environment – </a:t>
            </a:r>
          </a:p>
          <a:p>
            <a:r>
              <a:rPr lang="en-US" sz="1600" dirty="0">
                <a:solidFill>
                  <a:prstClr val="black"/>
                </a:solidFill>
              </a:rPr>
              <a:t>no clamping, materials losses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1000" y="4135219"/>
            <a:ext cx="415536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Limitations on Q: Clamping, surface </a:t>
            </a:r>
          </a:p>
          <a:p>
            <a:r>
              <a:rPr lang="en-US" dirty="0">
                <a:solidFill>
                  <a:prstClr val="black"/>
                </a:solidFill>
              </a:rPr>
              <a:t>imperfections, internal materials losses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94389" y="1364768"/>
            <a:ext cx="257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Levitate the force sensor!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890" y="1827752"/>
            <a:ext cx="3108571" cy="1748571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404757"/>
              </p:ext>
            </p:extLst>
          </p:nvPr>
        </p:nvGraphicFramePr>
        <p:xfrm>
          <a:off x="6781801" y="2825776"/>
          <a:ext cx="1596838" cy="698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4" name="Equation" r:id="rId4" imgW="1218960" imgH="533160" progId="Equation.3">
                  <p:embed/>
                </p:oleObj>
              </mc:Choice>
              <mc:Fallback>
                <p:oleObj name="Equation" r:id="rId4" imgW="12189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1" y="2825776"/>
                        <a:ext cx="1596838" cy="69844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4950204" y="3672545"/>
            <a:ext cx="1435100" cy="1266825"/>
            <a:chOff x="6400800" y="2743200"/>
            <a:chExt cx="1435100" cy="1689100"/>
          </a:xfrm>
        </p:grpSpPr>
        <p:grpSp>
          <p:nvGrpSpPr>
            <p:cNvPr id="39" name="Group 38"/>
            <p:cNvGrpSpPr/>
            <p:nvPr/>
          </p:nvGrpSpPr>
          <p:grpSpPr>
            <a:xfrm>
              <a:off x="6400800" y="2743200"/>
              <a:ext cx="1435100" cy="1689100"/>
              <a:chOff x="6400800" y="2743200"/>
              <a:chExt cx="1435100" cy="1689100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6400800" y="2743200"/>
                <a:ext cx="1435100" cy="1689100"/>
              </a:xfrm>
              <a:custGeom>
                <a:avLst/>
                <a:gdLst>
                  <a:gd name="connsiteX0" fmla="*/ 0 w 1435100"/>
                  <a:gd name="connsiteY0" fmla="*/ 0 h 1689100"/>
                  <a:gd name="connsiteX1" fmla="*/ 723900 w 1435100"/>
                  <a:gd name="connsiteY1" fmla="*/ 1689100 h 1689100"/>
                  <a:gd name="connsiteX2" fmla="*/ 1435100 w 1435100"/>
                  <a:gd name="connsiteY2" fmla="*/ 0 h 1689100"/>
                  <a:gd name="connsiteX3" fmla="*/ 1435100 w 1435100"/>
                  <a:gd name="connsiteY3" fmla="*/ 0 h 168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5100" h="1689100">
                    <a:moveTo>
                      <a:pt x="0" y="0"/>
                    </a:moveTo>
                    <a:cubicBezTo>
                      <a:pt x="242358" y="844550"/>
                      <a:pt x="484717" y="1689100"/>
                      <a:pt x="723900" y="1689100"/>
                    </a:cubicBezTo>
                    <a:cubicBezTo>
                      <a:pt x="963083" y="1689100"/>
                      <a:pt x="1435100" y="0"/>
                      <a:pt x="1435100" y="0"/>
                    </a:cubicBezTo>
                    <a:lnTo>
                      <a:pt x="1435100" y="0"/>
                    </a:lnTo>
                  </a:path>
                </a:pathLst>
              </a:cu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6781800" y="3566819"/>
                <a:ext cx="692150" cy="763931"/>
              </a:xfrm>
              <a:custGeom>
                <a:avLst/>
                <a:gdLst>
                  <a:gd name="connsiteX0" fmla="*/ 0 w 721908"/>
                  <a:gd name="connsiteY0" fmla="*/ 14581 h 763931"/>
                  <a:gd name="connsiteX1" fmla="*/ 330200 w 721908"/>
                  <a:gd name="connsiteY1" fmla="*/ 763881 h 763931"/>
                  <a:gd name="connsiteX2" fmla="*/ 698500 w 721908"/>
                  <a:gd name="connsiteY2" fmla="*/ 52681 h 763931"/>
                  <a:gd name="connsiteX3" fmla="*/ 685800 w 721908"/>
                  <a:gd name="connsiteY3" fmla="*/ 52681 h 763931"/>
                  <a:gd name="connsiteX4" fmla="*/ 685800 w 721908"/>
                  <a:gd name="connsiteY4" fmla="*/ 52681 h 763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908" h="763931">
                    <a:moveTo>
                      <a:pt x="0" y="14581"/>
                    </a:moveTo>
                    <a:cubicBezTo>
                      <a:pt x="106891" y="386056"/>
                      <a:pt x="213783" y="757531"/>
                      <a:pt x="330200" y="763881"/>
                    </a:cubicBezTo>
                    <a:cubicBezTo>
                      <a:pt x="446617" y="770231"/>
                      <a:pt x="639233" y="171214"/>
                      <a:pt x="698500" y="52681"/>
                    </a:cubicBezTo>
                    <a:cubicBezTo>
                      <a:pt x="757767" y="-65852"/>
                      <a:pt x="685800" y="52681"/>
                      <a:pt x="685800" y="52681"/>
                    </a:cubicBezTo>
                    <a:lnTo>
                      <a:pt x="685800" y="52681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7060803" y="4262772"/>
                <a:ext cx="115093" cy="1240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flipH="1" flipV="1">
              <a:off x="6765924" y="3515666"/>
              <a:ext cx="41275" cy="152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7436643" y="3480153"/>
              <a:ext cx="61913" cy="1733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23"/>
          <p:cNvGrpSpPr>
            <a:grpSpLocks noChangeAspect="1"/>
          </p:cNvGrpSpPr>
          <p:nvPr/>
        </p:nvGrpSpPr>
        <p:grpSpPr bwMode="auto">
          <a:xfrm>
            <a:off x="785110" y="1342195"/>
            <a:ext cx="2383654" cy="2677355"/>
            <a:chOff x="692150" y="1752600"/>
            <a:chExt cx="4117975" cy="4367212"/>
          </a:xfrm>
        </p:grpSpPr>
        <p:grpSp>
          <p:nvGrpSpPr>
            <p:cNvPr id="48" name="Group 24"/>
            <p:cNvGrpSpPr>
              <a:grpSpLocks/>
            </p:cNvGrpSpPr>
            <p:nvPr/>
          </p:nvGrpSpPr>
          <p:grpSpPr bwMode="auto">
            <a:xfrm>
              <a:off x="692148" y="5357812"/>
              <a:ext cx="2362199" cy="685800"/>
              <a:chOff x="3360" y="1536"/>
              <a:chExt cx="1584" cy="384"/>
            </a:xfrm>
          </p:grpSpPr>
          <p:sp>
            <p:nvSpPr>
              <p:cNvPr id="58" name="Rectangle 25"/>
              <p:cNvSpPr>
                <a:spLocks noChangeArrowheads="1"/>
              </p:cNvSpPr>
              <p:nvPr/>
            </p:nvSpPr>
            <p:spPr bwMode="auto">
              <a:xfrm>
                <a:off x="3360" y="1536"/>
                <a:ext cx="672" cy="384"/>
              </a:xfrm>
              <a:prstGeom prst="rect">
                <a:avLst/>
              </a:prstGeom>
              <a:solidFill>
                <a:srgbClr val="2CE329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3" dir="r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2CE329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Rectangle 26"/>
              <p:cNvSpPr>
                <a:spLocks noChangeArrowheads="1"/>
              </p:cNvSpPr>
              <p:nvPr/>
            </p:nvSpPr>
            <p:spPr bwMode="auto">
              <a:xfrm flipV="1">
                <a:off x="3984" y="1632"/>
                <a:ext cx="960" cy="48"/>
              </a:xfrm>
              <a:prstGeom prst="rect">
                <a:avLst/>
              </a:prstGeom>
              <a:solidFill>
                <a:srgbClr val="2CE329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3" dir="r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2CE329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9" name="AutoShape 27"/>
            <p:cNvSpPr>
              <a:spLocks noChangeArrowheads="1"/>
            </p:cNvSpPr>
            <p:nvPr/>
          </p:nvSpPr>
          <p:spPr bwMode="auto">
            <a:xfrm flipV="1">
              <a:off x="2667000" y="1752600"/>
              <a:ext cx="533400" cy="1828800"/>
            </a:xfrm>
            <a:prstGeom prst="can">
              <a:avLst>
                <a:gd name="adj" fmla="val 33921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AutoShape 29"/>
            <p:cNvSpPr>
              <a:spLocks noChangeArrowheads="1"/>
            </p:cNvSpPr>
            <p:nvPr/>
          </p:nvSpPr>
          <p:spPr bwMode="auto">
            <a:xfrm rot="10800000">
              <a:off x="2667000" y="3505200"/>
              <a:ext cx="533400" cy="7620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850 w 21600"/>
                <a:gd name="T13" fmla="*/ 5850 h 21600"/>
                <a:gd name="T14" fmla="*/ 15750 w 21600"/>
                <a:gd name="T15" fmla="*/ 157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00" y="21600"/>
                  </a:lnTo>
                  <a:lnTo>
                    <a:pt x="13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0606">
                    <a:alpha val="89998"/>
                  </a:srgbClr>
                </a:gs>
                <a:gs pos="100000">
                  <a:srgbClr val="FFEFE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AutoShape 30"/>
            <p:cNvSpPr>
              <a:spLocks noChangeArrowheads="1"/>
            </p:cNvSpPr>
            <p:nvPr/>
          </p:nvSpPr>
          <p:spPr bwMode="auto">
            <a:xfrm>
              <a:off x="2667000" y="4572000"/>
              <a:ext cx="533400" cy="9906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850 w 21600"/>
                <a:gd name="T13" fmla="*/ 5850 h 21600"/>
                <a:gd name="T14" fmla="*/ 15750 w 21600"/>
                <a:gd name="T15" fmla="*/ 157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00" y="21600"/>
                  </a:lnTo>
                  <a:lnTo>
                    <a:pt x="13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EFEF">
                    <a:alpha val="95000"/>
                  </a:srgbClr>
                </a:gs>
                <a:gs pos="100000">
                  <a:srgbClr val="FF060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8"/>
            <p:cNvSpPr>
              <a:spLocks noChangeArrowheads="1"/>
            </p:cNvSpPr>
            <p:nvPr/>
          </p:nvSpPr>
          <p:spPr bwMode="auto">
            <a:xfrm>
              <a:off x="2397125" y="4190999"/>
              <a:ext cx="1066800" cy="457200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accent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Text Box 31"/>
            <p:cNvSpPr txBox="1">
              <a:spLocks noChangeArrowheads="1"/>
            </p:cNvSpPr>
            <p:nvPr/>
          </p:nvSpPr>
          <p:spPr bwMode="auto">
            <a:xfrm>
              <a:off x="3481388" y="2995612"/>
              <a:ext cx="82708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Fiber</a:t>
              </a:r>
            </a:p>
          </p:txBody>
        </p:sp>
        <p:sp>
          <p:nvSpPr>
            <p:cNvPr id="54" name="Text Box 32"/>
            <p:cNvSpPr txBox="1">
              <a:spLocks noChangeArrowheads="1"/>
            </p:cNvSpPr>
            <p:nvPr/>
          </p:nvSpPr>
          <p:spPr bwMode="auto">
            <a:xfrm>
              <a:off x="3470275" y="4138612"/>
              <a:ext cx="7762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Lens</a:t>
              </a:r>
            </a:p>
          </p:txBody>
        </p:sp>
        <p:sp>
          <p:nvSpPr>
            <p:cNvPr id="55" name="Text Box 33"/>
            <p:cNvSpPr txBox="1">
              <a:spLocks noChangeArrowheads="1"/>
            </p:cNvSpPr>
            <p:nvPr/>
          </p:nvSpPr>
          <p:spPr bwMode="auto">
            <a:xfrm>
              <a:off x="3359150" y="5357812"/>
              <a:ext cx="14509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Cantilever</a:t>
              </a:r>
            </a:p>
          </p:txBody>
        </p:sp>
        <p:sp>
          <p:nvSpPr>
            <p:cNvPr id="56" name="Line 36"/>
            <p:cNvSpPr>
              <a:spLocks noChangeShapeType="1"/>
            </p:cNvSpPr>
            <p:nvPr/>
          </p:nvSpPr>
          <p:spPr bwMode="auto">
            <a:xfrm flipV="1">
              <a:off x="2981325" y="5815012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aphicFrame>
          <p:nvGraphicFramePr>
            <p:cNvPr id="57" name="Object 3"/>
            <p:cNvGraphicFramePr>
              <a:graphicFrameLocks noChangeAspect="1"/>
            </p:cNvGraphicFramePr>
            <p:nvPr/>
          </p:nvGraphicFramePr>
          <p:xfrm>
            <a:off x="3533775" y="3878262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95" name="Equation" r:id="rId6" imgW="114151" imgH="215619" progId="Equation.3">
                    <p:embed/>
                  </p:oleObj>
                </mc:Choice>
                <mc:Fallback>
                  <p:oleObj name="Equation" r:id="rId6" imgW="114151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3775" y="3878262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5088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Levitated </a:t>
            </a:r>
            <a:r>
              <a:rPr lang="en-US" dirty="0" err="1"/>
              <a:t>optomechanics</a:t>
            </a:r>
            <a:endParaRPr lang="en-US" dirty="0"/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485900" y="1200151"/>
            <a:ext cx="6172200" cy="350355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err="1"/>
              <a:t>Ashkin</a:t>
            </a:r>
            <a:r>
              <a:rPr lang="en-US" sz="1800" dirty="0"/>
              <a:t>, Bell Labs, 1970s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err="1"/>
              <a:t>Ashkin</a:t>
            </a:r>
            <a:r>
              <a:rPr lang="en-US" sz="1800" dirty="0"/>
              <a:t> (76) Levitation in high vacuum</a:t>
            </a:r>
            <a:endParaRPr lang="en-US" sz="2100" dirty="0"/>
          </a:p>
          <a:p>
            <a:pPr eaLnBrk="1" hangingPunct="1">
              <a:lnSpc>
                <a:spcPct val="90000"/>
              </a:lnSpc>
            </a:pPr>
            <a:endParaRPr lang="en-US" sz="2100" dirty="0"/>
          </a:p>
          <a:p>
            <a:pPr eaLnBrk="1" hangingPunct="1">
              <a:lnSpc>
                <a:spcPct val="90000"/>
              </a:lnSpc>
            </a:pPr>
            <a:endParaRPr lang="en-US" sz="2100" dirty="0"/>
          </a:p>
          <a:p>
            <a:pPr eaLnBrk="1" hangingPunct="1">
              <a:lnSpc>
                <a:spcPct val="90000"/>
              </a:lnSpc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Recently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/>
              <a:t> proposals/experiments for </a:t>
            </a:r>
            <a:r>
              <a:rPr lang="en-US" sz="1800" dirty="0">
                <a:solidFill>
                  <a:srgbClr val="7030A0"/>
                </a:solidFill>
              </a:rPr>
              <a:t>ground state cooling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9150" y="1200150"/>
            <a:ext cx="29092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Optical tweezers </a:t>
            </a:r>
            <a:r>
              <a:rPr lang="en-US" sz="1350" dirty="0">
                <a:sym typeface="Wingdings" pitchFamily="2" charset="2"/>
              </a:rPr>
              <a:t></a:t>
            </a:r>
            <a:r>
              <a:rPr lang="en-US" sz="1350" dirty="0"/>
              <a:t> biology, biophysics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02A55-7CD3-416D-A68C-C2143EEAA7E3}"/>
              </a:ext>
            </a:extLst>
          </p:cNvPr>
          <p:cNvSpPr txBox="1"/>
          <p:nvPr/>
        </p:nvSpPr>
        <p:spPr>
          <a:xfrm>
            <a:off x="4724400" y="4471296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D.E. Chang </a:t>
            </a:r>
            <a:r>
              <a:rPr lang="en-US" i="1" dirty="0"/>
              <a:t>et. al.</a:t>
            </a:r>
            <a:r>
              <a:rPr lang="en-US" dirty="0"/>
              <a:t>, PNAS (2009)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E361FA-CDE6-4174-A04C-9BFEF14BCE9D}"/>
              </a:ext>
            </a:extLst>
          </p:cNvPr>
          <p:cNvSpPr txBox="1"/>
          <p:nvPr/>
        </p:nvSpPr>
        <p:spPr>
          <a:xfrm>
            <a:off x="4724400" y="4765102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O. Romero-</a:t>
            </a:r>
            <a:r>
              <a:rPr lang="en-US" dirty="0" err="1"/>
              <a:t>Isart</a:t>
            </a:r>
            <a:r>
              <a:rPr lang="en-US" dirty="0"/>
              <a:t> et.al. New J. Phys. (2010)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2736D-CDBE-47DB-9A72-4F8252078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8" r="23606"/>
          <a:stretch/>
        </p:blipFill>
        <p:spPr>
          <a:xfrm>
            <a:off x="1606053" y="1931982"/>
            <a:ext cx="1776064" cy="1796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963AC3-6F0F-482A-BD21-D82B348DF5E1}"/>
              </a:ext>
            </a:extLst>
          </p:cNvPr>
          <p:cNvSpPr txBox="1"/>
          <p:nvPr/>
        </p:nvSpPr>
        <p:spPr>
          <a:xfrm>
            <a:off x="3276600" y="3174640"/>
            <a:ext cx="177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Arthur </a:t>
            </a:r>
            <a:r>
              <a:rPr lang="en-US" dirty="0" err="1"/>
              <a:t>Ashkin</a:t>
            </a:r>
            <a:r>
              <a:rPr lang="en-US" dirty="0"/>
              <a:t>,</a:t>
            </a:r>
          </a:p>
          <a:p>
            <a:r>
              <a:rPr lang="en-US" dirty="0"/>
              <a:t>Nobel prize 2018</a:t>
            </a:r>
          </a:p>
        </p:txBody>
      </p:sp>
      <p:pic>
        <p:nvPicPr>
          <p:cNvPr id="14" name="Google Shape;214;p2">
            <a:extLst>
              <a:ext uri="{FF2B5EF4-FFF2-40B4-BE49-F238E27FC236}">
                <a16:creationId xmlns:a16="http://schemas.microsoft.com/office/drawing/2014/main" id="{BF1E8DEE-7C3E-47E0-8FD5-D194CD64F8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2664" y="1946497"/>
            <a:ext cx="3734299" cy="173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075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/>
          <a:lstStyle/>
          <a:p>
            <a:r>
              <a:rPr lang="en-US" dirty="0"/>
              <a:t>Levitated bead experiments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3653" y="2495550"/>
            <a:ext cx="3898453" cy="1566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dirty="0"/>
              <a:t> B. </a:t>
            </a:r>
            <a:r>
              <a:rPr lang="en-US" sz="1400" dirty="0" err="1"/>
              <a:t>Rodenburg</a:t>
            </a:r>
            <a:r>
              <a:rPr lang="en-US" sz="1400" dirty="0"/>
              <a:t> et. al, </a:t>
            </a:r>
            <a:r>
              <a:rPr lang="en-US" sz="1400" dirty="0" err="1"/>
              <a:t>Optica</a:t>
            </a:r>
            <a:r>
              <a:rPr lang="en-US" sz="1400" dirty="0"/>
              <a:t> 3, 318-323 (2016)</a:t>
            </a:r>
            <a:endParaRPr lang="en-GB" sz="1400" b="1" dirty="0">
              <a:solidFill>
                <a:srgbClr val="000000"/>
              </a:solidFill>
              <a:latin typeface="Arial" charset="0"/>
              <a:ea typeface="msgothic" charset="0"/>
              <a:cs typeface="msgothic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28" y="1047750"/>
            <a:ext cx="2633472" cy="126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1" y="2266950"/>
            <a:ext cx="3128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J. </a:t>
            </a:r>
            <a:r>
              <a:rPr lang="en-US" sz="1400" dirty="0" err="1"/>
              <a:t>Gieseler</a:t>
            </a:r>
            <a:r>
              <a:rPr lang="en-US" sz="1400" dirty="0"/>
              <a:t>, B. Deutsch, R. </a:t>
            </a:r>
            <a:r>
              <a:rPr lang="en-US" sz="1400" dirty="0" err="1"/>
              <a:t>Quidant</a:t>
            </a:r>
            <a:r>
              <a:rPr lang="en-US" sz="1400" dirty="0"/>
              <a:t> </a:t>
            </a:r>
            <a:r>
              <a:rPr lang="en-US" sz="1400" i="1" dirty="0"/>
              <a:t>et. al.</a:t>
            </a:r>
            <a:r>
              <a:rPr lang="en-US" sz="1400" dirty="0"/>
              <a:t>,</a:t>
            </a:r>
          </a:p>
          <a:p>
            <a:r>
              <a:rPr lang="en-US" sz="1400" dirty="0"/>
              <a:t> PRL </a:t>
            </a:r>
            <a:r>
              <a:rPr lang="en-US" sz="1400" b="1" dirty="0"/>
              <a:t>109</a:t>
            </a:r>
            <a:r>
              <a:rPr lang="en-US" sz="1400" dirty="0"/>
              <a:t>, 103603 (2012).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6681" y="3790950"/>
            <a:ext cx="37723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N. </a:t>
            </a:r>
            <a:r>
              <a:rPr lang="en-US" sz="1400" dirty="0" err="1"/>
              <a:t>Kiesel</a:t>
            </a:r>
            <a:r>
              <a:rPr lang="en-US" sz="1400" dirty="0"/>
              <a:t>, F. </a:t>
            </a:r>
            <a:r>
              <a:rPr lang="en-US" sz="1400" dirty="0" err="1"/>
              <a:t>Blaser</a:t>
            </a:r>
            <a:r>
              <a:rPr lang="en-US" sz="1400" dirty="0"/>
              <a:t>, U. </a:t>
            </a:r>
            <a:r>
              <a:rPr lang="en-US" sz="1400" dirty="0" err="1"/>
              <a:t>Delic</a:t>
            </a:r>
            <a:r>
              <a:rPr lang="en-US" sz="1400" dirty="0"/>
              <a:t>, D. Grass, R. </a:t>
            </a:r>
            <a:r>
              <a:rPr lang="en-US" sz="1400" dirty="0" err="1"/>
              <a:t>Kaltenbaek</a:t>
            </a:r>
            <a:r>
              <a:rPr lang="en-US" sz="1400" dirty="0"/>
              <a:t>, M. </a:t>
            </a:r>
            <a:r>
              <a:rPr lang="en-US" sz="1400" dirty="0" err="1"/>
              <a:t>Aspelmeyer</a:t>
            </a:r>
            <a:r>
              <a:rPr lang="en-US" sz="1400" dirty="0"/>
              <a:t>, </a:t>
            </a:r>
            <a:r>
              <a:rPr lang="en-US" sz="1400" dirty="0" err="1"/>
              <a:t>doi</a:t>
            </a:r>
            <a:r>
              <a:rPr lang="en-US" sz="1400" dirty="0"/>
              <a:t>: 10.1073/pnas.1309167110 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724150"/>
            <a:ext cx="1614297" cy="144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409575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J. Millen, T. </a:t>
            </a:r>
            <a:r>
              <a:rPr lang="en-US" sz="1400" dirty="0" err="1"/>
              <a:t>Deesuwan</a:t>
            </a:r>
            <a:r>
              <a:rPr lang="en-US" sz="1400" dirty="0"/>
              <a:t>, P. Barker, J. Anders. </a:t>
            </a:r>
            <a:r>
              <a:rPr lang="en-US" sz="1400" i="1" dirty="0"/>
              <a:t>Nature Nanotechnology</a:t>
            </a:r>
            <a:r>
              <a:rPr lang="en-US" sz="1400" dirty="0"/>
              <a:t>, 2014; DOI: </a:t>
            </a:r>
            <a:r>
              <a:rPr lang="en-US" sz="1400" dirty="0">
                <a:hlinkClick r:id="rId4"/>
              </a:rPr>
              <a:t>10.1038/nnano.2014.82</a:t>
            </a:r>
            <a:r>
              <a:rPr lang="en-US" sz="1400" dirty="0"/>
              <a:t> 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9" y="2800350"/>
            <a:ext cx="3707511" cy="104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8F5AFD-0207-442A-B730-A52DD675D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27" y="1205929"/>
            <a:ext cx="1984582" cy="1234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2234C3-FEB1-4025-A282-3A2E6A57A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0619" y="1047750"/>
            <a:ext cx="1901046" cy="1459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D54AEF-9AEB-486A-A786-38C59EC47BE2}"/>
              </a:ext>
            </a:extLst>
          </p:cNvPr>
          <p:cNvSpPr txBox="1"/>
          <p:nvPr/>
        </p:nvSpPr>
        <p:spPr>
          <a:xfrm>
            <a:off x="2106403" y="4600687"/>
            <a:ext cx="5410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Also: Slezak, B. R., Lewandowski, C. W., Hsu, J., </a:t>
            </a:r>
            <a:r>
              <a:rPr lang="en-US" sz="1400" b="1" dirty="0" err="1"/>
              <a:t>D'Urso</a:t>
            </a:r>
            <a:r>
              <a:rPr lang="en-US" sz="1400" b="1" dirty="0"/>
              <a:t>, B. R.</a:t>
            </a:r>
            <a:r>
              <a:rPr lang="en-US" sz="1400" dirty="0"/>
              <a:t> (2018) </a:t>
            </a:r>
            <a:r>
              <a:rPr lang="en-US" sz="1400" i="1" dirty="0"/>
              <a:t>NEW JOURNAL OF PHYSICS</a:t>
            </a:r>
            <a:r>
              <a:rPr lang="en-US" sz="1400" dirty="0"/>
              <a:t>: v. 20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745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13" y="0"/>
            <a:ext cx="8229600" cy="857250"/>
          </a:xfrm>
        </p:spPr>
        <p:txBody>
          <a:bodyPr/>
          <a:lstStyle/>
          <a:p>
            <a:r>
              <a:rPr lang="en-US" dirty="0"/>
              <a:t>Projected force sensitivity</a:t>
            </a:r>
          </a:p>
        </p:txBody>
      </p:sp>
      <p:pic>
        <p:nvPicPr>
          <p:cNvPr id="13" name="Picture 1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28750"/>
            <a:ext cx="4476560" cy="316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4889584"/>
            <a:ext cx="632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Z. Yin, A. </a:t>
            </a:r>
            <a:r>
              <a:rPr lang="en-US" sz="1600" dirty="0" err="1">
                <a:solidFill>
                  <a:srgbClr val="C00000"/>
                </a:solidFill>
              </a:rPr>
              <a:t>Geraci</a:t>
            </a:r>
            <a:r>
              <a:rPr lang="en-US" sz="1600" dirty="0">
                <a:solidFill>
                  <a:srgbClr val="C00000"/>
                </a:solidFill>
              </a:rPr>
              <a:t>, T. Li,  Int. J. Mod. Phys. B 27,1330018 (2013).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371600" y="1695450"/>
            <a:ext cx="129540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2400" y="1428750"/>
            <a:ext cx="121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Cantilevers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3156" y="4552950"/>
            <a:ext cx="5713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</a:t>
            </a:r>
            <a:r>
              <a:rPr lang="en-US" dirty="0" err="1"/>
              <a:t>zN</a:t>
            </a:r>
            <a:r>
              <a:rPr lang="en-US" dirty="0"/>
              <a:t>/Hz</a:t>
            </a:r>
            <a:r>
              <a:rPr lang="en-US" baseline="30000" dirty="0"/>
              <a:t>1/2</a:t>
            </a:r>
            <a:r>
              <a:rPr lang="en-US" dirty="0"/>
              <a:t> </a:t>
            </a:r>
            <a:r>
              <a:rPr lang="en-US" dirty="0" err="1"/>
              <a:t>Gieseler</a:t>
            </a:r>
            <a:r>
              <a:rPr lang="en-US" dirty="0"/>
              <a:t>, Novotny, </a:t>
            </a:r>
            <a:r>
              <a:rPr lang="en-US" dirty="0" err="1"/>
              <a:t>Quidant</a:t>
            </a:r>
            <a:r>
              <a:rPr lang="en-US" dirty="0"/>
              <a:t> (Nature Phys. 2013)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601" y="1178004"/>
            <a:ext cx="1745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Seen recently by 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Novotny group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V. Jain et. al., 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PRL 116, 243601 (2016)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96000" y="1314450"/>
            <a:ext cx="1378631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53200" y="971550"/>
            <a:ext cx="247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Photon recoil heating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50949"/>
              </p:ext>
            </p:extLst>
          </p:nvPr>
        </p:nvGraphicFramePr>
        <p:xfrm>
          <a:off x="2697163" y="895350"/>
          <a:ext cx="3170237" cy="516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4" name="Equation" r:id="rId4" imgW="1511280" imgH="241200" progId="Equation.3">
                  <p:embed/>
                </p:oleObj>
              </mc:Choice>
              <mc:Fallback>
                <p:oleObj name="Equation" r:id="rId4" imgW="1511280" imgH="2412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7163" y="895350"/>
                        <a:ext cx="3170237" cy="516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713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13" y="0"/>
            <a:ext cx="8229600" cy="857250"/>
          </a:xfrm>
        </p:spPr>
        <p:txBody>
          <a:bodyPr/>
          <a:lstStyle/>
          <a:p>
            <a:r>
              <a:rPr lang="en-US" dirty="0"/>
              <a:t>Projected sensitivity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041" y="4886280"/>
            <a:ext cx="5008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AG, S.B. Papp, and J. </a:t>
            </a:r>
            <a:r>
              <a:rPr lang="en-US" sz="1400" dirty="0" err="1"/>
              <a:t>Kitching</a:t>
            </a:r>
            <a:r>
              <a:rPr lang="en-US" sz="1400" dirty="0"/>
              <a:t>,  </a:t>
            </a:r>
            <a:r>
              <a:rPr lang="en-US" sz="1400" i="1" dirty="0"/>
              <a:t>Phys. Rev. </a:t>
            </a:r>
            <a:r>
              <a:rPr lang="en-US" sz="1400" i="1" dirty="0" err="1"/>
              <a:t>Lett</a:t>
            </a:r>
            <a:r>
              <a:rPr lang="en-US" sz="1400" dirty="0"/>
              <a:t>. </a:t>
            </a:r>
            <a:r>
              <a:rPr lang="en-US" sz="1400" b="1" dirty="0"/>
              <a:t>105</a:t>
            </a:r>
            <a:r>
              <a:rPr lang="en-US" sz="1400" dirty="0"/>
              <a:t>, 101101 (2010)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>
          <a:xfrm>
            <a:off x="228600" y="1885950"/>
            <a:ext cx="4191000" cy="1895017"/>
            <a:chOff x="660532" y="4161897"/>
            <a:chExt cx="6091486" cy="2777058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2578" r="1585" b="45663"/>
            <a:stretch/>
          </p:blipFill>
          <p:spPr bwMode="auto">
            <a:xfrm>
              <a:off x="2438400" y="4161897"/>
              <a:ext cx="4313618" cy="2168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689177" y="4236423"/>
              <a:ext cx="1756523" cy="451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nanosphere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d &lt; </a:t>
              </a:r>
              <a:r>
                <a:rPr lang="en-US" sz="1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/2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3505200" y="4572000"/>
              <a:ext cx="304800" cy="6556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246770" y="6172201"/>
              <a:ext cx="2338420" cy="766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gold coated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membrane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(stationary)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3200400" y="5867400"/>
              <a:ext cx="3048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60532" y="4720523"/>
              <a:ext cx="1347623" cy="766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Drive mass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device (Au/Si)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42567"/>
            <a:ext cx="366457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53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150"/>
            <a:ext cx="8229600" cy="857250"/>
          </a:xfrm>
        </p:spPr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/>
          <a:srcRect l="2578" r="1585" b="45663"/>
          <a:stretch/>
        </p:blipFill>
        <p:spPr bwMode="auto">
          <a:xfrm>
            <a:off x="5161679" y="3658712"/>
            <a:ext cx="2839321" cy="14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42" descr="800bea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950386"/>
            <a:ext cx="1849582" cy="114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943600" y="2724150"/>
            <a:ext cx="192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300 nm silica bead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339" y="4395045"/>
            <a:ext cx="5008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AG, S.B. Papp, and J. </a:t>
            </a:r>
            <a:r>
              <a:rPr lang="en-US" sz="1400" dirty="0" err="1"/>
              <a:t>Kitching</a:t>
            </a:r>
            <a:r>
              <a:rPr lang="en-US" sz="1400" dirty="0"/>
              <a:t>,  </a:t>
            </a:r>
            <a:r>
              <a:rPr lang="en-US" sz="1400" i="1" dirty="0"/>
              <a:t>Phys. Rev. </a:t>
            </a:r>
            <a:r>
              <a:rPr lang="en-US" sz="1400" i="1" dirty="0" err="1"/>
              <a:t>Lett</a:t>
            </a:r>
            <a:r>
              <a:rPr lang="en-US" sz="1400" dirty="0"/>
              <a:t>. </a:t>
            </a:r>
            <a:r>
              <a:rPr lang="en-US" sz="1400" b="1" dirty="0"/>
              <a:t>105</a:t>
            </a:r>
            <a:r>
              <a:rPr lang="en-US" sz="1400" dirty="0"/>
              <a:t>, 101101 (2010)</a:t>
            </a:r>
          </a:p>
          <a:p>
            <a:r>
              <a:rPr lang="en-US" sz="1400" kern="0" dirty="0"/>
              <a:t>G. </a:t>
            </a:r>
            <a:r>
              <a:rPr lang="en-US" sz="1400" kern="0" dirty="0" err="1"/>
              <a:t>Ranjit</a:t>
            </a:r>
            <a:r>
              <a:rPr lang="en-US" sz="1400" kern="0" dirty="0"/>
              <a:t> et.al., PRA </a:t>
            </a:r>
            <a:r>
              <a:rPr lang="pt-BR" sz="1400" dirty="0"/>
              <a:t>91, 051805(R) (2015).</a:t>
            </a:r>
          </a:p>
          <a:p>
            <a:r>
              <a:rPr lang="en-US" sz="1400" dirty="0">
                <a:cs typeface="Arial" panose="020B0604020202020204" pitchFamily="34" charset="0"/>
              </a:rPr>
              <a:t>G. </a:t>
            </a:r>
            <a:r>
              <a:rPr lang="en-US" sz="1400" dirty="0" err="1">
                <a:cs typeface="Arial" panose="020B0604020202020204" pitchFamily="34" charset="0"/>
              </a:rPr>
              <a:t>Ranjit</a:t>
            </a:r>
            <a:r>
              <a:rPr lang="en-US" sz="1400" dirty="0">
                <a:cs typeface="Arial" panose="020B0604020202020204" pitchFamily="34" charset="0"/>
              </a:rPr>
              <a:t> et.al. , </a:t>
            </a:r>
            <a:r>
              <a:rPr lang="en-US" sz="1400" i="1" dirty="0">
                <a:cs typeface="Arial" panose="020B0604020202020204" pitchFamily="34" charset="0"/>
              </a:rPr>
              <a:t>Phys. Rev. A</a:t>
            </a:r>
            <a:r>
              <a:rPr lang="en-US" sz="1400" dirty="0">
                <a:cs typeface="Arial" panose="020B0604020202020204" pitchFamily="34" charset="0"/>
              </a:rPr>
              <a:t>, 93, 053801 (2016). </a:t>
            </a: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204978" y="1052629"/>
            <a:ext cx="4880370" cy="3317516"/>
            <a:chOff x="251256" y="1822918"/>
            <a:chExt cx="4251181" cy="2889814"/>
          </a:xfrm>
        </p:grpSpPr>
        <p:sp>
          <p:nvSpPr>
            <p:cNvPr id="35" name="TextBox 34"/>
            <p:cNvSpPr txBox="1"/>
            <p:nvPr/>
          </p:nvSpPr>
          <p:spPr>
            <a:xfrm>
              <a:off x="1752600" y="4343400"/>
              <a:ext cx="1711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feedback beams</a:t>
              </a: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63" y="1822918"/>
              <a:ext cx="4189774" cy="2374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 rot="20565913">
              <a:off x="251256" y="3327452"/>
              <a:ext cx="1427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Cavity beams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312663" y="3090388"/>
              <a:ext cx="1066800" cy="3810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286000" y="3810001"/>
              <a:ext cx="0" cy="58396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 rot="825151">
              <a:off x="2918471" y="2585779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Dipole beams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2866242" y="2770445"/>
              <a:ext cx="257958" cy="62577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5529552" y="990957"/>
            <a:ext cx="3309648" cy="2890522"/>
            <a:chOff x="5093522" y="1377076"/>
            <a:chExt cx="4165515" cy="3638005"/>
          </a:xfrm>
        </p:grpSpPr>
        <p:sp>
          <p:nvSpPr>
            <p:cNvPr id="43" name="TextBox 42"/>
            <p:cNvSpPr txBox="1"/>
            <p:nvPr/>
          </p:nvSpPr>
          <p:spPr>
            <a:xfrm>
              <a:off x="6219277" y="3673399"/>
              <a:ext cx="1925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300 nm silica bead</a:t>
              </a: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5714" y="1377076"/>
              <a:ext cx="3621350" cy="3330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Isosceles Triangle 44"/>
            <p:cNvSpPr/>
            <p:nvPr/>
          </p:nvSpPr>
          <p:spPr>
            <a:xfrm rot="17895799">
              <a:off x="7167759" y="2944845"/>
              <a:ext cx="250832" cy="927222"/>
            </a:xfrm>
            <a:prstGeom prst="triangle">
              <a:avLst>
                <a:gd name="adj" fmla="val 47504"/>
              </a:avLst>
            </a:prstGeom>
            <a:solidFill>
              <a:srgbClr val="C00000"/>
            </a:solidFill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/>
            <p:cNvSpPr/>
            <p:nvPr/>
          </p:nvSpPr>
          <p:spPr>
            <a:xfrm rot="7001757">
              <a:off x="6185848" y="2447517"/>
              <a:ext cx="250832" cy="927222"/>
            </a:xfrm>
            <a:prstGeom prst="triangle">
              <a:avLst>
                <a:gd name="adj" fmla="val 47504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1529141">
              <a:off x="7944420" y="3890720"/>
              <a:ext cx="1128580" cy="228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 rot="1529141">
              <a:off x="5093522" y="2389064"/>
              <a:ext cx="663871" cy="228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467600" y="4627714"/>
              <a:ext cx="1487328" cy="387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Dipole beams</a:t>
              </a: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 flipV="1">
              <a:off x="8144484" y="4005020"/>
              <a:ext cx="56650" cy="53021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8000999" y="2286000"/>
              <a:ext cx="1258038" cy="6585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Drive mass </a:t>
              </a:r>
            </a:p>
            <a:p>
              <a:r>
                <a:rPr lang="en-US" sz="1400" dirty="0">
                  <a:solidFill>
                    <a:srgbClr val="00B0F0"/>
                  </a:solidFill>
                </a:rPr>
                <a:t>actuator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>
              <a:off x="7181880" y="2503364"/>
              <a:ext cx="856484" cy="177875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486400" y="4419601"/>
              <a:ext cx="1453353" cy="38736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Cavity beams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5943600" y="3505200"/>
              <a:ext cx="609600" cy="103003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74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 loading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1143000"/>
            <a:ext cx="3962400" cy="339447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Acceleration required to release a nanometer-sized sphere from a substrate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 marL="0" indent="0">
              <a:lnSpc>
                <a:spcPct val="80000"/>
              </a:lnSpc>
              <a:buNone/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516063" y="1676400"/>
            <a:ext cx="304800" cy="11953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828800" y="1415654"/>
            <a:ext cx="762000" cy="1143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28800" y="1371600"/>
            <a:ext cx="1905000" cy="345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75064" y="1410891"/>
            <a:ext cx="46037" cy="34528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09713" y="1541860"/>
            <a:ext cx="11430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95425" y="1247775"/>
            <a:ext cx="11430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190626" y="1521619"/>
            <a:ext cx="6381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90625" y="1521619"/>
            <a:ext cx="0" cy="1547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12838" y="169545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76325" y="1674019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173163" y="1720454"/>
            <a:ext cx="36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09626" y="1423988"/>
            <a:ext cx="10191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6" name="TextBox 28"/>
          <p:cNvSpPr txBox="1">
            <a:spLocks noChangeArrowheads="1"/>
          </p:cNvSpPr>
          <p:nvPr/>
        </p:nvSpPr>
        <p:spPr bwMode="auto">
          <a:xfrm>
            <a:off x="442913" y="1171575"/>
            <a:ext cx="671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>
                <a:latin typeface="Calibri" pitchFamily="34" charset="0"/>
              </a:rPr>
              <a:t>V</a:t>
            </a:r>
            <a:r>
              <a:rPr lang="en-US" baseline="-25000">
                <a:latin typeface="Calibri" pitchFamily="34" charset="0"/>
              </a:rPr>
              <a:t>driver</a:t>
            </a:r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10268" name="Rectangle 28"/>
          <p:cNvSpPr>
            <a:spLocks noChangeArrowheads="1"/>
          </p:cNvSpPr>
          <p:nvPr/>
        </p:nvSpPr>
        <p:spPr bwMode="auto">
          <a:xfrm>
            <a:off x="0" y="22406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69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36082"/>
            <a:ext cx="3635714" cy="220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257549"/>
            <a:ext cx="2331720" cy="17487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0" y="3429000"/>
            <a:ext cx="212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</a:t>
            </a:r>
            <a:r>
              <a:rPr lang="en-US" baseline="30000" dirty="0"/>
              <a:t>7</a:t>
            </a:r>
            <a:r>
              <a:rPr lang="en-US" dirty="0"/>
              <a:t> g for R=150nm!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181600" y="2114550"/>
          <a:ext cx="12192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7" name="Equation" r:id="rId5" imgW="507780" imgH="393529" progId="Equation.3">
                  <p:embed/>
                </p:oleObj>
              </mc:Choice>
              <mc:Fallback>
                <p:oleObj name="Equation" r:id="rId5" imgW="507780" imgH="393529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114550"/>
                        <a:ext cx="121920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9805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Loading optical trap</a:t>
            </a:r>
          </a:p>
        </p:txBody>
      </p:sp>
      <p:pic>
        <p:nvPicPr>
          <p:cNvPr id="4" name="3beads_short_take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54164" y="1200151"/>
            <a:ext cx="4511670" cy="3383752"/>
          </a:xfrm>
        </p:spPr>
      </p:pic>
      <p:sp>
        <p:nvSpPr>
          <p:cNvPr id="5" name="Striped Right Arrow 4"/>
          <p:cNvSpPr/>
          <p:nvPr/>
        </p:nvSpPr>
        <p:spPr>
          <a:xfrm>
            <a:off x="228600" y="3200400"/>
            <a:ext cx="1143000" cy="400050"/>
          </a:xfrm>
          <a:prstGeom prst="striped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riped Right Arrow 5"/>
          <p:cNvSpPr/>
          <p:nvPr/>
        </p:nvSpPr>
        <p:spPr>
          <a:xfrm rot="10800000">
            <a:off x="6400800" y="3212940"/>
            <a:ext cx="1143000" cy="40005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4044" y="3612990"/>
            <a:ext cx="1261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</a:t>
            </a:r>
          </a:p>
          <a:p>
            <a:r>
              <a:rPr lang="en-US" dirty="0"/>
              <a:t>dipole trap </a:t>
            </a:r>
          </a:p>
          <a:p>
            <a:r>
              <a:rPr lang="en-US" dirty="0"/>
              <a:t>lasers</a:t>
            </a:r>
          </a:p>
        </p:txBody>
      </p:sp>
    </p:spTree>
    <p:extLst>
      <p:ext uri="{BB962C8B-B14F-4D97-AF65-F5344CB8AC3E}">
        <p14:creationId xmlns:p14="http://schemas.microsoft.com/office/powerpoint/2010/main" val="362997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Trapping instabilities</a:t>
            </a:r>
          </a:p>
        </p:txBody>
      </p:sp>
      <p:sp>
        <p:nvSpPr>
          <p:cNvPr id="4" name="Text Box 1555"/>
          <p:cNvSpPr txBox="1">
            <a:spLocks noChangeArrowheads="1"/>
          </p:cNvSpPr>
          <p:nvPr/>
        </p:nvSpPr>
        <p:spPr bwMode="auto">
          <a:xfrm>
            <a:off x="838200" y="1267691"/>
            <a:ext cx="7103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 defTabSz="5016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Radiometric forces</a:t>
            </a:r>
          </a:p>
        </p:txBody>
      </p:sp>
      <p:pic>
        <p:nvPicPr>
          <p:cNvPr id="6" name="Picture 2" descr="http://upload.wikimedia.org/wikipedia/commons/2/28/Radiometer_9965_Nevi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045" y="1901837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9201" y="4485917"/>
            <a:ext cx="212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Crooke’s Radiometer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8600" y="2000250"/>
            <a:ext cx="3733800" cy="2114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/>
              <a:t>Trap instabilities arise from uneven heating of the sphere surface</a:t>
            </a:r>
          </a:p>
          <a:p>
            <a:pPr marL="0" indent="0">
              <a:buFont typeface="Arial" pitchFamily="34" charset="0"/>
              <a:buNone/>
            </a:pPr>
            <a:endParaRPr lang="en-US" sz="2400" dirty="0"/>
          </a:p>
          <a:p>
            <a:pPr marL="0" indent="0">
              <a:buFont typeface="Arial" pitchFamily="34" charset="0"/>
              <a:buNone/>
            </a:pPr>
            <a:r>
              <a:rPr lang="en-US" sz="2400" dirty="0"/>
              <a:t>Important when mean free path ~ object size</a:t>
            </a:r>
          </a:p>
        </p:txBody>
      </p:sp>
    </p:spTree>
    <p:extLst>
      <p:ext uri="{BB962C8B-B14F-4D97-AF65-F5344CB8AC3E}">
        <p14:creationId xmlns:p14="http://schemas.microsoft.com/office/powerpoint/2010/main" val="362234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2D44D-83E7-44F4-8A5D-BC035CDFC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847" y="1369886"/>
            <a:ext cx="2968308" cy="479822"/>
          </a:xfrm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0" dirty="0"/>
              <a:t>Jerry </a:t>
            </a:r>
            <a:r>
              <a:rPr lang="en-US" b="0" dirty="0" err="1"/>
              <a:t>Gabrielse</a:t>
            </a:r>
            <a:r>
              <a:rPr lang="en-US" b="0" dirty="0"/>
              <a:t> group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CB52C4-B828-4307-A175-0D4D79FCB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626" y="1905880"/>
            <a:ext cx="4341814" cy="2963466"/>
          </a:xfrm>
        </p:spPr>
        <p:txBody>
          <a:bodyPr>
            <a:normAutofit/>
          </a:bodyPr>
          <a:lstStyle/>
          <a:p>
            <a:r>
              <a:rPr lang="en-US" dirty="0"/>
              <a:t>g-2 of electron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electron EDM</a:t>
            </a:r>
          </a:p>
          <a:p>
            <a:endParaRPr lang="en-US" dirty="0"/>
          </a:p>
          <a:p>
            <a:r>
              <a:rPr lang="en-US" dirty="0"/>
              <a:t>Test of CPT with antihydrogen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6297BD-65F3-49F4-A065-A5D0A8AEF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64146" y="1352550"/>
            <a:ext cx="2590800" cy="479822"/>
          </a:xfrm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b="0" dirty="0"/>
              <a:t>Brian Odom group</a:t>
            </a:r>
          </a:p>
        </p:txBody>
      </p:sp>
      <p:pic>
        <p:nvPicPr>
          <p:cNvPr id="54273" name="Picture 1" descr="Gerald Gabrielse">
            <a:extLst>
              <a:ext uri="{FF2B5EF4-FFF2-40B4-BE49-F238E27FC236}">
                <a16:creationId xmlns:a16="http://schemas.microsoft.com/office/drawing/2014/main" id="{AD86C622-E718-4706-93DC-8950C845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84" y="1344232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Brian Odom">
            <a:extLst>
              <a:ext uri="{FF2B5EF4-FFF2-40B4-BE49-F238E27FC236}">
                <a16:creationId xmlns:a16="http://schemas.microsoft.com/office/drawing/2014/main" id="{B18DA2F2-9121-4BCE-A7A8-51CF7F39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937" y="135255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29E4E6-CEC6-4569-A330-6186BFA6E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10" y="187487"/>
            <a:ext cx="2417180" cy="5805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1BF2D9-A32F-48B0-B688-CE71BCD0B6F4}"/>
              </a:ext>
            </a:extLst>
          </p:cNvPr>
          <p:cNvSpPr txBox="1"/>
          <p:nvPr/>
        </p:nvSpPr>
        <p:spPr>
          <a:xfrm>
            <a:off x="2651139" y="768032"/>
            <a:ext cx="368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Center for Fundamental Physics (CFP)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5F498E-C205-40BD-8890-A7E3FC50F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010" y="3262287"/>
            <a:ext cx="2768850" cy="1273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8037B5-E470-49CB-9E2A-1860F1CFB15C}"/>
              </a:ext>
            </a:extLst>
          </p:cNvPr>
          <p:cNvSpPr txBox="1"/>
          <p:nvPr/>
        </p:nvSpPr>
        <p:spPr>
          <a:xfrm>
            <a:off x="2333802" y="4643866"/>
            <a:ext cx="4079578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Tim </a:t>
            </a:r>
            <a:r>
              <a:rPr lang="en-US" dirty="0" err="1">
                <a:solidFill>
                  <a:srgbClr val="FF0000"/>
                </a:solidFill>
              </a:rPr>
              <a:t>Kovachy</a:t>
            </a:r>
            <a:r>
              <a:rPr lang="en-US" dirty="0">
                <a:solidFill>
                  <a:srgbClr val="FF0000"/>
                </a:solidFill>
              </a:rPr>
              <a:t> joined CFP September 2018!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AD9046-E257-45E1-824C-6D39EE830987}"/>
              </a:ext>
            </a:extLst>
          </p:cNvPr>
          <p:cNvSpPr txBox="1"/>
          <p:nvPr/>
        </p:nvSpPr>
        <p:spPr>
          <a:xfrm>
            <a:off x="381000" y="21955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40DA9DAA-3C33-48E1-9D31-BA74DAA1FC9B}"/>
              </a:ext>
            </a:extLst>
          </p:cNvPr>
          <p:cNvSpPr txBox="1">
            <a:spLocks/>
          </p:cNvSpPr>
          <p:nvPr/>
        </p:nvSpPr>
        <p:spPr>
          <a:xfrm>
            <a:off x="4876800" y="2013806"/>
            <a:ext cx="4040188" cy="2963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Single molecule spectroscopy of trapped molecular 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381E7D-9165-4F12-98BC-E86DAAAF2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264" y="3602959"/>
            <a:ext cx="2689740" cy="39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A16E71-E0E4-451D-8C97-1D45ED4EA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57" y="2463194"/>
            <a:ext cx="3085291" cy="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1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6"/>
            <a:ext cx="8229600" cy="857250"/>
          </a:xfrm>
        </p:spPr>
        <p:txBody>
          <a:bodyPr/>
          <a:lstStyle/>
          <a:p>
            <a:r>
              <a:rPr lang="en-US" dirty="0"/>
              <a:t>Radiometric forces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23950"/>
            <a:ext cx="396049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 r="11204"/>
          <a:stretch/>
        </p:blipFill>
        <p:spPr bwMode="auto">
          <a:xfrm>
            <a:off x="6019061" y="742950"/>
            <a:ext cx="2667739" cy="228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2408" y="4095750"/>
            <a:ext cx="2548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1% temp gradient across surface</a:t>
            </a:r>
          </a:p>
          <a:p>
            <a:r>
              <a:rPr lang="en-US" sz="1400" dirty="0"/>
              <a:t>R=1.5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/>
              <a:t>m, I=2 x 10</a:t>
            </a:r>
            <a:r>
              <a:rPr lang="en-US" sz="1400" baseline="30000" dirty="0"/>
              <a:t>9</a:t>
            </a:r>
            <a:r>
              <a:rPr lang="en-US" sz="1400" dirty="0"/>
              <a:t> W/m</a:t>
            </a:r>
            <a:r>
              <a:rPr lang="en-US" sz="1400" baseline="30000" dirty="0"/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15" y="895350"/>
            <a:ext cx="1590485" cy="634937"/>
          </a:xfrm>
          <a:prstGeom prst="rect">
            <a:avLst/>
          </a:prstGeom>
        </p:spPr>
      </p:pic>
      <p:pic>
        <p:nvPicPr>
          <p:cNvPr id="8" name="Picture 215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6172200" y="3065526"/>
            <a:ext cx="2466594" cy="202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11227" y="4400550"/>
            <a:ext cx="338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Heating rate &gt; gas damping rate</a:t>
            </a:r>
          </a:p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Particle loss 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Need feedback!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0" y="4552950"/>
            <a:ext cx="2899989" cy="583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16500">
              <a:lnSpc>
                <a:spcPct val="114000"/>
              </a:lnSpc>
            </a:pPr>
            <a:r>
              <a:rPr lang="en-US" sz="1400" b="1" kern="0" dirty="0" err="1">
                <a:solidFill>
                  <a:srgbClr val="C00000"/>
                </a:solidFill>
              </a:rPr>
              <a:t>Ranjit</a:t>
            </a:r>
            <a:r>
              <a:rPr lang="en-US" sz="1400" b="1" kern="0" dirty="0">
                <a:solidFill>
                  <a:srgbClr val="C00000"/>
                </a:solidFill>
              </a:rPr>
              <a:t> et.al., PRA </a:t>
            </a:r>
            <a:r>
              <a:rPr lang="pt-BR" sz="1400" b="1" dirty="0">
                <a:solidFill>
                  <a:srgbClr val="C00000"/>
                </a:solidFill>
              </a:rPr>
              <a:t>91, 051805(R) (2015).</a:t>
            </a:r>
            <a:endParaRPr lang="en-US" sz="1400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2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28452"/>
            <a:ext cx="3474286" cy="19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feedback cooling of a </a:t>
            </a:r>
            <a:r>
              <a:rPr lang="en-US" dirty="0" err="1"/>
              <a:t>nanosphere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540029" y="2568296"/>
            <a:ext cx="177455" cy="13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058302"/>
            <a:ext cx="479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Needed to stabilize the particle, damp and cool it</a:t>
            </a:r>
          </a:p>
          <a:p>
            <a:r>
              <a:rPr lang="en-US" dirty="0"/>
              <a:t>Mitigate photon recoil heating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28452"/>
            <a:ext cx="3474286" cy="19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5181600" y="1123950"/>
            <a:ext cx="3873511" cy="3719077"/>
            <a:chOff x="7703954" y="897928"/>
            <a:chExt cx="4303901" cy="5509740"/>
          </a:xfrm>
        </p:grpSpPr>
        <p:grpSp>
          <p:nvGrpSpPr>
            <p:cNvPr id="39" name="Group 38"/>
            <p:cNvGrpSpPr/>
            <p:nvPr/>
          </p:nvGrpSpPr>
          <p:grpSpPr>
            <a:xfrm>
              <a:off x="7703954" y="897928"/>
              <a:ext cx="4303901" cy="5509740"/>
              <a:chOff x="7705959" y="897925"/>
              <a:chExt cx="4305022" cy="5509740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7705959" y="897925"/>
                <a:ext cx="4305022" cy="5509740"/>
                <a:chOff x="7804570" y="903497"/>
                <a:chExt cx="4305022" cy="5509740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7804570" y="903497"/>
                  <a:ext cx="4305022" cy="5509740"/>
                  <a:chOff x="7804570" y="903497"/>
                  <a:chExt cx="4305022" cy="5509740"/>
                </a:xfrm>
                <a:noFill/>
              </p:grpSpPr>
              <p:pic>
                <p:nvPicPr>
                  <p:cNvPr id="51" name="Picture 5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804570" y="903497"/>
                    <a:ext cx="2754497" cy="3868672"/>
                  </a:xfrm>
                  <a:prstGeom prst="rect">
                    <a:avLst/>
                  </a:prstGeom>
                  <a:grpFill/>
                </p:spPr>
              </p:pic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9601456" y="4911815"/>
                    <a:ext cx="2508136" cy="1501422"/>
                    <a:chOff x="6005943" y="4445073"/>
                    <a:chExt cx="2508136" cy="1501422"/>
                  </a:xfrm>
                  <a:grpFill/>
                </p:grpSpPr>
                <p:pic>
                  <p:nvPicPr>
                    <p:cNvPr id="53" name="Picture 52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05943" y="4445073"/>
                      <a:ext cx="1586558" cy="1501422"/>
                    </a:xfrm>
                    <a:prstGeom prst="rect">
                      <a:avLst/>
                    </a:prstGeom>
                    <a:grpFill/>
                  </p:spPr>
                </p:pic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4" name="TextBox 53"/>
                        <p:cNvSpPr txBox="1"/>
                        <p:nvPr/>
                      </p:nvSpPr>
                      <p:spPr>
                        <a:xfrm>
                          <a:off x="7679303" y="4485877"/>
                          <a:ext cx="730589" cy="547158"/>
                        </a:xfrm>
                        <a:prstGeom prst="rect">
                          <a:avLst/>
                        </a:prstGeom>
                        <a:grp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12" name="TextBox 11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679303" y="4485877"/>
                          <a:ext cx="657359" cy="369332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5" name="TextBox 54"/>
                        <p:cNvSpPr txBox="1"/>
                        <p:nvPr/>
                      </p:nvSpPr>
                      <p:spPr>
                        <a:xfrm>
                          <a:off x="7679303" y="5341544"/>
                          <a:ext cx="834776" cy="547158"/>
                        </a:xfrm>
                        <a:prstGeom prst="rect">
                          <a:avLst/>
                        </a:prstGeom>
                        <a:grp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13" name="TextBox 12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679303" y="5341544"/>
                          <a:ext cx="751103" cy="369332"/>
                        </a:xfrm>
                        <a:prstGeom prst="rect">
                          <a:avLst/>
                        </a:prstGeom>
                        <a:blipFill rotWithShape="0">
                          <a:blip r:embed="rId9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  <p:sp>
              <p:nvSpPr>
                <p:cNvPr id="47" name="Rectangle 46"/>
                <p:cNvSpPr/>
                <p:nvPr/>
              </p:nvSpPr>
              <p:spPr>
                <a:xfrm>
                  <a:off x="9420075" y="2377184"/>
                  <a:ext cx="410694" cy="320559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9411110" y="2386151"/>
                  <a:ext cx="410694" cy="32056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Rectangle 48"/>
                <p:cNvSpPr/>
                <p:nvPr/>
              </p:nvSpPr>
              <p:spPr>
                <a:xfrm>
                  <a:off x="9511553" y="2661886"/>
                  <a:ext cx="197223" cy="49368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9411110" y="3155575"/>
                  <a:ext cx="410694" cy="142721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5" name="Rectangle 44"/>
              <p:cNvSpPr/>
              <p:nvPr/>
            </p:nvSpPr>
            <p:spPr>
              <a:xfrm>
                <a:off x="9215718" y="2701139"/>
                <a:ext cx="197224" cy="2034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1823" y="3284856"/>
              <a:ext cx="1443736" cy="1223263"/>
            </a:xfrm>
            <a:prstGeom prst="rect">
              <a:avLst/>
            </a:prstGeom>
          </p:spPr>
        </p:pic>
        <p:sp>
          <p:nvSpPr>
            <p:cNvPr id="41" name="Up Arrow 40"/>
            <p:cNvSpPr/>
            <p:nvPr/>
          </p:nvSpPr>
          <p:spPr>
            <a:xfrm>
              <a:off x="8134343" y="4851142"/>
              <a:ext cx="331607" cy="990445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09293" y="5076920"/>
              <a:ext cx="809350" cy="54715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AOM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823847" y="5754252"/>
              <a:ext cx="994219" cy="547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780 nm</a:t>
              </a: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035285"/>
              </p:ext>
            </p:extLst>
          </p:nvPr>
        </p:nvGraphicFramePr>
        <p:xfrm>
          <a:off x="528638" y="3867150"/>
          <a:ext cx="15287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04" name="Equation" r:id="rId11" imgW="1091726" imgH="482391" progId="Equation.3">
                  <p:embed/>
                </p:oleObj>
              </mc:Choice>
              <mc:Fallback>
                <p:oleObj name="Equation" r:id="rId11" imgW="1091726" imgH="482391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" y="3867150"/>
                        <a:ext cx="1528762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62946"/>
              </p:ext>
            </p:extLst>
          </p:nvPr>
        </p:nvGraphicFramePr>
        <p:xfrm>
          <a:off x="2674938" y="3717925"/>
          <a:ext cx="1358900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05" name="Equation" r:id="rId13" imgW="977900" imgH="889000" progId="Equation.3">
                  <p:embed/>
                </p:oleObj>
              </mc:Choice>
              <mc:Fallback>
                <p:oleObj name="Equation" r:id="rId13" imgW="977900" imgH="889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4938" y="3717925"/>
                        <a:ext cx="1358900" cy="123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>
            <a:spLocks noChangeAspect="1"/>
          </p:cNvSpPr>
          <p:nvPr/>
        </p:nvSpPr>
        <p:spPr>
          <a:xfrm>
            <a:off x="22172" y="4763033"/>
            <a:ext cx="3699048" cy="33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16500">
              <a:lnSpc>
                <a:spcPct val="114000"/>
              </a:lnSpc>
            </a:pPr>
            <a:r>
              <a:rPr lang="en-US" sz="1400" b="1" kern="0" dirty="0" err="1">
                <a:solidFill>
                  <a:srgbClr val="C00000"/>
                </a:solidFill>
              </a:rPr>
              <a:t>Ranjit</a:t>
            </a:r>
            <a:r>
              <a:rPr lang="en-US" sz="1400" b="1" kern="0" dirty="0">
                <a:solidFill>
                  <a:srgbClr val="C00000"/>
                </a:solidFill>
              </a:rPr>
              <a:t> et.al., PRA </a:t>
            </a:r>
            <a:r>
              <a:rPr lang="pt-BR" sz="1400" b="1" dirty="0">
                <a:solidFill>
                  <a:srgbClr val="C00000"/>
                </a:solidFill>
              </a:rPr>
              <a:t>91, 051805(R) (2015).</a:t>
            </a:r>
            <a:endParaRPr lang="en-US" sz="1400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7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72" y="68120"/>
            <a:ext cx="8229600" cy="857250"/>
          </a:xfrm>
        </p:spPr>
        <p:txBody>
          <a:bodyPr/>
          <a:lstStyle/>
          <a:p>
            <a:r>
              <a:rPr lang="en-US" dirty="0" err="1"/>
              <a:t>Zeptonewton</a:t>
            </a:r>
            <a:r>
              <a:rPr lang="en-US" dirty="0"/>
              <a:t> force sensing</a:t>
            </a:r>
          </a:p>
        </p:txBody>
      </p:sp>
      <p:pic>
        <p:nvPicPr>
          <p:cNvPr id="11" name="Picture 25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32" y="935763"/>
            <a:ext cx="5731173" cy="346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555"/>
          <p:cNvSpPr txBox="1">
            <a:spLocks noChangeArrowheads="1"/>
          </p:cNvSpPr>
          <p:nvPr/>
        </p:nvSpPr>
        <p:spPr bwMode="auto">
          <a:xfrm>
            <a:off x="4042173" y="4583384"/>
            <a:ext cx="22362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016500"/>
            <a:r>
              <a:rPr lang="en-US" sz="2800" b="1" dirty="0">
                <a:solidFill>
                  <a:srgbClr val="0000FF"/>
                </a:solidFill>
              </a:rPr>
              <a:t>Sensitivity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802960" y="4489093"/>
            <a:ext cx="3212062" cy="486709"/>
            <a:chOff x="31044574" y="15876622"/>
            <a:chExt cx="3212062" cy="648945"/>
          </a:xfrm>
        </p:grpSpPr>
        <p:sp>
          <p:nvSpPr>
            <p:cNvPr id="14" name="Rectangle 13"/>
            <p:cNvSpPr/>
            <p:nvPr/>
          </p:nvSpPr>
          <p:spPr bwMode="auto">
            <a:xfrm>
              <a:off x="31044574" y="15876622"/>
              <a:ext cx="3212062" cy="648945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016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1186339"/>
                </p:ext>
              </p:extLst>
            </p:nvPr>
          </p:nvGraphicFramePr>
          <p:xfrm>
            <a:off x="31238216" y="15951138"/>
            <a:ext cx="2866331" cy="550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2" name="Equation" r:id="rId4" imgW="1612800" imgH="266400" progId="Equation.3">
                    <p:embed/>
                  </p:oleObj>
                </mc:Choice>
                <mc:Fallback>
                  <p:oleObj name="Equation" r:id="rId4" imgW="1612800" imgH="26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1238216" y="15951138"/>
                          <a:ext cx="2866331" cy="5508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/>
          <p:cNvGrpSpPr/>
          <p:nvPr/>
        </p:nvGrpSpPr>
        <p:grpSpPr>
          <a:xfrm>
            <a:off x="7620000" y="2817282"/>
            <a:ext cx="1176786" cy="854584"/>
            <a:chOff x="38659229" y="11071533"/>
            <a:chExt cx="1176786" cy="1139445"/>
          </a:xfrm>
        </p:grpSpPr>
        <p:sp>
          <p:nvSpPr>
            <p:cNvPr id="17" name="TextBox 16"/>
            <p:cNvSpPr txBox="1"/>
            <p:nvPr/>
          </p:nvSpPr>
          <p:spPr>
            <a:xfrm>
              <a:off x="38659229" y="11071533"/>
              <a:ext cx="872355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39531584" y="11594753"/>
              <a:ext cx="304431" cy="61622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4" name="Rectangle 23"/>
          <p:cNvSpPr/>
          <p:nvPr/>
        </p:nvSpPr>
        <p:spPr>
          <a:xfrm>
            <a:off x="3317" y="4705883"/>
            <a:ext cx="4038855" cy="33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16500">
              <a:lnSpc>
                <a:spcPct val="114000"/>
              </a:lnSpc>
            </a:pP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G. </a:t>
            </a:r>
            <a:r>
              <a:rPr lang="en-US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Ranjit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, et.al. , </a:t>
            </a:r>
            <a:r>
              <a:rPr lang="en-US" sz="1400" b="1" i="1" dirty="0">
                <a:solidFill>
                  <a:srgbClr val="FF0000"/>
                </a:solidFill>
                <a:cs typeface="Arial" panose="020B0604020202020204" pitchFamily="34" charset="0"/>
              </a:rPr>
              <a:t>Phys. Rev. A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, 93, 053801 (2016).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95804" y="1028700"/>
            <a:ext cx="1782613" cy="131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343405" y="1028700"/>
            <a:ext cx="152399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02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72" y="68120"/>
            <a:ext cx="8229600" cy="857250"/>
          </a:xfrm>
        </p:spPr>
        <p:txBody>
          <a:bodyPr/>
          <a:lstStyle/>
          <a:p>
            <a:r>
              <a:rPr lang="en-US" dirty="0" err="1"/>
              <a:t>Zeptonewton</a:t>
            </a:r>
            <a:r>
              <a:rPr lang="en-US" dirty="0"/>
              <a:t> force sensing</a:t>
            </a:r>
          </a:p>
        </p:txBody>
      </p:sp>
      <p:pic>
        <p:nvPicPr>
          <p:cNvPr id="11" name="Picture 25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32" y="935763"/>
            <a:ext cx="5731173" cy="346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555"/>
          <p:cNvSpPr txBox="1">
            <a:spLocks noChangeArrowheads="1"/>
          </p:cNvSpPr>
          <p:nvPr/>
        </p:nvSpPr>
        <p:spPr bwMode="auto">
          <a:xfrm>
            <a:off x="4042173" y="4583384"/>
            <a:ext cx="22362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016500"/>
            <a:r>
              <a:rPr lang="en-US" sz="2800" b="1" dirty="0">
                <a:solidFill>
                  <a:srgbClr val="0000FF"/>
                </a:solidFill>
              </a:rPr>
              <a:t>Sensitivity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802960" y="4489093"/>
            <a:ext cx="3212062" cy="486709"/>
            <a:chOff x="31044574" y="15876622"/>
            <a:chExt cx="3212062" cy="648945"/>
          </a:xfrm>
        </p:grpSpPr>
        <p:sp>
          <p:nvSpPr>
            <p:cNvPr id="14" name="Rectangle 13"/>
            <p:cNvSpPr/>
            <p:nvPr/>
          </p:nvSpPr>
          <p:spPr bwMode="auto">
            <a:xfrm>
              <a:off x="31044574" y="15876622"/>
              <a:ext cx="3212062" cy="648945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016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0382832"/>
                </p:ext>
              </p:extLst>
            </p:nvPr>
          </p:nvGraphicFramePr>
          <p:xfrm>
            <a:off x="31238216" y="15951138"/>
            <a:ext cx="2866331" cy="550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16" name="Equation" r:id="rId4" imgW="1612800" imgH="266400" progId="Equation.3">
                    <p:embed/>
                  </p:oleObj>
                </mc:Choice>
                <mc:Fallback>
                  <p:oleObj name="Equation" r:id="rId4" imgW="1612800" imgH="26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1238216" y="15951138"/>
                          <a:ext cx="2866331" cy="5508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/>
          <p:cNvGrpSpPr/>
          <p:nvPr/>
        </p:nvGrpSpPr>
        <p:grpSpPr>
          <a:xfrm>
            <a:off x="7620000" y="2817282"/>
            <a:ext cx="1176786" cy="854584"/>
            <a:chOff x="38659229" y="11071533"/>
            <a:chExt cx="1176786" cy="1139445"/>
          </a:xfrm>
        </p:grpSpPr>
        <p:sp>
          <p:nvSpPr>
            <p:cNvPr id="17" name="TextBox 16"/>
            <p:cNvSpPr txBox="1"/>
            <p:nvPr/>
          </p:nvSpPr>
          <p:spPr>
            <a:xfrm>
              <a:off x="38659229" y="11071533"/>
              <a:ext cx="872355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39531584" y="11594753"/>
              <a:ext cx="304431" cy="61622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18836" y="800100"/>
            <a:ext cx="3561734" cy="3834788"/>
            <a:chOff x="18836" y="1066800"/>
            <a:chExt cx="3561734" cy="5113051"/>
          </a:xfrm>
        </p:grpSpPr>
        <p:grpSp>
          <p:nvGrpSpPr>
            <p:cNvPr id="4" name="Group 3"/>
            <p:cNvGrpSpPr/>
            <p:nvPr/>
          </p:nvGrpSpPr>
          <p:grpSpPr>
            <a:xfrm>
              <a:off x="18836" y="3629060"/>
              <a:ext cx="3561734" cy="2550791"/>
              <a:chOff x="456835" y="2667000"/>
              <a:chExt cx="3561734" cy="255079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6835" y="2667000"/>
                <a:ext cx="3352800" cy="188644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343947" y="4684311"/>
                <a:ext cx="2674622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Calibration electrodes</a:t>
                </a: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1848563" y="3352800"/>
                <a:ext cx="513272" cy="1339334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1876599" y="3810000"/>
                <a:ext cx="513272" cy="958334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835" y="4525549"/>
                <a:ext cx="463986" cy="608391"/>
              </a:xfrm>
              <a:prstGeom prst="rect">
                <a:avLst/>
              </a:prstGeom>
            </p:spPr>
          </p:pic>
          <p:cxnSp>
            <p:nvCxnSpPr>
              <p:cNvPr id="10" name="Straight Connector 9"/>
              <p:cNvCxnSpPr>
                <a:stCxn id="9" idx="0"/>
              </p:cNvCxnSpPr>
              <p:nvPr/>
            </p:nvCxnSpPr>
            <p:spPr>
              <a:xfrm flipV="1">
                <a:off x="1069828" y="3958914"/>
                <a:ext cx="0" cy="5666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1555"/>
            <p:cNvSpPr txBox="1">
              <a:spLocks noChangeArrowheads="1"/>
            </p:cNvSpPr>
            <p:nvPr/>
          </p:nvSpPr>
          <p:spPr bwMode="auto">
            <a:xfrm>
              <a:off x="152400" y="1066800"/>
              <a:ext cx="2236245" cy="1272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5016500"/>
              <a:r>
                <a:rPr lang="en-US" sz="2800" b="1" dirty="0">
                  <a:solidFill>
                    <a:srgbClr val="0000FF"/>
                  </a:solidFill>
                </a:rPr>
                <a:t>Electrostatic</a:t>
              </a:r>
            </a:p>
            <a:p>
              <a:pPr defTabSz="5016500"/>
              <a:r>
                <a:rPr lang="en-US" sz="2800" b="1" dirty="0">
                  <a:solidFill>
                    <a:srgbClr val="0000FF"/>
                  </a:solidFill>
                </a:rPr>
                <a:t>Calibration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2400" y="2668825"/>
              <a:ext cx="315753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Neutral beads stay neutral</a:t>
              </a:r>
            </a:p>
            <a:p>
              <a:r>
                <a:rPr lang="en-US" dirty="0"/>
                <a:t>Charge stays constant over days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7893" y="2225357"/>
              <a:ext cx="25253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90% of beads are neutral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318" y="4705883"/>
            <a:ext cx="4187682" cy="33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16500">
              <a:lnSpc>
                <a:spcPct val="114000"/>
              </a:lnSpc>
            </a:pP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G. </a:t>
            </a:r>
            <a:r>
              <a:rPr lang="en-US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Ranjit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, et.al. , </a:t>
            </a:r>
            <a:r>
              <a:rPr lang="en-US" sz="1400" b="1" i="1" dirty="0">
                <a:solidFill>
                  <a:srgbClr val="FF0000"/>
                </a:solidFill>
                <a:cs typeface="Arial" panose="020B0604020202020204" pitchFamily="34" charset="0"/>
              </a:rPr>
              <a:t>Phys. Rev. A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, 93, 053801 (2016). </a:t>
            </a:r>
          </a:p>
        </p:txBody>
      </p:sp>
    </p:spTree>
    <p:extLst>
      <p:ext uri="{BB962C8B-B14F-4D97-AF65-F5344CB8AC3E}">
        <p14:creationId xmlns:p14="http://schemas.microsoft.com/office/powerpoint/2010/main" val="3303851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72" y="68120"/>
            <a:ext cx="8229600" cy="857250"/>
          </a:xfrm>
        </p:spPr>
        <p:txBody>
          <a:bodyPr/>
          <a:lstStyle/>
          <a:p>
            <a:r>
              <a:rPr lang="en-US" dirty="0" err="1"/>
              <a:t>Zeptonewton</a:t>
            </a:r>
            <a:r>
              <a:rPr lang="en-US" dirty="0"/>
              <a:t> force sensing</a:t>
            </a:r>
          </a:p>
        </p:txBody>
      </p:sp>
      <p:pic>
        <p:nvPicPr>
          <p:cNvPr id="11" name="Picture 25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32" y="935763"/>
            <a:ext cx="5731173" cy="346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555"/>
          <p:cNvSpPr txBox="1">
            <a:spLocks noChangeArrowheads="1"/>
          </p:cNvSpPr>
          <p:nvPr/>
        </p:nvSpPr>
        <p:spPr bwMode="auto">
          <a:xfrm>
            <a:off x="4042173" y="4583384"/>
            <a:ext cx="22362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016500"/>
            <a:r>
              <a:rPr lang="en-US" sz="2800" b="1" dirty="0">
                <a:solidFill>
                  <a:srgbClr val="0000FF"/>
                </a:solidFill>
              </a:rPr>
              <a:t>Sensitivity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802960" y="4489093"/>
            <a:ext cx="3212062" cy="486709"/>
            <a:chOff x="31044574" y="15876622"/>
            <a:chExt cx="3212062" cy="648945"/>
          </a:xfrm>
        </p:grpSpPr>
        <p:sp>
          <p:nvSpPr>
            <p:cNvPr id="14" name="Rectangle 13"/>
            <p:cNvSpPr/>
            <p:nvPr/>
          </p:nvSpPr>
          <p:spPr bwMode="auto">
            <a:xfrm>
              <a:off x="31044574" y="15876622"/>
              <a:ext cx="3212062" cy="648945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0165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31238216" y="15951138"/>
            <a:ext cx="2866331" cy="550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31" name="Equation" r:id="rId4" imgW="1612800" imgH="266400" progId="Equation.3">
                    <p:embed/>
                  </p:oleObj>
                </mc:Choice>
                <mc:Fallback>
                  <p:oleObj name="Equation" r:id="rId4" imgW="1612800" imgH="266400" progId="Equation.3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1238216" y="15951138"/>
                          <a:ext cx="2866331" cy="5508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/>
          <p:cNvGrpSpPr/>
          <p:nvPr/>
        </p:nvGrpSpPr>
        <p:grpSpPr>
          <a:xfrm>
            <a:off x="7620000" y="2817282"/>
            <a:ext cx="1176786" cy="854584"/>
            <a:chOff x="38659229" y="11071533"/>
            <a:chExt cx="1176786" cy="1139445"/>
          </a:xfrm>
        </p:grpSpPr>
        <p:sp>
          <p:nvSpPr>
            <p:cNvPr id="17" name="TextBox 16"/>
            <p:cNvSpPr txBox="1"/>
            <p:nvPr/>
          </p:nvSpPr>
          <p:spPr>
            <a:xfrm>
              <a:off x="38659229" y="11071533"/>
              <a:ext cx="872355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39531584" y="11594753"/>
              <a:ext cx="304431" cy="61622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0" name="Text Box 1555"/>
          <p:cNvSpPr txBox="1">
            <a:spLocks noChangeArrowheads="1"/>
          </p:cNvSpPr>
          <p:nvPr/>
        </p:nvSpPr>
        <p:spPr bwMode="auto">
          <a:xfrm>
            <a:off x="152405" y="800103"/>
            <a:ext cx="223624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016500"/>
            <a:r>
              <a:rPr lang="en-US" sz="2800" b="1" dirty="0">
                <a:solidFill>
                  <a:srgbClr val="0000FF"/>
                </a:solidFill>
              </a:rPr>
              <a:t>Optical lattice</a:t>
            </a:r>
          </a:p>
          <a:p>
            <a:pPr defTabSz="5016500"/>
            <a:r>
              <a:rPr lang="en-US" sz="2800" b="1" dirty="0">
                <a:solidFill>
                  <a:srgbClr val="0000FF"/>
                </a:solidFill>
              </a:rPr>
              <a:t>calibration</a:t>
            </a:r>
          </a:p>
        </p:txBody>
      </p:sp>
      <p:pic>
        <p:nvPicPr>
          <p:cNvPr id="23" name="Picture 261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4" t="765" r="1570" b="68261"/>
          <a:stretch/>
        </p:blipFill>
        <p:spPr bwMode="auto">
          <a:xfrm>
            <a:off x="505825" y="1784952"/>
            <a:ext cx="2161175" cy="170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3633400"/>
            <a:ext cx="255986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Useful for neutral objects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595" y="4004345"/>
            <a:ext cx="2469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Method consistent with </a:t>
            </a:r>
          </a:p>
          <a:p>
            <a:r>
              <a:rPr lang="en-US" dirty="0"/>
              <a:t>electric field approach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18" y="4705883"/>
            <a:ext cx="4038855" cy="33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16500">
              <a:lnSpc>
                <a:spcPct val="114000"/>
              </a:lnSpc>
            </a:pP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G. </a:t>
            </a:r>
            <a:r>
              <a:rPr lang="en-US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Ranjit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, et.al. , </a:t>
            </a:r>
            <a:r>
              <a:rPr lang="en-US" sz="1400" b="1" i="1" dirty="0">
                <a:solidFill>
                  <a:srgbClr val="FF0000"/>
                </a:solidFill>
                <a:cs typeface="Arial" panose="020B0604020202020204" pitchFamily="34" charset="0"/>
              </a:rPr>
              <a:t>Phys. Rev. A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, 93, 053801 (2016). </a:t>
            </a:r>
          </a:p>
        </p:txBody>
      </p:sp>
    </p:spTree>
    <p:extLst>
      <p:ext uri="{BB962C8B-B14F-4D97-AF65-F5344CB8AC3E}">
        <p14:creationId xmlns:p14="http://schemas.microsoft.com/office/powerpoint/2010/main" val="3401744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Trapping and cooling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2578" r="1585" b="45663"/>
          <a:stretch/>
        </p:blipFill>
        <p:spPr bwMode="auto">
          <a:xfrm>
            <a:off x="4876801" y="1428750"/>
            <a:ext cx="2839320" cy="142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84181" y="2876550"/>
            <a:ext cx="571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1596nm beam to trap a bead at its antinode </a:t>
            </a:r>
            <a:r>
              <a:rPr lang="en-US" dirty="0">
                <a:sym typeface="Wingdings" panose="05000000000000000000" pitchFamily="2" charset="2"/>
              </a:rPr>
              <a:t> localization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84136" y="3143250"/>
            <a:ext cx="623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1064nm beam to cavity cool the CM of bead </a:t>
            </a:r>
            <a:r>
              <a:rPr lang="en-US" dirty="0">
                <a:sym typeface="Wingdings" panose="05000000000000000000" pitchFamily="2" charset="2"/>
              </a:rPr>
              <a:t> position readout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0" y="3594728"/>
            <a:ext cx="141737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300 nm bead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6" y="1028700"/>
            <a:ext cx="3382857" cy="19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249"/>
            <a:ext cx="3970020" cy="172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879D1-9F0F-4157-B950-15FEF3957C2A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5789163" y="3457575"/>
            <a:ext cx="2010727" cy="15646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A83C71-3679-4354-974D-8D8E050AF55D}"/>
              </a:ext>
            </a:extLst>
          </p:cNvPr>
          <p:cNvSpPr/>
          <p:nvPr/>
        </p:nvSpPr>
        <p:spPr>
          <a:xfrm>
            <a:off x="5925569" y="3560095"/>
            <a:ext cx="304800" cy="266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6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42"/>
          <a:stretch/>
        </p:blipFill>
        <p:spPr bwMode="auto">
          <a:xfrm>
            <a:off x="5495847" y="422581"/>
            <a:ext cx="3209561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065" y="125477"/>
            <a:ext cx="6172200" cy="857250"/>
          </a:xfrm>
        </p:spPr>
        <p:txBody>
          <a:bodyPr/>
          <a:lstStyle/>
          <a:p>
            <a:r>
              <a:rPr lang="en-US" dirty="0"/>
              <a:t>Gravitational waves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6910" y="3246783"/>
            <a:ext cx="4163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 pitchFamily="34" charset="0"/>
              <a:buChar char="•"/>
            </a:pPr>
            <a:r>
              <a:rPr lang="en-US" dirty="0"/>
              <a:t>Discovered by LIGO Sep 2015 !!</a:t>
            </a:r>
          </a:p>
          <a:p>
            <a:pPr marL="214308" indent="-214308">
              <a:buFont typeface="Arial" pitchFamily="34" charset="0"/>
              <a:buChar char="•"/>
            </a:pPr>
            <a:r>
              <a:rPr lang="en-US" dirty="0"/>
              <a:t>Sources:</a:t>
            </a:r>
          </a:p>
          <a:p>
            <a:pPr marL="557199" lvl="1" indent="-214308">
              <a:buFont typeface="Arial" pitchFamily="34" charset="0"/>
              <a:buChar char="•"/>
            </a:pPr>
            <a:r>
              <a:rPr lang="en-US" dirty="0" err="1"/>
              <a:t>Inspirals</a:t>
            </a:r>
            <a:r>
              <a:rPr lang="en-US" dirty="0"/>
              <a:t> of astrophysical objects</a:t>
            </a:r>
          </a:p>
          <a:p>
            <a:pPr marL="557199" lvl="1" indent="-214308">
              <a:buFont typeface="Arial" pitchFamily="34" charset="0"/>
              <a:buChar char="•"/>
            </a:pPr>
            <a:r>
              <a:rPr lang="en-US" dirty="0"/>
              <a:t>Inflation, Phase transitions, etc.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49" y="2435414"/>
            <a:ext cx="3307556" cy="2662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1510" y="4776828"/>
            <a:ext cx="356700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B. P. Abbott </a:t>
            </a:r>
            <a:r>
              <a:rPr lang="en-US" sz="900" i="1" dirty="0"/>
              <a:t>et al.</a:t>
            </a:r>
            <a:r>
              <a:rPr lang="en-US" sz="900" dirty="0"/>
              <a:t> (LIGO Scientific Collaboration and Virgo Collaboration)</a:t>
            </a:r>
          </a:p>
          <a:p>
            <a:r>
              <a:rPr lang="en-US" sz="900" dirty="0"/>
              <a:t>Phys. Rev. Lett. </a:t>
            </a:r>
            <a:r>
              <a:rPr lang="en-US" sz="900" b="1" dirty="0"/>
              <a:t>116</a:t>
            </a:r>
            <a:r>
              <a:rPr lang="en-US" sz="900" dirty="0"/>
              <a:t>, 061102 (2016).</a:t>
            </a:r>
          </a:p>
          <a:p>
            <a:endParaRPr lang="en-US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BAAAA7-8426-42D9-A560-999FC76E1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" y="1005340"/>
            <a:ext cx="3722846" cy="20917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E142B7-CB42-4174-8131-3425E63F3FCD}"/>
              </a:ext>
            </a:extLst>
          </p:cNvPr>
          <p:cNvSpPr txBox="1"/>
          <p:nvPr/>
        </p:nvSpPr>
        <p:spPr>
          <a:xfrm>
            <a:off x="958810" y="982727"/>
            <a:ext cx="16818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Ripples in space-time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E3AF21-1810-4B0B-BA8E-A0894C1F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98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Gravitational Waves: how do we detect them on earth?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3200"/>
            <a:ext cx="6172200" cy="119855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Stretch and squeeze the space between test masses</a:t>
            </a:r>
          </a:p>
          <a:p>
            <a:r>
              <a:rPr lang="en-US" dirty="0"/>
              <a:t>Strain h = </a:t>
            </a:r>
            <a:r>
              <a:rPr lang="en-US" dirty="0">
                <a:latin typeface="Symbol" pitchFamily="18" charset="2"/>
              </a:rPr>
              <a:t>D</a:t>
            </a:r>
            <a:r>
              <a:rPr lang="en-US" dirty="0"/>
              <a:t>L/L</a:t>
            </a:r>
          </a:p>
          <a:p>
            <a:r>
              <a:rPr lang="en-US" dirty="0"/>
              <a:t>2 polarizations (+ and x)</a:t>
            </a:r>
          </a:p>
          <a:p>
            <a:pPr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C7DD50-1290-4BC6-9830-00BD402AD700}"/>
              </a:ext>
            </a:extLst>
          </p:cNvPr>
          <p:cNvGrpSpPr/>
          <p:nvPr/>
        </p:nvGrpSpPr>
        <p:grpSpPr>
          <a:xfrm>
            <a:off x="6608320" y="1087450"/>
            <a:ext cx="1371600" cy="571500"/>
            <a:chOff x="5105400" y="3505200"/>
            <a:chExt cx="1828800" cy="762000"/>
          </a:xfrm>
        </p:grpSpPr>
        <p:sp>
          <p:nvSpPr>
            <p:cNvPr id="6" name="Rectangle 5"/>
            <p:cNvSpPr/>
            <p:nvPr/>
          </p:nvSpPr>
          <p:spPr>
            <a:xfrm>
              <a:off x="5105400" y="3505200"/>
              <a:ext cx="76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858000" y="3505200"/>
              <a:ext cx="76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67400" y="3657600"/>
              <a:ext cx="34240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L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172200" y="3886200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6" idx="3"/>
            </p:cNvCxnSpPr>
            <p:nvPr/>
          </p:nvCxnSpPr>
          <p:spPr>
            <a:xfrm flipH="1">
              <a:off x="5181600" y="3886200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hplus (Converted)">
            <a:hlinkClick r:id="" action="ppaction://media"/>
            <a:extLst>
              <a:ext uri="{FF2B5EF4-FFF2-40B4-BE49-F238E27FC236}">
                <a16:creationId xmlns:a16="http://schemas.microsoft.com/office/drawing/2014/main" id="{B0631027-0935-47E7-AD13-A9703A10A3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2"/>
                  <p14:bmkLst>
                    <p14:bmk name="Bookmark 1" time="50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8101" y="2657885"/>
            <a:ext cx="2057400" cy="2057400"/>
          </a:xfrm>
          <a:prstGeom prst="rect">
            <a:avLst/>
          </a:prstGeom>
        </p:spPr>
      </p:pic>
      <p:pic>
        <p:nvPicPr>
          <p:cNvPr id="11" name="hcross (Converted)">
            <a:hlinkClick r:id="" action="ppaction://media"/>
            <a:extLst>
              <a:ext uri="{FF2B5EF4-FFF2-40B4-BE49-F238E27FC236}">
                <a16:creationId xmlns:a16="http://schemas.microsoft.com/office/drawing/2014/main" id="{A9A49298-D0C6-4500-AFFB-18A725BAAD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93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6720" y="2676935"/>
            <a:ext cx="2057400" cy="205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705C80-4BCE-4AEC-A9DB-25FF7C74AD73}"/>
              </a:ext>
            </a:extLst>
          </p:cNvPr>
          <p:cNvSpPr txBox="1"/>
          <p:nvPr/>
        </p:nvSpPr>
        <p:spPr>
          <a:xfrm>
            <a:off x="2940419" y="1723262"/>
            <a:ext cx="5721887" cy="30008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Strain typically very small e.g. h ~ 10-21 for the first LIGO BH </a:t>
            </a:r>
            <a:r>
              <a:rPr lang="en-US" sz="1350" dirty="0" err="1"/>
              <a:t>inspiral</a:t>
            </a:r>
            <a:r>
              <a:rPr lang="en-US" sz="1350" dirty="0"/>
              <a:t> detection!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4A69B-6161-479E-89FB-5BE66096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6579-808C-4D52-BC4A-078A910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Interferometer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86ADE-174A-40C0-906B-2AD7B89C2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28</a:t>
            </a:fld>
            <a:endParaRPr lang="en-US"/>
          </a:p>
        </p:txBody>
      </p:sp>
      <p:pic>
        <p:nvPicPr>
          <p:cNvPr id="8" name="Interferometer Animation-720p.m4v" descr="Interferometer Animation-720p.m4v">
            <a:extLst>
              <a:ext uri="{FF2B5EF4-FFF2-40B4-BE49-F238E27FC236}">
                <a16:creationId xmlns:a16="http://schemas.microsoft.com/office/drawing/2014/main" id="{CEC595B1-9F41-46FF-AF65-C3B882E588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570" y="1348381"/>
            <a:ext cx="5502280" cy="3095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ligo_hanfordpic.jpg">
            <a:extLst>
              <a:ext uri="{FF2B5EF4-FFF2-40B4-BE49-F238E27FC236}">
                <a16:creationId xmlns:a16="http://schemas.microsoft.com/office/drawing/2014/main" id="{F87218AB-311D-4086-8603-4E7D81D30AC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1581150"/>
            <a:ext cx="2731895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83B4-2904-41AA-AB95-24E96A7A8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10" y="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Strain sensitivity of advanced LIGO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0057F-FC13-4438-A738-57B9E50D0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135" y="1135814"/>
            <a:ext cx="6060430" cy="3087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E92F14-BA3C-408A-AA87-D68E59A46EA0}"/>
              </a:ext>
            </a:extLst>
          </p:cNvPr>
          <p:cNvSpPr txBox="1"/>
          <p:nvPr/>
        </p:nvSpPr>
        <p:spPr>
          <a:xfrm>
            <a:off x="5932582" y="4084644"/>
            <a:ext cx="1316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Laser shot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A0F97B-491F-4366-9DA9-2F31E8A73617}"/>
              </a:ext>
            </a:extLst>
          </p:cNvPr>
          <p:cNvSpPr txBox="1"/>
          <p:nvPr/>
        </p:nvSpPr>
        <p:spPr>
          <a:xfrm>
            <a:off x="2574734" y="4271683"/>
            <a:ext cx="17331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Coating thermal noise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8A9B4-F7F4-4B16-8791-55EC2D184A9F}"/>
              </a:ext>
            </a:extLst>
          </p:cNvPr>
          <p:cNvSpPr txBox="1"/>
          <p:nvPr/>
        </p:nvSpPr>
        <p:spPr>
          <a:xfrm>
            <a:off x="1134236" y="4094779"/>
            <a:ext cx="11256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Seismic noise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513D10-FB03-4E75-BF79-2D0CC627F6C3}"/>
              </a:ext>
            </a:extLst>
          </p:cNvPr>
          <p:cNvCxnSpPr/>
          <p:nvPr/>
        </p:nvCxnSpPr>
        <p:spPr>
          <a:xfrm flipV="1">
            <a:off x="1966511" y="2792776"/>
            <a:ext cx="371819" cy="12228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085382-0C6E-4A94-B9B3-5508AE7D5AF0}"/>
              </a:ext>
            </a:extLst>
          </p:cNvPr>
          <p:cNvCxnSpPr>
            <a:cxnSpLocks/>
          </p:cNvCxnSpPr>
          <p:nvPr/>
        </p:nvCxnSpPr>
        <p:spPr>
          <a:xfrm flipV="1">
            <a:off x="3246139" y="3478672"/>
            <a:ext cx="162932" cy="68677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6C0DDA-954B-4F27-B127-335A054CA64C}"/>
              </a:ext>
            </a:extLst>
          </p:cNvPr>
          <p:cNvCxnSpPr>
            <a:cxnSpLocks/>
          </p:cNvCxnSpPr>
          <p:nvPr/>
        </p:nvCxnSpPr>
        <p:spPr>
          <a:xfrm flipH="1" flipV="1">
            <a:off x="6170823" y="3190445"/>
            <a:ext cx="304970" cy="83034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D63DFA-6F10-49C1-BD6F-1D5CE5F4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4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 noChangeArrowheads="1"/>
          </p:cNvPicPr>
          <p:nvPr/>
        </p:nvPicPr>
        <p:blipFill rotWithShape="1">
          <a:blip r:embed="rId2" cstate="print"/>
          <a:srcRect b="45959"/>
          <a:stretch/>
        </p:blipFill>
        <p:spPr bwMode="auto">
          <a:xfrm>
            <a:off x="5615500" y="1377895"/>
            <a:ext cx="2385500" cy="119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ounded Rectangle 24"/>
          <p:cNvSpPr/>
          <p:nvPr/>
        </p:nvSpPr>
        <p:spPr>
          <a:xfrm>
            <a:off x="1518699" y="1137538"/>
            <a:ext cx="2795290" cy="5198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ounded Rectangle 3"/>
          <p:cNvSpPr/>
          <p:nvPr/>
        </p:nvSpPr>
        <p:spPr>
          <a:xfrm>
            <a:off x="1349406" y="4034690"/>
            <a:ext cx="2050384" cy="81974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8100"/>
            <a:ext cx="9296399" cy="857250"/>
          </a:xfrm>
        </p:spPr>
        <p:txBody>
          <a:bodyPr>
            <a:noAutofit/>
          </a:bodyPr>
          <a:lstStyle/>
          <a:p>
            <a:r>
              <a:rPr lang="en-US" sz="3200" dirty="0"/>
              <a:t>Our lab: fundamental physics with AMO sensors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2729" y="1126435"/>
            <a:ext cx="26983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/>
              <a:t>Sensing with </a:t>
            </a:r>
          </a:p>
          <a:p>
            <a:pPr algn="ctr"/>
            <a:r>
              <a:rPr lang="en-US" sz="1500" b="1" dirty="0"/>
              <a:t>Optically levitated </a:t>
            </a:r>
            <a:r>
              <a:rPr lang="en-US" sz="1500" b="1" dirty="0" err="1"/>
              <a:t>nanospheres</a:t>
            </a:r>
            <a:endParaRPr lang="en-US" sz="1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47737" y="4057650"/>
            <a:ext cx="1968424" cy="78483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        </a:t>
            </a:r>
            <a:r>
              <a:rPr lang="en-US" sz="1500" b="1" dirty="0"/>
              <a:t>Spin Resonance:</a:t>
            </a:r>
          </a:p>
          <a:p>
            <a:r>
              <a:rPr lang="en-US" sz="1500" b="1" dirty="0"/>
              <a:t>NMR –Laser polarized </a:t>
            </a:r>
          </a:p>
          <a:p>
            <a:r>
              <a:rPr lang="en-US" sz="1500" b="1" dirty="0"/>
              <a:t>gases or liquids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65406" y="663749"/>
            <a:ext cx="1716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New Physics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72150" y="1094601"/>
            <a:ext cx="1885950" cy="30008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Gravity at micron scales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81733" y="3152001"/>
            <a:ext cx="1589025" cy="30008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Gravitational Waves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35422" y="4057651"/>
            <a:ext cx="1778244" cy="5078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Spin-dependent forces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QCD Axion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9406" y="698957"/>
            <a:ext cx="1583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Techniques</a:t>
            </a:r>
          </a:p>
        </p:txBody>
      </p:sp>
      <p:sp>
        <p:nvSpPr>
          <p:cNvPr id="12" name="Right Arrow 11"/>
          <p:cNvSpPr/>
          <p:nvPr/>
        </p:nvSpPr>
        <p:spPr>
          <a:xfrm rot="19863334">
            <a:off x="4938835" y="1500416"/>
            <a:ext cx="685800" cy="23567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 rot="784791">
            <a:off x="5135787" y="2919653"/>
            <a:ext cx="685800" cy="23567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5295932" y="4276161"/>
            <a:ext cx="685800" cy="2356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t="16698" r="23250" b="26217"/>
          <a:stretch/>
        </p:blipFill>
        <p:spPr>
          <a:xfrm>
            <a:off x="3562250" y="3540729"/>
            <a:ext cx="1733683" cy="1602771"/>
          </a:xfrm>
          <a:prstGeom prst="rect">
            <a:avLst/>
          </a:prstGeom>
        </p:spPr>
      </p:pic>
      <p:pic>
        <p:nvPicPr>
          <p:cNvPr id="19" name="Picture 642" descr="800bea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3401" y="2680818"/>
            <a:ext cx="1025636" cy="63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77" y="1739305"/>
            <a:ext cx="2167118" cy="174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2356" r="47917" b="72345"/>
          <a:stretch/>
        </p:blipFill>
        <p:spPr bwMode="auto">
          <a:xfrm>
            <a:off x="1252313" y="1768043"/>
            <a:ext cx="1474301" cy="8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339918" y="3665084"/>
            <a:ext cx="824265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ARIADNE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81732" y="4629149"/>
            <a:ext cx="2102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AutoNum type="alphaUcPeriod"/>
            </a:pPr>
            <a:r>
              <a:rPr lang="en-US" sz="900" dirty="0" err="1"/>
              <a:t>Arvanitaki</a:t>
            </a:r>
            <a:r>
              <a:rPr lang="en-US" sz="900" dirty="0"/>
              <a:t> and AG., </a:t>
            </a:r>
            <a:r>
              <a:rPr lang="en-US" sz="900" i="1" dirty="0"/>
              <a:t>Phys. Rev. Lett</a:t>
            </a:r>
            <a:r>
              <a:rPr lang="en-US" sz="900" dirty="0"/>
              <a:t>. </a:t>
            </a:r>
          </a:p>
          <a:p>
            <a:r>
              <a:rPr lang="en-US" sz="900" b="1" dirty="0"/>
              <a:t>113</a:t>
            </a:r>
            <a:r>
              <a:rPr lang="en-US" sz="900" dirty="0"/>
              <a:t>,  161801 (2014).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33976" y="2588135"/>
            <a:ext cx="2210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AG., S. Papp, and J. </a:t>
            </a:r>
            <a:r>
              <a:rPr lang="en-US" sz="900" dirty="0" err="1"/>
              <a:t>Kitching</a:t>
            </a:r>
            <a:r>
              <a:rPr lang="en-US" sz="900" dirty="0"/>
              <a:t>, </a:t>
            </a:r>
            <a:r>
              <a:rPr lang="en-US" sz="900" i="1" dirty="0"/>
              <a:t>Phys. Rev. Lett</a:t>
            </a:r>
            <a:r>
              <a:rPr lang="en-US" sz="900" dirty="0"/>
              <a:t>. </a:t>
            </a:r>
          </a:p>
          <a:p>
            <a:r>
              <a:rPr lang="en-US" sz="900" b="1" dirty="0"/>
              <a:t>105</a:t>
            </a:r>
            <a:r>
              <a:rPr lang="en-US" sz="900" dirty="0"/>
              <a:t>, 101101 (2010).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894658" y="3471187"/>
            <a:ext cx="2452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AutoNum type="alphaUcPeriod"/>
            </a:pPr>
            <a:r>
              <a:rPr lang="en-US" sz="900" dirty="0" err="1"/>
              <a:t>Arvanitaki</a:t>
            </a:r>
            <a:r>
              <a:rPr lang="en-US" sz="900" dirty="0"/>
              <a:t> and AG., </a:t>
            </a:r>
            <a:r>
              <a:rPr lang="en-US" sz="900" i="1" dirty="0"/>
              <a:t>Phys. Rev. Lett</a:t>
            </a:r>
            <a:r>
              <a:rPr lang="en-US" sz="900" dirty="0"/>
              <a:t>. </a:t>
            </a:r>
          </a:p>
          <a:p>
            <a:r>
              <a:rPr lang="en-US" sz="900" b="1" dirty="0"/>
              <a:t>110</a:t>
            </a:r>
            <a:r>
              <a:rPr lang="en-US" sz="900" dirty="0"/>
              <a:t>, 071105 (2013).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47737" y="3356882"/>
            <a:ext cx="2966252" cy="723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62375">
              <a:lnSpc>
                <a:spcPct val="114000"/>
              </a:lnSpc>
            </a:pPr>
            <a:r>
              <a:rPr lang="en-US" sz="900" kern="0" dirty="0">
                <a:cs typeface="Arial" panose="020B0604020202020204" pitchFamily="34" charset="0"/>
              </a:rPr>
              <a:t>G. </a:t>
            </a:r>
            <a:r>
              <a:rPr lang="en-US" sz="900" kern="0" dirty="0" err="1">
                <a:cs typeface="Arial" panose="020B0604020202020204" pitchFamily="34" charset="0"/>
              </a:rPr>
              <a:t>Ranjit</a:t>
            </a:r>
            <a:r>
              <a:rPr lang="en-US" sz="900" kern="0" dirty="0">
                <a:cs typeface="Arial" panose="020B0604020202020204" pitchFamily="34" charset="0"/>
              </a:rPr>
              <a:t> et.al., </a:t>
            </a:r>
            <a:r>
              <a:rPr lang="en-US" sz="900" i="1" dirty="0">
                <a:cs typeface="Arial" panose="020B0604020202020204" pitchFamily="34" charset="0"/>
              </a:rPr>
              <a:t>Phys. Rev. A</a:t>
            </a:r>
            <a:r>
              <a:rPr lang="en-US" sz="900" kern="0" dirty="0">
                <a:cs typeface="Arial" panose="020B0604020202020204" pitchFamily="34" charset="0"/>
              </a:rPr>
              <a:t> </a:t>
            </a:r>
            <a:r>
              <a:rPr lang="pt-BR" sz="900" b="1" dirty="0">
                <a:cs typeface="Arial" panose="020B0604020202020204" pitchFamily="34" charset="0"/>
              </a:rPr>
              <a:t>91</a:t>
            </a:r>
            <a:r>
              <a:rPr lang="pt-BR" sz="900" dirty="0">
                <a:cs typeface="Arial" panose="020B0604020202020204" pitchFamily="34" charset="0"/>
              </a:rPr>
              <a:t>, 051805(R) (2015).</a:t>
            </a:r>
          </a:p>
          <a:p>
            <a:pPr defTabSz="3762375">
              <a:lnSpc>
                <a:spcPct val="114000"/>
              </a:lnSpc>
            </a:pPr>
            <a:r>
              <a:rPr lang="en-US" sz="900" dirty="0">
                <a:cs typeface="Arial" panose="020B0604020202020204" pitchFamily="34" charset="0"/>
              </a:rPr>
              <a:t>G. </a:t>
            </a:r>
            <a:r>
              <a:rPr lang="en-US" sz="900" dirty="0" err="1">
                <a:cs typeface="Arial" panose="020B0604020202020204" pitchFamily="34" charset="0"/>
              </a:rPr>
              <a:t>Ranjit</a:t>
            </a:r>
            <a:r>
              <a:rPr lang="en-US" sz="900" dirty="0">
                <a:cs typeface="Arial" panose="020B0604020202020204" pitchFamily="34" charset="0"/>
              </a:rPr>
              <a:t>, M. Cunningham, K. Casey, and AG, </a:t>
            </a:r>
            <a:r>
              <a:rPr lang="en-US" sz="900" i="1" dirty="0">
                <a:cs typeface="Arial" panose="020B0604020202020204" pitchFamily="34" charset="0"/>
              </a:rPr>
              <a:t>Phys. Rev. A</a:t>
            </a:r>
            <a:r>
              <a:rPr lang="en-US" sz="900" dirty="0">
                <a:cs typeface="Arial" panose="020B0604020202020204" pitchFamily="34" charset="0"/>
              </a:rPr>
              <a:t>, </a:t>
            </a:r>
            <a:r>
              <a:rPr lang="en-US" sz="900" b="1" dirty="0">
                <a:cs typeface="Arial" panose="020B0604020202020204" pitchFamily="34" charset="0"/>
              </a:rPr>
              <a:t>93</a:t>
            </a:r>
            <a:r>
              <a:rPr lang="en-US" sz="900" dirty="0">
                <a:cs typeface="Arial" panose="020B0604020202020204" pitchFamily="34" charset="0"/>
              </a:rPr>
              <a:t>, 053801 (2016). </a:t>
            </a:r>
          </a:p>
          <a:p>
            <a:pPr defTabSz="3762375">
              <a:lnSpc>
                <a:spcPct val="114000"/>
              </a:lnSpc>
            </a:pPr>
            <a:endParaRPr lang="en-US" sz="900" kern="0" dirty="0"/>
          </a:p>
        </p:txBody>
      </p:sp>
    </p:spTree>
    <p:extLst>
      <p:ext uri="{BB962C8B-B14F-4D97-AF65-F5344CB8AC3E}">
        <p14:creationId xmlns:p14="http://schemas.microsoft.com/office/powerpoint/2010/main" val="26825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 animBg="1"/>
      <p:bldP spid="15" grpId="0" animBg="1"/>
      <p:bldP spid="24" grpId="0" animBg="1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6DC47-74E4-418A-B546-3B00B3D8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6700" y="-149695"/>
            <a:ext cx="9677400" cy="994172"/>
          </a:xfrm>
        </p:spPr>
        <p:txBody>
          <a:bodyPr>
            <a:normAutofit/>
          </a:bodyPr>
          <a:lstStyle/>
          <a:p>
            <a:r>
              <a:rPr lang="en-US" sz="3600" dirty="0"/>
              <a:t>Frequency landscape for gravitational waves</a:t>
            </a:r>
          </a:p>
        </p:txBody>
      </p:sp>
      <p:pic>
        <p:nvPicPr>
          <p:cNvPr id="17" name="Picture 1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975A6B2-7EB5-4723-A845-CEC2D54D5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96" y="683814"/>
            <a:ext cx="6611640" cy="441326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5D1B211-1841-4BEA-8DFB-B9B7C17F541B}"/>
              </a:ext>
            </a:extLst>
          </p:cNvPr>
          <p:cNvSpPr/>
          <p:nvPr/>
        </p:nvSpPr>
        <p:spPr>
          <a:xfrm>
            <a:off x="6627698" y="833047"/>
            <a:ext cx="1202504" cy="411480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B15F3-5994-4178-A0A9-0C91E1D4B8AB}"/>
              </a:ext>
            </a:extLst>
          </p:cNvPr>
          <p:cNvSpPr txBox="1"/>
          <p:nvPr/>
        </p:nvSpPr>
        <p:spPr>
          <a:xfrm>
            <a:off x="7739125" y="1387306"/>
            <a:ext cx="127624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Unexplored</a:t>
            </a:r>
          </a:p>
          <a:p>
            <a:pPr algn="ctr"/>
            <a:r>
              <a:rPr lang="en-US" dirty="0"/>
              <a:t>to date</a:t>
            </a:r>
          </a:p>
        </p:txBody>
      </p:sp>
    </p:spTree>
    <p:extLst>
      <p:ext uri="{BB962C8B-B14F-4D97-AF65-F5344CB8AC3E}">
        <p14:creationId xmlns:p14="http://schemas.microsoft.com/office/powerpoint/2010/main" val="48253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2FCD9-8D2F-4F83-A5C3-776AE76A7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-16044"/>
            <a:ext cx="7886700" cy="994172"/>
          </a:xfrm>
        </p:spPr>
        <p:txBody>
          <a:bodyPr/>
          <a:lstStyle/>
          <a:p>
            <a:r>
              <a:rPr lang="en-US" dirty="0"/>
              <a:t>Dark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4FA05-D7E4-414D-B9C0-C236D337F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122" y="730123"/>
            <a:ext cx="7886700" cy="1760414"/>
          </a:xfrm>
        </p:spPr>
        <p:txBody>
          <a:bodyPr/>
          <a:lstStyle/>
          <a:p>
            <a:r>
              <a:rPr lang="en-US" dirty="0"/>
              <a:t>Zwicky detected its influence on cluster motions in the mid-1930s, Rubin detected it in galaxy rotation curves in the 1960s</a:t>
            </a:r>
          </a:p>
          <a:p>
            <a:r>
              <a:rPr lang="en-US" dirty="0"/>
              <a:t>Its nature and origin is one of the most vexing problems in physics and astronomy</a:t>
            </a:r>
          </a:p>
          <a:p>
            <a:r>
              <a:rPr lang="en-US" dirty="0">
                <a:solidFill>
                  <a:srgbClr val="7030A0"/>
                </a:solidFill>
              </a:rPr>
              <a:t>One of strongest hints of physics beyond the Standard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65491-2F3D-401B-9B38-2AFC7518B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78" y="2460750"/>
            <a:ext cx="3219652" cy="18083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4BAFCB-9FAF-4E57-BA7B-E6F5C0E0D0DC}"/>
              </a:ext>
            </a:extLst>
          </p:cNvPr>
          <p:cNvSpPr/>
          <p:nvPr/>
        </p:nvSpPr>
        <p:spPr>
          <a:xfrm>
            <a:off x="106680" y="4900851"/>
            <a:ext cx="56007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Corbelli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, E.; </a:t>
            </a:r>
            <a:r>
              <a:rPr lang="en-U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Salucci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, P. (2000), </a:t>
            </a:r>
            <a:r>
              <a:rPr lang="en-US" sz="900" i="1" dirty="0">
                <a:solidFill>
                  <a:srgbClr val="0B0080"/>
                </a:solidFill>
                <a:latin typeface="Arial" panose="020B0604020202020204" pitchFamily="34" charset="0"/>
                <a:hlinkClick r:id="rId4" tooltip="Monthly Notices of the Royal Astronomical Society"/>
              </a:rPr>
              <a:t>Monthly Notices of the Royal Astronomical Society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. </a:t>
            </a:r>
            <a:r>
              <a:rPr lang="en-US" sz="900" b="1" dirty="0">
                <a:solidFill>
                  <a:srgbClr val="222222"/>
                </a:solidFill>
                <a:latin typeface="Arial" panose="020B0604020202020204" pitchFamily="34" charset="0"/>
              </a:rPr>
              <a:t>311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 (2): 441–447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96D9E4-C4BA-44ED-A777-470238646185}"/>
              </a:ext>
            </a:extLst>
          </p:cNvPr>
          <p:cNvSpPr txBox="1"/>
          <p:nvPr/>
        </p:nvSpPr>
        <p:spPr>
          <a:xfrm>
            <a:off x="560306" y="4222297"/>
            <a:ext cx="3399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Galactic Rotation Curves: much more gravity than from ordinary matter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48D17-1760-48C3-9A34-248E1B95D4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38" b="18865"/>
          <a:stretch/>
        </p:blipFill>
        <p:spPr>
          <a:xfrm>
            <a:off x="5138291" y="2516673"/>
            <a:ext cx="2203500" cy="1619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149FC4-8C69-4994-9F65-D27AFA9C1E4E}"/>
              </a:ext>
            </a:extLst>
          </p:cNvPr>
          <p:cNvSpPr txBox="1"/>
          <p:nvPr/>
        </p:nvSpPr>
        <p:spPr>
          <a:xfrm>
            <a:off x="4739986" y="4134732"/>
            <a:ext cx="35545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Gravitational Lensing:  “Bullet” cluster – separation of lensing from visible matter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E5C85-FD28-4EBA-9968-8769D22584D3}"/>
              </a:ext>
            </a:extLst>
          </p:cNvPr>
          <p:cNvSpPr txBox="1"/>
          <p:nvPr/>
        </p:nvSpPr>
        <p:spPr>
          <a:xfrm>
            <a:off x="2424145" y="4660221"/>
            <a:ext cx="44378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Also: Structure formation, Cosmic Microwave background,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F420E-4566-47C3-B167-EB212CBA4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C8AC8BC-55D2-485B-ABF1-C75FB3AB9F0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77895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7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SzPts val="1100"/>
              <a:defRPr/>
            </a:pPr>
            <a:fld id="{00000000-1234-1234-1234-123412341234}" type="slidenum">
              <a:rPr lang="en" kern="0">
                <a:solidFill>
                  <a:srgbClr val="ADADAD"/>
                </a:solidFill>
                <a:latin typeface="Arial"/>
                <a:cs typeface="Arial"/>
                <a:sym typeface="Arial"/>
              </a:rPr>
              <a:pPr defTabSz="914378">
                <a:buClr>
                  <a:srgbClr val="000000"/>
                </a:buClr>
                <a:buSzPts val="1100"/>
                <a:defRPr/>
              </a:pPr>
              <a:t>32</a:t>
            </a:fld>
            <a:endParaRPr kern="0">
              <a:solidFill>
                <a:srgbClr val="ADADAD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" name="Google Shape;224;p47"/>
          <p:cNvCxnSpPr/>
          <p:nvPr/>
        </p:nvCxnSpPr>
        <p:spPr>
          <a:xfrm>
            <a:off x="917600" y="3406475"/>
            <a:ext cx="72495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" name="Google Shape;225;p47"/>
          <p:cNvCxnSpPr/>
          <p:nvPr/>
        </p:nvCxnSpPr>
        <p:spPr>
          <a:xfrm>
            <a:off x="10518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Google Shape;226;p47"/>
          <p:cNvCxnSpPr/>
          <p:nvPr/>
        </p:nvCxnSpPr>
        <p:spPr>
          <a:xfrm>
            <a:off x="12804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47"/>
          <p:cNvCxnSpPr/>
          <p:nvPr/>
        </p:nvCxnSpPr>
        <p:spPr>
          <a:xfrm>
            <a:off x="15090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47"/>
          <p:cNvCxnSpPr/>
          <p:nvPr/>
        </p:nvCxnSpPr>
        <p:spPr>
          <a:xfrm>
            <a:off x="17376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47"/>
          <p:cNvCxnSpPr/>
          <p:nvPr/>
        </p:nvCxnSpPr>
        <p:spPr>
          <a:xfrm>
            <a:off x="19662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47"/>
          <p:cNvCxnSpPr/>
          <p:nvPr/>
        </p:nvCxnSpPr>
        <p:spPr>
          <a:xfrm>
            <a:off x="21948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47"/>
          <p:cNvCxnSpPr/>
          <p:nvPr/>
        </p:nvCxnSpPr>
        <p:spPr>
          <a:xfrm>
            <a:off x="24234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47"/>
          <p:cNvCxnSpPr/>
          <p:nvPr/>
        </p:nvCxnSpPr>
        <p:spPr>
          <a:xfrm>
            <a:off x="26520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47"/>
          <p:cNvCxnSpPr/>
          <p:nvPr/>
        </p:nvCxnSpPr>
        <p:spPr>
          <a:xfrm>
            <a:off x="28806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" name="Google Shape;234;p47"/>
          <p:cNvCxnSpPr/>
          <p:nvPr/>
        </p:nvCxnSpPr>
        <p:spPr>
          <a:xfrm>
            <a:off x="31092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47"/>
          <p:cNvCxnSpPr/>
          <p:nvPr/>
        </p:nvCxnSpPr>
        <p:spPr>
          <a:xfrm>
            <a:off x="33378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47"/>
          <p:cNvCxnSpPr/>
          <p:nvPr/>
        </p:nvCxnSpPr>
        <p:spPr>
          <a:xfrm>
            <a:off x="35664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47"/>
          <p:cNvCxnSpPr/>
          <p:nvPr/>
        </p:nvCxnSpPr>
        <p:spPr>
          <a:xfrm>
            <a:off x="37950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" name="Google Shape;238;p47"/>
          <p:cNvCxnSpPr/>
          <p:nvPr/>
        </p:nvCxnSpPr>
        <p:spPr>
          <a:xfrm>
            <a:off x="40236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47"/>
          <p:cNvCxnSpPr/>
          <p:nvPr/>
        </p:nvCxnSpPr>
        <p:spPr>
          <a:xfrm>
            <a:off x="42522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" name="Google Shape;240;p47"/>
          <p:cNvCxnSpPr/>
          <p:nvPr/>
        </p:nvCxnSpPr>
        <p:spPr>
          <a:xfrm>
            <a:off x="44808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" name="Google Shape;241;p47"/>
          <p:cNvCxnSpPr/>
          <p:nvPr/>
        </p:nvCxnSpPr>
        <p:spPr>
          <a:xfrm>
            <a:off x="47094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47"/>
          <p:cNvCxnSpPr/>
          <p:nvPr/>
        </p:nvCxnSpPr>
        <p:spPr>
          <a:xfrm>
            <a:off x="49380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" name="Google Shape;243;p47"/>
          <p:cNvCxnSpPr/>
          <p:nvPr/>
        </p:nvCxnSpPr>
        <p:spPr>
          <a:xfrm>
            <a:off x="51666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" name="Google Shape;244;p47"/>
          <p:cNvCxnSpPr/>
          <p:nvPr/>
        </p:nvCxnSpPr>
        <p:spPr>
          <a:xfrm>
            <a:off x="53952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" name="Google Shape;245;p47"/>
          <p:cNvCxnSpPr/>
          <p:nvPr/>
        </p:nvCxnSpPr>
        <p:spPr>
          <a:xfrm>
            <a:off x="56238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Google Shape;246;p47"/>
          <p:cNvCxnSpPr/>
          <p:nvPr/>
        </p:nvCxnSpPr>
        <p:spPr>
          <a:xfrm>
            <a:off x="58524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47"/>
          <p:cNvCxnSpPr/>
          <p:nvPr/>
        </p:nvCxnSpPr>
        <p:spPr>
          <a:xfrm>
            <a:off x="60810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47"/>
          <p:cNvCxnSpPr/>
          <p:nvPr/>
        </p:nvCxnSpPr>
        <p:spPr>
          <a:xfrm>
            <a:off x="63096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47"/>
          <p:cNvCxnSpPr/>
          <p:nvPr/>
        </p:nvCxnSpPr>
        <p:spPr>
          <a:xfrm>
            <a:off x="65382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47"/>
          <p:cNvCxnSpPr/>
          <p:nvPr/>
        </p:nvCxnSpPr>
        <p:spPr>
          <a:xfrm>
            <a:off x="67668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47"/>
          <p:cNvCxnSpPr/>
          <p:nvPr/>
        </p:nvCxnSpPr>
        <p:spPr>
          <a:xfrm>
            <a:off x="69954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47"/>
          <p:cNvCxnSpPr/>
          <p:nvPr/>
        </p:nvCxnSpPr>
        <p:spPr>
          <a:xfrm>
            <a:off x="72240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47"/>
          <p:cNvCxnSpPr/>
          <p:nvPr/>
        </p:nvCxnSpPr>
        <p:spPr>
          <a:xfrm>
            <a:off x="74526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" name="Google Shape;254;p47"/>
          <p:cNvCxnSpPr/>
          <p:nvPr/>
        </p:nvCxnSpPr>
        <p:spPr>
          <a:xfrm>
            <a:off x="7757475" y="3238625"/>
            <a:ext cx="0" cy="335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5" name="Google Shape;255;p47"/>
          <p:cNvSpPr txBox="1"/>
          <p:nvPr/>
        </p:nvSpPr>
        <p:spPr>
          <a:xfrm>
            <a:off x="214525" y="2970125"/>
            <a:ext cx="6462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000" b="1" kern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Hubble</a:t>
            </a:r>
            <a:endParaRPr sz="1000" b="1" kern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6" name="Google Shape;256;p47"/>
          <p:cNvSpPr txBox="1"/>
          <p:nvPr/>
        </p:nvSpPr>
        <p:spPr>
          <a:xfrm>
            <a:off x="4283625" y="3556925"/>
            <a:ext cx="4545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1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10</a:t>
            </a:r>
            <a:r>
              <a:rPr lang="en" sz="1100" kern="0" baseline="30000">
                <a:solidFill>
                  <a:srgbClr val="FFFFFF"/>
                </a:solidFill>
                <a:latin typeface="Arial"/>
                <a:cs typeface="Arial"/>
                <a:sym typeface="Arial"/>
              </a:rPr>
              <a:t>-3</a:t>
            </a:r>
            <a:endParaRPr sz="1100" kern="0" baseline="3000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57" name="Google Shape;257;p47"/>
          <p:cNvCxnSpPr/>
          <p:nvPr/>
        </p:nvCxnSpPr>
        <p:spPr>
          <a:xfrm flipH="1">
            <a:off x="499575" y="3402275"/>
            <a:ext cx="704700" cy="84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8" name="Google Shape;258;p47"/>
          <p:cNvSpPr txBox="1"/>
          <p:nvPr/>
        </p:nvSpPr>
        <p:spPr>
          <a:xfrm>
            <a:off x="5185875" y="3557575"/>
            <a:ext cx="4950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1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10</a:t>
            </a:r>
            <a:r>
              <a:rPr lang="en" sz="1100" kern="0" baseline="30000">
                <a:solidFill>
                  <a:srgbClr val="FFFFFF"/>
                </a:solidFill>
                <a:latin typeface="Arial"/>
                <a:cs typeface="Arial"/>
                <a:sym typeface="Arial"/>
              </a:rPr>
              <a:t>5</a:t>
            </a:r>
            <a:endParaRPr sz="1100" kern="0" baseline="3000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7"/>
          <p:cNvSpPr txBox="1"/>
          <p:nvPr/>
        </p:nvSpPr>
        <p:spPr>
          <a:xfrm>
            <a:off x="5862075" y="3556925"/>
            <a:ext cx="4950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1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10</a:t>
            </a:r>
            <a:r>
              <a:rPr lang="en" sz="1100" kern="0" baseline="30000">
                <a:solidFill>
                  <a:srgbClr val="FFFFFF"/>
                </a:solidFill>
                <a:latin typeface="Arial"/>
                <a:cs typeface="Arial"/>
                <a:sym typeface="Arial"/>
              </a:rPr>
              <a:t>11</a:t>
            </a:r>
            <a:endParaRPr sz="1100" kern="0" baseline="3000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7"/>
          <p:cNvSpPr txBox="1"/>
          <p:nvPr/>
        </p:nvSpPr>
        <p:spPr>
          <a:xfrm>
            <a:off x="8062275" y="3499550"/>
            <a:ext cx="4950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1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10</a:t>
            </a:r>
            <a:r>
              <a:rPr lang="en" sz="1100" kern="0" baseline="30000">
                <a:solidFill>
                  <a:srgbClr val="FFFFFF"/>
                </a:solidFill>
                <a:latin typeface="Arial"/>
                <a:cs typeface="Arial"/>
                <a:sym typeface="Arial"/>
              </a:rPr>
              <a:t>28 </a:t>
            </a:r>
            <a:endParaRPr sz="1100" kern="0" baseline="3000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7"/>
          <p:cNvSpPr txBox="1"/>
          <p:nvPr/>
        </p:nvSpPr>
        <p:spPr>
          <a:xfrm>
            <a:off x="8016075" y="2970125"/>
            <a:ext cx="6462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000" b="1" kern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Planck</a:t>
            </a:r>
            <a:endParaRPr sz="1000" b="1" kern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2" name="Google Shape;262;p47"/>
          <p:cNvSpPr txBox="1"/>
          <p:nvPr/>
        </p:nvSpPr>
        <p:spPr>
          <a:xfrm>
            <a:off x="4036125" y="2855825"/>
            <a:ext cx="88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000" kern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Neutrinos</a:t>
            </a:r>
            <a:endParaRPr sz="1000" kern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defTabSz="914378">
              <a:buClr>
                <a:srgbClr val="000000"/>
              </a:buClr>
              <a:defRPr/>
            </a:pPr>
            <a:r>
              <a:rPr lang="en" sz="1000" kern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Dark Energy</a:t>
            </a:r>
            <a:endParaRPr sz="1000" kern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3" name="Google Shape;263;p47"/>
          <p:cNvSpPr txBox="1"/>
          <p:nvPr/>
        </p:nvSpPr>
        <p:spPr>
          <a:xfrm>
            <a:off x="5166675" y="2845475"/>
            <a:ext cx="7047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000" kern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Standard Model</a:t>
            </a:r>
            <a:endParaRPr sz="1000" kern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4" name="Google Shape;264;p47"/>
          <p:cNvSpPr txBox="1"/>
          <p:nvPr/>
        </p:nvSpPr>
        <p:spPr>
          <a:xfrm>
            <a:off x="5977575" y="2987525"/>
            <a:ext cx="4545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000" kern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LHC</a:t>
            </a:r>
            <a:endParaRPr sz="1000" kern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5" name="Google Shape;265;p47"/>
          <p:cNvSpPr/>
          <p:nvPr/>
        </p:nvSpPr>
        <p:spPr>
          <a:xfrm>
            <a:off x="6091725" y="3238625"/>
            <a:ext cx="207300" cy="335700"/>
          </a:xfrm>
          <a:prstGeom prst="rect">
            <a:avLst/>
          </a:prstGeom>
          <a:gradFill>
            <a:gsLst>
              <a:gs pos="0">
                <a:srgbClr val="F48208"/>
              </a:gs>
              <a:gs pos="100000">
                <a:srgbClr val="703E0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algn="bl" rotWithShape="0">
              <a:srgbClr val="FF9900">
                <a:alpha val="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47"/>
          <p:cNvSpPr/>
          <p:nvPr/>
        </p:nvSpPr>
        <p:spPr>
          <a:xfrm>
            <a:off x="5432850" y="3238625"/>
            <a:ext cx="621300" cy="3357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6000000" algn="bl" rotWithShape="0">
              <a:srgbClr val="395E89">
                <a:alpha val="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47"/>
          <p:cNvSpPr/>
          <p:nvPr/>
        </p:nvSpPr>
        <p:spPr>
          <a:xfrm>
            <a:off x="4393125" y="3247925"/>
            <a:ext cx="207300" cy="3357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990000">
                <a:alpha val="0"/>
              </a:srgbClr>
            </a:outerShdw>
            <a:reflection stA="0"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47"/>
          <p:cNvSpPr/>
          <p:nvPr/>
        </p:nvSpPr>
        <p:spPr>
          <a:xfrm>
            <a:off x="2265750" y="3890575"/>
            <a:ext cx="5491800" cy="8055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47"/>
          <p:cNvSpPr/>
          <p:nvPr/>
        </p:nvSpPr>
        <p:spPr>
          <a:xfrm>
            <a:off x="3422625" y="3890575"/>
            <a:ext cx="1252800" cy="8055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47"/>
          <p:cNvSpPr txBox="1"/>
          <p:nvPr/>
        </p:nvSpPr>
        <p:spPr>
          <a:xfrm>
            <a:off x="3699525" y="4696075"/>
            <a:ext cx="29343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Possible Dark Matter Mass Range</a:t>
            </a:r>
            <a:endParaRPr sz="1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47"/>
          <p:cNvSpPr txBox="1"/>
          <p:nvPr/>
        </p:nvSpPr>
        <p:spPr>
          <a:xfrm>
            <a:off x="3641475" y="4042738"/>
            <a:ext cx="7392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400" kern="0" dirty="0">
                <a:solidFill>
                  <a:srgbClr val="303030"/>
                </a:solidFill>
                <a:latin typeface="Arial"/>
                <a:cs typeface="Arial"/>
                <a:sym typeface="Arial"/>
              </a:rPr>
              <a:t>Axions</a:t>
            </a:r>
            <a:endParaRPr sz="1400" kern="0" dirty="0">
              <a:solidFill>
                <a:srgbClr val="30303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47"/>
          <p:cNvSpPr/>
          <p:nvPr/>
        </p:nvSpPr>
        <p:spPr>
          <a:xfrm>
            <a:off x="5923875" y="3890575"/>
            <a:ext cx="310200" cy="805500"/>
          </a:xfrm>
          <a:prstGeom prst="rect">
            <a:avLst/>
          </a:prstGeom>
          <a:gradFill>
            <a:gsLst>
              <a:gs pos="0">
                <a:srgbClr val="4E29AA"/>
              </a:gs>
              <a:gs pos="100000">
                <a:srgbClr val="1E12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47"/>
          <p:cNvSpPr txBox="1"/>
          <p:nvPr/>
        </p:nvSpPr>
        <p:spPr>
          <a:xfrm>
            <a:off x="5757225" y="4159075"/>
            <a:ext cx="7047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2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WIMPs</a:t>
            </a:r>
            <a:endParaRPr sz="12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74" name="Google Shape;274;p47"/>
          <p:cNvCxnSpPr/>
          <p:nvPr/>
        </p:nvCxnSpPr>
        <p:spPr>
          <a:xfrm>
            <a:off x="8365200" y="4261749"/>
            <a:ext cx="640800" cy="9600"/>
          </a:xfrm>
          <a:prstGeom prst="straightConnector1">
            <a:avLst/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5" name="Google Shape;275;p47"/>
          <p:cNvSpPr txBox="1"/>
          <p:nvPr/>
        </p:nvSpPr>
        <p:spPr>
          <a:xfrm>
            <a:off x="2175975" y="3540725"/>
            <a:ext cx="495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1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10</a:t>
            </a:r>
            <a:r>
              <a:rPr lang="en" sz="1100" kern="0" baseline="30000">
                <a:solidFill>
                  <a:srgbClr val="FFFFFF"/>
                </a:solidFill>
                <a:latin typeface="Arial"/>
                <a:cs typeface="Arial"/>
                <a:sym typeface="Arial"/>
              </a:rPr>
              <a:t>-21</a:t>
            </a:r>
            <a:endParaRPr sz="1100" kern="0" baseline="3000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47"/>
          <p:cNvSpPr txBox="1"/>
          <p:nvPr/>
        </p:nvSpPr>
        <p:spPr>
          <a:xfrm>
            <a:off x="362325" y="3574325"/>
            <a:ext cx="5487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1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10</a:t>
            </a:r>
            <a:r>
              <a:rPr lang="en" sz="1100" kern="0" baseline="30000">
                <a:solidFill>
                  <a:srgbClr val="FFFFFF"/>
                </a:solidFill>
                <a:latin typeface="Arial"/>
                <a:cs typeface="Arial"/>
                <a:sym typeface="Arial"/>
              </a:rPr>
              <a:t>-33</a:t>
            </a:r>
            <a:endParaRPr sz="1100" kern="0" baseline="3000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47"/>
          <p:cNvSpPr txBox="1"/>
          <p:nvPr/>
        </p:nvSpPr>
        <p:spPr>
          <a:xfrm>
            <a:off x="5604975" y="4324350"/>
            <a:ext cx="13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2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~</a:t>
            </a:r>
            <a:r>
              <a:rPr lang="en" sz="1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10-1000 GeV</a:t>
            </a:r>
            <a:endParaRPr sz="10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47"/>
          <p:cNvSpPr txBox="1"/>
          <p:nvPr/>
        </p:nvSpPr>
        <p:spPr>
          <a:xfrm>
            <a:off x="1718775" y="4787775"/>
            <a:ext cx="495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1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10</a:t>
            </a:r>
            <a:r>
              <a:rPr lang="en" sz="1100" b="1" kern="0" baseline="30000">
                <a:solidFill>
                  <a:srgbClr val="FFFFFF"/>
                </a:solidFill>
                <a:latin typeface="Arial"/>
                <a:cs typeface="Arial"/>
                <a:sym typeface="Arial"/>
              </a:rPr>
              <a:t>-22</a:t>
            </a:r>
            <a:endParaRPr sz="1100" b="1" kern="0" baseline="3000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79" name="Google Shape;279;p47"/>
          <p:cNvCxnSpPr>
            <a:stCxn id="278" idx="0"/>
          </p:cNvCxnSpPr>
          <p:nvPr/>
        </p:nvCxnSpPr>
        <p:spPr>
          <a:xfrm rot="10800000" flipH="1">
            <a:off x="1966275" y="4719975"/>
            <a:ext cx="310200" cy="67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0" name="Google Shape;280;p47"/>
          <p:cNvCxnSpPr/>
          <p:nvPr/>
        </p:nvCxnSpPr>
        <p:spPr>
          <a:xfrm>
            <a:off x="4829825" y="2651825"/>
            <a:ext cx="0" cy="335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1" name="Google Shape;281;p47"/>
          <p:cNvSpPr txBox="1"/>
          <p:nvPr/>
        </p:nvSpPr>
        <p:spPr>
          <a:xfrm>
            <a:off x="4539675" y="2169925"/>
            <a:ext cx="931793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1eV/</a:t>
            </a:r>
            <a:r>
              <a:rPr lang="en-US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</a:t>
            </a:r>
            <a:r>
              <a:rPr lang="en-US" b="1" kern="0" baseline="300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</a:t>
            </a:r>
            <a:endParaRPr b="1" kern="0" baseline="3000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82" name="Google Shape;282;p47"/>
          <p:cNvCxnSpPr/>
          <p:nvPr/>
        </p:nvCxnSpPr>
        <p:spPr>
          <a:xfrm rot="10800000" flipH="1">
            <a:off x="4872225" y="2776850"/>
            <a:ext cx="3252000" cy="23100"/>
          </a:xfrm>
          <a:prstGeom prst="straightConnector1">
            <a:avLst/>
          </a:prstGeom>
          <a:noFill/>
          <a:ln w="38100" cap="flat" cmpd="sng">
            <a:solidFill>
              <a:srgbClr val="8E7CC3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83" name="Google Shape;283;p47"/>
          <p:cNvCxnSpPr/>
          <p:nvPr/>
        </p:nvCxnSpPr>
        <p:spPr>
          <a:xfrm rot="10800000">
            <a:off x="536775" y="2781475"/>
            <a:ext cx="4239300" cy="7800"/>
          </a:xfrm>
          <a:prstGeom prst="straightConnector1">
            <a:avLst/>
          </a:prstGeom>
          <a:noFill/>
          <a:ln w="38100" cap="flat" cmpd="sng">
            <a:solidFill>
              <a:srgbClr val="45818E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84" name="Google Shape;284;p47"/>
          <p:cNvSpPr txBox="1"/>
          <p:nvPr/>
        </p:nvSpPr>
        <p:spPr>
          <a:xfrm>
            <a:off x="1761525" y="2137675"/>
            <a:ext cx="132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b="1" kern="0">
                <a:solidFill>
                  <a:srgbClr val="76A5AF"/>
                </a:solidFill>
                <a:latin typeface="Arial"/>
                <a:cs typeface="Arial"/>
                <a:sym typeface="Arial"/>
              </a:rPr>
              <a:t>Field-like</a:t>
            </a:r>
            <a:endParaRPr b="1" kern="0">
              <a:solidFill>
                <a:srgbClr val="76A5A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285;p47"/>
          <p:cNvSpPr txBox="1"/>
          <p:nvPr/>
        </p:nvSpPr>
        <p:spPr>
          <a:xfrm>
            <a:off x="5770875" y="2169925"/>
            <a:ext cx="15348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" b="1" kern="0">
                <a:solidFill>
                  <a:srgbClr val="B4A7D6"/>
                </a:solidFill>
                <a:latin typeface="Arial"/>
                <a:cs typeface="Arial"/>
                <a:sym typeface="Arial"/>
              </a:rPr>
              <a:t>Particle-like</a:t>
            </a:r>
            <a:endParaRPr b="1" kern="0">
              <a:solidFill>
                <a:srgbClr val="B4A7D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47"/>
          <p:cNvSpPr txBox="1"/>
          <p:nvPr/>
        </p:nvSpPr>
        <p:spPr>
          <a:xfrm>
            <a:off x="3419550" y="4264493"/>
            <a:ext cx="1323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0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~</a:t>
            </a:r>
            <a:r>
              <a:rPr lang="en" sz="1000" kern="0" dirty="0">
                <a:solidFill>
                  <a:srgbClr val="303030"/>
                </a:solidFill>
                <a:latin typeface="Arial"/>
                <a:cs typeface="Arial"/>
                <a:sym typeface="Arial"/>
              </a:rPr>
              <a:t>10</a:t>
            </a:r>
            <a:r>
              <a:rPr lang="en" sz="1000" kern="0" baseline="30000" dirty="0">
                <a:solidFill>
                  <a:srgbClr val="303030"/>
                </a:solidFill>
                <a:latin typeface="Arial"/>
                <a:cs typeface="Arial"/>
                <a:sym typeface="Arial"/>
              </a:rPr>
              <a:t>-2</a:t>
            </a:r>
            <a:r>
              <a:rPr lang="en" sz="1000" kern="0" dirty="0">
                <a:solidFill>
                  <a:srgbClr val="303030"/>
                </a:solidFill>
                <a:latin typeface="Arial"/>
                <a:cs typeface="Arial"/>
                <a:sym typeface="Arial"/>
              </a:rPr>
              <a:t>eV to 10</a:t>
            </a:r>
            <a:r>
              <a:rPr lang="en" sz="1000" kern="0" baseline="30000" dirty="0">
                <a:solidFill>
                  <a:srgbClr val="303030"/>
                </a:solidFill>
                <a:latin typeface="Arial"/>
                <a:cs typeface="Arial"/>
                <a:sym typeface="Arial"/>
              </a:rPr>
              <a:t>-11</a:t>
            </a:r>
            <a:r>
              <a:rPr lang="en" sz="1000" kern="0" dirty="0">
                <a:solidFill>
                  <a:srgbClr val="303030"/>
                </a:solidFill>
                <a:latin typeface="Arial"/>
                <a:cs typeface="Arial"/>
                <a:sym typeface="Arial"/>
              </a:rPr>
              <a:t>eV</a:t>
            </a:r>
            <a:endParaRPr sz="1000" kern="0" dirty="0">
              <a:solidFill>
                <a:srgbClr val="30303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47"/>
          <p:cNvSpPr txBox="1"/>
          <p:nvPr/>
        </p:nvSpPr>
        <p:spPr>
          <a:xfrm>
            <a:off x="1204275" y="86875"/>
            <a:ext cx="68445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3000" b="1" u="sng" kern="0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Dark Matter</a:t>
            </a:r>
            <a:endParaRPr sz="3000" b="1" u="sng" kern="0"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88" name="Google Shape;28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188" y="1218074"/>
            <a:ext cx="1634175" cy="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8775" y="1305436"/>
            <a:ext cx="1179944" cy="8819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FBD5EF-D67C-4004-9BC7-DA3F878543E7}"/>
              </a:ext>
            </a:extLst>
          </p:cNvPr>
          <p:cNvSpPr/>
          <p:nvPr/>
        </p:nvSpPr>
        <p:spPr>
          <a:xfrm>
            <a:off x="7728424" y="3900175"/>
            <a:ext cx="898901" cy="7993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212121"/>
              </a:solidFill>
              <a:latin typeface="Arial"/>
            </a:endParaRPr>
          </a:p>
        </p:txBody>
      </p:sp>
      <p:sp>
        <p:nvSpPr>
          <p:cNvPr id="71" name="Google Shape;271;p47">
            <a:extLst>
              <a:ext uri="{FF2B5EF4-FFF2-40B4-BE49-F238E27FC236}">
                <a16:creationId xmlns:a16="http://schemas.microsoft.com/office/drawing/2014/main" id="{53A3EE6C-A118-411E-82C5-44706CDB7BA2}"/>
              </a:ext>
            </a:extLst>
          </p:cNvPr>
          <p:cNvSpPr txBox="1"/>
          <p:nvPr/>
        </p:nvSpPr>
        <p:spPr>
          <a:xfrm>
            <a:off x="7894133" y="4051731"/>
            <a:ext cx="7392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1400" kern="0" dirty="0">
                <a:solidFill>
                  <a:srgbClr val="303030"/>
                </a:solidFill>
                <a:latin typeface="Arial"/>
                <a:cs typeface="Arial"/>
                <a:sym typeface="Arial"/>
              </a:rPr>
              <a:t>PBHs</a:t>
            </a:r>
            <a:endParaRPr sz="1400" kern="0" dirty="0">
              <a:solidFill>
                <a:srgbClr val="30303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9E7B6-9B80-4877-8DEF-7E86BB9A30F4}"/>
              </a:ext>
            </a:extLst>
          </p:cNvPr>
          <p:cNvSpPr txBox="1"/>
          <p:nvPr/>
        </p:nvSpPr>
        <p:spPr>
          <a:xfrm>
            <a:off x="1942513" y="873172"/>
            <a:ext cx="55242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FFFF"/>
                </a:solidFill>
                <a:latin typeface="Arial"/>
              </a:rPr>
              <a:t>Particle physicists use energy units (eV) for particle masses (E = mc</a:t>
            </a:r>
            <a:r>
              <a:rPr lang="en-US" sz="1350" baseline="30000" dirty="0">
                <a:solidFill>
                  <a:srgbClr val="FFFFFF"/>
                </a:solidFill>
                <a:latin typeface="Arial"/>
              </a:rPr>
              <a:t>2</a:t>
            </a:r>
            <a:r>
              <a:rPr lang="en-US" sz="1350" dirty="0">
                <a:solidFill>
                  <a:srgbClr val="FFFFFF"/>
                </a:solidFill>
                <a:latin typeface="Arial"/>
              </a:rPr>
              <a:t>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6DC4E-1011-4362-A640-D0006619C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0369"/>
            <a:ext cx="7886700" cy="994172"/>
          </a:xfrm>
        </p:spPr>
        <p:txBody>
          <a:bodyPr/>
          <a:lstStyle/>
          <a:p>
            <a:r>
              <a:rPr lang="en-US" dirty="0"/>
              <a:t>The Dark Sector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AB58D-DACE-4ADA-B686-B414115B8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40223"/>
            <a:ext cx="7886700" cy="3263504"/>
          </a:xfrm>
        </p:spPr>
        <p:txBody>
          <a:bodyPr>
            <a:normAutofit lnSpcReduction="10000"/>
          </a:bodyPr>
          <a:lstStyle/>
          <a:p>
            <a:r>
              <a:rPr lang="en-US" dirty="0">
                <a:highlight>
                  <a:srgbClr val="FFFF00"/>
                </a:highlight>
              </a:rPr>
              <a:t>High-frequency GW detector is a new probe of the Dark Sector</a:t>
            </a: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Axions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dirty="0"/>
              <a:t>Primordial Black Holes (PBHs)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74D09F-663B-4E1E-8E81-5171D950F6AD}"/>
              </a:ext>
            </a:extLst>
          </p:cNvPr>
          <p:cNvSpPr txBox="1">
            <a:spLocks/>
          </p:cNvSpPr>
          <p:nvPr/>
        </p:nvSpPr>
        <p:spPr>
          <a:xfrm>
            <a:off x="1323975" y="2027312"/>
            <a:ext cx="5886450" cy="11450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Peccei-Quinn Axion (QCD) solves “strong-CP problem”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Dark matter candidate</a:t>
            </a:r>
          </a:p>
          <a:p>
            <a:pPr marL="171450" indent="-171450" defTabSz="685800">
              <a:spcBef>
                <a:spcPts val="750"/>
              </a:spcBef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86A4D50-A77E-4BF8-8A25-392AFF3800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84008" y="2302198"/>
          <a:ext cx="1168342" cy="389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4" name="Equation" r:id="rId3" imgW="761760" imgH="253800" progId="Equation.3">
                  <p:embed/>
                </p:oleObj>
              </mc:Choice>
              <mc:Fallback>
                <p:oleObj name="Equation" r:id="rId3" imgW="761760" imgH="2538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86A4D50-A77E-4BF8-8A25-392AFF3800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008" y="2302198"/>
                        <a:ext cx="1168342" cy="3894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oogle Shape;344;p53" descr="sredm.png">
            <a:extLst>
              <a:ext uri="{FF2B5EF4-FFF2-40B4-BE49-F238E27FC236}">
                <a16:creationId xmlns:a16="http://schemas.microsoft.com/office/drawing/2014/main" id="{86347AD0-B74A-4FF2-B7BE-704510FE95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8438" y="1649680"/>
            <a:ext cx="878250" cy="101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64510-DA87-4BA5-B5DC-627AA9DAA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01" y="3575013"/>
            <a:ext cx="1865875" cy="104838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8C174-20E8-463D-A4DB-E7D44DB097FB}"/>
              </a:ext>
            </a:extLst>
          </p:cNvPr>
          <p:cNvSpPr txBox="1">
            <a:spLocks/>
          </p:cNvSpPr>
          <p:nvPr/>
        </p:nvSpPr>
        <p:spPr>
          <a:xfrm>
            <a:off x="909125" y="4001023"/>
            <a:ext cx="5886450" cy="81061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Remnant from early universe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Wide range of possible masses (sub-</a:t>
            </a:r>
            <a:r>
              <a:rPr lang="en-US" sz="2100" dirty="0" err="1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lang="en-US" sz="2100" baseline="-25000" dirty="0" err="1">
                <a:solidFill>
                  <a:prstClr val="black"/>
                </a:solidFill>
                <a:latin typeface="Calibri" panose="020F0502020204030204"/>
              </a:rPr>
              <a:t>sun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E8E66C-706C-4DA4-9E01-75157C8FEDA0}"/>
              </a:ext>
            </a:extLst>
          </p:cNvPr>
          <p:cNvSpPr/>
          <p:nvPr/>
        </p:nvSpPr>
        <p:spPr>
          <a:xfrm>
            <a:off x="909125" y="3058675"/>
            <a:ext cx="2579370" cy="45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788" dirty="0">
                <a:solidFill>
                  <a:prstClr val="black"/>
                </a:solidFill>
                <a:latin typeface="Calibri" panose="020F0502020204030204"/>
              </a:rPr>
              <a:t>R. D. </a:t>
            </a:r>
            <a:r>
              <a:rPr lang="en-US" sz="788" dirty="0" err="1">
                <a:solidFill>
                  <a:prstClr val="black"/>
                </a:solidFill>
                <a:latin typeface="Calibri" panose="020F0502020204030204"/>
              </a:rPr>
              <a:t>Peccei</a:t>
            </a:r>
            <a:r>
              <a:rPr lang="en-US" sz="788" dirty="0">
                <a:solidFill>
                  <a:prstClr val="black"/>
                </a:solidFill>
                <a:latin typeface="Calibri" panose="020F0502020204030204"/>
              </a:rPr>
              <a:t> and H. R. Quinn, Phys. Rev. </a:t>
            </a:r>
            <a:r>
              <a:rPr lang="en-US" sz="788" dirty="0" err="1">
                <a:solidFill>
                  <a:prstClr val="black"/>
                </a:solidFill>
                <a:latin typeface="Calibri" panose="020F0502020204030204"/>
              </a:rPr>
              <a:t>Lett</a:t>
            </a:r>
            <a:r>
              <a:rPr lang="en-US" sz="788" dirty="0">
                <a:solidFill>
                  <a:prstClr val="black"/>
                </a:solidFill>
                <a:latin typeface="Calibri" panose="020F0502020204030204"/>
              </a:rPr>
              <a:t>. 38, 1440 (1977); S. Weinberg, Phys. </a:t>
            </a:r>
            <a:r>
              <a:rPr lang="nn-NO" sz="788" dirty="0">
                <a:solidFill>
                  <a:prstClr val="black"/>
                </a:solidFill>
                <a:latin typeface="Calibri" panose="020F0502020204030204"/>
              </a:rPr>
              <a:t>Rev. Lett. 40, 223 (1978); F. Wilczek, Phys. Rev. Lett. 40, 279 (1978).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F4CFF8-5EB9-4566-9F52-B4AE0A58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C8AC8BC-55D2-485B-ABF1-C75FB3AB9F0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121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CE4538A-E7A9-4895-80C8-3980C72257B7}"/>
              </a:ext>
            </a:extLst>
          </p:cNvPr>
          <p:cNvGrpSpPr/>
          <p:nvPr/>
        </p:nvGrpSpPr>
        <p:grpSpPr>
          <a:xfrm>
            <a:off x="5432257" y="2571750"/>
            <a:ext cx="3483143" cy="1873527"/>
            <a:chOff x="7353700" y="1310307"/>
            <a:chExt cx="4644190" cy="249803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6E5E65-646E-445F-A771-E85A1DD0B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14915"/>
            <a:stretch/>
          </p:blipFill>
          <p:spPr>
            <a:xfrm>
              <a:off x="7353700" y="1310307"/>
              <a:ext cx="4644190" cy="249803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6C31-17DC-461C-AA78-87DD9BFF74EA}"/>
                </a:ext>
              </a:extLst>
            </p:cNvPr>
            <p:cNvSpPr txBox="1"/>
            <p:nvPr/>
          </p:nvSpPr>
          <p:spPr>
            <a:xfrm>
              <a:off x="9023698" y="3188056"/>
              <a:ext cx="1212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axion cloud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1B3B64-D37E-421F-8506-E405469BB7E9}"/>
                </a:ext>
              </a:extLst>
            </p:cNvPr>
            <p:cNvSpPr txBox="1"/>
            <p:nvPr/>
          </p:nvSpPr>
          <p:spPr>
            <a:xfrm>
              <a:off x="9638610" y="2154955"/>
              <a:ext cx="1099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black hole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8382000" cy="857250"/>
          </a:xfrm>
        </p:spPr>
        <p:txBody>
          <a:bodyPr>
            <a:normAutofit/>
          </a:bodyPr>
          <a:lstStyle/>
          <a:p>
            <a:r>
              <a:rPr lang="en-US" sz="4000" dirty="0"/>
              <a:t>GW sources at high-frequency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989" y="971550"/>
            <a:ext cx="7189611" cy="36957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Astrophysical Sources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Inspirals</a:t>
            </a:r>
            <a:r>
              <a:rPr lang="en-US" dirty="0"/>
              <a:t> and mergers have higher frequency GW emission for 	lower masses</a:t>
            </a:r>
          </a:p>
          <a:p>
            <a:pPr marL="0" indent="0">
              <a:buNone/>
            </a:pPr>
            <a:r>
              <a:rPr lang="en-US" dirty="0"/>
              <a:t>     Natural upper bound on GW frequency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 mass BH ~ 30 kHz</a:t>
            </a:r>
          </a:p>
          <a:p>
            <a:pPr marL="0" indent="0">
              <a:buNone/>
            </a:pPr>
            <a:r>
              <a:rPr lang="en-US" dirty="0"/>
              <a:t>              Could be lighter Primordial black holes (PBHs) at &gt; 30 kHz   </a:t>
            </a:r>
          </a:p>
          <a:p>
            <a:pPr marL="0" indent="0">
              <a:buNone/>
            </a:pPr>
            <a:r>
              <a:rPr lang="en-US" dirty="0"/>
              <a:t> 	</a:t>
            </a:r>
          </a:p>
          <a:p>
            <a:r>
              <a:rPr lang="en-US" dirty="0"/>
              <a:t>Beyond standard model physics</a:t>
            </a:r>
          </a:p>
          <a:p>
            <a:pPr marL="0" indent="0">
              <a:buNone/>
            </a:pPr>
            <a:r>
              <a:rPr lang="en-US" dirty="0"/>
              <a:t>    	- QCD </a:t>
            </a:r>
            <a:r>
              <a:rPr lang="en-US" dirty="0" err="1"/>
              <a:t>Axion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Annihilation to gravitons in 	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   cloud around Black holes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1256" y="4459501"/>
            <a:ext cx="2303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R.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Brustein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et. al. Phys.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Lett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. B, 361, 45 (1995)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2375" y="3631756"/>
            <a:ext cx="2182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A.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Arvanitaki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00" i="1" dirty="0">
                <a:solidFill>
                  <a:prstClr val="black"/>
                </a:solidFill>
                <a:latin typeface="Calibri" panose="020F0502020204030204"/>
              </a:rPr>
              <a:t>et. al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, PRD, 81, 123530 (2010)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82675" y="4351764"/>
            <a:ext cx="1962076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-  String cosmology</a:t>
            </a:r>
          </a:p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-  The unknown?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14308" indent="-214308" defTabSz="685800">
              <a:buFont typeface="Arial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0686" y="4053293"/>
            <a:ext cx="1744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Black hole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superradiance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9134" y="3818296"/>
            <a:ext cx="21291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i-FI" sz="900" dirty="0">
                <a:solidFill>
                  <a:prstClr val="black"/>
                </a:solidFill>
                <a:latin typeface="Calibri" panose="020F0502020204030204"/>
              </a:rPr>
              <a:t>A. Arvanitaki </a:t>
            </a:r>
            <a:r>
              <a:rPr lang="fi-FI" sz="900" i="1" dirty="0">
                <a:solidFill>
                  <a:prstClr val="black"/>
                </a:solidFill>
                <a:latin typeface="Calibri" panose="020F0502020204030204"/>
              </a:rPr>
              <a:t>et al.</a:t>
            </a:r>
            <a:r>
              <a:rPr lang="fi-FI" sz="900" dirty="0">
                <a:solidFill>
                  <a:prstClr val="black"/>
                </a:solidFill>
                <a:latin typeface="Calibri" panose="020F0502020204030204"/>
              </a:rPr>
              <a:t> PRD 83, 044026 (2011)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2020F-55EA-490D-B9CC-D1504555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C8AC8BC-55D2-485B-ABF1-C75FB3AB9F0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7056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36"/>
            <a:ext cx="8229600" cy="857250"/>
          </a:xfrm>
        </p:spPr>
        <p:txBody>
          <a:bodyPr/>
          <a:lstStyle/>
          <a:p>
            <a:r>
              <a:rPr lang="en-US" dirty="0"/>
              <a:t>A novel high-frequency GW detector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5032" y="3514456"/>
            <a:ext cx="52529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 pitchFamily="34" charset="0"/>
              <a:buChar char="•"/>
            </a:pPr>
            <a:r>
              <a:rPr lang="en-US" sz="1350" dirty="0"/>
              <a:t>Laser intensity changed to match trap frequency to GW frequency</a:t>
            </a:r>
          </a:p>
          <a:p>
            <a:pPr marL="214308" indent="-214308">
              <a:buFont typeface="Arial" pitchFamily="34" charset="0"/>
              <a:buChar char="•"/>
            </a:pPr>
            <a:endParaRPr lang="en-US" sz="1350" dirty="0"/>
          </a:p>
          <a:p>
            <a:pPr marL="214308" indent="-214308">
              <a:buFont typeface="Arial" pitchFamily="34" charset="0"/>
              <a:buChar char="•"/>
            </a:pPr>
            <a:r>
              <a:rPr lang="en-US" sz="1350" dirty="0"/>
              <a:t>For a 10m cavity, </a:t>
            </a:r>
            <a:r>
              <a:rPr lang="en-US" sz="1350" i="1" dirty="0"/>
              <a:t>h</a:t>
            </a:r>
            <a:r>
              <a:rPr lang="en-US" sz="1350" dirty="0"/>
              <a:t> ~ 10</a:t>
            </a:r>
            <a:r>
              <a:rPr lang="en-US" sz="1350" baseline="30000" dirty="0"/>
              <a:t>-22</a:t>
            </a:r>
            <a:r>
              <a:rPr lang="en-US" sz="1350" dirty="0"/>
              <a:t> Hz </a:t>
            </a:r>
            <a:r>
              <a:rPr lang="en-US" sz="1350" baseline="30000" dirty="0"/>
              <a:t>-1/2 </a:t>
            </a:r>
            <a:r>
              <a:rPr lang="en-US" sz="1350" dirty="0"/>
              <a:t>at high frequency (100kHz) </a:t>
            </a:r>
          </a:p>
          <a:p>
            <a:pPr marL="214308" indent="-214308">
              <a:buFont typeface="Arial" pitchFamily="34" charset="0"/>
              <a:buChar char="•"/>
            </a:pPr>
            <a:endParaRPr lang="en-US" sz="1350" dirty="0"/>
          </a:p>
          <a:p>
            <a:pPr marL="214308" indent="-214308">
              <a:buFont typeface="Arial" pitchFamily="34" charset="0"/>
              <a:buChar char="•"/>
            </a:pPr>
            <a:r>
              <a:rPr lang="en-US" sz="1350" dirty="0"/>
              <a:t>Limited by thermal noise in sensor (not laser shot noise) </a:t>
            </a:r>
            <a:r>
              <a:rPr lang="en-US" sz="1350" dirty="0">
                <a:sym typeface="Wingdings" panose="05000000000000000000" pitchFamily="2" charset="2"/>
              </a:rPr>
              <a:t> much better at high frequency!!</a:t>
            </a:r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333" y="2061818"/>
            <a:ext cx="1538696" cy="2228031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247028" y="4457702"/>
            <a:ext cx="1763052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J. Weber (1969)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488111" y="3042711"/>
          <a:ext cx="804863" cy="330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5" name="Equation" r:id="rId4" imgW="494870" imgH="203024" progId="Equation.3">
                  <p:embed/>
                </p:oleObj>
              </mc:Choice>
              <mc:Fallback>
                <p:oleObj name="Equation" r:id="rId4" imgW="494870" imgH="203024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111" y="3042711"/>
                        <a:ext cx="804863" cy="3309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A579C263-395A-4154-AA6F-B925547C093D}"/>
              </a:ext>
            </a:extLst>
          </p:cNvPr>
          <p:cNvGrpSpPr/>
          <p:nvPr/>
        </p:nvGrpSpPr>
        <p:grpSpPr>
          <a:xfrm>
            <a:off x="2153653" y="1379410"/>
            <a:ext cx="4707620" cy="2164556"/>
            <a:chOff x="3276600" y="1066801"/>
            <a:chExt cx="6276826" cy="288607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62" b="19897"/>
            <a:stretch/>
          </p:blipFill>
          <p:spPr bwMode="auto">
            <a:xfrm>
              <a:off x="3657601" y="1066801"/>
              <a:ext cx="5895825" cy="2189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381002" y="3320533"/>
              <a:ext cx="200807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GW Strain h = </a:t>
              </a:r>
              <a:r>
                <a:rPr lang="en-US" sz="1350" dirty="0">
                  <a:latin typeface="Symbol" pitchFamily="18" charset="2"/>
                </a:rPr>
                <a:t>D</a:t>
              </a:r>
              <a:r>
                <a:rPr lang="en-US" sz="1350" dirty="0"/>
                <a:t>L/L</a:t>
              </a: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443"/>
            <a:stretch/>
          </p:blipFill>
          <p:spPr bwMode="auto">
            <a:xfrm>
              <a:off x="3276600" y="1219201"/>
              <a:ext cx="547776" cy="273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8329373" y="2951201"/>
              <a:ext cx="10220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1-100m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977" y="4904584"/>
            <a:ext cx="3486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A. </a:t>
            </a:r>
            <a:r>
              <a:rPr lang="en-US" sz="1050" dirty="0" err="1"/>
              <a:t>Arvanitaki</a:t>
            </a:r>
            <a:r>
              <a:rPr lang="en-US" sz="1050" dirty="0"/>
              <a:t> and AG, Phys. Rev. </a:t>
            </a:r>
            <a:r>
              <a:rPr lang="en-US" sz="1050" dirty="0" err="1"/>
              <a:t>Lett</a:t>
            </a:r>
            <a:r>
              <a:rPr lang="en-US" sz="1050" dirty="0"/>
              <a:t>. 110, 071105 (2013)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BA7B59-CB02-412C-8EA5-DCE6DAF7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35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551B0-CBD7-4033-82CF-F0CFD034ADD7}"/>
              </a:ext>
            </a:extLst>
          </p:cNvPr>
          <p:cNvSpPr txBox="1"/>
          <p:nvPr/>
        </p:nvSpPr>
        <p:spPr>
          <a:xfrm>
            <a:off x="1205032" y="886675"/>
            <a:ext cx="6948368" cy="646331"/>
          </a:xfrm>
          <a:prstGeom prst="rect">
            <a:avLst/>
          </a:prstGeom>
          <a:solidFill>
            <a:srgbClr val="F7D6F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Optically-levitated particles in vacuum have very little friction –</a:t>
            </a:r>
          </a:p>
          <a:p>
            <a:r>
              <a:rPr lang="en-US" dirty="0"/>
              <a:t>Ideal for ultrasensitive force detection</a:t>
            </a:r>
          </a:p>
        </p:txBody>
      </p:sp>
    </p:spTree>
    <p:extLst>
      <p:ext uri="{BB962C8B-B14F-4D97-AF65-F5344CB8AC3E}">
        <p14:creationId xmlns:p14="http://schemas.microsoft.com/office/powerpoint/2010/main" val="432855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6F2-9849-4F48-AE91-77E039443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89" y="22310"/>
            <a:ext cx="8229600" cy="857250"/>
          </a:xfrm>
        </p:spPr>
        <p:txBody>
          <a:bodyPr/>
          <a:lstStyle/>
          <a:p>
            <a:r>
              <a:rPr lang="en-US" dirty="0"/>
              <a:t>1-m prototype detector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A6EAF2-ADC0-4712-A11F-CA3FB9545CAA}"/>
              </a:ext>
            </a:extLst>
          </p:cNvPr>
          <p:cNvGrpSpPr>
            <a:grpSpLocks noChangeAspect="1"/>
          </p:cNvGrpSpPr>
          <p:nvPr/>
        </p:nvGrpSpPr>
        <p:grpSpPr>
          <a:xfrm>
            <a:off x="685800" y="996964"/>
            <a:ext cx="6836229" cy="3954258"/>
            <a:chOff x="0" y="0"/>
            <a:chExt cx="8892224" cy="5143501"/>
          </a:xfrm>
        </p:grpSpPr>
        <p:pic>
          <p:nvPicPr>
            <p:cNvPr id="5" name="Google Shape;55;p13">
              <a:extLst>
                <a:ext uri="{FF2B5EF4-FFF2-40B4-BE49-F238E27FC236}">
                  <a16:creationId xmlns:a16="http://schemas.microsoft.com/office/drawing/2014/main" id="{E5FE91A1-06A0-40BF-837C-5EFF5E9DC92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8659" b="36816"/>
            <a:stretch/>
          </p:blipFill>
          <p:spPr>
            <a:xfrm rot="5400000">
              <a:off x="2657620" y="2697454"/>
              <a:ext cx="3782225" cy="110986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EA1B02-1522-4CC5-893B-67CA230CA49A}"/>
                </a:ext>
              </a:extLst>
            </p:cNvPr>
            <p:cNvGrpSpPr/>
            <p:nvPr/>
          </p:nvGrpSpPr>
          <p:grpSpPr>
            <a:xfrm>
              <a:off x="0" y="0"/>
              <a:ext cx="8892224" cy="2572045"/>
              <a:chOff x="0" y="0"/>
              <a:chExt cx="8892224" cy="2572045"/>
            </a:xfrm>
          </p:grpSpPr>
          <p:pic>
            <p:nvPicPr>
              <p:cNvPr id="7" name="Google Shape;54;p13">
                <a:extLst>
                  <a:ext uri="{FF2B5EF4-FFF2-40B4-BE49-F238E27FC236}">
                    <a16:creationId xmlns:a16="http://schemas.microsoft.com/office/drawing/2014/main" id="{5BAD9636-C9BA-477C-941C-721D7B69A7E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18659" b="36816"/>
              <a:stretch/>
            </p:blipFill>
            <p:spPr>
              <a:xfrm>
                <a:off x="5103667" y="0"/>
                <a:ext cx="3788557" cy="11080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Google Shape;56;p13">
                <a:extLst>
                  <a:ext uri="{FF2B5EF4-FFF2-40B4-BE49-F238E27FC236}">
                    <a16:creationId xmlns:a16="http://schemas.microsoft.com/office/drawing/2014/main" id="{05F187EE-A641-4F6E-8165-CB7EE1C81A41}"/>
                  </a:ext>
                </a:extLst>
              </p:cNvPr>
              <p:cNvSpPr/>
              <p:nvPr/>
            </p:nvSpPr>
            <p:spPr>
              <a:xfrm>
                <a:off x="3993799" y="386348"/>
                <a:ext cx="766800" cy="721800"/>
              </a:xfrm>
              <a:prstGeom prst="rect">
                <a:avLst/>
              </a:prstGeom>
              <a:solidFill>
                <a:srgbClr val="4472C4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" name="Google Shape;57;p13">
                <a:extLst>
                  <a:ext uri="{FF2B5EF4-FFF2-40B4-BE49-F238E27FC236}">
                    <a16:creationId xmlns:a16="http://schemas.microsoft.com/office/drawing/2014/main" id="{6996D368-2CDE-49A1-A99F-37E58E1B7896}"/>
                  </a:ext>
                </a:extLst>
              </p:cNvPr>
              <p:cNvCxnSpPr/>
              <p:nvPr/>
            </p:nvCxnSpPr>
            <p:spPr>
              <a:xfrm>
                <a:off x="3993799" y="386348"/>
                <a:ext cx="766800" cy="7218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B0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0" name="Google Shape;58;p13">
                <a:extLst>
                  <a:ext uri="{FF2B5EF4-FFF2-40B4-BE49-F238E27FC236}">
                    <a16:creationId xmlns:a16="http://schemas.microsoft.com/office/drawing/2014/main" id="{4A8959F9-4F78-43C7-8B1B-0FCA04129974}"/>
                  </a:ext>
                </a:extLst>
              </p:cNvPr>
              <p:cNvSpPr/>
              <p:nvPr/>
            </p:nvSpPr>
            <p:spPr>
              <a:xfrm>
                <a:off x="87094" y="560242"/>
                <a:ext cx="5295300" cy="278400"/>
              </a:xfrm>
              <a:prstGeom prst="rect">
                <a:avLst/>
              </a:prstGeom>
              <a:gradFill>
                <a:gsLst>
                  <a:gs pos="0">
                    <a:srgbClr val="770000"/>
                  </a:gs>
                  <a:gs pos="50000">
                    <a:srgbClr val="AC0000"/>
                  </a:gs>
                  <a:gs pos="100000">
                    <a:srgbClr val="CE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59;p13">
                <a:extLst>
                  <a:ext uri="{FF2B5EF4-FFF2-40B4-BE49-F238E27FC236}">
                    <a16:creationId xmlns:a16="http://schemas.microsoft.com/office/drawing/2014/main" id="{3727865C-F77A-4997-8829-E171D7A30380}"/>
                  </a:ext>
                </a:extLst>
              </p:cNvPr>
              <p:cNvSpPr/>
              <p:nvPr/>
            </p:nvSpPr>
            <p:spPr>
              <a:xfrm rot="-5400000">
                <a:off x="4011825" y="1093964"/>
                <a:ext cx="792600" cy="281100"/>
              </a:xfrm>
              <a:prstGeom prst="rect">
                <a:avLst/>
              </a:prstGeom>
              <a:gradFill>
                <a:gsLst>
                  <a:gs pos="0">
                    <a:srgbClr val="770000"/>
                  </a:gs>
                  <a:gs pos="50000">
                    <a:srgbClr val="AC0000"/>
                  </a:gs>
                  <a:gs pos="100000">
                    <a:srgbClr val="CE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60;p13">
                <a:extLst>
                  <a:ext uri="{FF2B5EF4-FFF2-40B4-BE49-F238E27FC236}">
                    <a16:creationId xmlns:a16="http://schemas.microsoft.com/office/drawing/2014/main" id="{EA49BB42-5658-46F5-AD89-80FF00EFFD53}"/>
                  </a:ext>
                </a:extLst>
              </p:cNvPr>
              <p:cNvSpPr/>
              <p:nvPr/>
            </p:nvSpPr>
            <p:spPr>
              <a:xfrm>
                <a:off x="0" y="386348"/>
                <a:ext cx="1707300" cy="652500"/>
              </a:xfrm>
              <a:prstGeom prst="rect">
                <a:avLst/>
              </a:prstGeom>
              <a:solidFill>
                <a:srgbClr val="4472C4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4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Laser</a:t>
                </a:r>
                <a:endParaRPr sz="2400" dirty="0"/>
              </a:p>
            </p:txBody>
          </p:sp>
          <p:sp>
            <p:nvSpPr>
              <p:cNvPr id="13" name="Google Shape;61;p13">
                <a:extLst>
                  <a:ext uri="{FF2B5EF4-FFF2-40B4-BE49-F238E27FC236}">
                    <a16:creationId xmlns:a16="http://schemas.microsoft.com/office/drawing/2014/main" id="{0F63F9F6-41CA-40D9-85B7-7BDCBB3E3419}"/>
                  </a:ext>
                </a:extLst>
              </p:cNvPr>
              <p:cNvSpPr/>
              <p:nvPr/>
            </p:nvSpPr>
            <p:spPr>
              <a:xfrm rot="-5400000">
                <a:off x="4011825" y="301936"/>
                <a:ext cx="792600" cy="281100"/>
              </a:xfrm>
              <a:prstGeom prst="rect">
                <a:avLst/>
              </a:prstGeom>
              <a:gradFill>
                <a:gsLst>
                  <a:gs pos="0">
                    <a:srgbClr val="770000"/>
                  </a:gs>
                  <a:gs pos="50000">
                    <a:srgbClr val="AC0000"/>
                  </a:gs>
                  <a:gs pos="100000">
                    <a:srgbClr val="CE000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62;p13">
                <a:extLst>
                  <a:ext uri="{FF2B5EF4-FFF2-40B4-BE49-F238E27FC236}">
                    <a16:creationId xmlns:a16="http://schemas.microsoft.com/office/drawing/2014/main" id="{46556E9E-43C8-4624-A9A6-E6AE7B0BEB13}"/>
                  </a:ext>
                </a:extLst>
              </p:cNvPr>
              <p:cNvSpPr/>
              <p:nvPr/>
            </p:nvSpPr>
            <p:spPr>
              <a:xfrm>
                <a:off x="4096032" y="2443645"/>
                <a:ext cx="565800" cy="1284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1F49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3;p13">
                <a:extLst>
                  <a:ext uri="{FF2B5EF4-FFF2-40B4-BE49-F238E27FC236}">
                    <a16:creationId xmlns:a16="http://schemas.microsoft.com/office/drawing/2014/main" id="{F8EF8496-FFF8-4869-9174-E9F2CB43FFF3}"/>
                  </a:ext>
                </a:extLst>
              </p:cNvPr>
              <p:cNvSpPr/>
              <p:nvPr/>
            </p:nvSpPr>
            <p:spPr>
              <a:xfrm rot="5400000">
                <a:off x="5968350" y="608767"/>
                <a:ext cx="555900" cy="1305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1F49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6" name="hplus (Converted)">
            <a:hlinkClick r:id="" action="ppaction://media"/>
            <a:extLst>
              <a:ext uri="{FF2B5EF4-FFF2-40B4-BE49-F238E27FC236}">
                <a16:creationId xmlns:a16="http://schemas.microsoft.com/office/drawing/2014/main" id="{502AF9C6-0466-4293-95CD-D6FB7C7C39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2"/>
                  <p14:bmkLst>
                    <p14:bmk name="Bookmark 1" time="50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7000" y="2363014"/>
            <a:ext cx="2057400" cy="2057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3BB7B5-4A4B-48F2-978B-4201C927793B}"/>
              </a:ext>
            </a:extLst>
          </p:cNvPr>
          <p:cNvSpPr txBox="1"/>
          <p:nvPr/>
        </p:nvSpPr>
        <p:spPr>
          <a:xfrm>
            <a:off x="0" y="4798967"/>
            <a:ext cx="7398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N. Aggarwal, G. </a:t>
            </a:r>
            <a:r>
              <a:rPr lang="en-US" sz="1400" dirty="0" err="1"/>
              <a:t>Winstone</a:t>
            </a:r>
            <a:r>
              <a:rPr lang="en-US" sz="1400" dirty="0"/>
              <a:t>, M. </a:t>
            </a:r>
            <a:r>
              <a:rPr lang="en-US" sz="1400" dirty="0" err="1"/>
              <a:t>Baryakhtar</a:t>
            </a:r>
            <a:r>
              <a:rPr lang="en-US" sz="1400" dirty="0"/>
              <a:t>, M.H. Teo, S. Larson, V. </a:t>
            </a:r>
            <a:r>
              <a:rPr lang="en-US" sz="1400" dirty="0" err="1"/>
              <a:t>Kalogera</a:t>
            </a:r>
            <a:r>
              <a:rPr lang="en-US" sz="1400" dirty="0"/>
              <a:t>, AG, in preparation (2019)</a:t>
            </a:r>
          </a:p>
        </p:txBody>
      </p:sp>
    </p:spTree>
    <p:extLst>
      <p:ext uri="{BB962C8B-B14F-4D97-AF65-F5344CB8AC3E}">
        <p14:creationId xmlns:p14="http://schemas.microsoft.com/office/powerpoint/2010/main" val="35954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22E75-4163-4A79-A73E-ADF28FD5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based FP Cavity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6ED924-C7A3-47F8-A679-25D356AD8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352550"/>
            <a:ext cx="4619550" cy="14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5A9021-81A4-4AE1-918D-11B20388EEF3}"/>
              </a:ext>
            </a:extLst>
          </p:cNvPr>
          <p:cNvSpPr txBox="1"/>
          <p:nvPr/>
        </p:nvSpPr>
        <p:spPr>
          <a:xfrm>
            <a:off x="5486400" y="281975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02AE0C-8A23-414D-B066-A8B2B8E3E462}"/>
              </a:ext>
            </a:extLst>
          </p:cNvPr>
          <p:cNvSpPr txBox="1"/>
          <p:nvPr/>
        </p:nvSpPr>
        <p:spPr>
          <a:xfrm>
            <a:off x="3124200" y="2819750"/>
            <a:ext cx="53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L</a:t>
            </a:r>
            <a:r>
              <a:rPr lang="en-US" baseline="-25000" dirty="0" err="1">
                <a:solidFill>
                  <a:srgbClr val="0070C0"/>
                </a:solidFill>
              </a:rPr>
              <a:t>free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14AD6D-174B-47B1-B18A-EB043F268C2B}"/>
              </a:ext>
            </a:extLst>
          </p:cNvPr>
          <p:cNvCxnSpPr>
            <a:stCxn id="6" idx="3"/>
          </p:cNvCxnSpPr>
          <p:nvPr/>
        </p:nvCxnSpPr>
        <p:spPr>
          <a:xfrm>
            <a:off x="3655307" y="3004416"/>
            <a:ext cx="11452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EDDAB1-F927-4057-AFD9-B64BD50D60C0}"/>
              </a:ext>
            </a:extLst>
          </p:cNvPr>
          <p:cNvCxnSpPr/>
          <p:nvPr/>
        </p:nvCxnSpPr>
        <p:spPr>
          <a:xfrm>
            <a:off x="4800600" y="2190750"/>
            <a:ext cx="0" cy="167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2B6981-531C-4DDA-AA90-622ED2B0468E}"/>
              </a:ext>
            </a:extLst>
          </p:cNvPr>
          <p:cNvCxnSpPr>
            <a:cxnSpLocks/>
          </p:cNvCxnSpPr>
          <p:nvPr/>
        </p:nvCxnSpPr>
        <p:spPr>
          <a:xfrm>
            <a:off x="5715000" y="3002396"/>
            <a:ext cx="762000" cy="2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726F41-8BFB-4FA9-BB63-75A88CAB2214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2362200" y="3002396"/>
            <a:ext cx="762000" cy="2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6AC8F8-42F3-4EA5-8AD2-4FE22DD0C550}"/>
              </a:ext>
            </a:extLst>
          </p:cNvPr>
          <p:cNvCxnSpPr/>
          <p:nvPr/>
        </p:nvCxnSpPr>
        <p:spPr>
          <a:xfrm flipH="1" flipV="1">
            <a:off x="4809253" y="3002396"/>
            <a:ext cx="762000" cy="2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1C0F905-C258-4B25-9228-681292482A2A}"/>
              </a:ext>
            </a:extLst>
          </p:cNvPr>
          <p:cNvSpPr txBox="1"/>
          <p:nvPr/>
        </p:nvSpPr>
        <p:spPr>
          <a:xfrm>
            <a:off x="5270807" y="337172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100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9922C-0F1A-481F-93ED-3A7A06FF84F3}"/>
              </a:ext>
            </a:extLst>
          </p:cNvPr>
          <p:cNvSpPr txBox="1"/>
          <p:nvPr/>
        </p:nvSpPr>
        <p:spPr>
          <a:xfrm>
            <a:off x="3243992" y="3371728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4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0344E-B1D9-47B8-8560-80173B5C7D33}"/>
              </a:ext>
            </a:extLst>
          </p:cNvPr>
          <p:cNvSpPr txBox="1"/>
          <p:nvPr/>
        </p:nvSpPr>
        <p:spPr>
          <a:xfrm>
            <a:off x="3689787" y="1232181"/>
            <a:ext cx="195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Trapped </a:t>
            </a:r>
            <a:r>
              <a:rPr lang="en-US" dirty="0" err="1"/>
              <a:t>microdisk</a:t>
            </a:r>
            <a:r>
              <a:rPr lang="en-US" dirty="0"/>
              <a:t>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D4C304-94BC-4CE0-A78B-D4AD03663B0E}"/>
              </a:ext>
            </a:extLst>
          </p:cNvPr>
          <p:cNvCxnSpPr/>
          <p:nvPr/>
        </p:nvCxnSpPr>
        <p:spPr>
          <a:xfrm flipH="1">
            <a:off x="4572000" y="1601513"/>
            <a:ext cx="69970" cy="208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F72DD27-A815-4C66-9746-E4D5F86697F8}"/>
              </a:ext>
            </a:extLst>
          </p:cNvPr>
          <p:cNvSpPr txBox="1"/>
          <p:nvPr/>
        </p:nvSpPr>
        <p:spPr>
          <a:xfrm>
            <a:off x="6553200" y="1280880"/>
            <a:ext cx="2301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 reflectivity mirror</a:t>
            </a:r>
          </a:p>
          <a:p>
            <a:r>
              <a:rPr lang="en-US" sz="1400" dirty="0"/>
              <a:t>or distributed </a:t>
            </a:r>
            <a:r>
              <a:rPr lang="en-US" sz="1400" dirty="0" err="1"/>
              <a:t>bragg</a:t>
            </a:r>
            <a:r>
              <a:rPr lang="en-US" sz="1400" dirty="0"/>
              <a:t> reflector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98268FA0-38BC-43DA-BF8E-725CA6CF62AF}"/>
              </a:ext>
            </a:extLst>
          </p:cNvPr>
          <p:cNvSpPr/>
          <p:nvPr/>
        </p:nvSpPr>
        <p:spPr>
          <a:xfrm>
            <a:off x="838201" y="1880817"/>
            <a:ext cx="1219200" cy="309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664F5D-8366-491A-A9B2-F26188BEC61C}"/>
              </a:ext>
            </a:extLst>
          </p:cNvPr>
          <p:cNvCxnSpPr>
            <a:cxnSpLocks/>
          </p:cNvCxnSpPr>
          <p:nvPr/>
        </p:nvCxnSpPr>
        <p:spPr>
          <a:xfrm flipH="1">
            <a:off x="6553200" y="1804100"/>
            <a:ext cx="276149" cy="2316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2A72E56-1EF2-401C-963F-7927A8561158}"/>
              </a:ext>
            </a:extLst>
          </p:cNvPr>
          <p:cNvSpPr txBox="1"/>
          <p:nvPr/>
        </p:nvSpPr>
        <p:spPr>
          <a:xfrm>
            <a:off x="533400" y="1551742"/>
            <a:ext cx="1393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60 </a:t>
            </a:r>
            <a:r>
              <a:rPr lang="en-US" sz="1400" dirty="0" err="1"/>
              <a:t>mW</a:t>
            </a:r>
            <a:r>
              <a:rPr lang="en-US" sz="1400" dirty="0"/>
              <a:t> 1550 nm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E649C1-B487-42A6-991B-7D9BE448A378}"/>
              </a:ext>
            </a:extLst>
          </p:cNvPr>
          <p:cNvSpPr txBox="1"/>
          <p:nvPr/>
        </p:nvSpPr>
        <p:spPr>
          <a:xfrm>
            <a:off x="6718983" y="2251226"/>
            <a:ext cx="150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Target finesse ~10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88846C-6EBF-4460-B2B8-A75A82FF5A62}"/>
              </a:ext>
            </a:extLst>
          </p:cNvPr>
          <p:cNvSpPr txBox="1"/>
          <p:nvPr/>
        </p:nvSpPr>
        <p:spPr>
          <a:xfrm>
            <a:off x="1560808" y="4532061"/>
            <a:ext cx="6540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A. Pontin,  L.S. </a:t>
            </a:r>
            <a:r>
              <a:rPr lang="en-US" sz="1400" dirty="0" err="1">
                <a:solidFill>
                  <a:srgbClr val="C00000"/>
                </a:solidFill>
              </a:rPr>
              <a:t>Mourounas</a:t>
            </a:r>
            <a:r>
              <a:rPr lang="en-US" sz="1400" dirty="0">
                <a:solidFill>
                  <a:srgbClr val="C00000"/>
                </a:solidFill>
              </a:rPr>
              <a:t>, AG, and P.F. Barker, arXiv:1706.10227New. J. Phys (2018)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D8C9C9-8E1F-4797-9419-4FA1106D2AF1}"/>
                  </a:ext>
                </a:extLst>
              </p:cNvPr>
              <p:cNvSpPr txBox="1"/>
              <p:nvPr/>
            </p:nvSpPr>
            <p:spPr>
              <a:xfrm>
                <a:off x="304800" y="3638550"/>
                <a:ext cx="19103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D8C9C9-8E1F-4797-9419-4FA1106D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638550"/>
                <a:ext cx="1910331" cy="276999"/>
              </a:xfrm>
              <a:prstGeom prst="rect">
                <a:avLst/>
              </a:prstGeom>
              <a:blipFill>
                <a:blip r:embed="rId3"/>
                <a:stretch>
                  <a:fillRect l="-1278" r="-2875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2A787AC-1382-4BF3-AA74-9A707F53CCE5}"/>
              </a:ext>
            </a:extLst>
          </p:cNvPr>
          <p:cNvSpPr txBox="1"/>
          <p:nvPr/>
        </p:nvSpPr>
        <p:spPr>
          <a:xfrm flipH="1">
            <a:off x="304800" y="3955018"/>
            <a:ext cx="249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k</a:t>
            </a:r>
            <a:r>
              <a:rPr lang="en-US" dirty="0"/>
              <a:t> = 2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x 51 kHz</a:t>
            </a:r>
          </a:p>
        </p:txBody>
      </p:sp>
    </p:spTree>
    <p:extLst>
      <p:ext uri="{BB962C8B-B14F-4D97-AF65-F5344CB8AC3E}">
        <p14:creationId xmlns:p14="http://schemas.microsoft.com/office/powerpoint/2010/main" val="2203689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dirty="0"/>
              <a:t>Improved levitated objects: discs</a:t>
            </a:r>
            <a:endParaRPr dirty="0"/>
          </a:p>
        </p:txBody>
      </p:sp>
      <p:sp>
        <p:nvSpPr>
          <p:cNvPr id="402" name="Google Shape;402;p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GB"/>
              <a:t>Images of disc fabrication go here </a:t>
            </a:r>
            <a:endParaRPr/>
          </a:p>
        </p:txBody>
      </p:sp>
      <p:pic>
        <p:nvPicPr>
          <p:cNvPr id="403" name="Google Shape;40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13" y="1316973"/>
            <a:ext cx="4201250" cy="314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1863" y="1331675"/>
            <a:ext cx="4761534" cy="314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D1EDB20-A075-41D8-B20B-4479450FC805}"/>
              </a:ext>
            </a:extLst>
          </p:cNvPr>
          <p:cNvGrpSpPr/>
          <p:nvPr/>
        </p:nvGrpSpPr>
        <p:grpSpPr>
          <a:xfrm>
            <a:off x="6300929" y="1978840"/>
            <a:ext cx="2664251" cy="1421748"/>
            <a:chOff x="7353700" y="1310307"/>
            <a:chExt cx="4644190" cy="24980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C3609D1-A21A-4109-A255-B64C676F6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14915"/>
            <a:stretch/>
          </p:blipFill>
          <p:spPr>
            <a:xfrm>
              <a:off x="7353700" y="1310307"/>
              <a:ext cx="4644190" cy="249803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C21CAA-4003-4A19-9D79-75FABD1C73CB}"/>
                </a:ext>
              </a:extLst>
            </p:cNvPr>
            <p:cNvSpPr txBox="1"/>
            <p:nvPr/>
          </p:nvSpPr>
          <p:spPr>
            <a:xfrm>
              <a:off x="9023699" y="3188056"/>
              <a:ext cx="1584912" cy="486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axion cloud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1DAEB0-227E-4F2F-B7C5-8C3C0DB1E99A}"/>
                </a:ext>
              </a:extLst>
            </p:cNvPr>
            <p:cNvSpPr txBox="1"/>
            <p:nvPr/>
          </p:nvSpPr>
          <p:spPr>
            <a:xfrm>
              <a:off x="9638611" y="2154954"/>
              <a:ext cx="1436818" cy="486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black hole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3CCC7F-EBB8-4D7E-A260-1BE351C2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78" y="-151417"/>
            <a:ext cx="7886700" cy="994172"/>
          </a:xfrm>
        </p:spPr>
        <p:txBody>
          <a:bodyPr/>
          <a:lstStyle/>
          <a:p>
            <a:r>
              <a:rPr lang="en-US" dirty="0"/>
              <a:t>Dark Matter search – Axions and PBHs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35689-0BB1-4CFA-9E8C-AEF2C81206CA}"/>
              </a:ext>
            </a:extLst>
          </p:cNvPr>
          <p:cNvSpPr txBox="1"/>
          <p:nvPr/>
        </p:nvSpPr>
        <p:spPr>
          <a:xfrm>
            <a:off x="6658611" y="4226979"/>
            <a:ext cx="15056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Axion at the Grand-Unified Theory (GUT) scale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229CD7-7018-4C65-9055-2E4641F8D0D8}"/>
              </a:ext>
            </a:extLst>
          </p:cNvPr>
          <p:cNvSpPr txBox="1"/>
          <p:nvPr/>
        </p:nvSpPr>
        <p:spPr>
          <a:xfrm>
            <a:off x="6536058" y="3394034"/>
            <a:ext cx="202305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Distance to source: 10 kpc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(within our galaxy)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Integration time: 10</a:t>
            </a:r>
            <a:r>
              <a:rPr lang="en-US" sz="1350" baseline="30000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sec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39F8F7-BDD2-43B7-8DC1-CE3B63D0E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C8AC8BC-55D2-485B-ABF1-C75FB3AB9F0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F2E6C8-8B11-428B-8744-380C7CDBFDB7}"/>
              </a:ext>
            </a:extLst>
          </p:cNvPr>
          <p:cNvSpPr txBox="1"/>
          <p:nvPr/>
        </p:nvSpPr>
        <p:spPr>
          <a:xfrm>
            <a:off x="6622926" y="1835228"/>
            <a:ext cx="6960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Axions: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2284FB-7530-4348-ABBC-91408CE7B63F}"/>
              </a:ext>
            </a:extLst>
          </p:cNvPr>
          <p:cNvSpPr txBox="1"/>
          <p:nvPr/>
        </p:nvSpPr>
        <p:spPr>
          <a:xfrm>
            <a:off x="6622925" y="956899"/>
            <a:ext cx="5902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PBHs: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7533DB-A121-4469-936F-9328D53FBE75}"/>
              </a:ext>
            </a:extLst>
          </p:cNvPr>
          <p:cNvSpPr txBox="1"/>
          <p:nvPr/>
        </p:nvSpPr>
        <p:spPr>
          <a:xfrm>
            <a:off x="6612121" y="1148614"/>
            <a:ext cx="20506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Distance to source: 100 pc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(within our galaxy)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749A8-B97B-466D-9904-39F786DC39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57" y="536896"/>
            <a:ext cx="1170171" cy="6574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F88F22-D55F-470A-A7AC-01A51CDEE6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4" y="549355"/>
            <a:ext cx="5310522" cy="419208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DBC99CD-819D-494A-877E-85FB23206C88}"/>
              </a:ext>
            </a:extLst>
          </p:cNvPr>
          <p:cNvCxnSpPr>
            <a:cxnSpLocks/>
          </p:cNvCxnSpPr>
          <p:nvPr/>
        </p:nvCxnSpPr>
        <p:spPr>
          <a:xfrm flipH="1" flipV="1">
            <a:off x="5440681" y="4226979"/>
            <a:ext cx="1217930" cy="1556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98380CE-A355-4E9B-BA40-6E867365A0B9}"/>
              </a:ext>
            </a:extLst>
          </p:cNvPr>
          <p:cNvSpPr txBox="1"/>
          <p:nvPr/>
        </p:nvSpPr>
        <p:spPr>
          <a:xfrm>
            <a:off x="-19210" y="4837945"/>
            <a:ext cx="7398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N. Aggarwal, G. </a:t>
            </a:r>
            <a:r>
              <a:rPr lang="en-US" sz="1400" dirty="0" err="1"/>
              <a:t>Winstone</a:t>
            </a:r>
            <a:r>
              <a:rPr lang="en-US" sz="1400" dirty="0"/>
              <a:t>, M. </a:t>
            </a:r>
            <a:r>
              <a:rPr lang="en-US" sz="1400" dirty="0" err="1"/>
              <a:t>Baryakhtar</a:t>
            </a:r>
            <a:r>
              <a:rPr lang="en-US" sz="1400" dirty="0"/>
              <a:t>, M.H. Teo, S. Larson, V. </a:t>
            </a:r>
            <a:r>
              <a:rPr lang="en-US" sz="1400" dirty="0" err="1"/>
              <a:t>Kalogera</a:t>
            </a:r>
            <a:r>
              <a:rPr lang="en-US" sz="1400" dirty="0"/>
              <a:t>, AG, in preparation (2019)</a:t>
            </a:r>
          </a:p>
        </p:txBody>
      </p:sp>
    </p:spTree>
    <p:extLst>
      <p:ext uri="{BB962C8B-B14F-4D97-AF65-F5344CB8AC3E}">
        <p14:creationId xmlns:p14="http://schemas.microsoft.com/office/powerpoint/2010/main" val="783289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53"/>
          <p:cNvSpPr>
            <a:spLocks noChangeArrowheads="1"/>
          </p:cNvSpPr>
          <p:nvPr/>
        </p:nvSpPr>
        <p:spPr bwMode="auto">
          <a:xfrm>
            <a:off x="0" y="3743325"/>
            <a:ext cx="9144000" cy="457200"/>
          </a:xfrm>
          <a:prstGeom prst="rect">
            <a:avLst/>
          </a:prstGeom>
          <a:solidFill>
            <a:srgbClr val="FFFD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667" name="Rectangle 50"/>
          <p:cNvSpPr>
            <a:spLocks noChangeArrowheads="1"/>
          </p:cNvSpPr>
          <p:nvPr/>
        </p:nvSpPr>
        <p:spPr bwMode="auto">
          <a:xfrm>
            <a:off x="76200" y="57150"/>
            <a:ext cx="8991600" cy="685800"/>
          </a:xfrm>
          <a:prstGeom prst="rect">
            <a:avLst/>
          </a:prstGeom>
          <a:solidFill>
            <a:srgbClr val="E5A0A6"/>
          </a:solidFill>
          <a:ln w="9525">
            <a:solidFill>
              <a:srgbClr val="6FC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152400" y="4343400"/>
            <a:ext cx="8686800" cy="742950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halkboard" pitchFamily="96" charset="0"/>
              <a:ea typeface="+mn-ea"/>
              <a:cs typeface="+mn-cs"/>
            </a:endParaRP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457200" y="4520804"/>
            <a:ext cx="80169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The Hierarchy Problem: Why is Gravity so small?</a:t>
            </a:r>
          </a:p>
        </p:txBody>
      </p:sp>
      <p:sp>
        <p:nvSpPr>
          <p:cNvPr id="113670" name="Text Box 7"/>
          <p:cNvSpPr txBox="1">
            <a:spLocks noChangeArrowheads="1"/>
          </p:cNvSpPr>
          <p:nvPr/>
        </p:nvSpPr>
        <p:spPr bwMode="auto">
          <a:xfrm>
            <a:off x="4114805" y="2528888"/>
            <a:ext cx="32608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For two protons in nucleus: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pitchFamily="96" charset="0"/>
              <a:ea typeface="+mn-ea"/>
              <a:cs typeface="Arial" charset="0"/>
            </a:endParaRPr>
          </a:p>
        </p:txBody>
      </p:sp>
      <p:sp>
        <p:nvSpPr>
          <p:cNvPr id="113671" name="Text Box 8"/>
          <p:cNvSpPr txBox="1">
            <a:spLocks noChangeArrowheads="1"/>
          </p:cNvSpPr>
          <p:nvPr/>
        </p:nvSpPr>
        <p:spPr bwMode="auto">
          <a:xfrm>
            <a:off x="76201" y="3810000"/>
            <a:ext cx="64193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Strong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Electromagnetic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Weak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Gravity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=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20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: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1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: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10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 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: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10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113672" name="Text Box 9"/>
          <p:cNvSpPr txBox="1">
            <a:spLocks noChangeArrowheads="1"/>
          </p:cNvSpPr>
          <p:nvPr/>
        </p:nvSpPr>
        <p:spPr bwMode="auto">
          <a:xfrm>
            <a:off x="4966592" y="3714751"/>
            <a:ext cx="3674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-7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pitchFamily="96" charset="0"/>
              <a:ea typeface="+mn-ea"/>
              <a:cs typeface="Arial" charset="0"/>
            </a:endParaRPr>
          </a:p>
        </p:txBody>
      </p:sp>
      <p:sp>
        <p:nvSpPr>
          <p:cNvPr id="113673" name="Text Box 10"/>
          <p:cNvSpPr txBox="1">
            <a:spLocks noChangeArrowheads="1"/>
          </p:cNvSpPr>
          <p:nvPr/>
        </p:nvSpPr>
        <p:spPr bwMode="auto">
          <a:xfrm>
            <a:off x="5462378" y="3714750"/>
            <a:ext cx="4812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-36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pitchFamily="96" charset="0"/>
              <a:ea typeface="+mn-ea"/>
              <a:cs typeface="Arial" charset="0"/>
            </a:endParaRPr>
          </a:p>
        </p:txBody>
      </p:sp>
      <p:sp>
        <p:nvSpPr>
          <p:cNvPr id="113674" name="Text Box 11"/>
          <p:cNvSpPr txBox="1">
            <a:spLocks noChangeArrowheads="1"/>
          </p:cNvSpPr>
          <p:nvPr/>
        </p:nvSpPr>
        <p:spPr bwMode="auto">
          <a:xfrm>
            <a:off x="133350" y="721519"/>
            <a:ext cx="28632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1102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The Interactions:</a:t>
            </a:r>
          </a:p>
        </p:txBody>
      </p:sp>
      <p:sp>
        <p:nvSpPr>
          <p:cNvPr id="113675" name="Rectangle 29"/>
          <p:cNvSpPr>
            <a:spLocks noChangeArrowheads="1"/>
          </p:cNvSpPr>
          <p:nvPr/>
        </p:nvSpPr>
        <p:spPr bwMode="auto">
          <a:xfrm>
            <a:off x="358780" y="1060850"/>
            <a:ext cx="588199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halkboard" pitchFamily="96" charset="0"/>
                <a:ea typeface="+mn-ea"/>
                <a:cs typeface="+mn-cs"/>
              </a:rPr>
              <a:t>Strong: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" pitchFamily="96" charset="0"/>
                <a:ea typeface="+mn-ea"/>
                <a:cs typeface="+mn-cs"/>
              </a:rPr>
              <a:t>Holds nucleons together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pitchFamily="96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halkboard" pitchFamily="96" charset="0"/>
                <a:ea typeface="+mn-ea"/>
                <a:cs typeface="+mn-cs"/>
              </a:rPr>
              <a:t>Electromagnetic: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" pitchFamily="96" charset="0"/>
                <a:ea typeface="+mn-ea"/>
                <a:cs typeface="+mn-cs"/>
              </a:rPr>
              <a:t>Acts between charged particles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pitchFamily="96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 pitchFamily="96" charset="0"/>
                <a:ea typeface="+mn-ea"/>
                <a:cs typeface="+mn-cs"/>
              </a:rPr>
              <a:t>Weak: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" pitchFamily="96" charset="0"/>
                <a:ea typeface="+mn-ea"/>
                <a:cs typeface="+mn-cs"/>
              </a:rPr>
              <a:t>Causes certain decays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pitchFamily="96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halkboard" pitchFamily="96" charset="0"/>
                <a:ea typeface="+mn-ea"/>
                <a:cs typeface="+mn-cs"/>
              </a:rPr>
              <a:t>Gravity: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" pitchFamily="96" charset="0"/>
                <a:ea typeface="+mn-ea"/>
                <a:cs typeface="+mn-cs"/>
              </a:rPr>
              <a:t>Attraction between masses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alkboard" pitchFamily="96" charset="0"/>
              <a:ea typeface="+mn-ea"/>
              <a:cs typeface="+mn-cs"/>
            </a:endParaRPr>
          </a:p>
        </p:txBody>
      </p:sp>
      <p:sp>
        <p:nvSpPr>
          <p:cNvPr id="113677" name="Text Box 48"/>
          <p:cNvSpPr txBox="1">
            <a:spLocks noChangeArrowheads="1"/>
          </p:cNvSpPr>
          <p:nvPr/>
        </p:nvSpPr>
        <p:spPr bwMode="auto">
          <a:xfrm>
            <a:off x="100013" y="50008"/>
            <a:ext cx="3895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The Standard Model</a:t>
            </a:r>
          </a:p>
        </p:txBody>
      </p:sp>
      <p:sp>
        <p:nvSpPr>
          <p:cNvPr id="113678" name="Text Box 49"/>
          <p:cNvSpPr txBox="1">
            <a:spLocks noChangeArrowheads="1"/>
          </p:cNvSpPr>
          <p:nvPr/>
        </p:nvSpPr>
        <p:spPr bwMode="auto">
          <a:xfrm>
            <a:off x="3930654" y="90489"/>
            <a:ext cx="50064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Provides an adequate description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itchFamily="96" charset="0"/>
                <a:ea typeface="+mn-ea"/>
                <a:cs typeface="Arial" charset="0"/>
              </a:rPr>
              <a:t>electromagnetic, weak, and strong interactions.</a:t>
            </a: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207985" y="2786745"/>
            <a:ext cx="4402615" cy="1156605"/>
            <a:chOff x="960" y="2112"/>
            <a:chExt cx="3072" cy="913"/>
          </a:xfrm>
        </p:grpSpPr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3264" y="2304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2700000" scaled="1"/>
            </a:gradFill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alkboard" pitchFamily="96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600" y="2208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2700000" scaled="1"/>
            </a:gradFill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alkboard" pitchFamily="96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1344" y="2496"/>
              <a:ext cx="96" cy="9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1392" y="2448"/>
              <a:ext cx="96" cy="9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1056" y="278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1392" y="2496"/>
              <a:ext cx="96" cy="9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1440" y="2496"/>
              <a:ext cx="96" cy="9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1392" y="2544"/>
              <a:ext cx="96" cy="9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1776" y="259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1152" y="216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Arc 41"/>
            <p:cNvSpPr>
              <a:spLocks/>
            </p:cNvSpPr>
            <p:nvPr/>
          </p:nvSpPr>
          <p:spPr bwMode="auto">
            <a:xfrm rot="-1374452">
              <a:off x="1296" y="2112"/>
              <a:ext cx="240" cy="913"/>
            </a:xfrm>
            <a:custGeom>
              <a:avLst/>
              <a:gdLst>
                <a:gd name="T0" fmla="*/ 120 w 43200"/>
                <a:gd name="T1" fmla="*/ 0 h 43200"/>
                <a:gd name="T2" fmla="*/ 47 w 43200"/>
                <a:gd name="T3" fmla="*/ 94 h 43200"/>
                <a:gd name="T4" fmla="*/ 120 w 43200"/>
                <a:gd name="T5" fmla="*/ 457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4879"/>
                    <a:pt x="3128" y="8541"/>
                    <a:pt x="8463" y="445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4879"/>
                    <a:pt x="3128" y="8541"/>
                    <a:pt x="8463" y="445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Arc 42"/>
            <p:cNvSpPr>
              <a:spLocks/>
            </p:cNvSpPr>
            <p:nvPr/>
          </p:nvSpPr>
          <p:spPr bwMode="auto">
            <a:xfrm rot="6490112">
              <a:off x="1297" y="2111"/>
              <a:ext cx="240" cy="913"/>
            </a:xfrm>
            <a:custGeom>
              <a:avLst/>
              <a:gdLst>
                <a:gd name="T0" fmla="*/ 120 w 43200"/>
                <a:gd name="T1" fmla="*/ 0 h 43200"/>
                <a:gd name="T2" fmla="*/ 47 w 43200"/>
                <a:gd name="T3" fmla="*/ 94 h 43200"/>
                <a:gd name="T4" fmla="*/ 120 w 43200"/>
                <a:gd name="T5" fmla="*/ 457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4879"/>
                    <a:pt x="3128" y="8541"/>
                    <a:pt x="8463" y="445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4879"/>
                    <a:pt x="3128" y="8541"/>
                    <a:pt x="8463" y="445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Arc 43"/>
            <p:cNvSpPr>
              <a:spLocks/>
            </p:cNvSpPr>
            <p:nvPr/>
          </p:nvSpPr>
          <p:spPr bwMode="auto">
            <a:xfrm rot="13609350" flipH="1">
              <a:off x="1297" y="2111"/>
              <a:ext cx="240" cy="913"/>
            </a:xfrm>
            <a:custGeom>
              <a:avLst/>
              <a:gdLst>
                <a:gd name="T0" fmla="*/ 120 w 43200"/>
                <a:gd name="T1" fmla="*/ 0 h 43200"/>
                <a:gd name="T2" fmla="*/ 47 w 43200"/>
                <a:gd name="T3" fmla="*/ 94 h 43200"/>
                <a:gd name="T4" fmla="*/ 120 w 43200"/>
                <a:gd name="T5" fmla="*/ 457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4879"/>
                    <a:pt x="3128" y="8541"/>
                    <a:pt x="8463" y="4454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4879"/>
                    <a:pt x="3128" y="8541"/>
                    <a:pt x="8463" y="4454"/>
                  </a:cubicBezTo>
                  <a:lnTo>
                    <a:pt x="21600" y="21600"/>
                  </a:lnTo>
                  <a:lnTo>
                    <a:pt x="21599" y="0"/>
                  </a:lnTo>
                  <a:close/>
                </a:path>
              </a:pathLst>
            </a:custGeom>
            <a:noFill/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 flipV="1">
              <a:off x="1584" y="2208"/>
              <a:ext cx="1680" cy="336"/>
            </a:xfrm>
            <a:prstGeom prst="line">
              <a:avLst/>
            </a:prstGeom>
            <a:noFill/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>
              <a:off x="1584" y="2592"/>
              <a:ext cx="1728" cy="240"/>
            </a:xfrm>
            <a:prstGeom prst="line">
              <a:avLst/>
            </a:prstGeom>
            <a:noFill/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3120" y="2112"/>
              <a:ext cx="912" cy="768"/>
            </a:xfrm>
            <a:prstGeom prst="ellipse">
              <a:avLst/>
            </a:prstGeom>
            <a:noFill/>
            <a:ln w="9525">
              <a:solidFill>
                <a:srgbClr val="0CFF4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54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1883-29AD-4D01-BD8C-548A7D57E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range for axion signals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55C2C2-F382-40D0-8947-650F78B916B8}"/>
              </a:ext>
            </a:extLst>
          </p:cNvPr>
          <p:cNvGrpSpPr/>
          <p:nvPr/>
        </p:nvGrpSpPr>
        <p:grpSpPr>
          <a:xfrm>
            <a:off x="1688068" y="1123950"/>
            <a:ext cx="5855732" cy="3341132"/>
            <a:chOff x="1688068" y="1428750"/>
            <a:chExt cx="5855732" cy="33411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83491B-F5E0-41DA-A60B-A2E15E8E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7400" y="1428750"/>
              <a:ext cx="5486400" cy="29454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85330E-DD99-4D9E-A9EC-A39C37FD10DA}"/>
                </a:ext>
              </a:extLst>
            </p:cNvPr>
            <p:cNvSpPr txBox="1"/>
            <p:nvPr/>
          </p:nvSpPr>
          <p:spPr>
            <a:xfrm flipH="1">
              <a:off x="3429000" y="440055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Axion mass (eV/c</a:t>
              </a:r>
              <a:r>
                <a:rPr lang="en-US" baseline="30000" dirty="0"/>
                <a:t>2</a:t>
              </a:r>
              <a:r>
                <a:rPr lang="en-US" dirty="0"/>
                <a:t>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FB4BF9-531A-4A2C-820A-F5B5873FE179}"/>
                </a:ext>
              </a:extLst>
            </p:cNvPr>
            <p:cNvSpPr txBox="1"/>
            <p:nvPr/>
          </p:nvSpPr>
          <p:spPr>
            <a:xfrm rot="16200000">
              <a:off x="1231533" y="2571085"/>
              <a:ext cx="1282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Range (kpc)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B7E967-5C47-474A-9CD8-331BE9D666CC}"/>
                </a:ext>
              </a:extLst>
            </p:cNvPr>
            <p:cNvSpPr txBox="1"/>
            <p:nvPr/>
          </p:nvSpPr>
          <p:spPr>
            <a:xfrm>
              <a:off x="3581400" y="1775184"/>
              <a:ext cx="3278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Curve shown for 1 Solar Mass BH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8D5C4A0-C3CA-460D-9057-F3C27A3B2D7D}"/>
                </a:ext>
              </a:extLst>
            </p:cNvPr>
            <p:cNvCxnSpPr/>
            <p:nvPr/>
          </p:nvCxnSpPr>
          <p:spPr>
            <a:xfrm flipH="1">
              <a:off x="3352800" y="2114549"/>
              <a:ext cx="381000" cy="5334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4FDCB5-D600-4C74-A27B-486BA15D434C}"/>
                </a:ext>
              </a:extLst>
            </p:cNvPr>
            <p:cNvSpPr txBox="1"/>
            <p:nvPr/>
          </p:nvSpPr>
          <p:spPr>
            <a:xfrm>
              <a:off x="6477000" y="3562350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1 m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E30F35-42F8-4692-979C-EB5B4206E8CC}"/>
                </a:ext>
              </a:extLst>
            </p:cNvPr>
            <p:cNvSpPr txBox="1"/>
            <p:nvPr/>
          </p:nvSpPr>
          <p:spPr>
            <a:xfrm>
              <a:off x="6477000" y="2935191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10 m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FC5521-2F2D-4048-9BD1-CA8A857FFED6}"/>
                </a:ext>
              </a:extLst>
            </p:cNvPr>
            <p:cNvSpPr txBox="1"/>
            <p:nvPr/>
          </p:nvSpPr>
          <p:spPr>
            <a:xfrm>
              <a:off x="6471470" y="2565859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100 m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E755BF1-758B-42A0-973F-053917AA876D}"/>
              </a:ext>
            </a:extLst>
          </p:cNvPr>
          <p:cNvSpPr txBox="1"/>
          <p:nvPr/>
        </p:nvSpPr>
        <p:spPr>
          <a:xfrm>
            <a:off x="0" y="4798967"/>
            <a:ext cx="7398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N. Aggarwal, G. </a:t>
            </a:r>
            <a:r>
              <a:rPr lang="en-US" sz="1400" dirty="0" err="1"/>
              <a:t>Winstone</a:t>
            </a:r>
            <a:r>
              <a:rPr lang="en-US" sz="1400" dirty="0"/>
              <a:t>, M. </a:t>
            </a:r>
            <a:r>
              <a:rPr lang="en-US" sz="1400" dirty="0" err="1"/>
              <a:t>Baryakhtar</a:t>
            </a:r>
            <a:r>
              <a:rPr lang="en-US" sz="1400" dirty="0"/>
              <a:t>, M.H. Teo, S. Larson, V. </a:t>
            </a:r>
            <a:r>
              <a:rPr lang="en-US" sz="1400" dirty="0" err="1"/>
              <a:t>Kalogera</a:t>
            </a:r>
            <a:r>
              <a:rPr lang="en-US" sz="1400" dirty="0"/>
              <a:t>, AG, in preparation (2019)</a:t>
            </a:r>
          </a:p>
        </p:txBody>
      </p:sp>
    </p:spTree>
    <p:extLst>
      <p:ext uri="{BB962C8B-B14F-4D97-AF65-F5344CB8AC3E}">
        <p14:creationId xmlns:p14="http://schemas.microsoft.com/office/powerpoint/2010/main" val="3184221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8BE3-99AA-4881-9FBC-3842BA0E1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7886700" cy="994172"/>
          </a:xfrm>
        </p:spPr>
        <p:txBody>
          <a:bodyPr/>
          <a:lstStyle/>
          <a:p>
            <a:r>
              <a:rPr lang="en-US" dirty="0"/>
              <a:t>Comparison with LIGO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A92BB-5A3C-4F7A-AA99-82170E62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C8BC-55D2-485B-ABF1-C75FB3AB9F0B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F6BE5-EB62-4EE1-A89C-D72FE005A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42311"/>
            <a:ext cx="4612424" cy="3514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AE3D58-B645-4806-8B84-716BBEF7594E}"/>
              </a:ext>
            </a:extLst>
          </p:cNvPr>
          <p:cNvSpPr txBox="1"/>
          <p:nvPr/>
        </p:nvSpPr>
        <p:spPr>
          <a:xfrm>
            <a:off x="5802325" y="1218419"/>
            <a:ext cx="3153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Comparison with </a:t>
            </a:r>
          </a:p>
          <a:p>
            <a:r>
              <a:rPr lang="en-US" dirty="0">
                <a:solidFill>
                  <a:srgbClr val="FF0000"/>
                </a:solidFill>
              </a:rPr>
              <a:t>projected LIGO sensitivity curve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3DB2CB-6940-4132-BC70-407E83EFFB18}"/>
              </a:ext>
            </a:extLst>
          </p:cNvPr>
          <p:cNvCxnSpPr/>
          <p:nvPr/>
        </p:nvCxnSpPr>
        <p:spPr>
          <a:xfrm flipH="1">
            <a:off x="5111950" y="1694865"/>
            <a:ext cx="690375" cy="736600"/>
          </a:xfrm>
          <a:prstGeom prst="straightConnector1">
            <a:avLst/>
          </a:prstGeom>
          <a:ln w="28575">
            <a:solidFill>
              <a:srgbClr val="F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55645B8-23D8-4D3F-A41F-397111D4B337}"/>
              </a:ext>
            </a:extLst>
          </p:cNvPr>
          <p:cNvSpPr txBox="1"/>
          <p:nvPr/>
        </p:nvSpPr>
        <p:spPr>
          <a:xfrm>
            <a:off x="334099" y="4460702"/>
            <a:ext cx="673190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LIGO sensitivity decreases at high frequency (laser shot noise limited )</a:t>
            </a:r>
          </a:p>
          <a:p>
            <a:r>
              <a:rPr lang="en-US" dirty="0"/>
              <a:t>levitated sensors improve (thermal noise limited)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B7AE17-E9A8-4D80-AC94-B9CBA333098A}"/>
              </a:ext>
            </a:extLst>
          </p:cNvPr>
          <p:cNvSpPr txBox="1"/>
          <p:nvPr/>
        </p:nvSpPr>
        <p:spPr>
          <a:xfrm>
            <a:off x="6101513" y="1781660"/>
            <a:ext cx="24906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1m system will surpass LIGO &gt; 100 kHz</a:t>
            </a:r>
          </a:p>
          <a:p>
            <a:endParaRPr lang="en-US" dirty="0"/>
          </a:p>
          <a:p>
            <a:r>
              <a:rPr lang="en-US" dirty="0"/>
              <a:t>10m future instrument will beat by 10x</a:t>
            </a:r>
          </a:p>
          <a:p>
            <a:r>
              <a:rPr lang="en-US" dirty="0"/>
              <a:t>100 m observatory</a:t>
            </a:r>
          </a:p>
          <a:p>
            <a:r>
              <a:rPr lang="en-US" dirty="0"/>
              <a:t>will beat by 100x</a:t>
            </a:r>
          </a:p>
        </p:txBody>
      </p:sp>
    </p:spTree>
    <p:extLst>
      <p:ext uri="{BB962C8B-B14F-4D97-AF65-F5344CB8AC3E}">
        <p14:creationId xmlns:p14="http://schemas.microsoft.com/office/powerpoint/2010/main" val="230323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19227-424D-421F-B356-E55EE88F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89" y="-101937"/>
            <a:ext cx="7886700" cy="994172"/>
          </a:xfrm>
        </p:spPr>
        <p:txBody>
          <a:bodyPr/>
          <a:lstStyle/>
          <a:p>
            <a:r>
              <a:rPr lang="en-US" dirty="0"/>
              <a:t>Vision for HF gravitational wave astronomy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D7B0B-5445-43E6-A4D8-05377487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C8AC8BC-55D2-485B-ABF1-C75FB3AB9F0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9CC68-42B9-4C57-8455-CB019D04E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879" y="680742"/>
            <a:ext cx="5447069" cy="446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7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428750"/>
            <a:ext cx="6172200" cy="272414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Calibrated zeptonewton force sensing with optically levitated </a:t>
            </a:r>
            <a:r>
              <a:rPr lang="en-US" dirty="0" err="1"/>
              <a:t>nanospheres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 Micron-distance gravity tests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	 High frequency gravitational waves</a:t>
            </a:r>
          </a:p>
          <a:p>
            <a:r>
              <a:rPr lang="en-US" dirty="0">
                <a:sym typeface="Wingdings" panose="05000000000000000000" pitchFamily="2" charset="2"/>
              </a:rPr>
              <a:t>Future directions: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 Improved levitated geometries e.g. discs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 Quantum regime of nanoparticle motion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 Source for matter wave interferometry, 	other gravitational sensing protocols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83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4324350"/>
            <a:ext cx="5856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Group Members (left to right): Chloe </a:t>
            </a:r>
            <a:r>
              <a:rPr lang="en-US" sz="1200" dirty="0" err="1">
                <a:latin typeface="Cambria"/>
                <a:ea typeface="Cambria"/>
                <a:cs typeface="Cambria"/>
                <a:sym typeface="Cambria"/>
              </a:rPr>
              <a:t>Lohmeyer</a:t>
            </a: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 (G), Evan Weisman (PD), George </a:t>
            </a:r>
            <a:r>
              <a:rPr lang="en-US" sz="1200" dirty="0" err="1">
                <a:latin typeface="Cambria"/>
                <a:ea typeface="Cambria"/>
                <a:cs typeface="Cambria"/>
                <a:sym typeface="Cambria"/>
              </a:rPr>
              <a:t>Winstone</a:t>
            </a: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 (PD), Nancy Aggarwal (PD), </a:t>
            </a:r>
            <a:r>
              <a:rPr lang="en-US" sz="1200" dirty="0" err="1">
                <a:latin typeface="Cambria"/>
                <a:ea typeface="Cambria"/>
                <a:cs typeface="Cambria"/>
                <a:sym typeface="Cambria"/>
              </a:rPr>
              <a:t>Cris</a:t>
            </a: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 Montoya (PD), Daniel Grass (UG), </a:t>
            </a:r>
            <a:r>
              <a:rPr lang="en-US" sz="1200" dirty="0" err="1">
                <a:latin typeface="Cambria"/>
                <a:ea typeface="Cambria"/>
                <a:cs typeface="Cambria"/>
                <a:sym typeface="Cambria"/>
              </a:rPr>
              <a:t>Chethn</a:t>
            </a: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200" dirty="0" err="1">
                <a:latin typeface="Cambria"/>
                <a:ea typeface="Cambria"/>
                <a:cs typeface="Cambria"/>
                <a:sym typeface="Cambria"/>
              </a:rPr>
              <a:t>Galla</a:t>
            </a: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 (G), Eduardo </a:t>
            </a:r>
            <a:r>
              <a:rPr lang="en-US" sz="1200" dirty="0" err="1">
                <a:latin typeface="Cambria"/>
                <a:ea typeface="Cambria"/>
                <a:cs typeface="Cambria"/>
                <a:sym typeface="Cambria"/>
              </a:rPr>
              <a:t>Allejandro</a:t>
            </a: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 (G), William </a:t>
            </a:r>
            <a:r>
              <a:rPr lang="en-US" sz="1200" dirty="0" err="1">
                <a:latin typeface="Cambria"/>
                <a:ea typeface="Cambria"/>
                <a:cs typeface="Cambria"/>
                <a:sym typeface="Cambria"/>
              </a:rPr>
              <a:t>Eom</a:t>
            </a: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 (G), Andy Geraci (PI)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4" y="331319"/>
            <a:ext cx="810045" cy="815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305643"/>
            <a:ext cx="5325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Acknowledgements</a:t>
            </a:r>
          </a:p>
        </p:txBody>
      </p:sp>
      <p:pic>
        <p:nvPicPr>
          <p:cNvPr id="8" name="Picture 7" descr="cid:image001.jpg@01D1793B.8CDFBEC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58" y="1443104"/>
            <a:ext cx="1371600" cy="26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age result for images northwestern university logo">
            <a:extLst>
              <a:ext uri="{FF2B5EF4-FFF2-40B4-BE49-F238E27FC236}">
                <a16:creationId xmlns:a16="http://schemas.microsoft.com/office/drawing/2014/main" id="{0D3F143C-E40E-41C6-BE03-19807027C6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86362"/>
            <a:ext cx="718185" cy="718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6439C3-7645-436B-8CD2-16B6DBD37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38350"/>
            <a:ext cx="1637434" cy="746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7FC460-36D6-470A-8614-60457B97AB2F}"/>
              </a:ext>
            </a:extLst>
          </p:cNvPr>
          <p:cNvSpPr txBox="1"/>
          <p:nvPr/>
        </p:nvSpPr>
        <p:spPr>
          <a:xfrm>
            <a:off x="3962400" y="1276350"/>
            <a:ext cx="168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Geraci Lab 2017</a:t>
            </a:r>
          </a:p>
        </p:txBody>
      </p:sp>
      <p:sp>
        <p:nvSpPr>
          <p:cNvPr id="14" name="Google Shape;77;p16">
            <a:extLst>
              <a:ext uri="{FF2B5EF4-FFF2-40B4-BE49-F238E27FC236}">
                <a16:creationId xmlns:a16="http://schemas.microsoft.com/office/drawing/2014/main" id="{821AEA98-75F9-4CD1-B55F-6A1AFDDF8877}"/>
              </a:ext>
            </a:extLst>
          </p:cNvPr>
          <p:cNvSpPr txBox="1"/>
          <p:nvPr/>
        </p:nvSpPr>
        <p:spPr>
          <a:xfrm>
            <a:off x="6507239" y="957488"/>
            <a:ext cx="28188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" sz="1200" kern="0" dirty="0">
                <a:latin typeface="Cambria"/>
                <a:ea typeface="Cambria"/>
                <a:cs typeface="Cambria"/>
                <a:sym typeface="Cambria"/>
              </a:rPr>
              <a:t>Center for Fundamental Physics (CFP)</a:t>
            </a:r>
            <a:endParaRPr sz="1200" kern="0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2989FC-3C4F-4A84-B121-88B447028CE8}"/>
              </a:ext>
            </a:extLst>
          </p:cNvPr>
          <p:cNvSpPr txBox="1"/>
          <p:nvPr/>
        </p:nvSpPr>
        <p:spPr>
          <a:xfrm>
            <a:off x="4383380" y="1805579"/>
            <a:ext cx="253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Geraci Lab Summer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DE3923-C105-4172-8F8A-16A9AB5623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239" y="1146329"/>
            <a:ext cx="4191000" cy="314325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BC79FBC5-EE91-4CFC-AC67-092F2D929B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3" y="2952750"/>
            <a:ext cx="929528" cy="9233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0946D7B-0F96-458D-99C0-D9FB49CD5A17}"/>
              </a:ext>
            </a:extLst>
          </p:cNvPr>
          <p:cNvSpPr/>
          <p:nvPr/>
        </p:nvSpPr>
        <p:spPr>
          <a:xfrm>
            <a:off x="6828024" y="2048115"/>
            <a:ext cx="2239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Collaborators (GW):</a:t>
            </a:r>
          </a:p>
          <a:p>
            <a:pPr lvl="0">
              <a:buClr>
                <a:srgbClr val="000000"/>
              </a:buClr>
              <a:buSzPts val="1400"/>
            </a:pP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Peter Barker (UCL)</a:t>
            </a:r>
          </a:p>
          <a:p>
            <a:pPr lvl="0">
              <a:buClr>
                <a:srgbClr val="000000"/>
              </a:buClr>
              <a:buSzPts val="1400"/>
            </a:pPr>
            <a:endParaRPr lang="en-US" sz="12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buClr>
                <a:srgbClr val="000000"/>
              </a:buClr>
              <a:buSzPts val="1400"/>
            </a:pP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Astro Theory:</a:t>
            </a:r>
            <a:br>
              <a:rPr lang="en-US" sz="1200" dirty="0">
                <a:latin typeface="Cambria"/>
                <a:ea typeface="Cambria"/>
                <a:cs typeface="Cambria"/>
                <a:sym typeface="Cambria"/>
              </a:rPr>
            </a:b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Asimina </a:t>
            </a:r>
            <a:r>
              <a:rPr lang="en-US" sz="1200" dirty="0" err="1">
                <a:latin typeface="Cambria"/>
                <a:ea typeface="Cambria"/>
                <a:cs typeface="Cambria"/>
                <a:sym typeface="Cambria"/>
              </a:rPr>
              <a:t>Arvanitaki</a:t>
            </a: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 (Perimeter)</a:t>
            </a:r>
          </a:p>
          <a:p>
            <a:pPr lvl="0">
              <a:buClr>
                <a:srgbClr val="000000"/>
              </a:buClr>
              <a:buSzPts val="1400"/>
            </a:pP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Masha </a:t>
            </a:r>
            <a:r>
              <a:rPr lang="en-US" sz="1200" dirty="0" err="1">
                <a:latin typeface="Cambria"/>
                <a:ea typeface="Cambria"/>
                <a:cs typeface="Cambria"/>
                <a:sym typeface="Cambria"/>
              </a:rPr>
              <a:t>Baryakhtar</a:t>
            </a: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 (Perimeter)</a:t>
            </a:r>
          </a:p>
          <a:p>
            <a:pPr lvl="0">
              <a:buClr>
                <a:srgbClr val="000000"/>
              </a:buClr>
              <a:buSzPts val="1400"/>
            </a:pP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Mae </a:t>
            </a:r>
            <a:r>
              <a:rPr lang="en-US" sz="1200" dirty="0" err="1">
                <a:latin typeface="Cambria"/>
                <a:ea typeface="Cambria"/>
                <a:cs typeface="Cambria"/>
                <a:sym typeface="Cambria"/>
              </a:rPr>
              <a:t>Hwee</a:t>
            </a: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 Teo (Stanford)</a:t>
            </a:r>
          </a:p>
          <a:p>
            <a:pPr lvl="0">
              <a:buClr>
                <a:srgbClr val="000000"/>
              </a:buClr>
              <a:buSzPts val="1400"/>
            </a:pP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Shane Larson (NU)</a:t>
            </a:r>
          </a:p>
          <a:p>
            <a:pPr lvl="0">
              <a:buClr>
                <a:srgbClr val="000000"/>
              </a:buClr>
              <a:buSzPts val="1400"/>
            </a:pP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Vicky </a:t>
            </a:r>
            <a:r>
              <a:rPr lang="en-US" sz="1200" dirty="0" err="1">
                <a:latin typeface="Cambria"/>
                <a:ea typeface="Cambria"/>
                <a:cs typeface="Cambria"/>
                <a:sym typeface="Cambria"/>
              </a:rPr>
              <a:t>Kalogera</a:t>
            </a:r>
            <a:r>
              <a:rPr lang="en-US" sz="1200" dirty="0">
                <a:latin typeface="Cambria"/>
                <a:ea typeface="Cambria"/>
                <a:cs typeface="Cambria"/>
                <a:sym typeface="Cambria"/>
              </a:rPr>
              <a:t> (NU)</a:t>
            </a:r>
          </a:p>
        </p:txBody>
      </p:sp>
    </p:spTree>
    <p:extLst>
      <p:ext uri="{BB962C8B-B14F-4D97-AF65-F5344CB8AC3E}">
        <p14:creationId xmlns:p14="http://schemas.microsoft.com/office/powerpoint/2010/main" val="2070463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42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9"/>
          <p:cNvSpPr txBox="1">
            <a:spLocks noGrp="1"/>
          </p:cNvSpPr>
          <p:nvPr>
            <p:ph type="title"/>
          </p:nvPr>
        </p:nvSpPr>
        <p:spPr>
          <a:xfrm>
            <a:off x="-76200" y="9609"/>
            <a:ext cx="8839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 novel high-frequency GW detector</a:t>
            </a:r>
            <a:endParaRPr/>
          </a:p>
        </p:txBody>
      </p:sp>
      <p:sp>
        <p:nvSpPr>
          <p:cNvPr id="338" name="Google Shape;338;p9"/>
          <p:cNvSpPr txBox="1"/>
          <p:nvPr/>
        </p:nvSpPr>
        <p:spPr>
          <a:xfrm>
            <a:off x="-76193" y="3189956"/>
            <a:ext cx="5253000" cy="13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4307" marR="0" lvl="0" indent="-214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en-GB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Laser intensity changed to match trap frequency to GW frequency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07" marR="0" lvl="0" indent="-1285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07" marR="0" lvl="0" indent="-214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en-GB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 10m cavity, </a:t>
            </a:r>
            <a:r>
              <a:rPr lang="en-GB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GB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~ 10</a:t>
            </a:r>
            <a:r>
              <a:rPr lang="en-GB" sz="135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-22</a:t>
            </a:r>
            <a:r>
              <a:rPr lang="en-GB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Hz </a:t>
            </a:r>
            <a:r>
              <a:rPr lang="en-GB" sz="135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-1/2 </a:t>
            </a:r>
            <a:r>
              <a:rPr lang="en-GB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high frequency (100kHz)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07" marR="0" lvl="0" indent="-1285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07" marR="0" lvl="0" indent="-214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en-GB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 by thermal noise in sensor (not laser shot noise)-&gt; much better at high frequency!!</a:t>
            </a: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9576" y="844250"/>
            <a:ext cx="1464425" cy="2120476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9"/>
          <p:cNvSpPr/>
          <p:nvPr/>
        </p:nvSpPr>
        <p:spPr>
          <a:xfrm>
            <a:off x="4965803" y="4133202"/>
            <a:ext cx="17631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J. Weber (1969)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9361" y="3098311"/>
            <a:ext cx="804865" cy="330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9"/>
          <p:cNvGrpSpPr/>
          <p:nvPr/>
        </p:nvGrpSpPr>
        <p:grpSpPr>
          <a:xfrm>
            <a:off x="372878" y="1025385"/>
            <a:ext cx="4707619" cy="2164556"/>
            <a:chOff x="3276600" y="1066801"/>
            <a:chExt cx="6276826" cy="2886075"/>
          </a:xfrm>
        </p:grpSpPr>
        <p:pic>
          <p:nvPicPr>
            <p:cNvPr id="343" name="Google Shape;343;p9"/>
            <p:cNvPicPr preferRelativeResize="0"/>
            <p:nvPr/>
          </p:nvPicPr>
          <p:blipFill rotWithShape="1">
            <a:blip r:embed="rId5">
              <a:alphaModFix/>
            </a:blip>
            <a:srcRect l="18659" b="19896"/>
            <a:stretch/>
          </p:blipFill>
          <p:spPr>
            <a:xfrm>
              <a:off x="3657601" y="1066801"/>
              <a:ext cx="5895825" cy="21897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9"/>
            <p:cNvSpPr/>
            <p:nvPr/>
          </p:nvSpPr>
          <p:spPr>
            <a:xfrm>
              <a:off x="5381002" y="3320533"/>
              <a:ext cx="2008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GB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GW Strain h = </a:t>
              </a:r>
              <a:r>
                <a:rPr lang="en-GB" sz="1350" b="0" i="0" u="none" strike="noStrike" cap="none">
                  <a:solidFill>
                    <a:schemeClr val="dk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Δ</a:t>
              </a:r>
              <a:r>
                <a:rPr lang="en-GB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L/L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5" name="Google Shape;345;p9"/>
            <p:cNvPicPr preferRelativeResize="0"/>
            <p:nvPr/>
          </p:nvPicPr>
          <p:blipFill rotWithShape="1">
            <a:blip r:embed="rId5">
              <a:alphaModFix/>
            </a:blip>
            <a:srcRect r="92443"/>
            <a:stretch/>
          </p:blipFill>
          <p:spPr>
            <a:xfrm>
              <a:off x="3276600" y="1219201"/>
              <a:ext cx="547775" cy="2733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p9"/>
            <p:cNvSpPr txBox="1"/>
            <p:nvPr/>
          </p:nvSpPr>
          <p:spPr>
            <a:xfrm>
              <a:off x="8329373" y="2951201"/>
              <a:ext cx="1022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GB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1-100m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7" name="Google Shape;347;p9"/>
          <p:cNvSpPr txBox="1"/>
          <p:nvPr/>
        </p:nvSpPr>
        <p:spPr>
          <a:xfrm>
            <a:off x="66977" y="4904584"/>
            <a:ext cx="34863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Arvanitaki and AG, Phys. Rev. Lett. 110, 071105 (2013)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9"/>
          <p:cNvSpPr txBox="1">
            <a:spLocks noGrp="1"/>
          </p:cNvSpPr>
          <p:nvPr>
            <p:ph type="sldNum" idx="12"/>
          </p:nvPr>
        </p:nvSpPr>
        <p:spPr>
          <a:xfrm>
            <a:off x="5271975" y="44427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  <p:sp>
        <p:nvSpPr>
          <p:cNvPr id="349" name="Google Shape;349;p9"/>
          <p:cNvSpPr txBox="1"/>
          <p:nvPr/>
        </p:nvSpPr>
        <p:spPr>
          <a:xfrm>
            <a:off x="5853823" y="1095600"/>
            <a:ext cx="1604100" cy="18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modern resonant bar detector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7913" y="2964725"/>
            <a:ext cx="4149386" cy="46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09672" y="3980318"/>
            <a:ext cx="4061877" cy="5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7047" y="3546089"/>
            <a:ext cx="1438923" cy="320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50556" y="4477027"/>
            <a:ext cx="4346281" cy="68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7711" y="1823511"/>
            <a:ext cx="804865" cy="330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018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/>
          <a:lstStyle/>
          <a:p>
            <a:pPr eaLnBrk="1" hangingPunct="1"/>
            <a:r>
              <a:rPr lang="en-US" sz="4000" dirty="0"/>
              <a:t>Testing gravity at short range</a:t>
            </a: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1981200" y="971550"/>
            <a:ext cx="5638800" cy="3632266"/>
            <a:chOff x="2743200" y="1524000"/>
            <a:chExt cx="7050838" cy="4541838"/>
          </a:xfrm>
        </p:grpSpPr>
        <p:graphicFrame>
          <p:nvGraphicFramePr>
            <p:cNvPr id="19" name="Object 6"/>
            <p:cNvGraphicFramePr>
              <a:graphicFrameLocks noChangeAspect="1"/>
            </p:cNvGraphicFramePr>
            <p:nvPr/>
          </p:nvGraphicFramePr>
          <p:xfrm>
            <a:off x="3276600" y="1524000"/>
            <a:ext cx="4024313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77" name="Equation" r:id="rId4" imgW="1600200" imgH="393700" progId="Equation.3">
                    <p:embed/>
                  </p:oleObj>
                </mc:Choice>
                <mc:Fallback>
                  <p:oleObj name="Equation" r:id="rId4" imgW="1600200" imgH="393700" progId="Equation.3">
                    <p:embed/>
                    <p:pic>
                      <p:nvPicPr>
                        <p:cNvPr id="19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6600" y="1524000"/>
                          <a:ext cx="4024313" cy="990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30"/>
            <p:cNvSpPr txBox="1">
              <a:spLocks noChangeArrowheads="1"/>
            </p:cNvSpPr>
            <p:nvPr/>
          </p:nvSpPr>
          <p:spPr bwMode="auto">
            <a:xfrm>
              <a:off x="5029200" y="2667000"/>
              <a:ext cx="32115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Exotic particles (new physics)</a:t>
              </a:r>
            </a:p>
          </p:txBody>
        </p:sp>
        <p:sp>
          <p:nvSpPr>
            <p:cNvPr id="21" name="Oval 2"/>
            <p:cNvSpPr>
              <a:spLocks noChangeArrowheads="1"/>
            </p:cNvSpPr>
            <p:nvPr/>
          </p:nvSpPr>
          <p:spPr bwMode="auto">
            <a:xfrm>
              <a:off x="2743200" y="4313238"/>
              <a:ext cx="1752600" cy="1752600"/>
            </a:xfrm>
            <a:prstGeom prst="ellipse">
              <a:avLst/>
            </a:prstGeom>
            <a:gradFill rotWithShape="0">
              <a:gsLst>
                <a:gs pos="0">
                  <a:srgbClr val="F7B309"/>
                </a:gs>
                <a:gs pos="100000">
                  <a:srgbClr val="725304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3733800" y="5151438"/>
              <a:ext cx="311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1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23" name="Line 4"/>
            <p:cNvSpPr>
              <a:spLocks noChangeShapeType="1"/>
            </p:cNvSpPr>
            <p:nvPr/>
          </p:nvSpPr>
          <p:spPr bwMode="auto">
            <a:xfrm flipV="1">
              <a:off x="3581400" y="33528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Line 5"/>
            <p:cNvSpPr>
              <a:spLocks noChangeShapeType="1"/>
            </p:cNvSpPr>
            <p:nvPr/>
          </p:nvSpPr>
          <p:spPr bwMode="auto">
            <a:xfrm flipV="1">
              <a:off x="5410200" y="33528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>
              <a:off x="4800600" y="350520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 flipH="1">
              <a:off x="3581400" y="350520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4267706" y="3048505"/>
              <a:ext cx="431351" cy="73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r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28" name="Oval 9"/>
            <p:cNvSpPr>
              <a:spLocks noChangeArrowheads="1"/>
            </p:cNvSpPr>
            <p:nvPr/>
          </p:nvSpPr>
          <p:spPr bwMode="auto">
            <a:xfrm>
              <a:off x="4572000" y="4267200"/>
              <a:ext cx="1752600" cy="1752600"/>
            </a:xfrm>
            <a:prstGeom prst="ellipse">
              <a:avLst/>
            </a:prstGeom>
            <a:gradFill rotWithShape="0">
              <a:gsLst>
                <a:gs pos="0">
                  <a:srgbClr val="F7B309"/>
                </a:gs>
                <a:gs pos="100000">
                  <a:srgbClr val="725304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m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5562600" y="5105400"/>
              <a:ext cx="311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2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5400000" flipH="1" flipV="1">
              <a:off x="6019800" y="2286000"/>
              <a:ext cx="3048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42"/>
            <p:cNvSpPr txBox="1">
              <a:spLocks noChangeArrowheads="1"/>
            </p:cNvSpPr>
            <p:nvPr/>
          </p:nvSpPr>
          <p:spPr bwMode="auto">
            <a:xfrm>
              <a:off x="6400800" y="3124200"/>
              <a:ext cx="11509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&lt; 1 mm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19800" y="3505200"/>
              <a:ext cx="37742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Supersymmetry/string theory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(moduli,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radion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dilaton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Particles in large extra dimensions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(Gravitons, scalars, vectors?)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657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1772"/>
            <a:ext cx="92964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Landscape for non-Newtonian corrections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2903" y="4859726"/>
            <a:ext cx="59624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Adelberger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B.R.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Heckel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A.E. Nelson, Ann. Rev.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Nucl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Part. Sci.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53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77, (2003)</a:t>
            </a:r>
          </a:p>
        </p:txBody>
      </p:sp>
      <p:graphicFrame>
        <p:nvGraphicFramePr>
          <p:cNvPr id="23" name="Object 6"/>
          <p:cNvGraphicFramePr>
            <a:graphicFrameLocks noChangeAspect="1"/>
          </p:cNvGraphicFramePr>
          <p:nvPr/>
        </p:nvGraphicFramePr>
        <p:xfrm>
          <a:off x="419660" y="2097103"/>
          <a:ext cx="2856940" cy="703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1" name="Equation" r:id="rId3" imgW="1600200" imgH="393700" progId="Equation.3">
                  <p:embed/>
                </p:oleObj>
              </mc:Choice>
              <mc:Fallback>
                <p:oleObj name="Equation" r:id="rId3" imgW="1600200" imgH="393700" progId="Equation.3">
                  <p:embed/>
                  <p:pic>
                    <p:nvPicPr>
                      <p:cNvPr id="2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660" y="2097103"/>
                        <a:ext cx="2856940" cy="7032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3439478" y="742949"/>
            <a:ext cx="5399722" cy="4049791"/>
            <a:chOff x="4714" y="2669126"/>
            <a:chExt cx="6414564" cy="4810923"/>
          </a:xfrm>
        </p:grpSpPr>
        <p:pic>
          <p:nvPicPr>
            <p:cNvPr id="25" name="Picture 24" descr="sens_plot_full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" y="2669126"/>
              <a:ext cx="6414564" cy="4810923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039366" y="3031381"/>
              <a:ext cx="5232902" cy="3564133"/>
              <a:chOff x="4645651" y="3058325"/>
              <a:chExt cx="5232902" cy="3564133"/>
            </a:xfrm>
          </p:grpSpPr>
          <p:sp>
            <p:nvSpPr>
              <p:cNvPr id="27" name="TextBox 4"/>
              <p:cNvSpPr txBox="1"/>
              <p:nvPr/>
            </p:nvSpPr>
            <p:spPr>
              <a:xfrm>
                <a:off x="4645651" y="5648821"/>
                <a:ext cx="1327651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9352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8705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28058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37411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46764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56116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65469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4821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50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Laboratory</a:t>
                </a:r>
              </a:p>
            </p:txBody>
          </p:sp>
          <p:sp>
            <p:nvSpPr>
              <p:cNvPr id="28" name="TextBox 15"/>
              <p:cNvSpPr txBox="1"/>
              <p:nvPr/>
            </p:nvSpPr>
            <p:spPr>
              <a:xfrm>
                <a:off x="6776268" y="6280708"/>
                <a:ext cx="1710433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9352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8705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28058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37411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46764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56116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65469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4821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50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Lunar laser ranging</a:t>
                </a:r>
              </a:p>
            </p:txBody>
          </p:sp>
          <p:sp>
            <p:nvSpPr>
              <p:cNvPr id="29" name="TextBox 17"/>
              <p:cNvSpPr txBox="1"/>
              <p:nvPr/>
            </p:nvSpPr>
            <p:spPr>
              <a:xfrm>
                <a:off x="8550902" y="6314680"/>
                <a:ext cx="1327651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9352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8705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28058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37411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46764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56116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65469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4821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50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Planetary</a:t>
                </a:r>
              </a:p>
            </p:txBody>
          </p:sp>
          <p:sp>
            <p:nvSpPr>
              <p:cNvPr id="30" name="TextBox 18"/>
              <p:cNvSpPr txBox="1"/>
              <p:nvPr/>
            </p:nvSpPr>
            <p:spPr>
              <a:xfrm>
                <a:off x="6009189" y="5694989"/>
                <a:ext cx="13276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9352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8705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28058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37411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46764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56116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65469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4821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50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Terrestrial and satellites</a:t>
                </a:r>
              </a:p>
            </p:txBody>
          </p:sp>
          <p:sp>
            <p:nvSpPr>
              <p:cNvPr id="31" name="TextBox 20"/>
              <p:cNvSpPr txBox="1"/>
              <p:nvPr/>
            </p:nvSpPr>
            <p:spPr>
              <a:xfrm>
                <a:off x="5551171" y="3058325"/>
                <a:ext cx="3793772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9352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8705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28058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37411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46764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56116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65469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4821" algn="l" defTabSz="509352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50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Adapted from </a:t>
                </a:r>
                <a:r>
                  <a:rPr kumimoji="0" lang="de-DE" sz="13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Ann. Rev. Nucl. Part. Sci. </a:t>
                </a: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53</a:t>
                </a:r>
                <a:r>
                  <a:rPr kumimoji="0" lang="de-DE" sz="13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77 (2003),</a:t>
                </a:r>
              </a:p>
              <a:p>
                <a:pPr marL="0" marR="0" lvl="0" indent="0" algn="r" defTabSz="50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PRL </a:t>
                </a:r>
                <a:r>
                  <a:rPr kumimoji="0" lang="en-US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98</a:t>
                </a:r>
                <a:r>
                  <a:rPr kumimoji="0" lang="en-US" sz="13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021101 (2007),</a:t>
                </a:r>
                <a:endParaRPr kumimoji="0" lang="de-DE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r" defTabSz="50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PRD </a:t>
                </a:r>
                <a:r>
                  <a:rPr kumimoji="0" lang="en-US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78</a:t>
                </a:r>
                <a:r>
                  <a:rPr kumimoji="0" lang="en-US" sz="13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022002 (2008),</a:t>
                </a:r>
                <a:endParaRPr kumimoji="0" lang="de-DE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r" defTabSz="50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arXiv:1410.7267 (2014) </a:t>
                </a:r>
                <a:endPara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5864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Experimental challenge: scaling of gravitational force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04800" y="1770669"/>
            <a:ext cx="7696200" cy="3092944"/>
            <a:chOff x="461963" y="2514600"/>
            <a:chExt cx="8377237" cy="3597999"/>
          </a:xfrm>
        </p:grpSpPr>
        <p:sp>
          <p:nvSpPr>
            <p:cNvPr id="23" name="Oval 2"/>
            <p:cNvSpPr>
              <a:spLocks noChangeArrowheads="1"/>
            </p:cNvSpPr>
            <p:nvPr/>
          </p:nvSpPr>
          <p:spPr bwMode="auto">
            <a:xfrm>
              <a:off x="5257800" y="3475038"/>
              <a:ext cx="1752600" cy="1752600"/>
            </a:xfrm>
            <a:prstGeom prst="ellipse">
              <a:avLst/>
            </a:prstGeom>
            <a:gradFill rotWithShape="0">
              <a:gsLst>
                <a:gs pos="0">
                  <a:srgbClr val="F7B309"/>
                </a:gs>
                <a:gs pos="100000">
                  <a:srgbClr val="725304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4" name="Text Box 3"/>
            <p:cNvSpPr txBox="1">
              <a:spLocks noChangeArrowheads="1"/>
            </p:cNvSpPr>
            <p:nvPr/>
          </p:nvSpPr>
          <p:spPr bwMode="auto">
            <a:xfrm>
              <a:off x="6248400" y="4313238"/>
              <a:ext cx="311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1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25" name="Line 4"/>
            <p:cNvSpPr>
              <a:spLocks noChangeShapeType="1"/>
            </p:cNvSpPr>
            <p:nvPr/>
          </p:nvSpPr>
          <p:spPr bwMode="auto">
            <a:xfrm flipV="1">
              <a:off x="6096000" y="25146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Line 5"/>
            <p:cNvSpPr>
              <a:spLocks noChangeShapeType="1"/>
            </p:cNvSpPr>
            <p:nvPr/>
          </p:nvSpPr>
          <p:spPr bwMode="auto">
            <a:xfrm flipV="1">
              <a:off x="7924800" y="25146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Line 6"/>
            <p:cNvSpPr>
              <a:spLocks noChangeShapeType="1"/>
            </p:cNvSpPr>
            <p:nvPr/>
          </p:nvSpPr>
          <p:spPr bwMode="auto">
            <a:xfrm>
              <a:off x="7315200" y="266700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 flipH="1">
              <a:off x="6096000" y="266700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7086600" y="3429000"/>
              <a:ext cx="1752600" cy="1752600"/>
            </a:xfrm>
            <a:prstGeom prst="ellipse">
              <a:avLst/>
            </a:prstGeom>
            <a:gradFill rotWithShape="0">
              <a:gsLst>
                <a:gs pos="0">
                  <a:srgbClr val="F7B309"/>
                </a:gs>
                <a:gs pos="100000">
                  <a:srgbClr val="725304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m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8077200" y="4267200"/>
              <a:ext cx="311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endParaRPr>
            </a:p>
          </p:txBody>
        </p:sp>
        <p:graphicFrame>
          <p:nvGraphicFramePr>
            <p:cNvPr id="31" name="Object 1"/>
            <p:cNvGraphicFramePr>
              <a:graphicFrameLocks noChangeAspect="1"/>
            </p:cNvGraphicFramePr>
            <p:nvPr/>
          </p:nvGraphicFramePr>
          <p:xfrm>
            <a:off x="461963" y="3081338"/>
            <a:ext cx="4578350" cy="949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53" name="Equation" r:id="rId3" imgW="2019300" imgH="419100" progId="Equation.3">
                    <p:embed/>
                  </p:oleObj>
                </mc:Choice>
                <mc:Fallback>
                  <p:oleObj name="Equation" r:id="rId3" imgW="2019300" imgH="419100" progId="Equation.3">
                    <p:embed/>
                    <p:pic>
                      <p:nvPicPr>
                        <p:cNvPr id="31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963" y="3081338"/>
                          <a:ext cx="4578350" cy="949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2" name="Group 12"/>
            <p:cNvGrpSpPr>
              <a:grpSpLocks/>
            </p:cNvGrpSpPr>
            <p:nvPr/>
          </p:nvGrpSpPr>
          <p:grpSpPr bwMode="auto">
            <a:xfrm>
              <a:off x="685800" y="4267200"/>
              <a:ext cx="4144963" cy="528638"/>
              <a:chOff x="384" y="3216"/>
              <a:chExt cx="2611" cy="333"/>
            </a:xfrm>
          </p:grpSpPr>
          <p:graphicFrame>
            <p:nvGraphicFramePr>
              <p:cNvPr id="37" name="Object 2"/>
              <p:cNvGraphicFramePr>
                <a:graphicFrameLocks noChangeAspect="1"/>
              </p:cNvGraphicFramePr>
              <p:nvPr/>
            </p:nvGraphicFramePr>
            <p:xfrm>
              <a:off x="384" y="3216"/>
              <a:ext cx="1019" cy="3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354" name="Equation" r:id="rId5" imgW="660400" imgH="215900" progId="Equation.3">
                      <p:embed/>
                    </p:oleObj>
                  </mc:Choice>
                  <mc:Fallback>
                    <p:oleObj name="Equation" r:id="rId5" imgW="660400" imgH="215900" progId="Equation.3">
                      <p:embed/>
                      <p:pic>
                        <p:nvPicPr>
                          <p:cNvPr id="37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4" y="3216"/>
                            <a:ext cx="1019" cy="33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Text Box 14"/>
              <p:cNvSpPr txBox="1">
                <a:spLocks noChangeArrowheads="1"/>
              </p:cNvSpPr>
              <p:nvPr/>
            </p:nvSpPr>
            <p:spPr bwMode="auto">
              <a:xfrm>
                <a:off x="1488" y="3216"/>
                <a:ext cx="35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+mn-ea"/>
                    <a:cs typeface="+mn-cs"/>
                  </a:rPr>
                  <a:t>for</a:t>
                </a: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+mn-ea"/>
                    <a:cs typeface="+mn-cs"/>
                  </a:rPr>
                  <a:t> </a:t>
                </a:r>
              </a:p>
            </p:txBody>
          </p:sp>
          <p:graphicFrame>
            <p:nvGraphicFramePr>
              <p:cNvPr id="39" name="Object 3"/>
              <p:cNvGraphicFramePr>
                <a:graphicFrameLocks noChangeAspect="1"/>
              </p:cNvGraphicFramePr>
              <p:nvPr/>
            </p:nvGraphicFramePr>
            <p:xfrm>
              <a:off x="1872" y="3216"/>
              <a:ext cx="1123" cy="2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355" name="Equation" r:id="rId7" imgW="901700" imgH="203200" progId="Equation.3">
                      <p:embed/>
                    </p:oleObj>
                  </mc:Choice>
                  <mc:Fallback>
                    <p:oleObj name="Equation" r:id="rId7" imgW="901700" imgH="203200" progId="Equation.3">
                      <p:embed/>
                      <p:pic>
                        <p:nvPicPr>
                          <p:cNvPr id="39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72" y="3216"/>
                            <a:ext cx="1123" cy="2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3" name="Rectangle 16"/>
            <p:cNvSpPr>
              <a:spLocks noChangeArrowheads="1"/>
            </p:cNvSpPr>
            <p:nvPr/>
          </p:nvSpPr>
          <p:spPr bwMode="auto">
            <a:xfrm>
              <a:off x="838200" y="5396635"/>
              <a:ext cx="4025900" cy="715964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990600" y="5485278"/>
              <a:ext cx="16914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r~10 µm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  ;  </a:t>
              </a:r>
            </a:p>
          </p:txBody>
        </p:sp>
        <p:graphicFrame>
          <p:nvGraphicFramePr>
            <p:cNvPr id="35" name="Object 4"/>
            <p:cNvGraphicFramePr>
              <a:graphicFrameLocks noChangeAspect="1"/>
            </p:cNvGraphicFramePr>
            <p:nvPr/>
          </p:nvGraphicFramePr>
          <p:xfrm>
            <a:off x="2867308" y="5485278"/>
            <a:ext cx="1819275" cy="54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56" name="Equation" r:id="rId9" imgW="799753" imgH="241195" progId="Equation.3">
                    <p:embed/>
                  </p:oleObj>
                </mc:Choice>
                <mc:Fallback>
                  <p:oleObj name="Equation" r:id="rId9" imgW="799753" imgH="241195" progId="Equation.3">
                    <p:embed/>
                    <p:pic>
                      <p:nvPicPr>
                        <p:cNvPr id="3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7308" y="5485278"/>
                          <a:ext cx="1819275" cy="549275"/>
                        </a:xfrm>
                        <a:prstGeom prst="rect">
                          <a:avLst/>
                        </a:prstGeom>
                        <a:solidFill>
                          <a:srgbClr val="FFCC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 Box 19"/>
            <p:cNvSpPr txBox="1">
              <a:spLocks noChangeArrowheads="1"/>
            </p:cNvSpPr>
            <p:nvPr/>
          </p:nvSpPr>
          <p:spPr bwMode="auto">
            <a:xfrm>
              <a:off x="533400" y="4864778"/>
              <a:ext cx="397033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In the range of experimental interest:</a:t>
              </a: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04800" y="1426852"/>
          <a:ext cx="1773860" cy="763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7" name="Equation" r:id="rId11" imgW="914400" imgH="393700" progId="Equation.3">
                  <p:embed/>
                </p:oleObj>
              </mc:Choice>
              <mc:Fallback>
                <p:oleObj name="Equation" r:id="rId11" imgW="914400" imgH="3937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26852"/>
                        <a:ext cx="1773860" cy="763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6096000" y="1605975"/>
            <a:ext cx="5501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2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r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2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Small forces</a:t>
            </a: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1657350" y="857250"/>
            <a:ext cx="4629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400" dirty="0"/>
              <a:t>  Bathroom scales measure 10</a:t>
            </a:r>
            <a:r>
              <a:rPr lang="en-US" sz="2400" baseline="30000" dirty="0"/>
              <a:t>-1</a:t>
            </a:r>
            <a:r>
              <a:rPr lang="en-US" sz="2400" i="1" dirty="0"/>
              <a:t> N</a:t>
            </a:r>
          </a:p>
        </p:txBody>
      </p:sp>
      <p:pic>
        <p:nvPicPr>
          <p:cNvPr id="12292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906066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carbon_ato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07" y="34290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dust_mit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58" y="1543050"/>
            <a:ext cx="1346597" cy="13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e_coli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57" y="1543051"/>
            <a:ext cx="1657350" cy="139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7" descr="light-virus-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58" y="3429000"/>
            <a:ext cx="1650206" cy="123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48508" y="3143250"/>
            <a:ext cx="1058303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50" dirty="0"/>
              <a:t>Virus 10</a:t>
            </a:r>
            <a:r>
              <a:rPr lang="en-US" sz="1350" baseline="30000" dirty="0"/>
              <a:t>-19</a:t>
            </a:r>
            <a:r>
              <a:rPr lang="en-US" sz="1350" dirty="0"/>
              <a:t> 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4208" y="1257300"/>
            <a:ext cx="1322221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50" dirty="0"/>
              <a:t>Dust mite 10</a:t>
            </a:r>
            <a:r>
              <a:rPr lang="en-US" sz="1350" baseline="30000" dirty="0"/>
              <a:t>-7</a:t>
            </a:r>
            <a:r>
              <a:rPr lang="en-US" sz="1350" dirty="0"/>
              <a:t> 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48808" y="3143250"/>
            <a:ext cx="1617687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50" dirty="0"/>
              <a:t>Carbon atom 10</a:t>
            </a:r>
            <a:r>
              <a:rPr lang="en-US" sz="1350" baseline="30000" dirty="0"/>
              <a:t>-25</a:t>
            </a:r>
            <a:r>
              <a:rPr lang="en-US" sz="1350" dirty="0"/>
              <a:t> 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0208" y="1257300"/>
            <a:ext cx="1188339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50" dirty="0"/>
              <a:t>E. coli 10</a:t>
            </a:r>
            <a:r>
              <a:rPr lang="en-US" sz="1350" baseline="30000" dirty="0"/>
              <a:t>-15</a:t>
            </a:r>
            <a:r>
              <a:rPr lang="en-US" sz="1350" dirty="0"/>
              <a:t> N  </a:t>
            </a:r>
          </a:p>
        </p:txBody>
      </p:sp>
      <p:sp>
        <p:nvSpPr>
          <p:cNvPr id="12301" name="TextBox 14"/>
          <p:cNvSpPr txBox="1">
            <a:spLocks noChangeArrowheads="1"/>
          </p:cNvSpPr>
          <p:nvPr/>
        </p:nvSpPr>
        <p:spPr bwMode="auto">
          <a:xfrm>
            <a:off x="6629400" y="1543050"/>
            <a:ext cx="126669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350"/>
              <a:t>70 kg ~ 700 N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771650" y="4796275"/>
            <a:ext cx="4629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400" dirty="0"/>
              <a:t>  AFM measures 10</a:t>
            </a:r>
            <a:r>
              <a:rPr lang="en-US" sz="2400" baseline="30000" dirty="0"/>
              <a:t>-11</a:t>
            </a:r>
            <a:r>
              <a:rPr lang="en-US" sz="2400" i="1" dirty="0"/>
              <a:t> N</a:t>
            </a:r>
          </a:p>
        </p:txBody>
      </p:sp>
    </p:spTree>
    <p:extLst>
      <p:ext uri="{BB962C8B-B14F-4D97-AF65-F5344CB8AC3E}">
        <p14:creationId xmlns:p14="http://schemas.microsoft.com/office/powerpoint/2010/main" val="426018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875" y="2970244"/>
            <a:ext cx="1894633" cy="217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Force-distance parameter space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2375" y="3943350"/>
            <a:ext cx="1697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Torsion balance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 Washington)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1935" y="2800350"/>
            <a:ext cx="1218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Cantilevers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(Stanford)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7665" y="1047750"/>
            <a:ext cx="3223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Casimir measurements (Indiana)</a:t>
            </a:r>
          </a:p>
        </p:txBody>
      </p:sp>
      <p:pic>
        <p:nvPicPr>
          <p:cNvPr id="15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550"/>
            <a:ext cx="4660473" cy="370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354555"/>
            <a:ext cx="1680992" cy="124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65" y="2123373"/>
            <a:ext cx="1845154" cy="150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4927385" y="5993028"/>
            <a:ext cx="1117027" cy="324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114800" y="4091233"/>
            <a:ext cx="1207576" cy="3137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133600" y="1236226"/>
            <a:ext cx="2793786" cy="16403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3581400" y="2737409"/>
            <a:ext cx="1219202" cy="9773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1066801" y="819150"/>
          <a:ext cx="2666999" cy="656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5" name="Equation" r:id="rId7" imgW="1600200" imgH="393700" progId="Equation.3">
                  <p:embed/>
                </p:oleObj>
              </mc:Choice>
              <mc:Fallback>
                <p:oleObj name="Equation" r:id="rId7" imgW="1600200" imgH="393700" progId="Equation.3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1" y="819150"/>
                        <a:ext cx="2666999" cy="656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8808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23339</TotalTime>
  <Words>2276</Words>
  <Application>Microsoft Office PowerPoint</Application>
  <PresentationFormat>On-screen Show (16:9)</PresentationFormat>
  <Paragraphs>426</Paragraphs>
  <Slides>46</Slides>
  <Notes>9</Notes>
  <HiddenSlides>0</HiddenSlides>
  <MMClips>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3" baseType="lpstr">
      <vt:lpstr>Arial</vt:lpstr>
      <vt:lpstr>Calibri</vt:lpstr>
      <vt:lpstr>Calibri Light</vt:lpstr>
      <vt:lpstr>Cambria</vt:lpstr>
      <vt:lpstr>Cambria Math</vt:lpstr>
      <vt:lpstr>Chalkboard</vt:lpstr>
      <vt:lpstr>Noto Sans Symbols</vt:lpstr>
      <vt:lpstr>PT Sans Narrow</vt:lpstr>
      <vt:lpstr>Symbol</vt:lpstr>
      <vt:lpstr>Times</vt:lpstr>
      <vt:lpstr>Times New Roman</vt:lpstr>
      <vt:lpstr>Wingdings</vt:lpstr>
      <vt:lpstr>Office Theme</vt:lpstr>
      <vt:lpstr>2_Office Theme</vt:lpstr>
      <vt:lpstr>1_Office Theme</vt:lpstr>
      <vt:lpstr>1_Simple Dark</vt:lpstr>
      <vt:lpstr>Equation</vt:lpstr>
      <vt:lpstr>Detecting high-frequency gravitational waves with optically-levitated sensors</vt:lpstr>
      <vt:lpstr>PowerPoint Presentation</vt:lpstr>
      <vt:lpstr>Our lab: fundamental physics with AMO sensors</vt:lpstr>
      <vt:lpstr>PowerPoint Presentation</vt:lpstr>
      <vt:lpstr>Testing gravity at short range</vt:lpstr>
      <vt:lpstr>Landscape for non-Newtonian corrections</vt:lpstr>
      <vt:lpstr>Experimental challenge: scaling of gravitational force</vt:lpstr>
      <vt:lpstr>Small forces</vt:lpstr>
      <vt:lpstr>Force-distance parameter space</vt:lpstr>
      <vt:lpstr>Fundamental limitation: thermal noise</vt:lpstr>
      <vt:lpstr>Improving sensitivity</vt:lpstr>
      <vt:lpstr>Levitated optomechanics</vt:lpstr>
      <vt:lpstr>Levitated bead experiments</vt:lpstr>
      <vt:lpstr>Projected force sensitivity</vt:lpstr>
      <vt:lpstr>Projected sensitivity</vt:lpstr>
      <vt:lpstr>Experimental Setup</vt:lpstr>
      <vt:lpstr>Trap loading</vt:lpstr>
      <vt:lpstr>Loading optical trap</vt:lpstr>
      <vt:lpstr>Trapping instabilities</vt:lpstr>
      <vt:lpstr>Radiometric forces</vt:lpstr>
      <vt:lpstr>3D feedback cooling of a nanosphere</vt:lpstr>
      <vt:lpstr>Zeptonewton force sensing</vt:lpstr>
      <vt:lpstr>Zeptonewton force sensing</vt:lpstr>
      <vt:lpstr>Zeptonewton force sensing</vt:lpstr>
      <vt:lpstr>Cavity Trapping and cooling</vt:lpstr>
      <vt:lpstr>Gravitational waves</vt:lpstr>
      <vt:lpstr>Gravitational Waves: how do we detect them on earth?</vt:lpstr>
      <vt:lpstr>Interferometer detectors</vt:lpstr>
      <vt:lpstr>Strain sensitivity of advanced LIGO</vt:lpstr>
      <vt:lpstr>Frequency landscape for gravitational waves</vt:lpstr>
      <vt:lpstr>Dark Matter</vt:lpstr>
      <vt:lpstr>PowerPoint Presentation</vt:lpstr>
      <vt:lpstr>The Dark Sector</vt:lpstr>
      <vt:lpstr>GW sources at high-frequency</vt:lpstr>
      <vt:lpstr>A novel high-frequency GW detector</vt:lpstr>
      <vt:lpstr>1-m prototype detector layout</vt:lpstr>
      <vt:lpstr>Fiber based FP Cavity</vt:lpstr>
      <vt:lpstr>Improved levitated objects: discs</vt:lpstr>
      <vt:lpstr>Dark Matter search – Axions and PBHs</vt:lpstr>
      <vt:lpstr>Search range for axion signals</vt:lpstr>
      <vt:lpstr>Comparison with LIGO</vt:lpstr>
      <vt:lpstr>Vision for HF gravitational wave astronomy</vt:lpstr>
      <vt:lpstr>Conclusions</vt:lpstr>
      <vt:lpstr>PowerPoint Presentation</vt:lpstr>
      <vt:lpstr>PowerPoint Presentation</vt:lpstr>
      <vt:lpstr>A novel high-frequency GW detector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Geraci</dc:creator>
  <cp:lastModifiedBy>Andrew Geraci</cp:lastModifiedBy>
  <cp:revision>214</cp:revision>
  <dcterms:created xsi:type="dcterms:W3CDTF">2006-08-16T00:00:00Z</dcterms:created>
  <dcterms:modified xsi:type="dcterms:W3CDTF">2019-10-15T08:22:26Z</dcterms:modified>
</cp:coreProperties>
</file>