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60" r:id="rId4"/>
    <p:sldId id="258" r:id="rId5"/>
    <p:sldId id="262" r:id="rId6"/>
    <p:sldId id="259" r:id="rId7"/>
    <p:sldId id="261" r:id="rId8"/>
    <p:sldId id="265" r:id="rId9"/>
    <p:sldId id="263" r:id="rId10"/>
    <p:sldId id="264" r:id="rId11"/>
    <p:sldId id="268" r:id="rId12"/>
    <p:sldId id="267" r:id="rId13"/>
    <p:sldId id="266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603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329AFB-59F5-4C94-8FCA-0AB5B31055A1}" type="doc">
      <dgm:prSet loTypeId="urn:microsoft.com/office/officeart/2005/8/layout/cycle3" loCatId="cycle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70938492-2E26-48F7-9EB7-F79362F54C14}">
      <dgm:prSet phldrT="[Text]"/>
      <dgm:spPr/>
      <dgm:t>
        <a:bodyPr/>
        <a:lstStyle/>
        <a:p>
          <a:r>
            <a:rPr lang="en-GB" dirty="0">
              <a:latin typeface="Proxima Nova" panose="02000506030000020004" pitchFamily="50" charset="0"/>
            </a:rPr>
            <a:t>Create</a:t>
          </a:r>
        </a:p>
      </dgm:t>
    </dgm:pt>
    <dgm:pt modelId="{74A0347C-F0A9-4598-B564-4F21E463F451}" type="parTrans" cxnId="{80AA2B70-355A-4FA4-9FB9-137CD1E9EF85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1A65F0E2-F1C8-4F9D-8591-A02D69F746E0}" type="sibTrans" cxnId="{80AA2B70-355A-4FA4-9FB9-137CD1E9EF85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11FE78AA-94D0-4EA4-9A04-4CF9DBA8DD9D}">
      <dgm:prSet phldrT="[Text]"/>
      <dgm:spPr/>
      <dgm:t>
        <a:bodyPr/>
        <a:lstStyle/>
        <a:p>
          <a:r>
            <a:rPr lang="en-GB" dirty="0">
              <a:latin typeface="Proxima Nova" panose="02000506030000020004" pitchFamily="50" charset="0"/>
            </a:rPr>
            <a:t>Document</a:t>
          </a:r>
        </a:p>
      </dgm:t>
    </dgm:pt>
    <dgm:pt modelId="{2DDE25B9-0791-4514-91C3-4E680CC9AB1B}" type="parTrans" cxnId="{B21BF4FE-A866-4BB1-9EC8-D0119E73974A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97892508-0E46-43AC-8DDB-6B6423E1B22B}" type="sibTrans" cxnId="{B21BF4FE-A866-4BB1-9EC8-D0119E73974A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43E5C990-BC01-49B2-A495-2065E2B7915D}">
      <dgm:prSet phldrT="[Text]"/>
      <dgm:spPr/>
      <dgm:t>
        <a:bodyPr/>
        <a:lstStyle/>
        <a:p>
          <a:r>
            <a:rPr lang="en-GB" dirty="0">
              <a:latin typeface="Proxima Nova" panose="02000506030000020004" pitchFamily="50" charset="0"/>
            </a:rPr>
            <a:t>Analyse</a:t>
          </a:r>
        </a:p>
      </dgm:t>
    </dgm:pt>
    <dgm:pt modelId="{01D1D6A6-C2D8-4610-A779-58AF66FBB451}" type="parTrans" cxnId="{181D0586-5DCD-460D-8949-1226E4CAD3FD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1594A925-F6A3-490F-ADD1-C18404D0FAB9}" type="sibTrans" cxnId="{181D0586-5DCD-460D-8949-1226E4CAD3FD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F93DF7C0-7508-4FA7-A14F-C0833F7989FE}">
      <dgm:prSet phldrT="[Text]"/>
      <dgm:spPr/>
      <dgm:t>
        <a:bodyPr/>
        <a:lstStyle/>
        <a:p>
          <a:r>
            <a:rPr lang="en-GB" dirty="0">
              <a:latin typeface="Proxima Nova" panose="02000506030000020004" pitchFamily="50" charset="0"/>
            </a:rPr>
            <a:t>Share</a:t>
          </a:r>
        </a:p>
      </dgm:t>
    </dgm:pt>
    <dgm:pt modelId="{B2BC54D8-A5CD-4E6E-BF91-9511CB54AA17}" type="parTrans" cxnId="{F4A15F0D-97D6-481A-96D1-2E50B1384D6B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E20E2F6A-8550-4BB0-8872-F0D8C4ED541C}" type="sibTrans" cxnId="{F4A15F0D-97D6-481A-96D1-2E50B1384D6B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03FB6D69-7BBA-457F-A039-23A6E113196A}">
      <dgm:prSet phldrT="[Text]"/>
      <dgm:spPr/>
      <dgm:t>
        <a:bodyPr/>
        <a:lstStyle/>
        <a:p>
          <a:r>
            <a:rPr lang="en-GB" dirty="0">
              <a:latin typeface="Proxima Nova" panose="02000506030000020004" pitchFamily="50" charset="0"/>
            </a:rPr>
            <a:t>Preserve</a:t>
          </a:r>
        </a:p>
      </dgm:t>
    </dgm:pt>
    <dgm:pt modelId="{774D3DAA-F615-4C6E-8AF1-689BBD15FB8F}" type="parTrans" cxnId="{D5F097AD-0038-4E41-B413-1CD8195BF946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E470E79C-346C-404A-A9FE-693677EA7448}" type="sibTrans" cxnId="{D5F097AD-0038-4E41-B413-1CD8195BF946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0E076F2D-29B6-4BE6-953B-E02C29A415E1}">
      <dgm:prSet phldrT="[Text]"/>
      <dgm:spPr/>
      <dgm:t>
        <a:bodyPr/>
        <a:lstStyle/>
        <a:p>
          <a:r>
            <a:rPr lang="en-GB" dirty="0">
              <a:latin typeface="Proxima Nova" panose="02000506030000020004" pitchFamily="50" charset="0"/>
            </a:rPr>
            <a:t>Store</a:t>
          </a:r>
        </a:p>
      </dgm:t>
    </dgm:pt>
    <dgm:pt modelId="{A551CB95-F54E-4DC0-B606-CA7CEC79DD20}" type="parTrans" cxnId="{1A794471-8DA5-4CD3-807E-28FB1E9B34CC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8F2C7463-D012-40AA-818A-30E8BDC68992}" type="sibTrans" cxnId="{1A794471-8DA5-4CD3-807E-28FB1E9B34CC}">
      <dgm:prSet/>
      <dgm:spPr/>
      <dgm:t>
        <a:bodyPr/>
        <a:lstStyle/>
        <a:p>
          <a:endParaRPr lang="en-GB">
            <a:latin typeface="Proxima Nova" panose="02000506030000020004" pitchFamily="50" charset="0"/>
          </a:endParaRPr>
        </a:p>
      </dgm:t>
    </dgm:pt>
    <dgm:pt modelId="{A8E25276-E0BD-4887-91AF-277E5BE97D57}" type="pres">
      <dgm:prSet presAssocID="{C5329AFB-59F5-4C94-8FCA-0AB5B31055A1}" presName="Name0" presStyleCnt="0">
        <dgm:presLayoutVars>
          <dgm:dir/>
          <dgm:resizeHandles val="exact"/>
        </dgm:presLayoutVars>
      </dgm:prSet>
      <dgm:spPr/>
    </dgm:pt>
    <dgm:pt modelId="{08D60657-85F1-42F6-B1BA-5EEEF4DABB05}" type="pres">
      <dgm:prSet presAssocID="{C5329AFB-59F5-4C94-8FCA-0AB5B31055A1}" presName="cycle" presStyleCnt="0"/>
      <dgm:spPr/>
    </dgm:pt>
    <dgm:pt modelId="{69EE2C61-6425-4640-909C-00656A7B900D}" type="pres">
      <dgm:prSet presAssocID="{70938492-2E26-48F7-9EB7-F79362F54C14}" presName="nodeFirstNode" presStyleLbl="node1" presStyleIdx="0" presStyleCnt="6" custRadScaleRad="100030" custRadScaleInc="-296">
        <dgm:presLayoutVars>
          <dgm:bulletEnabled val="1"/>
        </dgm:presLayoutVars>
      </dgm:prSet>
      <dgm:spPr/>
    </dgm:pt>
    <dgm:pt modelId="{C057B53F-C3BB-483B-8C8D-2531B5A6F112}" type="pres">
      <dgm:prSet presAssocID="{1A65F0E2-F1C8-4F9D-8591-A02D69F746E0}" presName="sibTransFirstNode" presStyleLbl="bgShp" presStyleIdx="0" presStyleCnt="1"/>
      <dgm:spPr/>
    </dgm:pt>
    <dgm:pt modelId="{FBF47795-8134-4B54-AF37-523ED6FDEF9F}" type="pres">
      <dgm:prSet presAssocID="{11FE78AA-94D0-4EA4-9A04-4CF9DBA8DD9D}" presName="nodeFollowingNodes" presStyleLbl="node1" presStyleIdx="1" presStyleCnt="6">
        <dgm:presLayoutVars>
          <dgm:bulletEnabled val="1"/>
        </dgm:presLayoutVars>
      </dgm:prSet>
      <dgm:spPr/>
    </dgm:pt>
    <dgm:pt modelId="{C45297F9-5019-40F1-BC26-11A696317A55}" type="pres">
      <dgm:prSet presAssocID="{43E5C990-BC01-49B2-A495-2065E2B7915D}" presName="nodeFollowingNodes" presStyleLbl="node1" presStyleIdx="2" presStyleCnt="6">
        <dgm:presLayoutVars>
          <dgm:bulletEnabled val="1"/>
        </dgm:presLayoutVars>
      </dgm:prSet>
      <dgm:spPr/>
    </dgm:pt>
    <dgm:pt modelId="{62AA2BA5-611F-494C-B1D0-A0921BBFACD9}" type="pres">
      <dgm:prSet presAssocID="{0E076F2D-29B6-4BE6-953B-E02C29A415E1}" presName="nodeFollowingNodes" presStyleLbl="node1" presStyleIdx="3" presStyleCnt="6">
        <dgm:presLayoutVars>
          <dgm:bulletEnabled val="1"/>
        </dgm:presLayoutVars>
      </dgm:prSet>
      <dgm:spPr/>
    </dgm:pt>
    <dgm:pt modelId="{E068E2B9-1EF1-481C-B52A-467A3FF42150}" type="pres">
      <dgm:prSet presAssocID="{F93DF7C0-7508-4FA7-A14F-C0833F7989FE}" presName="nodeFollowingNodes" presStyleLbl="node1" presStyleIdx="4" presStyleCnt="6">
        <dgm:presLayoutVars>
          <dgm:bulletEnabled val="1"/>
        </dgm:presLayoutVars>
      </dgm:prSet>
      <dgm:spPr/>
    </dgm:pt>
    <dgm:pt modelId="{4526CD32-D2FE-40FD-89A3-A6382E0D23EE}" type="pres">
      <dgm:prSet presAssocID="{03FB6D69-7BBA-457F-A039-23A6E113196A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F4A15F0D-97D6-481A-96D1-2E50B1384D6B}" srcId="{C5329AFB-59F5-4C94-8FCA-0AB5B31055A1}" destId="{F93DF7C0-7508-4FA7-A14F-C0833F7989FE}" srcOrd="4" destOrd="0" parTransId="{B2BC54D8-A5CD-4E6E-BF91-9511CB54AA17}" sibTransId="{E20E2F6A-8550-4BB0-8872-F0D8C4ED541C}"/>
    <dgm:cxn modelId="{403F213B-31AA-4AC4-8851-621F849D826D}" type="presOf" srcId="{0E076F2D-29B6-4BE6-953B-E02C29A415E1}" destId="{62AA2BA5-611F-494C-B1D0-A0921BBFACD9}" srcOrd="0" destOrd="0" presId="urn:microsoft.com/office/officeart/2005/8/layout/cycle3"/>
    <dgm:cxn modelId="{CD138263-7A59-4461-A0F1-4C68A13EC5DE}" type="presOf" srcId="{F93DF7C0-7508-4FA7-A14F-C0833F7989FE}" destId="{E068E2B9-1EF1-481C-B52A-467A3FF42150}" srcOrd="0" destOrd="0" presId="urn:microsoft.com/office/officeart/2005/8/layout/cycle3"/>
    <dgm:cxn modelId="{0A80FA49-7DF9-41A0-98D4-4ED2BF1AA6E2}" type="presOf" srcId="{11FE78AA-94D0-4EA4-9A04-4CF9DBA8DD9D}" destId="{FBF47795-8134-4B54-AF37-523ED6FDEF9F}" srcOrd="0" destOrd="0" presId="urn:microsoft.com/office/officeart/2005/8/layout/cycle3"/>
    <dgm:cxn modelId="{80AA2B70-355A-4FA4-9FB9-137CD1E9EF85}" srcId="{C5329AFB-59F5-4C94-8FCA-0AB5B31055A1}" destId="{70938492-2E26-48F7-9EB7-F79362F54C14}" srcOrd="0" destOrd="0" parTransId="{74A0347C-F0A9-4598-B564-4F21E463F451}" sibTransId="{1A65F0E2-F1C8-4F9D-8591-A02D69F746E0}"/>
    <dgm:cxn modelId="{1A794471-8DA5-4CD3-807E-28FB1E9B34CC}" srcId="{C5329AFB-59F5-4C94-8FCA-0AB5B31055A1}" destId="{0E076F2D-29B6-4BE6-953B-E02C29A415E1}" srcOrd="3" destOrd="0" parTransId="{A551CB95-F54E-4DC0-B606-CA7CEC79DD20}" sibTransId="{8F2C7463-D012-40AA-818A-30E8BDC68992}"/>
    <dgm:cxn modelId="{F92A1253-1F53-4ED8-A87D-2085C8A4679B}" type="presOf" srcId="{C5329AFB-59F5-4C94-8FCA-0AB5B31055A1}" destId="{A8E25276-E0BD-4887-91AF-277E5BE97D57}" srcOrd="0" destOrd="0" presId="urn:microsoft.com/office/officeart/2005/8/layout/cycle3"/>
    <dgm:cxn modelId="{3D6DDA74-8C0A-4665-A3B6-B97EEA84744C}" type="presOf" srcId="{70938492-2E26-48F7-9EB7-F79362F54C14}" destId="{69EE2C61-6425-4640-909C-00656A7B900D}" srcOrd="0" destOrd="0" presId="urn:microsoft.com/office/officeart/2005/8/layout/cycle3"/>
    <dgm:cxn modelId="{FADFB175-BF99-409C-873E-CD303278BA5E}" type="presOf" srcId="{1A65F0E2-F1C8-4F9D-8591-A02D69F746E0}" destId="{C057B53F-C3BB-483B-8C8D-2531B5A6F112}" srcOrd="0" destOrd="0" presId="urn:microsoft.com/office/officeart/2005/8/layout/cycle3"/>
    <dgm:cxn modelId="{A89D427F-ABB9-4555-BDB5-41A71939D53B}" type="presOf" srcId="{03FB6D69-7BBA-457F-A039-23A6E113196A}" destId="{4526CD32-D2FE-40FD-89A3-A6382E0D23EE}" srcOrd="0" destOrd="0" presId="urn:microsoft.com/office/officeart/2005/8/layout/cycle3"/>
    <dgm:cxn modelId="{181D0586-5DCD-460D-8949-1226E4CAD3FD}" srcId="{C5329AFB-59F5-4C94-8FCA-0AB5B31055A1}" destId="{43E5C990-BC01-49B2-A495-2065E2B7915D}" srcOrd="2" destOrd="0" parTransId="{01D1D6A6-C2D8-4610-A779-58AF66FBB451}" sibTransId="{1594A925-F6A3-490F-ADD1-C18404D0FAB9}"/>
    <dgm:cxn modelId="{D5F097AD-0038-4E41-B413-1CD8195BF946}" srcId="{C5329AFB-59F5-4C94-8FCA-0AB5B31055A1}" destId="{03FB6D69-7BBA-457F-A039-23A6E113196A}" srcOrd="5" destOrd="0" parTransId="{774D3DAA-F615-4C6E-8AF1-689BBD15FB8F}" sibTransId="{E470E79C-346C-404A-A9FE-693677EA7448}"/>
    <dgm:cxn modelId="{06B2F2E1-0217-4F5F-B3B3-3365994F9A61}" type="presOf" srcId="{43E5C990-BC01-49B2-A495-2065E2B7915D}" destId="{C45297F9-5019-40F1-BC26-11A696317A55}" srcOrd="0" destOrd="0" presId="urn:microsoft.com/office/officeart/2005/8/layout/cycle3"/>
    <dgm:cxn modelId="{B21BF4FE-A866-4BB1-9EC8-D0119E73974A}" srcId="{C5329AFB-59F5-4C94-8FCA-0AB5B31055A1}" destId="{11FE78AA-94D0-4EA4-9A04-4CF9DBA8DD9D}" srcOrd="1" destOrd="0" parTransId="{2DDE25B9-0791-4514-91C3-4E680CC9AB1B}" sibTransId="{97892508-0E46-43AC-8DDB-6B6423E1B22B}"/>
    <dgm:cxn modelId="{637F421E-D2CF-49CF-9CB9-FF417EE428EB}" type="presParOf" srcId="{A8E25276-E0BD-4887-91AF-277E5BE97D57}" destId="{08D60657-85F1-42F6-B1BA-5EEEF4DABB05}" srcOrd="0" destOrd="0" presId="urn:microsoft.com/office/officeart/2005/8/layout/cycle3"/>
    <dgm:cxn modelId="{28903DA1-AAD0-43F2-B715-FF2E2093C150}" type="presParOf" srcId="{08D60657-85F1-42F6-B1BA-5EEEF4DABB05}" destId="{69EE2C61-6425-4640-909C-00656A7B900D}" srcOrd="0" destOrd="0" presId="urn:microsoft.com/office/officeart/2005/8/layout/cycle3"/>
    <dgm:cxn modelId="{E945C39B-E0C6-4EF8-8FB2-EDDBC7A2ADFC}" type="presParOf" srcId="{08D60657-85F1-42F6-B1BA-5EEEF4DABB05}" destId="{C057B53F-C3BB-483B-8C8D-2531B5A6F112}" srcOrd="1" destOrd="0" presId="urn:microsoft.com/office/officeart/2005/8/layout/cycle3"/>
    <dgm:cxn modelId="{FFA40195-8867-4DF9-8DA8-E69DA8209583}" type="presParOf" srcId="{08D60657-85F1-42F6-B1BA-5EEEF4DABB05}" destId="{FBF47795-8134-4B54-AF37-523ED6FDEF9F}" srcOrd="2" destOrd="0" presId="urn:microsoft.com/office/officeart/2005/8/layout/cycle3"/>
    <dgm:cxn modelId="{DE2399B6-B110-4953-98D9-049D4C967D7A}" type="presParOf" srcId="{08D60657-85F1-42F6-B1BA-5EEEF4DABB05}" destId="{C45297F9-5019-40F1-BC26-11A696317A55}" srcOrd="3" destOrd="0" presId="urn:microsoft.com/office/officeart/2005/8/layout/cycle3"/>
    <dgm:cxn modelId="{ED010BBD-E844-4372-BF8D-CD701CCCE85A}" type="presParOf" srcId="{08D60657-85F1-42F6-B1BA-5EEEF4DABB05}" destId="{62AA2BA5-611F-494C-B1D0-A0921BBFACD9}" srcOrd="4" destOrd="0" presId="urn:microsoft.com/office/officeart/2005/8/layout/cycle3"/>
    <dgm:cxn modelId="{CAE104F2-7DF4-42C6-9D31-D08F43B80CB7}" type="presParOf" srcId="{08D60657-85F1-42F6-B1BA-5EEEF4DABB05}" destId="{E068E2B9-1EF1-481C-B52A-467A3FF42150}" srcOrd="5" destOrd="0" presId="urn:microsoft.com/office/officeart/2005/8/layout/cycle3"/>
    <dgm:cxn modelId="{9B250AB6-0C7C-4EB0-8263-58BB4E8BDA02}" type="presParOf" srcId="{08D60657-85F1-42F6-B1BA-5EEEF4DABB05}" destId="{4526CD32-D2FE-40FD-89A3-A6382E0D23EE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221A98-D242-4258-92E8-0B7B3F177692}" type="doc">
      <dgm:prSet loTypeId="urn:microsoft.com/office/officeart/2005/8/layout/venn1" loCatId="relationship" qsTypeId="urn:microsoft.com/office/officeart/2005/8/quickstyle/simple4" qsCatId="simple" csTypeId="urn:microsoft.com/office/officeart/2005/8/colors/accent3_2" csCatId="accent3" phldr="1"/>
      <dgm:spPr/>
    </dgm:pt>
    <dgm:pt modelId="{F67311E3-3DD4-4BA1-BF39-36D4822D6B76}">
      <dgm:prSet phldrT="[Text]"/>
      <dgm:spPr/>
      <dgm:t>
        <a:bodyPr/>
        <a:lstStyle/>
        <a:p>
          <a:r>
            <a:rPr lang="en-GB" dirty="0">
              <a:solidFill>
                <a:schemeClr val="bg1"/>
              </a:solidFill>
              <a:latin typeface="Proxima Nova" panose="02000506030000020004" pitchFamily="50" charset="0"/>
            </a:rPr>
            <a:t>Managed data</a:t>
          </a:r>
        </a:p>
        <a:p>
          <a:endParaRPr lang="en-GB" dirty="0">
            <a:solidFill>
              <a:schemeClr val="bg1"/>
            </a:solidFill>
            <a:latin typeface="Proxima Nova" panose="02000506030000020004" pitchFamily="50" charset="0"/>
          </a:endParaRPr>
        </a:p>
        <a:p>
          <a:endParaRPr lang="en-GB" dirty="0">
            <a:solidFill>
              <a:schemeClr val="bg1"/>
            </a:solidFill>
            <a:latin typeface="Proxima Nova" panose="02000506030000020004" pitchFamily="50" charset="0"/>
          </a:endParaRPr>
        </a:p>
      </dgm:t>
    </dgm:pt>
    <dgm:pt modelId="{8260CD32-2A97-4FD2-8F9A-0AA9BE214140}" type="parTrans" cxnId="{C2BE7707-108F-4EAF-80A7-635B311EF25F}">
      <dgm:prSet/>
      <dgm:spPr/>
      <dgm:t>
        <a:bodyPr/>
        <a:lstStyle/>
        <a:p>
          <a:endParaRPr lang="en-GB"/>
        </a:p>
      </dgm:t>
    </dgm:pt>
    <dgm:pt modelId="{69CED3DB-DB95-48FD-A722-1E7C1E12961E}" type="sibTrans" cxnId="{C2BE7707-108F-4EAF-80A7-635B311EF25F}">
      <dgm:prSet/>
      <dgm:spPr/>
      <dgm:t>
        <a:bodyPr/>
        <a:lstStyle/>
        <a:p>
          <a:endParaRPr lang="en-GB"/>
        </a:p>
      </dgm:t>
    </dgm:pt>
    <dgm:pt modelId="{95D36E09-3490-4A26-86CD-93B998569CEE}">
      <dgm:prSet phldrT="[Text]"/>
      <dgm:spPr/>
      <dgm:t>
        <a:bodyPr/>
        <a:lstStyle/>
        <a:p>
          <a:pPr algn="l"/>
          <a:r>
            <a:rPr lang="en-GB" dirty="0">
              <a:solidFill>
                <a:schemeClr val="bg1"/>
              </a:solidFill>
            </a:rPr>
            <a:t>FAIR  data</a:t>
          </a:r>
        </a:p>
      </dgm:t>
    </dgm:pt>
    <dgm:pt modelId="{643474D1-7837-4E8C-9500-00E05DB3FD31}" type="parTrans" cxnId="{DDA7E6ED-2573-4BE2-84DD-C6C9D9B92363}">
      <dgm:prSet/>
      <dgm:spPr/>
      <dgm:t>
        <a:bodyPr/>
        <a:lstStyle/>
        <a:p>
          <a:endParaRPr lang="en-GB"/>
        </a:p>
      </dgm:t>
    </dgm:pt>
    <dgm:pt modelId="{33281C88-4419-47C3-917F-F8EBC0860744}" type="sibTrans" cxnId="{DDA7E6ED-2573-4BE2-84DD-C6C9D9B92363}">
      <dgm:prSet/>
      <dgm:spPr/>
      <dgm:t>
        <a:bodyPr/>
        <a:lstStyle/>
        <a:p>
          <a:endParaRPr lang="en-GB"/>
        </a:p>
      </dgm:t>
    </dgm:pt>
    <dgm:pt modelId="{EAA109ED-C8BD-464E-8D65-AC4B2813564B}">
      <dgm:prSet phldrT="[Text]"/>
      <dgm:spPr/>
      <dgm:t>
        <a:bodyPr/>
        <a:lstStyle/>
        <a:p>
          <a:r>
            <a:rPr lang="en-GB" dirty="0">
              <a:solidFill>
                <a:schemeClr val="bg1"/>
              </a:solidFill>
            </a:rPr>
            <a:t>Open data</a:t>
          </a:r>
        </a:p>
      </dgm:t>
    </dgm:pt>
    <dgm:pt modelId="{CE1B3E61-A669-483E-8DCF-DE5FB2C62584}" type="parTrans" cxnId="{619280F8-AF95-4CE5-9C3B-DABD7793F819}">
      <dgm:prSet/>
      <dgm:spPr/>
      <dgm:t>
        <a:bodyPr/>
        <a:lstStyle/>
        <a:p>
          <a:endParaRPr lang="en-GB"/>
        </a:p>
      </dgm:t>
    </dgm:pt>
    <dgm:pt modelId="{B6818430-5306-475D-8DEF-41EBB831AA7F}" type="sibTrans" cxnId="{619280F8-AF95-4CE5-9C3B-DABD7793F819}">
      <dgm:prSet/>
      <dgm:spPr/>
      <dgm:t>
        <a:bodyPr/>
        <a:lstStyle/>
        <a:p>
          <a:endParaRPr lang="en-GB"/>
        </a:p>
      </dgm:t>
    </dgm:pt>
    <dgm:pt modelId="{00DEF2CC-9089-4EC1-9572-8DAFEF0DD803}" type="pres">
      <dgm:prSet presAssocID="{08221A98-D242-4258-92E8-0B7B3F177692}" presName="compositeShape" presStyleCnt="0">
        <dgm:presLayoutVars>
          <dgm:chMax val="7"/>
          <dgm:dir/>
          <dgm:resizeHandles val="exact"/>
        </dgm:presLayoutVars>
      </dgm:prSet>
      <dgm:spPr/>
    </dgm:pt>
    <dgm:pt modelId="{7310BF52-525C-4CD6-9BE3-8E00387D661E}" type="pres">
      <dgm:prSet presAssocID="{F67311E3-3DD4-4BA1-BF39-36D4822D6B76}" presName="circ1" presStyleLbl="vennNode1" presStyleIdx="0" presStyleCnt="3" custScaleX="146141" custScaleY="145408" custLinFactNeighborX="21338" custLinFactNeighborY="43821"/>
      <dgm:spPr/>
    </dgm:pt>
    <dgm:pt modelId="{AE09F987-87FF-4531-A962-DF2F10DE21AF}" type="pres">
      <dgm:prSet presAssocID="{F67311E3-3DD4-4BA1-BF39-36D4822D6B7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FC57A12-8597-448B-B2E0-7CD229DF085A}" type="pres">
      <dgm:prSet presAssocID="{95D36E09-3490-4A26-86CD-93B998569CEE}" presName="circ2" presStyleLbl="vennNode1" presStyleIdx="1" presStyleCnt="3" custScaleX="89214" custScaleY="84831" custLinFactNeighborX="-17509" custLinFactNeighborY="-8599"/>
      <dgm:spPr/>
    </dgm:pt>
    <dgm:pt modelId="{524C0315-710E-4772-9AF2-C57432F68D72}" type="pres">
      <dgm:prSet presAssocID="{95D36E09-3490-4A26-86CD-93B998569CE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42FE812-3F58-4C01-B610-4A1F14686935}" type="pres">
      <dgm:prSet presAssocID="{EAA109ED-C8BD-464E-8D65-AC4B2813564B}" presName="circ3" presStyleLbl="vennNode1" presStyleIdx="2" presStyleCnt="3" custScaleX="69137" custScaleY="62500" custLinFactNeighborX="-3486"/>
      <dgm:spPr/>
    </dgm:pt>
    <dgm:pt modelId="{D161ADB2-2357-456D-83BB-8519085AFE69}" type="pres">
      <dgm:prSet presAssocID="{EAA109ED-C8BD-464E-8D65-AC4B2813564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2BE7707-108F-4EAF-80A7-635B311EF25F}" srcId="{08221A98-D242-4258-92E8-0B7B3F177692}" destId="{F67311E3-3DD4-4BA1-BF39-36D4822D6B76}" srcOrd="0" destOrd="0" parTransId="{8260CD32-2A97-4FD2-8F9A-0AA9BE214140}" sibTransId="{69CED3DB-DB95-48FD-A722-1E7C1E12961E}"/>
    <dgm:cxn modelId="{D52EB819-E682-456C-A149-52431C97D705}" type="presOf" srcId="{95D36E09-3490-4A26-86CD-93B998569CEE}" destId="{7FC57A12-8597-448B-B2E0-7CD229DF085A}" srcOrd="0" destOrd="0" presId="urn:microsoft.com/office/officeart/2005/8/layout/venn1"/>
    <dgm:cxn modelId="{86E36A24-2050-44F8-8DC9-F5070C4B4B8A}" type="presOf" srcId="{EAA109ED-C8BD-464E-8D65-AC4B2813564B}" destId="{042FE812-3F58-4C01-B610-4A1F14686935}" srcOrd="0" destOrd="0" presId="urn:microsoft.com/office/officeart/2005/8/layout/venn1"/>
    <dgm:cxn modelId="{7DB9FB37-455D-44B0-A0BF-BCE7CD77F0F3}" type="presOf" srcId="{95D36E09-3490-4A26-86CD-93B998569CEE}" destId="{524C0315-710E-4772-9AF2-C57432F68D72}" srcOrd="1" destOrd="0" presId="urn:microsoft.com/office/officeart/2005/8/layout/venn1"/>
    <dgm:cxn modelId="{7D361368-6564-4F6A-913F-488A500AD3E2}" type="presOf" srcId="{08221A98-D242-4258-92E8-0B7B3F177692}" destId="{00DEF2CC-9089-4EC1-9572-8DAFEF0DD803}" srcOrd="0" destOrd="0" presId="urn:microsoft.com/office/officeart/2005/8/layout/venn1"/>
    <dgm:cxn modelId="{98CF12DC-0FC6-41E8-A8F4-2AC3F570F993}" type="presOf" srcId="{EAA109ED-C8BD-464E-8D65-AC4B2813564B}" destId="{D161ADB2-2357-456D-83BB-8519085AFE69}" srcOrd="1" destOrd="0" presId="urn:microsoft.com/office/officeart/2005/8/layout/venn1"/>
    <dgm:cxn modelId="{4EF0CFDF-CD4F-47BC-97A5-464F9D49991A}" type="presOf" srcId="{F67311E3-3DD4-4BA1-BF39-36D4822D6B76}" destId="{7310BF52-525C-4CD6-9BE3-8E00387D661E}" srcOrd="0" destOrd="0" presId="urn:microsoft.com/office/officeart/2005/8/layout/venn1"/>
    <dgm:cxn modelId="{DDA7E6ED-2573-4BE2-84DD-C6C9D9B92363}" srcId="{08221A98-D242-4258-92E8-0B7B3F177692}" destId="{95D36E09-3490-4A26-86CD-93B998569CEE}" srcOrd="1" destOrd="0" parTransId="{643474D1-7837-4E8C-9500-00E05DB3FD31}" sibTransId="{33281C88-4419-47C3-917F-F8EBC0860744}"/>
    <dgm:cxn modelId="{619280F8-AF95-4CE5-9C3B-DABD7793F819}" srcId="{08221A98-D242-4258-92E8-0B7B3F177692}" destId="{EAA109ED-C8BD-464E-8D65-AC4B2813564B}" srcOrd="2" destOrd="0" parTransId="{CE1B3E61-A669-483E-8DCF-DE5FB2C62584}" sibTransId="{B6818430-5306-475D-8DEF-41EBB831AA7F}"/>
    <dgm:cxn modelId="{0FD8ACFA-E500-4FB0-97BD-88E18A71D630}" type="presOf" srcId="{F67311E3-3DD4-4BA1-BF39-36D4822D6B76}" destId="{AE09F987-87FF-4531-A962-DF2F10DE21AF}" srcOrd="1" destOrd="0" presId="urn:microsoft.com/office/officeart/2005/8/layout/venn1"/>
    <dgm:cxn modelId="{6E21942F-F036-47D1-8112-979AE15548FF}" type="presParOf" srcId="{00DEF2CC-9089-4EC1-9572-8DAFEF0DD803}" destId="{7310BF52-525C-4CD6-9BE3-8E00387D661E}" srcOrd="0" destOrd="0" presId="urn:microsoft.com/office/officeart/2005/8/layout/venn1"/>
    <dgm:cxn modelId="{7BB391E1-C9A7-41B9-925E-F8891E6EBBD8}" type="presParOf" srcId="{00DEF2CC-9089-4EC1-9572-8DAFEF0DD803}" destId="{AE09F987-87FF-4531-A962-DF2F10DE21AF}" srcOrd="1" destOrd="0" presId="urn:microsoft.com/office/officeart/2005/8/layout/venn1"/>
    <dgm:cxn modelId="{4BD58A29-199A-4754-9939-608200671A16}" type="presParOf" srcId="{00DEF2CC-9089-4EC1-9572-8DAFEF0DD803}" destId="{7FC57A12-8597-448B-B2E0-7CD229DF085A}" srcOrd="2" destOrd="0" presId="urn:microsoft.com/office/officeart/2005/8/layout/venn1"/>
    <dgm:cxn modelId="{AE9AB58A-D91F-414F-A5E6-A1BBC7CC31FF}" type="presParOf" srcId="{00DEF2CC-9089-4EC1-9572-8DAFEF0DD803}" destId="{524C0315-710E-4772-9AF2-C57432F68D72}" srcOrd="3" destOrd="0" presId="urn:microsoft.com/office/officeart/2005/8/layout/venn1"/>
    <dgm:cxn modelId="{D168452D-4F68-4DB0-A846-F1CA2BBFDA9F}" type="presParOf" srcId="{00DEF2CC-9089-4EC1-9572-8DAFEF0DD803}" destId="{042FE812-3F58-4C01-B610-4A1F14686935}" srcOrd="4" destOrd="0" presId="urn:microsoft.com/office/officeart/2005/8/layout/venn1"/>
    <dgm:cxn modelId="{7DD09E08-17F3-463D-B3B9-ADDCE737153D}" type="presParOf" srcId="{00DEF2CC-9089-4EC1-9572-8DAFEF0DD803}" destId="{D161ADB2-2357-456D-83BB-8519085AFE69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57B53F-C3BB-483B-8C8D-2531B5A6F112}">
      <dsp:nvSpPr>
        <dsp:cNvPr id="0" name=""/>
        <dsp:cNvSpPr/>
      </dsp:nvSpPr>
      <dsp:spPr>
        <a:xfrm>
          <a:off x="383035" y="-5428"/>
          <a:ext cx="3058516" cy="3058516"/>
        </a:xfrm>
        <a:prstGeom prst="circularArrow">
          <a:avLst>
            <a:gd name="adj1" fmla="val 5274"/>
            <a:gd name="adj2" fmla="val 312630"/>
            <a:gd name="adj3" fmla="val 14345486"/>
            <a:gd name="adj4" fmla="val 17058668"/>
            <a:gd name="adj5" fmla="val 547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E2C61-6425-4640-909C-00656A7B900D}">
      <dsp:nvSpPr>
        <dsp:cNvPr id="0" name=""/>
        <dsp:cNvSpPr/>
      </dsp:nvSpPr>
      <dsp:spPr>
        <a:xfrm>
          <a:off x="1369792" y="172"/>
          <a:ext cx="1085002" cy="542501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Proxima Nova" panose="02000506030000020004" pitchFamily="50" charset="0"/>
            </a:rPr>
            <a:t>Create</a:t>
          </a:r>
        </a:p>
      </dsp:txBody>
      <dsp:txXfrm>
        <a:off x="1396275" y="26655"/>
        <a:ext cx="1032036" cy="489535"/>
      </dsp:txXfrm>
    </dsp:sp>
    <dsp:sp modelId="{FBF47795-8134-4B54-AF37-523ED6FDEF9F}">
      <dsp:nvSpPr>
        <dsp:cNvPr id="0" name=""/>
        <dsp:cNvSpPr/>
      </dsp:nvSpPr>
      <dsp:spPr>
        <a:xfrm>
          <a:off x="2447634" y="620928"/>
          <a:ext cx="1085002" cy="542501"/>
        </a:xfrm>
        <a:prstGeom prst="roundRect">
          <a:avLst/>
        </a:prstGeom>
        <a:solidFill>
          <a:schemeClr val="accent3">
            <a:shade val="80000"/>
            <a:hueOff val="16471"/>
            <a:satOff val="-177"/>
            <a:lumOff val="46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Proxima Nova" panose="02000506030000020004" pitchFamily="50" charset="0"/>
            </a:rPr>
            <a:t>Document</a:t>
          </a:r>
        </a:p>
      </dsp:txBody>
      <dsp:txXfrm>
        <a:off x="2474117" y="647411"/>
        <a:ext cx="1032036" cy="489535"/>
      </dsp:txXfrm>
    </dsp:sp>
    <dsp:sp modelId="{C45297F9-5019-40F1-BC26-11A696317A55}">
      <dsp:nvSpPr>
        <dsp:cNvPr id="0" name=""/>
        <dsp:cNvSpPr/>
      </dsp:nvSpPr>
      <dsp:spPr>
        <a:xfrm>
          <a:off x="2447634" y="1861706"/>
          <a:ext cx="1085002" cy="542501"/>
        </a:xfrm>
        <a:prstGeom prst="roundRect">
          <a:avLst/>
        </a:prstGeom>
        <a:solidFill>
          <a:schemeClr val="accent3">
            <a:shade val="80000"/>
            <a:hueOff val="32941"/>
            <a:satOff val="-353"/>
            <a:lumOff val="93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Proxima Nova" panose="02000506030000020004" pitchFamily="50" charset="0"/>
            </a:rPr>
            <a:t>Analyse</a:t>
          </a:r>
        </a:p>
      </dsp:txBody>
      <dsp:txXfrm>
        <a:off x="2474117" y="1888189"/>
        <a:ext cx="1032036" cy="489535"/>
      </dsp:txXfrm>
    </dsp:sp>
    <dsp:sp modelId="{62AA2BA5-611F-494C-B1D0-A0921BBFACD9}">
      <dsp:nvSpPr>
        <dsp:cNvPr id="0" name=""/>
        <dsp:cNvSpPr/>
      </dsp:nvSpPr>
      <dsp:spPr>
        <a:xfrm>
          <a:off x="1373090" y="2482095"/>
          <a:ext cx="1085002" cy="542501"/>
        </a:xfrm>
        <a:prstGeom prst="roundRect">
          <a:avLst/>
        </a:prstGeom>
        <a:solidFill>
          <a:schemeClr val="accent3">
            <a:shade val="80000"/>
            <a:hueOff val="49412"/>
            <a:satOff val="-530"/>
            <a:lumOff val="140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Proxima Nova" panose="02000506030000020004" pitchFamily="50" charset="0"/>
            </a:rPr>
            <a:t>Store</a:t>
          </a:r>
        </a:p>
      </dsp:txBody>
      <dsp:txXfrm>
        <a:off x="1399573" y="2508578"/>
        <a:ext cx="1032036" cy="489535"/>
      </dsp:txXfrm>
    </dsp:sp>
    <dsp:sp modelId="{E068E2B9-1EF1-481C-B52A-467A3FF42150}">
      <dsp:nvSpPr>
        <dsp:cNvPr id="0" name=""/>
        <dsp:cNvSpPr/>
      </dsp:nvSpPr>
      <dsp:spPr>
        <a:xfrm>
          <a:off x="298545" y="1861706"/>
          <a:ext cx="1085002" cy="542501"/>
        </a:xfrm>
        <a:prstGeom prst="roundRect">
          <a:avLst/>
        </a:prstGeom>
        <a:solidFill>
          <a:schemeClr val="accent3">
            <a:shade val="80000"/>
            <a:hueOff val="65882"/>
            <a:satOff val="-706"/>
            <a:lumOff val="187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Proxima Nova" panose="02000506030000020004" pitchFamily="50" charset="0"/>
            </a:rPr>
            <a:t>Share</a:t>
          </a:r>
        </a:p>
      </dsp:txBody>
      <dsp:txXfrm>
        <a:off x="325028" y="1888189"/>
        <a:ext cx="1032036" cy="489535"/>
      </dsp:txXfrm>
    </dsp:sp>
    <dsp:sp modelId="{4526CD32-D2FE-40FD-89A3-A6382E0D23EE}">
      <dsp:nvSpPr>
        <dsp:cNvPr id="0" name=""/>
        <dsp:cNvSpPr/>
      </dsp:nvSpPr>
      <dsp:spPr>
        <a:xfrm>
          <a:off x="298545" y="620928"/>
          <a:ext cx="1085002" cy="542501"/>
        </a:xfrm>
        <a:prstGeom prst="roundRect">
          <a:avLst/>
        </a:prstGeom>
        <a:solidFill>
          <a:schemeClr val="accent3">
            <a:shade val="80000"/>
            <a:hueOff val="82353"/>
            <a:satOff val="-883"/>
            <a:lumOff val="234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latin typeface="Proxima Nova" panose="02000506030000020004" pitchFamily="50" charset="0"/>
            </a:rPr>
            <a:t>Preserve</a:t>
          </a:r>
        </a:p>
      </dsp:txBody>
      <dsp:txXfrm>
        <a:off x="325028" y="647411"/>
        <a:ext cx="1032036" cy="4895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0BF52-525C-4CD6-9BE3-8E00387D661E}">
      <dsp:nvSpPr>
        <dsp:cNvPr id="0" name=""/>
        <dsp:cNvSpPr/>
      </dsp:nvSpPr>
      <dsp:spPr>
        <a:xfrm>
          <a:off x="1071059" y="362794"/>
          <a:ext cx="2494002" cy="2481493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bg1"/>
              </a:solidFill>
              <a:latin typeface="Proxima Nova" panose="02000506030000020004" pitchFamily="50" charset="0"/>
            </a:rPr>
            <a:t>Managed data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100" kern="1200" dirty="0">
            <a:solidFill>
              <a:schemeClr val="bg1"/>
            </a:solidFill>
            <a:latin typeface="Proxima Nova" panose="02000506030000020004" pitchFamily="50" charset="0"/>
          </a:endParaRP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100" kern="1200" dirty="0">
            <a:solidFill>
              <a:schemeClr val="bg1"/>
            </a:solidFill>
            <a:latin typeface="Proxima Nova" panose="02000506030000020004" pitchFamily="50" charset="0"/>
          </a:endParaRPr>
        </a:p>
      </dsp:txBody>
      <dsp:txXfrm>
        <a:off x="1403593" y="797055"/>
        <a:ext cx="1828935" cy="1116672"/>
      </dsp:txXfrm>
    </dsp:sp>
    <dsp:sp modelId="{7FC57A12-8597-448B-B2E0-7CD229DF085A}">
      <dsp:nvSpPr>
        <dsp:cNvPr id="0" name=""/>
        <dsp:cNvSpPr/>
      </dsp:nvSpPr>
      <dsp:spPr>
        <a:xfrm>
          <a:off x="1509646" y="1343296"/>
          <a:ext cx="1522501" cy="1447702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bg1"/>
              </a:solidFill>
            </a:rPr>
            <a:t>FAIR  data</a:t>
          </a:r>
        </a:p>
      </dsp:txBody>
      <dsp:txXfrm>
        <a:off x="1975277" y="1717285"/>
        <a:ext cx="913501" cy="796236"/>
      </dsp:txXfrm>
    </dsp:sp>
    <dsp:sp modelId="{042FE812-3F58-4C01-B610-4A1F14686935}">
      <dsp:nvSpPr>
        <dsp:cNvPr id="0" name=""/>
        <dsp:cNvSpPr/>
      </dsp:nvSpPr>
      <dsp:spPr>
        <a:xfrm>
          <a:off x="688696" y="1680591"/>
          <a:ext cx="1179873" cy="1066608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bg1"/>
              </a:solidFill>
            </a:rPr>
            <a:t>Open data</a:t>
          </a:r>
        </a:p>
      </dsp:txBody>
      <dsp:txXfrm>
        <a:off x="799801" y="1956132"/>
        <a:ext cx="707923" cy="5866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ba1d58435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8ba1d58435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ba1d58435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8ba1d58435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372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ba1d58435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8ba1d58435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4192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8ba1d5843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8ba1d5843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8b75ac6aae_1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8b75ac6aae_1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8ba1d58435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8ba1d58435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8ba1d58435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8ba1d58435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8ba1d58435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8ba1d58435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8ba1d58435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8ba1d58435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ba1d58435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ba1d58435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8ba1d58435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8ba1d58435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8ba1d58435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8ba1d58435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.png"/><Relationship Id="rId3" Type="http://schemas.openxmlformats.org/officeDocument/2006/relationships/audio" Target="../media/media10.m4a"/><Relationship Id="rId7" Type="http://schemas.openxmlformats.org/officeDocument/2006/relationships/image" Target="../media/image4.png"/><Relationship Id="rId12" Type="http://schemas.microsoft.com/office/2007/relationships/diagramDrawing" Target="../diagrams/drawing2.xml"/><Relationship Id="rId2" Type="http://schemas.microsoft.com/office/2007/relationships/media" Target="../media/media10.m4a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diagramColors" Target="../diagrams/colors2.xml"/><Relationship Id="rId5" Type="http://schemas.openxmlformats.org/officeDocument/2006/relationships/notesSlide" Target="../notesSlides/notesSlide10.xml"/><Relationship Id="rId10" Type="http://schemas.openxmlformats.org/officeDocument/2006/relationships/diagramQuickStyle" Target="../diagrams/quickStyle2.xml"/><Relationship Id="rId4" Type="http://schemas.openxmlformats.org/officeDocument/2006/relationships/slideLayout" Target="../slideLayouts/slideLayout6.xml"/><Relationship Id="rId9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s.venkataraman@ed.ac.uk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slideLayout" Target="../slideLayouts/slideLayout3.xml"/><Relationship Id="rId7" Type="http://schemas.openxmlformats.org/officeDocument/2006/relationships/diagramData" Target="../diagrams/data1.xml"/><Relationship Id="rId12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11" Type="http://schemas.microsoft.com/office/2007/relationships/diagramDrawing" Target="../diagrams/drawing1.xml"/><Relationship Id="rId5" Type="http://schemas.openxmlformats.org/officeDocument/2006/relationships/image" Target="../media/image3.png"/><Relationship Id="rId10" Type="http://schemas.openxmlformats.org/officeDocument/2006/relationships/diagramColors" Target="../diagrams/colors1.xml"/><Relationship Id="rId4" Type="http://schemas.openxmlformats.org/officeDocument/2006/relationships/notesSlide" Target="../notesSlides/notesSlide2.xml"/><Relationship Id="rId9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audio" Target="../media/media3.m4a"/><Relationship Id="rId16" Type="http://schemas.openxmlformats.org/officeDocument/2006/relationships/image" Target="../media/image14.svg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2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hyperlink" Target="https://rdamsc.dcc.ac.uk/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://rd-alliance.github.io/metadata-directory/" TargetMode="External"/><Relationship Id="rId10" Type="http://schemas.openxmlformats.org/officeDocument/2006/relationships/image" Target="../media/image18.sv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hyperlink" Target="https://bartoc.org/en" TargetMode="Externa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media6.m4a"/><Relationship Id="rId7" Type="http://schemas.openxmlformats.org/officeDocument/2006/relationships/image" Target="../media/image4.png"/><Relationship Id="rId2" Type="http://schemas.microsoft.com/office/2007/relationships/media" Target="../media/media6.m4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6.xml"/><Relationship Id="rId9" Type="http://schemas.openxmlformats.org/officeDocument/2006/relationships/hyperlink" Target="https://foter.com/blog/how-to-attribute-creative-commons-photos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1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book.fosteropenscience.eu/" TargetMode="External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5">
            <a:alphaModFix/>
          </a:blip>
          <a:srcRect t="11477" b="16652"/>
          <a:stretch/>
        </p:blipFill>
        <p:spPr>
          <a:xfrm>
            <a:off x="75" y="-110550"/>
            <a:ext cx="9143850" cy="48131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0" y="47716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August, 2020 							                               </a:t>
            </a:r>
            <a:r>
              <a:rPr lang="en-GB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CODATA-RDA Data Science School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Google Shape;55;p13">
            <a:extLst>
              <a:ext uri="{FF2B5EF4-FFF2-40B4-BE49-F238E27FC236}">
                <a16:creationId xmlns:a16="http://schemas.microsoft.com/office/drawing/2014/main" id="{13256E9D-9144-40D7-A512-B0C4FE2BB13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dirty="0">
                <a:solidFill>
                  <a:schemeClr val="bg1"/>
                </a:solidFill>
              </a:rPr>
              <a:t>RDM &amp; Open Science:</a:t>
            </a:r>
            <a:endParaRPr sz="4400" dirty="0">
              <a:solidFill>
                <a:schemeClr val="bg1"/>
              </a:solidFill>
            </a:endParaRPr>
          </a:p>
        </p:txBody>
      </p:sp>
      <p:sp>
        <p:nvSpPr>
          <p:cNvPr id="15" name="Google Shape;56;p13">
            <a:extLst>
              <a:ext uri="{FF2B5EF4-FFF2-40B4-BE49-F238E27FC236}">
                <a16:creationId xmlns:a16="http://schemas.microsoft.com/office/drawing/2014/main" id="{82725613-1B4E-4748-9CFB-59836DEB77C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1700" y="2834124"/>
            <a:ext cx="8520600" cy="186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what you learnt before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dirty="0">
                <a:solidFill>
                  <a:schemeClr val="bg1"/>
                </a:solidFill>
              </a:rPr>
              <a:t>S. Venkataraman, DCC</a:t>
            </a:r>
            <a:endParaRPr i="1" dirty="0">
              <a:solidFill>
                <a:schemeClr val="bg1"/>
              </a:solidFill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522CAE9-CE0B-4465-94CC-6A4FF6F482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876"/>
    </mc:Choice>
    <mc:Fallback>
      <p:transition spd="slow" advTm="708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Open Science</a:t>
            </a:r>
            <a:endParaRPr b="1" dirty="0"/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Where possible, any publicly funded research outputs should be made publicly available</a:t>
            </a:r>
          </a:p>
          <a:p>
            <a:pPr marL="285750" indent="-285750">
              <a:spcAft>
                <a:spcPts val="1600"/>
              </a:spcAft>
            </a:pPr>
            <a:r>
              <a:rPr lang="en-GB" b="1" dirty="0"/>
              <a:t>FAIR ≠ Open</a:t>
            </a:r>
          </a:p>
          <a:p>
            <a:pPr marL="285750" indent="-285750">
              <a:spcAft>
                <a:spcPts val="1600"/>
              </a:spcAft>
            </a:pPr>
            <a:r>
              <a:rPr lang="en-GB" b="1" dirty="0"/>
              <a:t>“As open as possible, as closed as necessary”</a:t>
            </a:r>
          </a:p>
        </p:txBody>
      </p:sp>
      <p:sp>
        <p:nvSpPr>
          <p:cNvPr id="134" name="Google Shape;134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F8DB9065-3D44-43B8-87DC-8A22D9616D66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CDE4D59-49A6-4448-825B-DF2334683994}"/>
              </a:ext>
            </a:extLst>
          </p:cNvPr>
          <p:cNvGrpSpPr/>
          <p:nvPr/>
        </p:nvGrpSpPr>
        <p:grpSpPr>
          <a:xfrm>
            <a:off x="3769406" y="1190106"/>
            <a:ext cx="4703052" cy="3063839"/>
            <a:chOff x="2047164" y="726833"/>
            <a:chExt cx="7408162" cy="482610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DEF3147-AF69-41C7-BAE6-232B2692D696}"/>
                </a:ext>
              </a:extLst>
            </p:cNvPr>
            <p:cNvSpPr/>
            <p:nvPr/>
          </p:nvSpPr>
          <p:spPr>
            <a:xfrm>
              <a:off x="2047164" y="842665"/>
              <a:ext cx="7408162" cy="471027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4" name="Diagram 13">
              <a:extLst>
                <a:ext uri="{FF2B5EF4-FFF2-40B4-BE49-F238E27FC236}">
                  <a16:creationId xmlns:a16="http://schemas.microsoft.com/office/drawing/2014/main" id="{65218834-E5F3-47FC-8150-63D6FC599CD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76967618"/>
                </p:ext>
              </p:extLst>
            </p:nvPr>
          </p:nvGraphicFramePr>
          <p:xfrm>
            <a:off x="3094958" y="726833"/>
            <a:ext cx="6360368" cy="44802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B7013AE-D623-4A38-B780-A2D780554B0F}"/>
                </a:ext>
              </a:extLst>
            </p:cNvPr>
            <p:cNvSpPr txBox="1"/>
            <p:nvPr/>
          </p:nvSpPr>
          <p:spPr>
            <a:xfrm>
              <a:off x="2470549" y="2063124"/>
              <a:ext cx="1368153" cy="1018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>
                  <a:solidFill>
                    <a:schemeClr val="bg1">
                      <a:lumMod val="50000"/>
                    </a:schemeClr>
                  </a:solidFill>
                  <a:latin typeface="Proxima Nova" panose="02000506030000020004" pitchFamily="50" charset="0"/>
                  <a:cs typeface="Arial" panose="020B0604020202020204" pitchFamily="34" charset="0"/>
                </a:rPr>
                <a:t>the wild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AF206F-048C-4954-A27C-A6454F901684}"/>
              </a:ext>
            </a:extLst>
          </p:cNvPr>
          <p:cNvGrpSpPr/>
          <p:nvPr/>
        </p:nvGrpSpPr>
        <p:grpSpPr>
          <a:xfrm>
            <a:off x="4704862" y="2347724"/>
            <a:ext cx="2116281" cy="1526716"/>
            <a:chOff x="3916907" y="3200793"/>
            <a:chExt cx="3341897" cy="2410893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E02A677E-E559-4C00-B81C-517A096C9EE6}"/>
                </a:ext>
              </a:extLst>
            </p:cNvPr>
            <p:cNvCxnSpPr>
              <a:cxnSpLocks/>
              <a:endCxn id="21" idx="1"/>
            </p:cNvCxnSpPr>
            <p:nvPr/>
          </p:nvCxnSpPr>
          <p:spPr>
            <a:xfrm>
              <a:off x="3916907" y="3906179"/>
              <a:ext cx="1916003" cy="501440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FA2CC1-1848-4CAD-B766-9E5345423685}"/>
                </a:ext>
              </a:extLst>
            </p:cNvPr>
            <p:cNvCxnSpPr>
              <a:cxnSpLocks/>
              <a:endCxn id="21" idx="3"/>
            </p:cNvCxnSpPr>
            <p:nvPr/>
          </p:nvCxnSpPr>
          <p:spPr>
            <a:xfrm flipV="1">
              <a:off x="5386857" y="5290250"/>
              <a:ext cx="628559" cy="321436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62D8688D-9DEC-4D05-9470-D5B4E1116372}"/>
                </a:ext>
              </a:extLst>
            </p:cNvPr>
            <p:cNvCxnSpPr>
              <a:cxnSpLocks/>
              <a:endCxn id="21" idx="0"/>
            </p:cNvCxnSpPr>
            <p:nvPr/>
          </p:nvCxnSpPr>
          <p:spPr>
            <a:xfrm flipH="1">
              <a:off x="5979413" y="3200793"/>
              <a:ext cx="271126" cy="985918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BB8A4FF-5D5B-46CA-B08D-D069B9887579}"/>
                </a:ext>
              </a:extLst>
            </p:cNvPr>
            <p:cNvCxnSpPr>
              <a:cxnSpLocks/>
              <a:endCxn id="21" idx="5"/>
            </p:cNvCxnSpPr>
            <p:nvPr/>
          </p:nvCxnSpPr>
          <p:spPr>
            <a:xfrm flipH="1" flipV="1">
              <a:off x="6384018" y="5214032"/>
              <a:ext cx="874786" cy="280470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A815D3A-D2DF-41AE-B802-D2665D78DF54}"/>
                </a:ext>
              </a:extLst>
            </p:cNvPr>
            <p:cNvSpPr/>
            <p:nvPr/>
          </p:nvSpPr>
          <p:spPr>
            <a:xfrm rot="20899039">
              <a:off x="5842309" y="4173508"/>
              <a:ext cx="532310" cy="127463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D5E0576-0006-4DC6-9FEE-DF9B131DE89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068"/>
    </mc:Choice>
    <mc:Fallback xmlns="">
      <p:transition spd="slow" advTm="37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Data Management Plans (DMPs)</a:t>
            </a:r>
            <a:endParaRPr b="1" dirty="0"/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A document written before the start of a project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A</a:t>
            </a:r>
            <a:r>
              <a:rPr lang="en-GB" b="1" dirty="0"/>
              <a:t> “living document”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A way of neatly tying together all the info discussed previously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They are there to mainly help you!</a:t>
            </a:r>
          </a:p>
        </p:txBody>
      </p:sp>
      <p:sp>
        <p:nvSpPr>
          <p:cNvPr id="134" name="Google Shape;134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439C9BB8-9C2E-4869-B178-FB5A4F8790D5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Graphic 6" descr="Document">
            <a:extLst>
              <a:ext uri="{FF2B5EF4-FFF2-40B4-BE49-F238E27FC236}">
                <a16:creationId xmlns:a16="http://schemas.microsoft.com/office/drawing/2014/main" id="{2B604660-0B3F-4CB2-AF13-E2B29D54A8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25291" y="1527908"/>
            <a:ext cx="2438363" cy="2438363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4C31B6B1-16C0-4DCC-9A50-EE2D40AB56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47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040"/>
    </mc:Choice>
    <mc:Fallback xmlns="">
      <p:transition spd="slow" advTm="56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Take home messages</a:t>
            </a:r>
            <a:endParaRPr b="1" dirty="0"/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1"/>
          </p:nvPr>
        </p:nvSpPr>
        <p:spPr>
          <a:xfrm>
            <a:off x="311699" y="1389600"/>
            <a:ext cx="8566577" cy="3179400"/>
          </a:xfrm>
          <a:prstGeom prst="rect">
            <a:avLst/>
          </a:prstGeom>
        </p:spPr>
        <p:txBody>
          <a:bodyPr spcFirstLastPara="1" wrap="square" lIns="91425" tIns="91425" rIns="91425" bIns="91425" numCol="2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Increase </a:t>
            </a:r>
            <a:r>
              <a:rPr lang="en-GB" b="1" dirty="0"/>
              <a:t>value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Increase</a:t>
            </a:r>
            <a:r>
              <a:rPr lang="en-GB" b="1" dirty="0"/>
              <a:t> reproducibility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Increase </a:t>
            </a:r>
            <a:r>
              <a:rPr lang="en-GB" b="1" dirty="0"/>
              <a:t>provenance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Increase</a:t>
            </a:r>
            <a:r>
              <a:rPr lang="en-GB" b="1" dirty="0"/>
              <a:t> integrity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Increase</a:t>
            </a:r>
            <a:r>
              <a:rPr lang="en-GB" b="1" dirty="0"/>
              <a:t> accountability</a:t>
            </a:r>
          </a:p>
          <a:p>
            <a:pPr marL="285750" indent="-285750">
              <a:spcAft>
                <a:spcPts val="1600"/>
              </a:spcAft>
            </a:pPr>
            <a:endParaRPr lang="en-GB" dirty="0"/>
          </a:p>
          <a:p>
            <a:pPr marL="285750" indent="-285750">
              <a:spcAft>
                <a:spcPts val="1600"/>
              </a:spcAft>
            </a:pPr>
            <a:endParaRPr lang="en-GB" dirty="0"/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Reduce </a:t>
            </a:r>
            <a:r>
              <a:rPr lang="en-GB" b="1" dirty="0"/>
              <a:t>risks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Reduce </a:t>
            </a:r>
            <a:r>
              <a:rPr lang="en-GB" b="1" dirty="0"/>
              <a:t>costs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Reduce </a:t>
            </a:r>
            <a:r>
              <a:rPr lang="en-GB" b="1" dirty="0"/>
              <a:t>fraud</a:t>
            </a:r>
          </a:p>
          <a:p>
            <a:pPr marL="285750" indent="-285750">
              <a:spcAft>
                <a:spcPts val="1600"/>
              </a:spcAft>
            </a:pPr>
            <a:endParaRPr lang="en-GB" dirty="0"/>
          </a:p>
          <a:p>
            <a:pPr marL="285750" indent="-285750">
              <a:spcAft>
                <a:spcPts val="1600"/>
              </a:spcAft>
            </a:pPr>
            <a:endParaRPr lang="en-GB" dirty="0"/>
          </a:p>
        </p:txBody>
      </p:sp>
      <p:sp>
        <p:nvSpPr>
          <p:cNvPr id="134" name="Google Shape;134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588790B9-91BF-4524-ABD4-875911BC5270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8E6E026-DD3E-49B5-B991-C840B778F9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3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07"/>
    </mc:Choice>
    <mc:Fallback xmlns="">
      <p:transition spd="slow" advTm="20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3"/>
          <p:cNvPicPr preferRelativeResize="0"/>
          <p:nvPr/>
        </p:nvPicPr>
        <p:blipFill rotWithShape="1">
          <a:blip r:embed="rId5">
            <a:alphaModFix/>
          </a:blip>
          <a:srcRect t="11477" b="16652"/>
          <a:stretch/>
        </p:blipFill>
        <p:spPr>
          <a:xfrm>
            <a:off x="75" y="-265242"/>
            <a:ext cx="9143850" cy="481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43BE5D3-4001-4748-BF72-CF583F1046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5412" y="3899133"/>
            <a:ext cx="2532893" cy="624501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15BF0B5B-8C59-44AF-B6BB-4CC52B9A52F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biLevel thresh="50000"/>
          </a:blip>
          <a:stretch>
            <a:fillRect/>
          </a:stretch>
        </p:blipFill>
        <p:spPr>
          <a:xfrm>
            <a:off x="6475412" y="3212482"/>
            <a:ext cx="2532893" cy="603505"/>
          </a:xfrm>
          <a:prstGeom prst="rect">
            <a:avLst/>
          </a:prstGeom>
        </p:spPr>
      </p:pic>
      <p:sp>
        <p:nvSpPr>
          <p:cNvPr id="9" name="Google Shape;56;p13">
            <a:extLst>
              <a:ext uri="{FF2B5EF4-FFF2-40B4-BE49-F238E27FC236}">
                <a16:creationId xmlns:a16="http://schemas.microsoft.com/office/drawing/2014/main" id="{A0FEB510-BAA9-4390-BCB9-7F4F780BCB9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1700" y="3135382"/>
            <a:ext cx="8520600" cy="14169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s.venkataraman@ed.ac.uk</a:t>
            </a:r>
            <a:endParaRPr lang="en-GB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dirty="0">
                <a:solidFill>
                  <a:schemeClr val="bg1"/>
                </a:solidFill>
              </a:rPr>
              <a:t>@digitalcuration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dirty="0">
                <a:solidFill>
                  <a:schemeClr val="bg1"/>
                </a:solidFill>
              </a:rPr>
              <a:t>dcc.ac.uk</a:t>
            </a:r>
            <a:endParaRPr i="1" dirty="0">
              <a:solidFill>
                <a:schemeClr val="bg1"/>
              </a:solidFill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C5C781-8DAC-4E9C-83AF-13867C385A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29"/>
    </mc:Choice>
    <mc:Fallback xmlns="">
      <p:transition spd="slow" advTm="15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What is Research Data Management?</a:t>
            </a:r>
            <a:endParaRPr b="1" dirty="0"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18588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ctr" defTabSz="457200">
              <a:lnSpc>
                <a:spcPct val="150000"/>
              </a:lnSpc>
              <a:buNone/>
            </a:pPr>
            <a:r>
              <a:rPr lang="en-GB" sz="1800" dirty="0">
                <a:solidFill>
                  <a:schemeClr val="tx1"/>
                </a:solidFill>
                <a:cs typeface="Arial" panose="020B0604020202020204" pitchFamily="34" charset="0"/>
              </a:rPr>
              <a:t>“the active management and appraisal of data over the lifecycle of scholarly and scientific interest”</a:t>
            </a:r>
          </a:p>
          <a:p>
            <a:pPr marL="114300" indent="0" algn="ctr" defTabSz="457200">
              <a:lnSpc>
                <a:spcPct val="150000"/>
              </a:lnSpc>
              <a:buNone/>
            </a:pPr>
            <a:r>
              <a:rPr lang="en-GB" altLang="en-US" sz="1800" b="1" dirty="0">
                <a:solidFill>
                  <a:schemeClr val="tx1"/>
                </a:solidFill>
                <a:cs typeface="Arial" panose="020B0604020202020204" pitchFamily="34" charset="0"/>
              </a:rPr>
              <a:t>Data management is part of good research practice.</a:t>
            </a:r>
            <a:endParaRPr lang="en-GB" altLang="en-US" sz="18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Content Placeholder 13">
            <a:extLst>
              <a:ext uri="{FF2B5EF4-FFF2-40B4-BE49-F238E27FC236}">
                <a16:creationId xmlns:a16="http://schemas.microsoft.com/office/drawing/2014/main" id="{944D5E76-EC66-4C60-8443-EFD025A3F6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2480230"/>
              </p:ext>
            </p:extLst>
          </p:nvPr>
        </p:nvGraphicFramePr>
        <p:xfrm>
          <a:off x="4571999" y="1371600"/>
          <a:ext cx="3831183" cy="3025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2644ED64-6A40-43F2-9968-44211BE66B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110"/>
    </mc:Choice>
    <mc:Fallback xmlns="">
      <p:transition spd="slow" advTm="40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9EE2C61-6425-4640-909C-00656A7B90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graphicEl>
                                              <a:dgm id="{69EE2C61-6425-4640-909C-00656A7B90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057B53F-C3BB-483B-8C8D-2531B5A6F1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graphicEl>
                                              <a:dgm id="{C057B53F-C3BB-483B-8C8D-2531B5A6F1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BF47795-8134-4B54-AF37-523ED6FDEF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graphicEl>
                                              <a:dgm id="{FBF47795-8134-4B54-AF37-523ED6FDEF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45297F9-5019-40F1-BC26-11A696317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graphicEl>
                                              <a:dgm id="{C45297F9-5019-40F1-BC26-11A696317A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2AA2BA5-611F-494C-B1D0-A0921BBFAC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graphicEl>
                                              <a:dgm id="{62AA2BA5-611F-494C-B1D0-A0921BBFAC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068E2B9-1EF1-481C-B52A-467A3FF421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>
                                            <p:graphicEl>
                                              <a:dgm id="{E068E2B9-1EF1-481C-B52A-467A3FF421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526CD32-D2FE-40FD-89A3-A6382E0D23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graphicEl>
                                              <a:dgm id="{4526CD32-D2FE-40FD-89A3-A6382E0D23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Graphic spid="10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File formats</a:t>
            </a:r>
            <a:endParaRPr b="1" dirty="0"/>
          </a:p>
        </p:txBody>
      </p:sp>
      <p:sp>
        <p:nvSpPr>
          <p:cNvPr id="93" name="Google Shape;93;p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Avoid </a:t>
            </a:r>
            <a:r>
              <a:rPr lang="en-GB" b="1" dirty="0"/>
              <a:t>proprietary</a:t>
            </a:r>
            <a:r>
              <a:rPr lang="en-GB" dirty="0"/>
              <a:t> and </a:t>
            </a:r>
            <a:r>
              <a:rPr lang="en-GB" b="1" dirty="0"/>
              <a:t>lossy</a:t>
            </a:r>
            <a:r>
              <a:rPr lang="en-GB" dirty="0"/>
              <a:t> formats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Make sure </a:t>
            </a:r>
            <a:r>
              <a:rPr lang="en-GB" b="1" dirty="0"/>
              <a:t>accessibility</a:t>
            </a:r>
            <a:r>
              <a:rPr lang="en-GB" dirty="0"/>
              <a:t> ensured in long term preservation</a:t>
            </a:r>
            <a:endParaRPr dirty="0"/>
          </a:p>
        </p:txBody>
      </p:sp>
      <p:sp>
        <p:nvSpPr>
          <p:cNvPr id="94" name="Google Shape;94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C7C209E9-B452-43C2-A9B9-79867287087F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Graphic 4" descr="Images">
            <a:extLst>
              <a:ext uri="{FF2B5EF4-FFF2-40B4-BE49-F238E27FC236}">
                <a16:creationId xmlns:a16="http://schemas.microsoft.com/office/drawing/2014/main" id="{341C6377-67BA-4869-9A0E-B54BDB3EB4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31576" y="1329104"/>
            <a:ext cx="1699846" cy="1699846"/>
          </a:xfrm>
          <a:prstGeom prst="rect">
            <a:avLst/>
          </a:prstGeom>
        </p:spPr>
      </p:pic>
      <p:pic>
        <p:nvPicPr>
          <p:cNvPr id="7" name="Graphic 6" descr="Voice">
            <a:extLst>
              <a:ext uri="{FF2B5EF4-FFF2-40B4-BE49-F238E27FC236}">
                <a16:creationId xmlns:a16="http://schemas.microsoft.com/office/drawing/2014/main" id="{4C8F69C3-A252-4075-B9EC-1030C8D338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71750" y="2721988"/>
            <a:ext cx="1656861" cy="1656861"/>
          </a:xfrm>
          <a:prstGeom prst="rect">
            <a:avLst/>
          </a:prstGeom>
        </p:spPr>
      </p:pic>
      <p:pic>
        <p:nvPicPr>
          <p:cNvPr id="11" name="Graphic 10" descr="Map with pin">
            <a:extLst>
              <a:ext uri="{FF2B5EF4-FFF2-40B4-BE49-F238E27FC236}">
                <a16:creationId xmlns:a16="http://schemas.microsoft.com/office/drawing/2014/main" id="{59E74397-948F-43EF-9D80-EB96EFB4DCA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950354" y="2979300"/>
            <a:ext cx="1783938" cy="1783938"/>
          </a:xfrm>
          <a:prstGeom prst="rect">
            <a:avLst/>
          </a:prstGeom>
        </p:spPr>
      </p:pic>
      <p:pic>
        <p:nvPicPr>
          <p:cNvPr id="13" name="Graphic 12" descr="Document">
            <a:extLst>
              <a:ext uri="{FF2B5EF4-FFF2-40B4-BE49-F238E27FC236}">
                <a16:creationId xmlns:a16="http://schemas.microsoft.com/office/drawing/2014/main" id="{5AAF81A1-2B5D-40EA-9A97-B7DDAB028B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89948" y="1088179"/>
            <a:ext cx="1656860" cy="1656860"/>
          </a:xfrm>
          <a:prstGeom prst="rect">
            <a:avLst/>
          </a:prstGeom>
        </p:spPr>
      </p:pic>
      <p:pic>
        <p:nvPicPr>
          <p:cNvPr id="15" name="Graphic 14" descr="Table">
            <a:extLst>
              <a:ext uri="{FF2B5EF4-FFF2-40B4-BE49-F238E27FC236}">
                <a16:creationId xmlns:a16="http://schemas.microsoft.com/office/drawing/2014/main" id="{C640F652-59B0-431A-A6F2-FF4E25A31A6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869286" y="2789148"/>
            <a:ext cx="1783938" cy="1783938"/>
          </a:xfrm>
          <a:prstGeom prst="rect">
            <a:avLst/>
          </a:prstGeom>
        </p:spPr>
      </p:pic>
      <p:pic>
        <p:nvPicPr>
          <p:cNvPr id="17" name="Graphic 16" descr="Film strip">
            <a:extLst>
              <a:ext uri="{FF2B5EF4-FFF2-40B4-BE49-F238E27FC236}">
                <a16:creationId xmlns:a16="http://schemas.microsoft.com/office/drawing/2014/main" id="{9BCA2729-AF30-4C0F-AAA4-EB9E083BC0F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082681" y="1082431"/>
            <a:ext cx="1946519" cy="1946519"/>
          </a:xfrm>
          <a:prstGeom prst="rect">
            <a:avLst/>
          </a:prstGeom>
        </p:spPr>
      </p:pic>
      <p:pic>
        <p:nvPicPr>
          <p:cNvPr id="20" name="Audio 19">
            <a:hlinkClick r:id="" action="ppaction://media"/>
            <a:extLst>
              <a:ext uri="{FF2B5EF4-FFF2-40B4-BE49-F238E27FC236}">
                <a16:creationId xmlns:a16="http://schemas.microsoft.com/office/drawing/2014/main" id="{1132CEB0-3A47-4E7F-976E-6714BA002A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806"/>
    </mc:Choice>
    <mc:Fallback xmlns="">
      <p:transition spd="slow" advTm="71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Metadata</a:t>
            </a:r>
            <a:endParaRPr b="1" dirty="0"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“data about data”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Part of good documentation</a:t>
            </a:r>
          </a:p>
          <a:p>
            <a:pPr marL="285750" indent="-285750">
              <a:spcAft>
                <a:spcPts val="1600"/>
              </a:spcAft>
            </a:pPr>
            <a:r>
              <a:rPr lang="en-GB" b="1" dirty="0"/>
              <a:t>Minimum information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Use common standards where possible to allow </a:t>
            </a:r>
            <a:r>
              <a:rPr lang="en-GB" b="1" dirty="0"/>
              <a:t>interoperability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Look for standards here: </a:t>
            </a:r>
            <a:r>
              <a:rPr lang="en-GB" dirty="0">
                <a:hlinkClick r:id="rId5"/>
              </a:rPr>
              <a:t>http://rd-alliance.github.io/metadata-directory/</a:t>
            </a:r>
            <a:r>
              <a:rPr lang="en-GB" dirty="0"/>
              <a:t>; </a:t>
            </a:r>
            <a:r>
              <a:rPr lang="en-GB" dirty="0">
                <a:hlinkClick r:id="rId6"/>
              </a:rPr>
              <a:t>https://rdamsc.dcc.ac.uk/</a:t>
            </a:r>
            <a:endParaRPr lang="en-GB" dirty="0"/>
          </a:p>
          <a:p>
            <a:pPr marL="285750" indent="-285750">
              <a:spcAft>
                <a:spcPts val="1600"/>
              </a:spcAft>
            </a:pPr>
            <a:endParaRPr lang="en-GB" dirty="0"/>
          </a:p>
        </p:txBody>
      </p:sp>
      <p:sp>
        <p:nvSpPr>
          <p:cNvPr id="74" name="Google Shape;74;p1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CC1DDF79-5A08-4B8B-B6BF-C40EFB91A02B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Graphic 4" descr="Hashtag">
            <a:extLst>
              <a:ext uri="{FF2B5EF4-FFF2-40B4-BE49-F238E27FC236}">
                <a16:creationId xmlns:a16="http://schemas.microsoft.com/office/drawing/2014/main" id="{83BBE413-9C61-41C7-A3D4-BFADA1E553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67872" y="1621691"/>
            <a:ext cx="2434494" cy="2434494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3149B387-4804-4470-BC8A-8B0A07985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044"/>
    </mc:Choice>
    <mc:Fallback xmlns="">
      <p:transition spd="slow" advTm="830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>
            <a:spLocks noGrp="1"/>
          </p:cNvSpPr>
          <p:nvPr>
            <p:ph type="title"/>
          </p:nvPr>
        </p:nvSpPr>
        <p:spPr>
          <a:xfrm>
            <a:off x="311700" y="5745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Ontologies</a:t>
            </a:r>
            <a:endParaRPr b="1" dirty="0"/>
          </a:p>
        </p:txBody>
      </p:sp>
      <p:sp>
        <p:nvSpPr>
          <p:cNvPr id="113" name="Google Shape;113;p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Part of metadata</a:t>
            </a:r>
          </a:p>
          <a:p>
            <a:pPr marL="285750" indent="-285750">
              <a:spcAft>
                <a:spcPts val="1600"/>
              </a:spcAft>
            </a:pPr>
            <a:r>
              <a:rPr lang="en-GB" b="1" dirty="0"/>
              <a:t>Structured controlled vocabularies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Use common ontologies where possible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Allows easier cross comparisons to be done computationally -&gt; </a:t>
            </a:r>
            <a:r>
              <a:rPr lang="en-GB" b="1" dirty="0"/>
              <a:t>interoperability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Try 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BARTOC catalogue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 to possibly find suitable ontology for you</a:t>
            </a:r>
            <a:endParaRPr lang="en-GB" dirty="0"/>
          </a:p>
        </p:txBody>
      </p:sp>
      <p:sp>
        <p:nvSpPr>
          <p:cNvPr id="114" name="Google Shape;114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115" name="Google Shape;115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2C45770E-5D87-402F-83CD-0D401FDA40D0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9D3516-F4EB-45D7-AFB6-6B577D1DC0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07A49E-F947-4496-A3A7-1EA19D7C545B}"/>
              </a:ext>
            </a:extLst>
          </p:cNvPr>
          <p:cNvSpPr txBox="1"/>
          <p:nvPr/>
        </p:nvSpPr>
        <p:spPr>
          <a:xfrm>
            <a:off x="4937760" y="1276894"/>
            <a:ext cx="1561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Parent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8E319D-6D35-4915-83D3-18AA8B317904}"/>
              </a:ext>
            </a:extLst>
          </p:cNvPr>
          <p:cNvSpPr txBox="1"/>
          <p:nvPr/>
        </p:nvSpPr>
        <p:spPr>
          <a:xfrm>
            <a:off x="5603964" y="1755044"/>
            <a:ext cx="1023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Child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29647E-C8CD-410B-BAEA-FA5BEAC4D3A4}"/>
              </a:ext>
            </a:extLst>
          </p:cNvPr>
          <p:cNvSpPr txBox="1"/>
          <p:nvPr/>
        </p:nvSpPr>
        <p:spPr>
          <a:xfrm>
            <a:off x="4937760" y="3281832"/>
            <a:ext cx="1561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Parent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81CB0E-A53F-4E1E-9D79-37B3ADFEB367}"/>
              </a:ext>
            </a:extLst>
          </p:cNvPr>
          <p:cNvSpPr txBox="1"/>
          <p:nvPr/>
        </p:nvSpPr>
        <p:spPr>
          <a:xfrm>
            <a:off x="5603964" y="2148882"/>
            <a:ext cx="1023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Child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2F6D01-EE46-4D69-B61E-92FDBA6B4EDC}"/>
              </a:ext>
            </a:extLst>
          </p:cNvPr>
          <p:cNvSpPr txBox="1"/>
          <p:nvPr/>
        </p:nvSpPr>
        <p:spPr>
          <a:xfrm>
            <a:off x="5603964" y="2542720"/>
            <a:ext cx="1023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Child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639BCF-39D7-423F-A121-06D9545C0CA8}"/>
              </a:ext>
            </a:extLst>
          </p:cNvPr>
          <p:cNvSpPr txBox="1"/>
          <p:nvPr/>
        </p:nvSpPr>
        <p:spPr>
          <a:xfrm>
            <a:off x="5603964" y="2936557"/>
            <a:ext cx="1023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Child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C50C59A-05A0-4E06-846E-36F8CB63FB9F}"/>
              </a:ext>
            </a:extLst>
          </p:cNvPr>
          <p:cNvCxnSpPr>
            <a:cxnSpLocks/>
          </p:cNvCxnSpPr>
          <p:nvPr/>
        </p:nvCxnSpPr>
        <p:spPr>
          <a:xfrm>
            <a:off x="5453743" y="1832066"/>
            <a:ext cx="0" cy="13752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A14E7DD-F889-4C2D-A07F-90073CADB2FB}"/>
              </a:ext>
            </a:extLst>
          </p:cNvPr>
          <p:cNvCxnSpPr>
            <a:cxnSpLocks/>
          </p:cNvCxnSpPr>
          <p:nvPr/>
        </p:nvCxnSpPr>
        <p:spPr>
          <a:xfrm flipH="1">
            <a:off x="5446032" y="3195268"/>
            <a:ext cx="20108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9A17822-5850-4121-B8B3-32FBC9DF15E3}"/>
              </a:ext>
            </a:extLst>
          </p:cNvPr>
          <p:cNvCxnSpPr>
            <a:cxnSpLocks/>
          </p:cNvCxnSpPr>
          <p:nvPr/>
        </p:nvCxnSpPr>
        <p:spPr>
          <a:xfrm flipH="1">
            <a:off x="5464102" y="2792138"/>
            <a:ext cx="20108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FA4BF1-C51F-45AF-94BA-56D578F6D6FD}"/>
              </a:ext>
            </a:extLst>
          </p:cNvPr>
          <p:cNvCxnSpPr>
            <a:cxnSpLocks/>
          </p:cNvCxnSpPr>
          <p:nvPr/>
        </p:nvCxnSpPr>
        <p:spPr>
          <a:xfrm flipH="1">
            <a:off x="5457196" y="1985876"/>
            <a:ext cx="20108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E644FA9-F7E5-4CD8-92EC-177E669D7F57}"/>
              </a:ext>
            </a:extLst>
          </p:cNvPr>
          <p:cNvCxnSpPr>
            <a:cxnSpLocks/>
          </p:cNvCxnSpPr>
          <p:nvPr/>
        </p:nvCxnSpPr>
        <p:spPr>
          <a:xfrm flipH="1">
            <a:off x="5464102" y="2389007"/>
            <a:ext cx="20108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976"/>
    </mc:Choice>
    <mc:Fallback xmlns="">
      <p:transition spd="slow" advTm="51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Licences</a:t>
            </a:r>
            <a:endParaRPr b="1" dirty="0"/>
          </a:p>
        </p:txBody>
      </p:sp>
      <p:sp>
        <p:nvSpPr>
          <p:cNvPr id="83" name="Google Shape;83;p16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Provide information to any potential data </a:t>
            </a:r>
            <a:r>
              <a:rPr lang="en-GB" b="1" dirty="0" err="1"/>
              <a:t>reuser</a:t>
            </a:r>
            <a:r>
              <a:rPr lang="en-GB" dirty="0"/>
              <a:t> of their rights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Ensures clarity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Creative commons (CC) licensing most used in research</a:t>
            </a:r>
          </a:p>
          <a:p>
            <a:pPr marL="285750" indent="-285750">
              <a:spcAft>
                <a:spcPts val="1600"/>
              </a:spcAft>
            </a:pPr>
            <a:endParaRPr dirty="0"/>
          </a:p>
        </p:txBody>
      </p:sp>
      <p:sp>
        <p:nvSpPr>
          <p:cNvPr id="84" name="Google Shape;84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Content Placeholder 11">
            <a:extLst>
              <a:ext uri="{FF2B5EF4-FFF2-40B4-BE49-F238E27FC236}">
                <a16:creationId xmlns:a16="http://schemas.microsoft.com/office/drawing/2014/main" id="{4CC65F81-905D-468A-A39C-D639D898D7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957" y="1094533"/>
            <a:ext cx="4510314" cy="343234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5BB61C-A338-4D62-A645-C91E9FCC06AF}"/>
              </a:ext>
            </a:extLst>
          </p:cNvPr>
          <p:cNvSpPr/>
          <p:nvPr/>
        </p:nvSpPr>
        <p:spPr>
          <a:xfrm>
            <a:off x="1728490" y="4463793"/>
            <a:ext cx="727425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GB" sz="800" dirty="0">
                <a:solidFill>
                  <a:schemeClr val="bg1">
                    <a:lumMod val="50000"/>
                  </a:schemeClr>
                </a:solidFill>
                <a:latin typeface="Proxima Nova" panose="02000506030000020004" pitchFamily="50" charset="0"/>
                <a:cs typeface="Arial" panose="020B0604020202020204" pitchFamily="34" charset="0"/>
              </a:rPr>
              <a:t>Part of </a:t>
            </a:r>
            <a:r>
              <a:rPr lang="en-GB" sz="800" u="sng" dirty="0">
                <a:solidFill>
                  <a:schemeClr val="bg1">
                    <a:lumMod val="50000"/>
                  </a:schemeClr>
                </a:solidFill>
                <a:latin typeface="Proxima Nova" panose="02000506030000020004" pitchFamily="50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Attribute Creative Commons Photos</a:t>
            </a:r>
            <a:r>
              <a:rPr lang="en-GB" sz="800" dirty="0">
                <a:solidFill>
                  <a:schemeClr val="bg1">
                    <a:lumMod val="50000"/>
                  </a:schemeClr>
                </a:solidFill>
                <a:latin typeface="Proxima Nova" panose="02000506030000020004" pitchFamily="50" charset="0"/>
                <a:cs typeface="Arial" panose="020B0604020202020204" pitchFamily="34" charset="0"/>
              </a:rPr>
              <a:t> by </a:t>
            </a:r>
            <a:r>
              <a:rPr lang="en-GB" sz="800" dirty="0" err="1">
                <a:solidFill>
                  <a:schemeClr val="bg1">
                    <a:lumMod val="50000"/>
                  </a:schemeClr>
                </a:solidFill>
                <a:latin typeface="Proxima Nova" panose="02000506030000020004" pitchFamily="50" charset="0"/>
                <a:cs typeface="Arial" panose="020B0604020202020204" pitchFamily="34" charset="0"/>
              </a:rPr>
              <a:t>Foter</a:t>
            </a:r>
            <a:r>
              <a:rPr lang="en-GB" sz="800" dirty="0">
                <a:solidFill>
                  <a:schemeClr val="bg1">
                    <a:lumMod val="50000"/>
                  </a:schemeClr>
                </a:solidFill>
                <a:latin typeface="Proxima Nova" panose="02000506030000020004" pitchFamily="50" charset="0"/>
                <a:cs typeface="Arial" panose="020B0604020202020204" pitchFamily="34" charset="0"/>
              </a:rPr>
              <a:t>, licensed CC BY SA 3.0</a:t>
            </a:r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AF13F4D6-FEB4-465B-9C1C-EBC35DA28150}"/>
              </a:ext>
            </a:extLst>
          </p:cNvPr>
          <p:cNvSpPr/>
          <p:nvPr/>
        </p:nvSpPr>
        <p:spPr>
          <a:xfrm flipH="1" flipV="1">
            <a:off x="4148037" y="1910100"/>
            <a:ext cx="310920" cy="1782669"/>
          </a:xfrm>
          <a:prstGeom prst="rtTriangl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ECDC5B77-BA45-4F85-8B69-D08735C4208B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C15EF2-B307-4E8D-9D16-B4BDA641656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24"/>
    </mc:Choice>
    <mc:Fallback xmlns="">
      <p:transition spd="slow" advTm="87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PIDs</a:t>
            </a:r>
            <a:endParaRPr b="1" dirty="0"/>
          </a:p>
        </p:txBody>
      </p:sp>
      <p:sp>
        <p:nvSpPr>
          <p:cNvPr id="103" name="Google Shape;103;p1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Unique, persistent identifiers can be used for different types of objects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Ensures </a:t>
            </a:r>
            <a:r>
              <a:rPr lang="en-GB" b="1" dirty="0"/>
              <a:t>disambiguation </a:t>
            </a:r>
            <a:r>
              <a:rPr lang="en-GB" dirty="0"/>
              <a:t>and </a:t>
            </a:r>
            <a:r>
              <a:rPr lang="en-GB" b="1" dirty="0"/>
              <a:t>findability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e.g. DOIs, ORCIDs, ISBNs</a:t>
            </a:r>
          </a:p>
          <a:p>
            <a:pPr marL="285750" indent="-285750">
              <a:spcAft>
                <a:spcPts val="1600"/>
              </a:spcAft>
            </a:pPr>
            <a:endParaRPr lang="en-GB" dirty="0"/>
          </a:p>
          <a:p>
            <a:pPr marL="285750" indent="-285750">
              <a:spcAft>
                <a:spcPts val="1600"/>
              </a:spcAft>
            </a:pPr>
            <a:endParaRPr dirty="0"/>
          </a:p>
        </p:txBody>
      </p:sp>
      <p:sp>
        <p:nvSpPr>
          <p:cNvPr id="104" name="Google Shape;104;p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105" name="Google Shape;10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21A04E52-424E-4BEB-BA4F-CEF894DFAD12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A378F68D-A902-43D3-BED1-909C1001A0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8862" y="1690702"/>
            <a:ext cx="5123900" cy="184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25AE6F5C-507D-48B7-8404-73928D8DE3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770"/>
    </mc:Choice>
    <mc:Fallback xmlns="">
      <p:transition spd="slow" advTm="49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Repositories</a:t>
            </a:r>
            <a:endParaRPr b="1" dirty="0"/>
          </a:p>
        </p:txBody>
      </p:sp>
      <p:sp>
        <p:nvSpPr>
          <p:cNvPr id="143" name="Google Shape;143;p2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If possible, choose a suitable repository at the very start of a project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Use </a:t>
            </a:r>
            <a:r>
              <a:rPr lang="en-GB" b="1" dirty="0"/>
              <a:t>re3data.org</a:t>
            </a:r>
            <a:r>
              <a:rPr lang="en-GB" dirty="0"/>
              <a:t> to search for repos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Tip: many of the questions that arose previously may be answered by the choice of a repo in advance!</a:t>
            </a:r>
          </a:p>
          <a:p>
            <a:pPr marL="285750" indent="-285750">
              <a:spcAft>
                <a:spcPts val="1600"/>
              </a:spcAft>
            </a:pPr>
            <a:endParaRPr dirty="0"/>
          </a:p>
        </p:txBody>
      </p:sp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145" name="Google Shape;14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80EA60B5-AE06-421D-A2FD-E1786A831BD6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Content Placeholder 5">
            <a:extLst>
              <a:ext uri="{FF2B5EF4-FFF2-40B4-BE49-F238E27FC236}">
                <a16:creationId xmlns:a16="http://schemas.microsoft.com/office/drawing/2014/main" id="{DA9FEDCD-C426-4CAC-87A9-3012154D29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2888" y="1311300"/>
            <a:ext cx="5183920" cy="2728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122BEDE-CC10-40D0-8980-59BB2CE41F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72"/>
    </mc:Choice>
    <mc:Fallback xmlns="">
      <p:transition spd="slow" advTm="86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FAIR</a:t>
            </a:r>
            <a:endParaRPr b="1" dirty="0"/>
          </a:p>
        </p:txBody>
      </p:sp>
      <p:sp>
        <p:nvSpPr>
          <p:cNvPr id="123" name="Google Shape;123;p2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</a:pPr>
            <a:r>
              <a:rPr lang="en-GB" dirty="0"/>
              <a:t>Findable, accessible, interoperable and reusable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Part of a growing movement to increase the value of data by ensuring their long term preservation</a:t>
            </a:r>
          </a:p>
          <a:p>
            <a:pPr marL="285750" indent="-285750">
              <a:spcAft>
                <a:spcPts val="1600"/>
              </a:spcAft>
            </a:pPr>
            <a:r>
              <a:rPr lang="en-GB" dirty="0"/>
              <a:t>Part of good RDM</a:t>
            </a:r>
            <a:endParaRPr dirty="0"/>
          </a:p>
        </p:txBody>
      </p:sp>
      <p:sp>
        <p:nvSpPr>
          <p:cNvPr id="124" name="Google Shape;124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25" name="Google Shape;12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2825" y="267151"/>
            <a:ext cx="1916576" cy="72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1055" y="4703622"/>
            <a:ext cx="927716" cy="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66;p14">
            <a:extLst>
              <a:ext uri="{FF2B5EF4-FFF2-40B4-BE49-F238E27FC236}">
                <a16:creationId xmlns:a16="http://schemas.microsoft.com/office/drawing/2014/main" id="{CCCBDB6B-A052-4367-A7DC-7D2B6CEEA51E}"/>
              </a:ext>
            </a:extLst>
          </p:cNvPr>
          <p:cNvSpPr txBox="1"/>
          <p:nvPr/>
        </p:nvSpPr>
        <p:spPr>
          <a:xfrm>
            <a:off x="0" y="4695450"/>
            <a:ext cx="9144000" cy="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RDM &amp; Open Science: review – S. Venkataraman							         </a:t>
            </a:r>
            <a:endParaRPr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BD9F5CA3-98AD-4597-8D30-E6844CEC32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2" y="1311300"/>
            <a:ext cx="5648512" cy="22095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DA90273-20D4-4A8C-A607-282D15022D3A}"/>
              </a:ext>
            </a:extLst>
          </p:cNvPr>
          <p:cNvSpPr txBox="1"/>
          <p:nvPr/>
        </p:nvSpPr>
        <p:spPr>
          <a:xfrm>
            <a:off x="3981263" y="3602808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800" dirty="0">
                <a:solidFill>
                  <a:schemeClr val="tx1"/>
                </a:solidFill>
              </a:rPr>
              <a:t>Image: </a:t>
            </a:r>
            <a:r>
              <a:rPr lang="fr-FR" sz="800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https://book.fosteropenscience.eu/</a:t>
            </a:r>
            <a:endParaRPr lang="en-GB" sz="800" dirty="0">
              <a:solidFill>
                <a:schemeClr val="tx1"/>
              </a:solidFill>
            </a:endParaRP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FE63F8D-DBED-4226-854F-A0CEC5119F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88"/>
    </mc:Choice>
    <mc:Fallback xmlns="">
      <p:transition spd="slow" advTm="48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"/>
</p:tagLst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6526</TotalTime>
  <Words>633</Words>
  <Application>Microsoft Office PowerPoint</Application>
  <PresentationFormat>On-screen Show (16:9)</PresentationFormat>
  <Paragraphs>102</Paragraphs>
  <Slides>13</Slides>
  <Notes>13</Notes>
  <HiddenSlides>0</HiddenSlides>
  <MMClips>13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Proxima Nova</vt:lpstr>
      <vt:lpstr>Simple Light</vt:lpstr>
      <vt:lpstr>RDM &amp; Open Science:</vt:lpstr>
      <vt:lpstr>What is Research Data Management?</vt:lpstr>
      <vt:lpstr>File formats</vt:lpstr>
      <vt:lpstr>Metadata</vt:lpstr>
      <vt:lpstr>Ontologies</vt:lpstr>
      <vt:lpstr>Licences</vt:lpstr>
      <vt:lpstr>PIDs</vt:lpstr>
      <vt:lpstr>Repositories</vt:lpstr>
      <vt:lpstr>FAIR</vt:lpstr>
      <vt:lpstr>Open Science</vt:lpstr>
      <vt:lpstr>Data Management Plans (DMPs)</vt:lpstr>
      <vt:lpstr>Take home messages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RDM &amp; Open Science</dc:title>
  <dc:creator>S Venkataraman</dc:creator>
  <cp:lastModifiedBy>VENKATARAMAN Shanmugasundaram</cp:lastModifiedBy>
  <cp:revision>36</cp:revision>
  <dcterms:modified xsi:type="dcterms:W3CDTF">2020-08-28T08:04:03Z</dcterms:modified>
</cp:coreProperties>
</file>