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8ba1d5843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8ba1d5843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8b75ac6aae_1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8b75ac6aae_1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8e0932c2e3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8e0932c2e3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8e0932c2e3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8e0932c2e3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8e0932c2e3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8e0932c2e3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8e0932c2e3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8e0932c2e3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8e0932c2e3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8e0932c2e3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8e0932c2e3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8e0932c2e3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8e0932c2e3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8e0932c2e3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zenodo.org/record/3360480#.Xyff9i2w0vo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9.png"/><Relationship Id="rId7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6.png"/><Relationship Id="rId6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16652" l="0" r="0" t="11477"/>
          <a:stretch/>
        </p:blipFill>
        <p:spPr>
          <a:xfrm>
            <a:off x="75" y="-110550"/>
            <a:ext cx="9143850" cy="48131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chemeClr val="lt1"/>
                </a:solidFill>
              </a:rPr>
              <a:t>Information Security: Course Summary</a:t>
            </a:r>
            <a:endParaRPr sz="3500">
              <a:solidFill>
                <a:schemeClr val="lt1"/>
              </a:solidFill>
            </a:endParaRPr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Hannah Short (CERN)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55550" y="47716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August, 2020										          CODATA-RDA Data Science School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22"/>
          <p:cNvPicPr preferRelativeResize="0"/>
          <p:nvPr/>
        </p:nvPicPr>
        <p:blipFill rotWithShape="1">
          <a:blip r:embed="rId3">
            <a:alphaModFix/>
          </a:blip>
          <a:srcRect b="16652" l="0" r="0" t="11477"/>
          <a:stretch/>
        </p:blipFill>
        <p:spPr>
          <a:xfrm>
            <a:off x="75" y="-110550"/>
            <a:ext cx="9143850" cy="481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2"/>
          <p:cNvSpPr txBox="1"/>
          <p:nvPr/>
        </p:nvSpPr>
        <p:spPr>
          <a:xfrm>
            <a:off x="55550" y="47716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August, 2020										          CODATA-RDA Data Science School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3" name="Google Shape;15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0755" y="4771647"/>
            <a:ext cx="927716" cy="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Information Security</a:t>
            </a:r>
            <a:endParaRPr/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Welcome back!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 do you remember?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Have you thought about Information Security since?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 your courses?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Browsing the web?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Reading the news?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Slides available at: </a:t>
            </a:r>
            <a:r>
              <a:rPr lang="en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https://zenodo.org/record/3360480#.Xyff9i2w0vo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i="1" lang="en"/>
              <a:t>Including cryptography challenges :)</a:t>
            </a:r>
            <a:endParaRPr i="1"/>
          </a:p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Information Security: Course Summary - Hannah Short (CERN)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								         </a:t>
            </a:r>
            <a:endParaRPr/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Recap</a:t>
            </a:r>
            <a:endParaRPr/>
          </a:p>
        </p:txBody>
      </p:sp>
      <p:sp>
        <p:nvSpPr>
          <p:cNvPr id="73" name="Google Shape;73;p15"/>
          <p:cNvSpPr txBox="1"/>
          <p:nvPr>
            <p:ph idx="1" type="body"/>
          </p:nvPr>
        </p:nvSpPr>
        <p:spPr>
          <a:xfrm>
            <a:off x="311700" y="1152475"/>
            <a:ext cx="3993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Security = mitigating risk of malicious actions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Yes, academia is a target!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Criminals, hacktivists, governments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Is this a good security measure?</a:t>
            </a:r>
            <a:endParaRPr/>
          </a:p>
        </p:txBody>
      </p:sp>
      <p:sp>
        <p:nvSpPr>
          <p:cNvPr id="74" name="Google Shape;74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Information Security: Course Summary - Hannah Short (CERN)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								         </a:t>
            </a:r>
            <a:endParaRPr/>
          </a:p>
        </p:txBody>
      </p:sp>
      <p:pic>
        <p:nvPicPr>
          <p:cNvPr id="77" name="Google Shape;7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72000" y="1017721"/>
            <a:ext cx="2313675" cy="178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24002" y="2324225"/>
            <a:ext cx="2608298" cy="1738875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80" name="Google Shape;80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770398" y="3015550"/>
            <a:ext cx="2608300" cy="1647685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Security Objectives</a:t>
            </a:r>
            <a:endParaRPr/>
          </a:p>
        </p:txBody>
      </p:sp>
      <p:sp>
        <p:nvSpPr>
          <p:cNvPr id="86" name="Google Shape;86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Confidentiality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Do the right people have access to the data?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Integrity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Is data are trustworthy and reliable?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Availability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Is data available?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/>
              <a:t>Q: </a:t>
            </a:r>
            <a:r>
              <a:rPr b="1" lang="en"/>
              <a:t>Who has set up second factor authentication since the school?</a:t>
            </a:r>
            <a:endParaRPr b="1"/>
          </a:p>
        </p:txBody>
      </p:sp>
      <p:sp>
        <p:nvSpPr>
          <p:cNvPr id="87" name="Google Shape;87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8" name="Google Shape;8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6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Information Security: Course Summary - Hannah Short (CERN)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								         </a:t>
            </a:r>
            <a:endParaRPr/>
          </a:p>
        </p:txBody>
      </p:sp>
      <p:pic>
        <p:nvPicPr>
          <p:cNvPr id="90" name="Google Shape;9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96900" y="1338247"/>
            <a:ext cx="3019250" cy="1432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to build secure systems</a:t>
            </a:r>
            <a:endParaRPr/>
          </a:p>
        </p:txBody>
      </p:sp>
      <p:sp>
        <p:nvSpPr>
          <p:cNvPr id="97" name="Google Shape;97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Defense in depth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Deny by default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Least privilege principle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Complex = insecure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Security, not obscurity</a:t>
            </a:r>
            <a:endParaRPr/>
          </a:p>
        </p:txBody>
      </p:sp>
      <p:sp>
        <p:nvSpPr>
          <p:cNvPr id="98" name="Google Shape;98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9" name="Google Shape;9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7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Information Security: Course Summary - Hannah Short (CERN)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								         </a:t>
            </a:r>
            <a:endParaRPr/>
          </a:p>
        </p:txBody>
      </p:sp>
      <p:pic>
        <p:nvPicPr>
          <p:cNvPr id="101" name="Google Shape;10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7"/>
          <p:cNvPicPr preferRelativeResize="0"/>
          <p:nvPr/>
        </p:nvPicPr>
        <p:blipFill rotWithShape="1">
          <a:blip r:embed="rId5">
            <a:alphaModFix/>
          </a:blip>
          <a:srcRect b="2010" l="0" r="0" t="6204"/>
          <a:stretch/>
        </p:blipFill>
        <p:spPr>
          <a:xfrm>
            <a:off x="3863875" y="1351775"/>
            <a:ext cx="4304751" cy="2833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Software Vulnerabilities</a:t>
            </a:r>
            <a:endParaRPr/>
          </a:p>
        </p:txBody>
      </p:sp>
      <p:sp>
        <p:nvSpPr>
          <p:cNvPr id="108" name="Google Shape;108;p18"/>
          <p:cNvSpPr txBox="1"/>
          <p:nvPr>
            <p:ph idx="1" type="body"/>
          </p:nvPr>
        </p:nvSpPr>
        <p:spPr>
          <a:xfrm>
            <a:off x="311700" y="1152475"/>
            <a:ext cx="4683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Where do software vulnerabilities creep in?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Malicious libraries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Always check before downloading/installing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Unexpected code hidden in data files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Unchecked input data from users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SQL or command injection</a:t>
            </a:r>
            <a:endParaRPr/>
          </a:p>
        </p:txBody>
      </p:sp>
      <p:sp>
        <p:nvSpPr>
          <p:cNvPr id="109" name="Google Shape;109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0" name="Google Shape;11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8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Information Security: Course Summary - Hannah Short (CERN)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								         </a:t>
            </a:r>
            <a:endParaRPr/>
          </a:p>
        </p:txBody>
      </p:sp>
      <p:pic>
        <p:nvPicPr>
          <p:cNvPr id="112" name="Google Shape;11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95000" y="1486425"/>
            <a:ext cx="3824375" cy="238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privacy</a:t>
            </a:r>
            <a:endParaRPr/>
          </a:p>
        </p:txBody>
      </p:sp>
      <p:sp>
        <p:nvSpPr>
          <p:cNvPr id="119" name="Google Shape;119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 minimisation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Only collect what is required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Transparency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Why are you collecting? How long will it be kept? How will it be shared?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Safe data storage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Treat the data with respect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Anonymisation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Is it possible to identify individuals after anonymisation?</a:t>
            </a:r>
            <a:endParaRPr/>
          </a:p>
        </p:txBody>
      </p:sp>
      <p:sp>
        <p:nvSpPr>
          <p:cNvPr id="120" name="Google Shape;120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1" name="Google Shape;12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9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Information Security: Course Summary - Hannah Short (CERN)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								         </a:t>
            </a:r>
            <a:endParaRPr/>
          </a:p>
        </p:txBody>
      </p:sp>
      <p:pic>
        <p:nvPicPr>
          <p:cNvPr id="123" name="Google Shape;12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Encryption</a:t>
            </a:r>
            <a:endParaRPr/>
          </a:p>
        </p:txBody>
      </p:sp>
      <p:sp>
        <p:nvSpPr>
          <p:cNvPr id="129" name="Google Shape;129;p20"/>
          <p:cNvSpPr txBox="1"/>
          <p:nvPr>
            <p:ph idx="1" type="body"/>
          </p:nvPr>
        </p:nvSpPr>
        <p:spPr>
          <a:xfrm>
            <a:off x="311700" y="1152475"/>
            <a:ext cx="447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 are the goals?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>
                <a:highlight>
                  <a:srgbClr val="FFFFFF"/>
                </a:highlight>
              </a:rPr>
              <a:t>Confidentiality:</a:t>
            </a:r>
            <a:r>
              <a:rPr lang="en">
                <a:highlight>
                  <a:srgbClr val="FFFFFF"/>
                </a:highlight>
              </a:rPr>
              <a:t> To prevent adversaries from viewing/accessing messages</a:t>
            </a:r>
            <a:endParaRPr>
              <a:highlight>
                <a:srgbClr val="FFFFFF"/>
              </a:highlight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>
                <a:highlight>
                  <a:srgbClr val="FFFFFF"/>
                </a:highlight>
              </a:rPr>
              <a:t>Integrity:</a:t>
            </a:r>
            <a:r>
              <a:rPr lang="en">
                <a:highlight>
                  <a:srgbClr val="FFFFFF"/>
                </a:highlight>
              </a:rPr>
              <a:t> To prevent adversaries from silently modifying messages</a:t>
            </a:r>
            <a:endParaRPr>
              <a:highlight>
                <a:srgbClr val="FFFFFF"/>
              </a:highlight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>
                <a:highlight>
                  <a:srgbClr val="FFFFFF"/>
                </a:highlight>
              </a:rPr>
              <a:t>Authentication:</a:t>
            </a:r>
            <a:r>
              <a:rPr lang="en">
                <a:highlight>
                  <a:srgbClr val="FFFFFF"/>
                </a:highlight>
              </a:rPr>
              <a:t> To prevent adversaries from impersonating an identity</a:t>
            </a:r>
            <a:endParaRPr>
              <a:highlight>
                <a:srgbClr val="FFFFFF"/>
              </a:highlight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>
                <a:highlight>
                  <a:srgbClr val="FFFFFF"/>
                </a:highlight>
              </a:rPr>
              <a:t>Non-repudiation:</a:t>
            </a:r>
            <a:r>
              <a:rPr lang="en">
                <a:highlight>
                  <a:srgbClr val="FFFFFF"/>
                </a:highlight>
              </a:rPr>
              <a:t> To prevent adversaries from denying an action</a:t>
            </a:r>
            <a:endParaRPr/>
          </a:p>
        </p:txBody>
      </p:sp>
      <p:sp>
        <p:nvSpPr>
          <p:cNvPr id="130" name="Google Shape;130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1" name="Google Shape;13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Information Security: Course Summary - Hannah Short (CERN)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								         </a:t>
            </a:r>
            <a:endParaRPr/>
          </a:p>
        </p:txBody>
      </p:sp>
      <p:pic>
        <p:nvPicPr>
          <p:cNvPr id="133" name="Google Shape;13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34950" y="1442338"/>
            <a:ext cx="3766100" cy="283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Cryptography</a:t>
            </a:r>
            <a:endParaRPr/>
          </a:p>
        </p:txBody>
      </p:sp>
      <p:sp>
        <p:nvSpPr>
          <p:cNvPr id="140" name="Google Shape;140;p21"/>
          <p:cNvSpPr txBox="1"/>
          <p:nvPr>
            <p:ph idx="1" type="body"/>
          </p:nvPr>
        </p:nvSpPr>
        <p:spPr>
          <a:xfrm>
            <a:off x="311700" y="1152475"/>
            <a:ext cx="5043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Symmetric</a:t>
            </a:r>
            <a:r>
              <a:rPr lang="en"/>
              <a:t> (e.g. </a:t>
            </a:r>
            <a:r>
              <a:rPr lang="en"/>
              <a:t>Caesar</a:t>
            </a:r>
            <a:r>
              <a:rPr lang="en"/>
              <a:t> Cipher) vs </a:t>
            </a:r>
            <a:r>
              <a:rPr b="1" lang="en"/>
              <a:t>Asymmetric</a:t>
            </a:r>
            <a:r>
              <a:rPr lang="en"/>
              <a:t> encryption (Public and Private Key </a:t>
            </a:r>
            <a:r>
              <a:rPr lang="en"/>
              <a:t>Cryptography</a:t>
            </a:r>
            <a:r>
              <a:rPr lang="en"/>
              <a:t>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Signing (proving your identity)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Encryption (ensuring only your recipient can read a message)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Real world applications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Website certificate: hashing + signing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HTTPS: asymmetric and symmetric encryption used together to keep you safe online</a:t>
            </a:r>
            <a:endParaRPr/>
          </a:p>
        </p:txBody>
      </p:sp>
      <p:sp>
        <p:nvSpPr>
          <p:cNvPr id="141" name="Google Shape;141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2" name="Google Shape;14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1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Information Security: Course Summary - Hannah Short (CERN)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								         </a:t>
            </a:r>
            <a:endParaRPr/>
          </a:p>
        </p:txBody>
      </p:sp>
      <p:pic>
        <p:nvPicPr>
          <p:cNvPr id="144" name="Google Shape;14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45550" y="3629788"/>
            <a:ext cx="2899225" cy="96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45550" y="1219227"/>
            <a:ext cx="2899225" cy="22229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