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Good morning, good afternoon, or good evening. I’m going to use this advanced Information Security session to talk to you about what security related considerations you need to keep in mind when creating an open data repository. We’ll look at the critical components of Openness, the objectives of information security and what bringing these two concepts together might look like. Brief intro to myself and security background.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8b75ac6aae_1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8b75ac6aae_1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8ba1d5843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8ba1d5843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8ba1d5843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8ba1d5843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8ba1d58435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8ba1d58435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8ba1d58435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8ba1d5843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8ba1d58435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8ba1d58435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8ba1d584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8ba1d584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55" name="Google Shape;55;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Information Security - Part 2</a:t>
            </a:r>
            <a:endParaRPr/>
          </a:p>
        </p:txBody>
      </p:sp>
      <p:sp>
        <p:nvSpPr>
          <p:cNvPr id="56" name="Google Shape;56;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rPr>
              <a:t>Open AND Secure</a:t>
            </a:r>
            <a:endParaRPr>
              <a:solidFill>
                <a:schemeClr val="lt1"/>
              </a:solidFill>
            </a:endParaRPr>
          </a:p>
          <a:p>
            <a:pPr indent="0" lvl="0" marL="0" rtl="0" algn="ctr">
              <a:spcBef>
                <a:spcPts val="0"/>
              </a:spcBef>
              <a:spcAft>
                <a:spcPts val="0"/>
              </a:spcAft>
              <a:buNone/>
            </a:pPr>
            <a:r>
              <a:rPr lang="en" sz="1800">
                <a:solidFill>
                  <a:schemeClr val="lt1"/>
                </a:solidFill>
              </a:rPr>
              <a:t>Rob Quick</a:t>
            </a:r>
            <a:endParaRPr sz="1800">
              <a:solidFill>
                <a:schemeClr val="lt1"/>
              </a:solidFill>
            </a:endParaRPr>
          </a:p>
          <a:p>
            <a:pPr indent="0" lvl="0" marL="0" rtl="0" algn="ctr">
              <a:spcBef>
                <a:spcPts val="0"/>
              </a:spcBef>
              <a:spcAft>
                <a:spcPts val="0"/>
              </a:spcAft>
              <a:buNone/>
            </a:pPr>
            <a:r>
              <a:rPr lang="en" sz="1800">
                <a:solidFill>
                  <a:schemeClr val="lt1"/>
                </a:solidFill>
              </a:rPr>
              <a:t>Indiana University </a:t>
            </a:r>
            <a:endParaRPr sz="1800">
              <a:solidFill>
                <a:schemeClr val="lt1"/>
              </a:solidFill>
            </a:endParaRPr>
          </a:p>
          <a:p>
            <a:pPr indent="0" lvl="0" marL="0" rtl="0" algn="ctr">
              <a:spcBef>
                <a:spcPts val="0"/>
              </a:spcBef>
              <a:spcAft>
                <a:spcPts val="0"/>
              </a:spcAft>
              <a:buNone/>
            </a:pPr>
            <a:r>
              <a:rPr lang="en" sz="1800">
                <a:solidFill>
                  <a:schemeClr val="lt1"/>
                </a:solidFill>
              </a:rPr>
              <a:t>Associate Director - Cyberinfrastructure Integration Research Center</a:t>
            </a:r>
            <a:endParaRPr sz="1800">
              <a:solidFill>
                <a:schemeClr val="lt1"/>
              </a:solidFill>
            </a:endParaRPr>
          </a:p>
          <a:p>
            <a:pPr indent="0" lvl="0" marL="0" rtl="0" algn="ctr">
              <a:spcBef>
                <a:spcPts val="0"/>
              </a:spcBef>
              <a:spcAft>
                <a:spcPts val="0"/>
              </a:spcAft>
              <a:buNone/>
            </a:pPr>
            <a:r>
              <a:t/>
            </a:r>
            <a:endParaRPr/>
          </a:p>
        </p:txBody>
      </p:sp>
      <p:sp>
        <p:nvSpPr>
          <p:cNvPr id="57" name="Google Shape;57;p13"/>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Key Concepts of Openness</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Open Knowledge Forum (OKF) defines open data as having 3 basic properties:</a:t>
            </a:r>
            <a:endParaRPr/>
          </a:p>
          <a:p>
            <a:pPr indent="-342900" lvl="0" marL="457200" rtl="0" algn="l">
              <a:spcBef>
                <a:spcPts val="1600"/>
              </a:spcBef>
              <a:spcAft>
                <a:spcPts val="0"/>
              </a:spcAft>
              <a:buSzPts val="1800"/>
              <a:buAutoNum type="arabicPeriod"/>
            </a:pPr>
            <a:r>
              <a:rPr lang="en"/>
              <a:t>Availability and </a:t>
            </a:r>
            <a:r>
              <a:rPr lang="en"/>
              <a:t>Accessibility - Available as a whole at reasonable cost in a convenient and modifiable form. </a:t>
            </a:r>
            <a:endParaRPr/>
          </a:p>
          <a:p>
            <a:pPr indent="-342900" lvl="0" marL="457200" rtl="0" algn="l">
              <a:spcBef>
                <a:spcPts val="0"/>
              </a:spcBef>
              <a:spcAft>
                <a:spcPts val="0"/>
              </a:spcAft>
              <a:buSzPts val="1800"/>
              <a:buAutoNum type="arabicPeriod"/>
            </a:pPr>
            <a:r>
              <a:rPr lang="en"/>
              <a:t>Reuse and Redistribution - Machine readable and have defined terms that allow redistribution including intermixing with other data sets. </a:t>
            </a:r>
            <a:endParaRPr/>
          </a:p>
          <a:p>
            <a:pPr indent="-342900" lvl="0" marL="457200" rtl="0" algn="l">
              <a:spcBef>
                <a:spcPts val="0"/>
              </a:spcBef>
              <a:spcAft>
                <a:spcPts val="0"/>
              </a:spcAft>
              <a:buSzPts val="1800"/>
              <a:buAutoNum type="arabicPeriod"/>
            </a:pPr>
            <a:r>
              <a:rPr lang="en"/>
              <a:t>Universal Participation - Everyone must be able to access, use, reuse, and redistribute the data. </a:t>
            </a:r>
            <a:endParaRPr/>
          </a:p>
        </p:txBody>
      </p:sp>
      <p:sp>
        <p:nvSpPr>
          <p:cNvPr id="64" name="Google Shape;64;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5" name="Google Shape;65;p14"/>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66" name="Google Shape;66;p14"/>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Open AND Secure - Rob Quick</a:t>
            </a:r>
            <a:endParaRPr/>
          </a:p>
          <a:p>
            <a:pPr indent="0" lvl="0" marL="0" rtl="0" algn="l">
              <a:spcBef>
                <a:spcPts val="0"/>
              </a:spcBef>
              <a:spcAft>
                <a:spcPts val="0"/>
              </a:spcAft>
              <a:buNone/>
            </a:pPr>
            <a:r>
              <a:rPr lang="en"/>
              <a:t>									         </a:t>
            </a:r>
            <a:endParaRPr/>
          </a:p>
        </p:txBody>
      </p:sp>
      <p:pic>
        <p:nvPicPr>
          <p:cNvPr id="67" name="Google Shape;67;p14"/>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Security Objectives</a:t>
            </a:r>
            <a:endParaRPr/>
          </a:p>
        </p:txBody>
      </p:sp>
      <p:sp>
        <p:nvSpPr>
          <p:cNvPr id="73" name="Google Shape;73;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Hannah’s Slides:</a:t>
            </a:r>
            <a:endParaRPr/>
          </a:p>
          <a:p>
            <a:pPr indent="-342900" lvl="0" marL="457200" rtl="0" algn="l">
              <a:spcBef>
                <a:spcPts val="1600"/>
              </a:spcBef>
              <a:spcAft>
                <a:spcPts val="0"/>
              </a:spcAft>
              <a:buSzPts val="1800"/>
              <a:buChar char="●"/>
            </a:pPr>
            <a:r>
              <a:rPr lang="en"/>
              <a:t>Confidentiality</a:t>
            </a:r>
            <a:endParaRPr/>
          </a:p>
          <a:p>
            <a:pPr indent="-317500" lvl="1" marL="914400" rtl="0" algn="l">
              <a:spcBef>
                <a:spcPts val="0"/>
              </a:spcBef>
              <a:spcAft>
                <a:spcPts val="0"/>
              </a:spcAft>
              <a:buSzPts val="1400"/>
              <a:buChar char="○"/>
            </a:pPr>
            <a:r>
              <a:rPr lang="en"/>
              <a:t>Do the right people have access to the data?</a:t>
            </a:r>
            <a:endParaRPr/>
          </a:p>
          <a:p>
            <a:pPr indent="-342900" lvl="0" marL="457200" rtl="0" algn="l">
              <a:spcBef>
                <a:spcPts val="0"/>
              </a:spcBef>
              <a:spcAft>
                <a:spcPts val="0"/>
              </a:spcAft>
              <a:buSzPts val="1800"/>
              <a:buChar char="●"/>
            </a:pPr>
            <a:r>
              <a:rPr lang="en"/>
              <a:t>Integrity</a:t>
            </a:r>
            <a:endParaRPr/>
          </a:p>
          <a:p>
            <a:pPr indent="-317500" lvl="1" marL="914400" rtl="0" algn="l">
              <a:spcBef>
                <a:spcPts val="0"/>
              </a:spcBef>
              <a:spcAft>
                <a:spcPts val="0"/>
              </a:spcAft>
              <a:buSzPts val="1400"/>
              <a:buChar char="○"/>
            </a:pPr>
            <a:r>
              <a:rPr lang="en"/>
              <a:t>Is data are trustworthy and reliable?</a:t>
            </a:r>
            <a:endParaRPr/>
          </a:p>
          <a:p>
            <a:pPr indent="-342900" lvl="0" marL="457200" rtl="0" algn="l">
              <a:spcBef>
                <a:spcPts val="0"/>
              </a:spcBef>
              <a:spcAft>
                <a:spcPts val="0"/>
              </a:spcAft>
              <a:buSzPts val="1800"/>
              <a:buChar char="●"/>
            </a:pPr>
            <a:r>
              <a:rPr lang="en"/>
              <a:t>Availability</a:t>
            </a:r>
            <a:endParaRPr/>
          </a:p>
          <a:p>
            <a:pPr indent="-317500" lvl="1" marL="914400" rtl="0" algn="l">
              <a:spcBef>
                <a:spcPts val="0"/>
              </a:spcBef>
              <a:spcAft>
                <a:spcPts val="0"/>
              </a:spcAft>
              <a:buSzPts val="1400"/>
              <a:buChar char="○"/>
            </a:pPr>
            <a:r>
              <a:rPr lang="en"/>
              <a:t>Is data available?</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How does these objectives interact with the concepts from the previous slide?</a:t>
            </a:r>
            <a:endParaRPr/>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5" name="Google Shape;75;p15"/>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76" name="Google Shape;76;p15"/>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Open AND Secure - Rob Quick</a:t>
            </a:r>
            <a:endParaRPr/>
          </a:p>
          <a:p>
            <a:pPr indent="0" lvl="0" marL="0" rtl="0" algn="l">
              <a:spcBef>
                <a:spcPts val="0"/>
              </a:spcBef>
              <a:spcAft>
                <a:spcPts val="0"/>
              </a:spcAft>
              <a:buNone/>
            </a:pPr>
            <a:r>
              <a:rPr lang="en"/>
              <a:t>									         </a:t>
            </a:r>
            <a:endParaRPr/>
          </a:p>
        </p:txBody>
      </p:sp>
      <p:pic>
        <p:nvPicPr>
          <p:cNvPr id="77" name="Google Shape;77;p15"/>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Availability and Accessibility</a:t>
            </a:r>
            <a:endParaRPr/>
          </a:p>
        </p:txBody>
      </p:sp>
      <p:sp>
        <p:nvSpPr>
          <p:cNvPr id="83" name="Google Shape;8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Char char="●"/>
            </a:pPr>
            <a:r>
              <a:rPr lang="en" sz="1700"/>
              <a:t>Confidentiality </a:t>
            </a:r>
            <a:endParaRPr sz="1700"/>
          </a:p>
          <a:p>
            <a:pPr indent="-311150" lvl="1" marL="914400" rtl="0" algn="l">
              <a:spcBef>
                <a:spcPts val="0"/>
              </a:spcBef>
              <a:spcAft>
                <a:spcPts val="0"/>
              </a:spcAft>
              <a:buSzPts val="1300"/>
              <a:buChar char="○"/>
            </a:pPr>
            <a:r>
              <a:rPr lang="en" sz="1300"/>
              <a:t>Even entirely open data sets will not always be open for their entire lifecycle. </a:t>
            </a:r>
            <a:endParaRPr sz="1300"/>
          </a:p>
          <a:p>
            <a:pPr indent="-311150" lvl="1" marL="914400" rtl="0" algn="l">
              <a:spcBef>
                <a:spcPts val="0"/>
              </a:spcBef>
              <a:spcAft>
                <a:spcPts val="0"/>
              </a:spcAft>
              <a:buSzPts val="1300"/>
              <a:buChar char="○"/>
            </a:pPr>
            <a:r>
              <a:rPr lang="en" sz="1300"/>
              <a:t>How do you secure the data until it is ready to be published?</a:t>
            </a:r>
            <a:endParaRPr sz="1300"/>
          </a:p>
          <a:p>
            <a:pPr indent="-311150" lvl="1" marL="914400" rtl="0" algn="l">
              <a:spcBef>
                <a:spcPts val="0"/>
              </a:spcBef>
              <a:spcAft>
                <a:spcPts val="0"/>
              </a:spcAft>
              <a:buSzPts val="1300"/>
              <a:buChar char="○"/>
            </a:pPr>
            <a:r>
              <a:rPr lang="en" sz="1300"/>
              <a:t>What processes should be put in place to </a:t>
            </a:r>
            <a:r>
              <a:rPr lang="en" sz="1300"/>
              <a:t>ensure</a:t>
            </a:r>
            <a:r>
              <a:rPr lang="en" sz="1300"/>
              <a:t> it stays </a:t>
            </a:r>
            <a:r>
              <a:rPr lang="en" sz="1300"/>
              <a:t>confidential</a:t>
            </a:r>
            <a:r>
              <a:rPr lang="en" sz="1300"/>
              <a:t> until it is ready for open publishing? </a:t>
            </a:r>
            <a:endParaRPr sz="1300"/>
          </a:p>
          <a:p>
            <a:pPr indent="-336550" lvl="0" marL="457200" rtl="0" algn="l">
              <a:spcBef>
                <a:spcPts val="0"/>
              </a:spcBef>
              <a:spcAft>
                <a:spcPts val="0"/>
              </a:spcAft>
              <a:buSzPts val="1700"/>
              <a:buChar char="●"/>
            </a:pPr>
            <a:r>
              <a:rPr lang="en" sz="1700"/>
              <a:t>Integrity</a:t>
            </a:r>
            <a:endParaRPr sz="1700"/>
          </a:p>
          <a:p>
            <a:pPr indent="-311150" lvl="1" marL="914400" rtl="0" algn="l">
              <a:spcBef>
                <a:spcPts val="0"/>
              </a:spcBef>
              <a:spcAft>
                <a:spcPts val="0"/>
              </a:spcAft>
              <a:buSzPts val="1300"/>
              <a:buChar char="○"/>
            </a:pPr>
            <a:r>
              <a:rPr lang="en" sz="1300"/>
              <a:t>Your data can be manipulated. </a:t>
            </a:r>
            <a:endParaRPr sz="1300"/>
          </a:p>
          <a:p>
            <a:pPr indent="-311150" lvl="1" marL="914400" rtl="0" algn="l">
              <a:spcBef>
                <a:spcPts val="0"/>
              </a:spcBef>
              <a:spcAft>
                <a:spcPts val="0"/>
              </a:spcAft>
              <a:buSzPts val="1300"/>
              <a:buChar char="○"/>
            </a:pPr>
            <a:r>
              <a:rPr lang="en" sz="1300"/>
              <a:t>How can you be sure the researcher accessing your data set is getting the data set you published?</a:t>
            </a:r>
            <a:endParaRPr sz="1300"/>
          </a:p>
          <a:p>
            <a:pPr indent="-311150" lvl="1" marL="914400" rtl="0" algn="l">
              <a:spcBef>
                <a:spcPts val="0"/>
              </a:spcBef>
              <a:spcAft>
                <a:spcPts val="0"/>
              </a:spcAft>
              <a:buSzPts val="1300"/>
              <a:buChar char="○"/>
            </a:pPr>
            <a:r>
              <a:rPr lang="en" sz="1300"/>
              <a:t>What processes can be put in place to assure the integrity of open data? </a:t>
            </a:r>
            <a:endParaRPr sz="1300"/>
          </a:p>
          <a:p>
            <a:pPr indent="-336550" lvl="0" marL="457200" rtl="0" algn="l">
              <a:spcBef>
                <a:spcPts val="0"/>
              </a:spcBef>
              <a:spcAft>
                <a:spcPts val="0"/>
              </a:spcAft>
              <a:buSzPts val="1700"/>
              <a:buChar char="●"/>
            </a:pPr>
            <a:r>
              <a:rPr lang="en" sz="1700"/>
              <a:t>Accessibility</a:t>
            </a:r>
            <a:endParaRPr sz="1700"/>
          </a:p>
          <a:p>
            <a:pPr indent="-311150" lvl="1" marL="914400" rtl="0" algn="l">
              <a:spcBef>
                <a:spcPts val="0"/>
              </a:spcBef>
              <a:spcAft>
                <a:spcPts val="0"/>
              </a:spcAft>
              <a:buSzPts val="1300"/>
              <a:buChar char="○"/>
            </a:pPr>
            <a:r>
              <a:rPr lang="en" sz="1300"/>
              <a:t>Accessibility does not only mean a researcher can get your data but use your data. </a:t>
            </a:r>
            <a:endParaRPr sz="1300"/>
          </a:p>
          <a:p>
            <a:pPr indent="-311150" lvl="1" marL="914400" rtl="0" algn="l">
              <a:spcBef>
                <a:spcPts val="0"/>
              </a:spcBef>
              <a:spcAft>
                <a:spcPts val="0"/>
              </a:spcAft>
              <a:buSzPts val="1300"/>
              <a:buChar char="○"/>
            </a:pPr>
            <a:r>
              <a:rPr lang="en" sz="1300"/>
              <a:t>What format will you publish in?</a:t>
            </a:r>
            <a:endParaRPr sz="1300"/>
          </a:p>
          <a:p>
            <a:pPr indent="-311150" lvl="1" marL="914400" rtl="0" algn="l">
              <a:spcBef>
                <a:spcPts val="0"/>
              </a:spcBef>
              <a:spcAft>
                <a:spcPts val="0"/>
              </a:spcAft>
              <a:buSzPts val="1300"/>
              <a:buChar char="○"/>
            </a:pPr>
            <a:r>
              <a:rPr lang="en" sz="1300"/>
              <a:t>What processes will be necessary to be sure this is convenient for the researcher collecting the data?</a:t>
            </a:r>
            <a:endParaRPr sz="1300"/>
          </a:p>
        </p:txBody>
      </p:sp>
      <p:sp>
        <p:nvSpPr>
          <p:cNvPr id="84" name="Google Shape;8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5" name="Google Shape;85;p16"/>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86" name="Google Shape;86;p16"/>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Open AND Secure - Rob Quick</a:t>
            </a:r>
            <a:endParaRPr/>
          </a:p>
          <a:p>
            <a:pPr indent="0" lvl="0" marL="0" rtl="0" algn="l">
              <a:spcBef>
                <a:spcPts val="0"/>
              </a:spcBef>
              <a:spcAft>
                <a:spcPts val="0"/>
              </a:spcAft>
              <a:buNone/>
            </a:pPr>
            <a:r>
              <a:rPr lang="en"/>
              <a:t>									         </a:t>
            </a:r>
            <a:endParaRPr/>
          </a:p>
        </p:txBody>
      </p:sp>
      <p:pic>
        <p:nvPicPr>
          <p:cNvPr id="87" name="Google Shape;87;p16"/>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Reuse and Redistribution</a:t>
            </a:r>
            <a:endParaRPr/>
          </a:p>
        </p:txBody>
      </p:sp>
      <p:sp>
        <p:nvSpPr>
          <p:cNvPr id="93" name="Google Shape;93;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Confidentiality</a:t>
            </a:r>
            <a:endParaRPr/>
          </a:p>
          <a:p>
            <a:pPr indent="-317500" lvl="1" marL="914400" rtl="0" algn="l">
              <a:spcBef>
                <a:spcPts val="0"/>
              </a:spcBef>
              <a:spcAft>
                <a:spcPts val="0"/>
              </a:spcAft>
              <a:buSzPts val="1400"/>
              <a:buChar char="○"/>
            </a:pPr>
            <a:r>
              <a:rPr lang="en"/>
              <a:t>Human participants in many types of studies must be de-identified and/or anonymized. </a:t>
            </a:r>
            <a:endParaRPr/>
          </a:p>
          <a:p>
            <a:pPr indent="-317500" lvl="1" marL="914400" rtl="0" algn="l">
              <a:spcBef>
                <a:spcPts val="0"/>
              </a:spcBef>
              <a:spcAft>
                <a:spcPts val="0"/>
              </a:spcAft>
              <a:buSzPts val="1400"/>
              <a:buChar char="○"/>
            </a:pPr>
            <a:r>
              <a:rPr lang="en"/>
              <a:t>Have you checked with your institutional IRB? </a:t>
            </a:r>
            <a:endParaRPr/>
          </a:p>
          <a:p>
            <a:pPr indent="-317500" lvl="1" marL="914400" rtl="0" algn="l">
              <a:spcBef>
                <a:spcPts val="0"/>
              </a:spcBef>
              <a:spcAft>
                <a:spcPts val="0"/>
              </a:spcAft>
              <a:buSzPts val="1400"/>
              <a:buChar char="○"/>
            </a:pPr>
            <a:r>
              <a:rPr lang="en"/>
              <a:t>Are the participants aware that the data will be redistributed openly?</a:t>
            </a:r>
            <a:endParaRPr/>
          </a:p>
          <a:p>
            <a:pPr indent="-342900" lvl="0" marL="457200" rtl="0" algn="l">
              <a:spcBef>
                <a:spcPts val="0"/>
              </a:spcBef>
              <a:spcAft>
                <a:spcPts val="0"/>
              </a:spcAft>
              <a:buSzPts val="1800"/>
              <a:buChar char="●"/>
            </a:pPr>
            <a:r>
              <a:rPr lang="en"/>
              <a:t>Integrity</a:t>
            </a:r>
            <a:endParaRPr/>
          </a:p>
          <a:p>
            <a:pPr indent="-317500" lvl="1" marL="914400" rtl="0" algn="l">
              <a:spcBef>
                <a:spcPts val="0"/>
              </a:spcBef>
              <a:spcAft>
                <a:spcPts val="0"/>
              </a:spcAft>
              <a:buSzPts val="1400"/>
              <a:buChar char="○"/>
            </a:pPr>
            <a:r>
              <a:rPr lang="en"/>
              <a:t>A license will define both acceptable use and reuse. </a:t>
            </a:r>
            <a:endParaRPr/>
          </a:p>
          <a:p>
            <a:pPr indent="-317500" lvl="1" marL="914400" rtl="0" algn="l">
              <a:spcBef>
                <a:spcPts val="0"/>
              </a:spcBef>
              <a:spcAft>
                <a:spcPts val="0"/>
              </a:spcAft>
              <a:buSzPts val="1400"/>
              <a:buChar char="○"/>
            </a:pPr>
            <a:r>
              <a:rPr lang="en"/>
              <a:t>How do you assure your data is being used in a manner fit with your values? </a:t>
            </a:r>
            <a:endParaRPr/>
          </a:p>
          <a:p>
            <a:pPr indent="-317500" lvl="1" marL="914400" rtl="0" algn="l">
              <a:spcBef>
                <a:spcPts val="0"/>
              </a:spcBef>
              <a:spcAft>
                <a:spcPts val="0"/>
              </a:spcAft>
              <a:buSzPts val="1400"/>
              <a:buChar char="○"/>
            </a:pPr>
            <a:r>
              <a:rPr lang="en"/>
              <a:t>What if the data is used in way inconsistent with your values? </a:t>
            </a:r>
            <a:endParaRPr/>
          </a:p>
          <a:p>
            <a:pPr indent="-317500" lvl="1" marL="914400" rtl="0" algn="l">
              <a:spcBef>
                <a:spcPts val="0"/>
              </a:spcBef>
              <a:spcAft>
                <a:spcPts val="0"/>
              </a:spcAft>
              <a:buSzPts val="1400"/>
              <a:buChar char="○"/>
            </a:pPr>
            <a:r>
              <a:rPr lang="en"/>
              <a:t>What if the data is used in a way that is embarrassing to yourself or your institution?</a:t>
            </a:r>
            <a:endParaRPr/>
          </a:p>
          <a:p>
            <a:pPr indent="-342900" lvl="0" marL="457200" rtl="0" algn="l">
              <a:spcBef>
                <a:spcPts val="0"/>
              </a:spcBef>
              <a:spcAft>
                <a:spcPts val="0"/>
              </a:spcAft>
              <a:buSzPts val="1800"/>
              <a:buChar char="●"/>
            </a:pPr>
            <a:r>
              <a:rPr lang="en"/>
              <a:t>Accessibility</a:t>
            </a:r>
            <a:endParaRPr/>
          </a:p>
          <a:p>
            <a:pPr indent="-317500" lvl="1" marL="914400" rtl="0" algn="l">
              <a:spcBef>
                <a:spcPts val="0"/>
              </a:spcBef>
              <a:spcAft>
                <a:spcPts val="0"/>
              </a:spcAft>
              <a:buSzPts val="1400"/>
              <a:buChar char="○"/>
            </a:pPr>
            <a:r>
              <a:rPr lang="en"/>
              <a:t>Machine readability is a important aspect of reuse. </a:t>
            </a:r>
            <a:endParaRPr/>
          </a:p>
          <a:p>
            <a:pPr indent="-317500" lvl="1" marL="914400" rtl="0" algn="l">
              <a:spcBef>
                <a:spcPts val="0"/>
              </a:spcBef>
              <a:spcAft>
                <a:spcPts val="0"/>
              </a:spcAft>
              <a:buSzPts val="1400"/>
              <a:buChar char="○"/>
            </a:pPr>
            <a:r>
              <a:rPr lang="en"/>
              <a:t>Can your data be found with a reasonable search? </a:t>
            </a:r>
            <a:endParaRPr/>
          </a:p>
          <a:p>
            <a:pPr indent="-317500" lvl="1" marL="914400" rtl="0" algn="l">
              <a:spcBef>
                <a:spcPts val="0"/>
              </a:spcBef>
              <a:spcAft>
                <a:spcPts val="0"/>
              </a:spcAft>
              <a:buSzPts val="1400"/>
              <a:buChar char="○"/>
            </a:pPr>
            <a:r>
              <a:rPr lang="en"/>
              <a:t>Once it is found, is critical metadata also available and accessible? </a:t>
            </a:r>
            <a:endParaRPr/>
          </a:p>
        </p:txBody>
      </p:sp>
      <p:sp>
        <p:nvSpPr>
          <p:cNvPr id="94" name="Google Shape;94;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5" name="Google Shape;95;p17"/>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96" name="Google Shape;96;p17"/>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Open AND Secure - Rob Quick</a:t>
            </a:r>
            <a:endParaRPr/>
          </a:p>
          <a:p>
            <a:pPr indent="0" lvl="0" marL="0" rtl="0" algn="l">
              <a:spcBef>
                <a:spcPts val="0"/>
              </a:spcBef>
              <a:spcAft>
                <a:spcPts val="0"/>
              </a:spcAft>
              <a:buNone/>
            </a:pPr>
            <a:r>
              <a:rPr lang="en"/>
              <a:t>									         </a:t>
            </a:r>
            <a:endParaRPr/>
          </a:p>
        </p:txBody>
      </p:sp>
      <p:pic>
        <p:nvPicPr>
          <p:cNvPr id="97" name="Google Shape;97;p17"/>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Universal Participation</a:t>
            </a:r>
            <a:endParaRPr/>
          </a:p>
        </p:txBody>
      </p:sp>
      <p:sp>
        <p:nvSpPr>
          <p:cNvPr id="103" name="Google Shape;103;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Confidentiality</a:t>
            </a:r>
            <a:endParaRPr/>
          </a:p>
          <a:p>
            <a:pPr indent="-317500" lvl="1" marL="914400" rtl="0" algn="l">
              <a:spcBef>
                <a:spcPts val="0"/>
              </a:spcBef>
              <a:spcAft>
                <a:spcPts val="0"/>
              </a:spcAft>
              <a:buSzPts val="1400"/>
              <a:buChar char="○"/>
            </a:pPr>
            <a:r>
              <a:rPr lang="en"/>
              <a:t>Universal Participation implies no confidentiality. </a:t>
            </a:r>
            <a:endParaRPr/>
          </a:p>
          <a:p>
            <a:pPr indent="-317500" lvl="1" marL="914400" rtl="0" algn="l">
              <a:spcBef>
                <a:spcPts val="0"/>
              </a:spcBef>
              <a:spcAft>
                <a:spcPts val="0"/>
              </a:spcAft>
              <a:buSzPts val="1400"/>
              <a:buChar char="○"/>
            </a:pPr>
            <a:r>
              <a:rPr lang="en"/>
              <a:t>Do ALL people have access to the data? No discipline, regional, or institutional restrictions?</a:t>
            </a:r>
            <a:endParaRPr/>
          </a:p>
          <a:p>
            <a:pPr indent="-317500" lvl="1" marL="914400" rtl="0" algn="l">
              <a:spcBef>
                <a:spcPts val="0"/>
              </a:spcBef>
              <a:spcAft>
                <a:spcPts val="0"/>
              </a:spcAft>
              <a:buSzPts val="1400"/>
              <a:buChar char="○"/>
            </a:pPr>
            <a:r>
              <a:rPr lang="en"/>
              <a:t>Does labeling data as “for non-commercial use” or “for research purposes only” meet this requirement?</a:t>
            </a:r>
            <a:endParaRPr/>
          </a:p>
          <a:p>
            <a:pPr indent="-342900" lvl="0" marL="457200" rtl="0" algn="l">
              <a:spcBef>
                <a:spcPts val="0"/>
              </a:spcBef>
              <a:spcAft>
                <a:spcPts val="0"/>
              </a:spcAft>
              <a:buSzPts val="1800"/>
              <a:buChar char="●"/>
            </a:pPr>
            <a:r>
              <a:rPr lang="en"/>
              <a:t>Integrity</a:t>
            </a:r>
            <a:endParaRPr/>
          </a:p>
          <a:p>
            <a:pPr indent="-317500" lvl="1" marL="914400" rtl="0" algn="l">
              <a:spcBef>
                <a:spcPts val="0"/>
              </a:spcBef>
              <a:spcAft>
                <a:spcPts val="0"/>
              </a:spcAft>
              <a:buSzPts val="1400"/>
              <a:buChar char="○"/>
            </a:pPr>
            <a:r>
              <a:rPr lang="en"/>
              <a:t>Different fields of study use data for different purposes. </a:t>
            </a:r>
            <a:endParaRPr/>
          </a:p>
          <a:p>
            <a:pPr indent="-317500" lvl="1" marL="914400" rtl="0" algn="l">
              <a:spcBef>
                <a:spcPts val="0"/>
              </a:spcBef>
              <a:spcAft>
                <a:spcPts val="0"/>
              </a:spcAft>
              <a:buSzPts val="1400"/>
              <a:buChar char="○"/>
            </a:pPr>
            <a:r>
              <a:rPr lang="en"/>
              <a:t>Does the ‘lens’ of the research change the meaning of the data?</a:t>
            </a:r>
            <a:endParaRPr/>
          </a:p>
          <a:p>
            <a:pPr indent="-317500" lvl="1" marL="914400" rtl="0" algn="l">
              <a:spcBef>
                <a:spcPts val="0"/>
              </a:spcBef>
              <a:spcAft>
                <a:spcPts val="0"/>
              </a:spcAft>
              <a:buSzPts val="1400"/>
              <a:buChar char="○"/>
            </a:pPr>
            <a:r>
              <a:rPr lang="en"/>
              <a:t>What other factors could affect the integrity of the data?</a:t>
            </a:r>
            <a:endParaRPr/>
          </a:p>
          <a:p>
            <a:pPr indent="-342900" lvl="0" marL="457200" rtl="0" algn="l">
              <a:spcBef>
                <a:spcPts val="0"/>
              </a:spcBef>
              <a:spcAft>
                <a:spcPts val="0"/>
              </a:spcAft>
              <a:buSzPts val="1800"/>
              <a:buChar char="●"/>
            </a:pPr>
            <a:r>
              <a:rPr lang="en"/>
              <a:t>Accessibility</a:t>
            </a:r>
            <a:endParaRPr/>
          </a:p>
          <a:p>
            <a:pPr indent="-317500" lvl="1" marL="914400" rtl="0" algn="l">
              <a:spcBef>
                <a:spcPts val="0"/>
              </a:spcBef>
              <a:spcAft>
                <a:spcPts val="0"/>
              </a:spcAft>
              <a:buSzPts val="1400"/>
              <a:buChar char="○"/>
            </a:pPr>
            <a:r>
              <a:rPr lang="en"/>
              <a:t>Includes using free and open protocols for access. </a:t>
            </a:r>
            <a:endParaRPr/>
          </a:p>
          <a:p>
            <a:pPr indent="-317500" lvl="1" marL="914400" rtl="0" algn="l">
              <a:spcBef>
                <a:spcPts val="0"/>
              </a:spcBef>
              <a:spcAft>
                <a:spcPts val="0"/>
              </a:spcAft>
              <a:buSzPts val="1400"/>
              <a:buChar char="○"/>
            </a:pPr>
            <a:r>
              <a:rPr lang="en"/>
              <a:t>If you use software or a protocol that is proprietary can your data be open?</a:t>
            </a:r>
            <a:endParaRPr/>
          </a:p>
          <a:p>
            <a:pPr indent="-317500" lvl="1" marL="914400" rtl="0" algn="l">
              <a:spcBef>
                <a:spcPts val="0"/>
              </a:spcBef>
              <a:spcAft>
                <a:spcPts val="0"/>
              </a:spcAft>
              <a:buSzPts val="1400"/>
              <a:buChar char="○"/>
            </a:pPr>
            <a:r>
              <a:rPr lang="en"/>
              <a:t>What other factors could impact universal accessibility?</a:t>
            </a:r>
            <a:endParaRPr/>
          </a:p>
        </p:txBody>
      </p:sp>
      <p:sp>
        <p:nvSpPr>
          <p:cNvPr id="104" name="Google Shape;104;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5" name="Google Shape;105;p18"/>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06" name="Google Shape;106;p18"/>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Open AND Secure - Rob Quick</a:t>
            </a:r>
            <a:endParaRPr/>
          </a:p>
          <a:p>
            <a:pPr indent="0" lvl="0" marL="0" rtl="0" algn="l">
              <a:spcBef>
                <a:spcPts val="0"/>
              </a:spcBef>
              <a:spcAft>
                <a:spcPts val="0"/>
              </a:spcAft>
              <a:buNone/>
            </a:pPr>
            <a:r>
              <a:rPr lang="en"/>
              <a:t>									         </a:t>
            </a:r>
            <a:endParaRPr/>
          </a:p>
        </p:txBody>
      </p:sp>
      <p:pic>
        <p:nvPicPr>
          <p:cNvPr id="107" name="Google Shape;107;p18"/>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Recap</a:t>
            </a:r>
            <a:endParaRPr/>
          </a:p>
        </p:txBody>
      </p:sp>
      <p:sp>
        <p:nvSpPr>
          <p:cNvPr id="113" name="Google Shape;113;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There are many security factors to consider when producing Open Data. </a:t>
            </a:r>
            <a:endParaRPr/>
          </a:p>
          <a:p>
            <a:pPr indent="-342900" lvl="0" marL="457200" rtl="0" algn="l">
              <a:spcBef>
                <a:spcPts val="0"/>
              </a:spcBef>
              <a:spcAft>
                <a:spcPts val="0"/>
              </a:spcAft>
              <a:buSzPts val="1800"/>
              <a:buChar char="●"/>
            </a:pPr>
            <a:r>
              <a:rPr lang="en"/>
              <a:t>These factors are sometimes at odds (Universal Access and Confidentiality)</a:t>
            </a:r>
            <a:endParaRPr/>
          </a:p>
          <a:p>
            <a:pPr indent="-342900" lvl="0" marL="457200" rtl="0" algn="l">
              <a:spcBef>
                <a:spcPts val="0"/>
              </a:spcBef>
              <a:spcAft>
                <a:spcPts val="0"/>
              </a:spcAft>
              <a:buSzPts val="1800"/>
              <a:buChar char="●"/>
            </a:pPr>
            <a:r>
              <a:rPr lang="en"/>
              <a:t>But often times, they are compatible and serve important purposes.</a:t>
            </a:r>
            <a:endParaRPr/>
          </a:p>
          <a:p>
            <a:pPr indent="-342900" lvl="0" marL="457200" rtl="0" algn="l">
              <a:spcBef>
                <a:spcPts val="0"/>
              </a:spcBef>
              <a:spcAft>
                <a:spcPts val="0"/>
              </a:spcAft>
              <a:buSzPts val="1800"/>
              <a:buChar char="●"/>
            </a:pPr>
            <a:r>
              <a:rPr lang="en"/>
              <a:t>Do not confuse openness with non-secure.</a:t>
            </a:r>
            <a:endParaRPr/>
          </a:p>
          <a:p>
            <a:pPr indent="0" lvl="0" marL="457200" rtl="0" algn="l">
              <a:spcBef>
                <a:spcPts val="1600"/>
              </a:spcBef>
              <a:spcAft>
                <a:spcPts val="0"/>
              </a:spcAft>
              <a:buNone/>
            </a:pPr>
            <a:r>
              <a:t/>
            </a:r>
            <a:endParaRPr/>
          </a:p>
          <a:p>
            <a:pPr indent="-342900" lvl="0" marL="457200" rtl="0" algn="l">
              <a:spcBef>
                <a:spcPts val="1600"/>
              </a:spcBef>
              <a:spcAft>
                <a:spcPts val="0"/>
              </a:spcAft>
              <a:buSzPts val="1800"/>
              <a:buChar char="●"/>
            </a:pPr>
            <a:r>
              <a:rPr lang="en"/>
              <a:t>Side conversation - Much of the security software we use today is open source, see heartbleed for an example of what happens when there is a security vulnerability in open software. </a:t>
            </a:r>
            <a:endParaRPr/>
          </a:p>
        </p:txBody>
      </p:sp>
      <p:sp>
        <p:nvSpPr>
          <p:cNvPr id="114" name="Google Shape;114;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5" name="Google Shape;115;p19"/>
          <p:cNvPicPr preferRelativeResize="0"/>
          <p:nvPr/>
        </p:nvPicPr>
        <p:blipFill>
          <a:blip r:embed="rId3">
            <a:alphaModFix/>
          </a:blip>
          <a:stretch>
            <a:fillRect/>
          </a:stretch>
        </p:blipFill>
        <p:spPr>
          <a:xfrm>
            <a:off x="6902825" y="267151"/>
            <a:ext cx="1916576" cy="723275"/>
          </a:xfrm>
          <a:prstGeom prst="rect">
            <a:avLst/>
          </a:prstGeom>
          <a:noFill/>
          <a:ln>
            <a:noFill/>
          </a:ln>
        </p:spPr>
      </p:pic>
      <p:sp>
        <p:nvSpPr>
          <p:cNvPr id="116" name="Google Shape;116;p19"/>
          <p:cNvSpPr txBox="1"/>
          <p:nvPr/>
        </p:nvSpPr>
        <p:spPr>
          <a:xfrm>
            <a:off x="55550" y="46954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Open AND Secure - Rob Quick</a:t>
            </a:r>
            <a:endParaRPr/>
          </a:p>
          <a:p>
            <a:pPr indent="0" lvl="0" marL="0" rtl="0" algn="l">
              <a:spcBef>
                <a:spcPts val="0"/>
              </a:spcBef>
              <a:spcAft>
                <a:spcPts val="0"/>
              </a:spcAft>
              <a:buNone/>
            </a:pPr>
            <a:r>
              <a:rPr lang="en"/>
              <a:t>									         </a:t>
            </a:r>
            <a:endParaRPr/>
          </a:p>
        </p:txBody>
      </p:sp>
      <p:pic>
        <p:nvPicPr>
          <p:cNvPr id="117" name="Google Shape;117;p19"/>
          <p:cNvPicPr preferRelativeResize="0"/>
          <p:nvPr/>
        </p:nvPicPr>
        <p:blipFill>
          <a:blip r:embed="rId4">
            <a:alphaModFix/>
          </a:blip>
          <a:stretch>
            <a:fillRect/>
          </a:stretch>
        </p:blipFill>
        <p:spPr>
          <a:xfrm>
            <a:off x="7731055" y="4703622"/>
            <a:ext cx="927716" cy="324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20"/>
          <p:cNvPicPr preferRelativeResize="0"/>
          <p:nvPr/>
        </p:nvPicPr>
        <p:blipFill rotWithShape="1">
          <a:blip r:embed="rId3">
            <a:alphaModFix/>
          </a:blip>
          <a:srcRect b="16652" l="0" r="0" t="11477"/>
          <a:stretch/>
        </p:blipFill>
        <p:spPr>
          <a:xfrm>
            <a:off x="75" y="-110550"/>
            <a:ext cx="9143850" cy="4813100"/>
          </a:xfrm>
          <a:prstGeom prst="rect">
            <a:avLst/>
          </a:prstGeom>
          <a:noFill/>
          <a:ln>
            <a:noFill/>
          </a:ln>
        </p:spPr>
      </p:pic>
      <p:sp>
        <p:nvSpPr>
          <p:cNvPr id="123" name="Google Shape;123;p20"/>
          <p:cNvSpPr txBox="1"/>
          <p:nvPr/>
        </p:nvSpPr>
        <p:spPr>
          <a:xfrm>
            <a:off x="55550" y="4771650"/>
            <a:ext cx="9144000" cy="3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August, 2020										           CODATA-RDA Data Science School</a:t>
            </a:r>
            <a:endParaRPr/>
          </a:p>
          <a:p>
            <a:pPr indent="0" lvl="0" marL="0" rtl="0" algn="l">
              <a:spcBef>
                <a:spcPts val="0"/>
              </a:spcBef>
              <a:spcAft>
                <a:spcPts val="0"/>
              </a:spcAft>
              <a:buNone/>
            </a:pPr>
            <a:r>
              <a:t/>
            </a:r>
            <a:endParaRPr/>
          </a:p>
        </p:txBody>
      </p:sp>
      <p:pic>
        <p:nvPicPr>
          <p:cNvPr id="124" name="Google Shape;124;p20"/>
          <p:cNvPicPr preferRelativeResize="0"/>
          <p:nvPr/>
        </p:nvPicPr>
        <p:blipFill>
          <a:blip r:embed="rId4">
            <a:alphaModFix/>
          </a:blip>
          <a:stretch>
            <a:fillRect/>
          </a:stretch>
        </p:blipFill>
        <p:spPr>
          <a:xfrm>
            <a:off x="5090755" y="4771647"/>
            <a:ext cx="927716" cy="324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