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showSpecialPlsOnTitleSld="0">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6" Type="http://schemas.openxmlformats.org/officeDocument/2006/relationships/slide" Target="slides/slide11.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8ed2848e1c_0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8ed2848e1c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8ba1d5843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8ba1d5843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g8b75ac6aae_1_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 name="Google Shape;60;g8b75ac6aae_1_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8ed2848e1c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8ed2848e1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g8ed2848e1c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8ed2848e1c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8ed2848e1c_0_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8ed2848e1c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g8ed2848e1c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3" name="Google Shape;103;g8ed2848e1c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8ed2848e1c_0_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8ed2848e1c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8ed2848e1c_0_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3" name="Google Shape;123;g8ed2848e1c_0_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8f32f70390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8f32f7039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6.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pic>
        <p:nvPicPr>
          <p:cNvPr id="54" name="Google Shape;54;p13"/>
          <p:cNvPicPr preferRelativeResize="0"/>
          <p:nvPr/>
        </p:nvPicPr>
        <p:blipFill rotWithShape="1">
          <a:blip r:embed="rId3">
            <a:alphaModFix/>
          </a:blip>
          <a:srcRect b="16652" l="0" r="0" t="11477"/>
          <a:stretch/>
        </p:blipFill>
        <p:spPr>
          <a:xfrm>
            <a:off x="75" y="-110550"/>
            <a:ext cx="9143850" cy="4813100"/>
          </a:xfrm>
          <a:prstGeom prst="rect">
            <a:avLst/>
          </a:prstGeom>
          <a:noFill/>
          <a:ln>
            <a:noFill/>
          </a:ln>
        </p:spPr>
      </p:pic>
      <p:sp>
        <p:nvSpPr>
          <p:cNvPr id="55" name="Google Shape;55;p13"/>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4700">
                <a:solidFill>
                  <a:schemeClr val="lt1"/>
                </a:solidFill>
              </a:rPr>
              <a:t>Information Security: Teaching</a:t>
            </a:r>
            <a:endParaRPr sz="4700">
              <a:solidFill>
                <a:schemeClr val="lt1"/>
              </a:solidFill>
            </a:endParaRPr>
          </a:p>
        </p:txBody>
      </p:sp>
      <p:sp>
        <p:nvSpPr>
          <p:cNvPr id="56" name="Google Shape;56;p13"/>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lt1"/>
                </a:solidFill>
              </a:rPr>
              <a:t>Hannah Short (CERN)</a:t>
            </a:r>
            <a:endParaRPr>
              <a:solidFill>
                <a:schemeClr val="lt1"/>
              </a:solidFill>
            </a:endParaRPr>
          </a:p>
        </p:txBody>
      </p:sp>
      <p:sp>
        <p:nvSpPr>
          <p:cNvPr id="57" name="Google Shape;57;p13"/>
          <p:cNvSpPr txBox="1"/>
          <p:nvPr/>
        </p:nvSpPr>
        <p:spPr>
          <a:xfrm>
            <a:off x="55550" y="4771650"/>
            <a:ext cx="9144000" cy="324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August, 2020										          CODATA-RDA Data Science School</a:t>
            </a:r>
            <a:endParaRPr/>
          </a:p>
          <a:p>
            <a:pPr indent="0" lvl="0" marL="0" rtl="0" algn="l">
              <a:spcBef>
                <a:spcPts val="0"/>
              </a:spcBef>
              <a:spcAft>
                <a:spcPts val="0"/>
              </a:spcAft>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2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Summary</a:t>
            </a:r>
            <a:endParaRPr/>
          </a:p>
        </p:txBody>
      </p:sp>
      <p:sp>
        <p:nvSpPr>
          <p:cNvPr id="143" name="Google Shape;143;p22"/>
          <p:cNvSpPr txBox="1"/>
          <p:nvPr>
            <p:ph idx="1" type="body"/>
          </p:nvPr>
        </p:nvSpPr>
        <p:spPr>
          <a:xfrm>
            <a:off x="311700" y="1152475"/>
            <a:ext cx="8520600" cy="34164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There is plenty of scope for creating engaging security content. Examples can be funny, thought provoking, and lead to great discussions.</a:t>
            </a:r>
            <a:endParaRPr/>
          </a:p>
          <a:p>
            <a:pPr indent="0" lvl="0" marL="0" rtl="0" algn="ctr">
              <a:spcBef>
                <a:spcPts val="1600"/>
              </a:spcBef>
              <a:spcAft>
                <a:spcPts val="1600"/>
              </a:spcAft>
              <a:buNone/>
            </a:pPr>
            <a:r>
              <a:rPr lang="en"/>
              <a:t>Have fun :) </a:t>
            </a:r>
            <a:endParaRPr/>
          </a:p>
        </p:txBody>
      </p:sp>
      <p:sp>
        <p:nvSpPr>
          <p:cNvPr id="144" name="Google Shape;144;p2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45" name="Google Shape;145;p22"/>
          <p:cNvPicPr preferRelativeResize="0"/>
          <p:nvPr/>
        </p:nvPicPr>
        <p:blipFill>
          <a:blip r:embed="rId3">
            <a:alphaModFix/>
          </a:blip>
          <a:stretch>
            <a:fillRect/>
          </a:stretch>
        </p:blipFill>
        <p:spPr>
          <a:xfrm>
            <a:off x="6902825" y="267151"/>
            <a:ext cx="1916576" cy="723275"/>
          </a:xfrm>
          <a:prstGeom prst="rect">
            <a:avLst/>
          </a:prstGeom>
          <a:noFill/>
          <a:ln>
            <a:noFill/>
          </a:ln>
        </p:spPr>
      </p:pic>
      <p:sp>
        <p:nvSpPr>
          <p:cNvPr id="146" name="Google Shape;146;p22"/>
          <p:cNvSpPr txBox="1"/>
          <p:nvPr/>
        </p:nvSpPr>
        <p:spPr>
          <a:xfrm>
            <a:off x="55550" y="4695450"/>
            <a:ext cx="9144000" cy="324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Information Security: Teaching - Hannah Short (CERN)</a:t>
            </a:r>
            <a:endParaRPr/>
          </a:p>
          <a:p>
            <a:pPr indent="0" lvl="0" marL="0" rtl="0" algn="l">
              <a:spcBef>
                <a:spcPts val="0"/>
              </a:spcBef>
              <a:spcAft>
                <a:spcPts val="0"/>
              </a:spcAft>
              <a:buNone/>
            </a:pPr>
            <a:r>
              <a:rPr lang="en"/>
              <a:t>									         </a:t>
            </a:r>
            <a:endParaRPr/>
          </a:p>
        </p:txBody>
      </p:sp>
      <p:pic>
        <p:nvPicPr>
          <p:cNvPr id="147" name="Google Shape;147;p22"/>
          <p:cNvPicPr preferRelativeResize="0"/>
          <p:nvPr/>
        </p:nvPicPr>
        <p:blipFill>
          <a:blip r:embed="rId4">
            <a:alphaModFix/>
          </a:blip>
          <a:stretch>
            <a:fillRect/>
          </a:stretch>
        </p:blipFill>
        <p:spPr>
          <a:xfrm>
            <a:off x="7731055" y="4703622"/>
            <a:ext cx="927716" cy="3246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pic>
        <p:nvPicPr>
          <p:cNvPr id="152" name="Google Shape;152;p23"/>
          <p:cNvPicPr preferRelativeResize="0"/>
          <p:nvPr/>
        </p:nvPicPr>
        <p:blipFill rotWithShape="1">
          <a:blip r:embed="rId3">
            <a:alphaModFix/>
          </a:blip>
          <a:srcRect b="16652" l="0" r="0" t="11477"/>
          <a:stretch/>
        </p:blipFill>
        <p:spPr>
          <a:xfrm>
            <a:off x="75" y="-110550"/>
            <a:ext cx="9143850" cy="4813100"/>
          </a:xfrm>
          <a:prstGeom prst="rect">
            <a:avLst/>
          </a:prstGeom>
          <a:noFill/>
          <a:ln>
            <a:noFill/>
          </a:ln>
        </p:spPr>
      </p:pic>
      <p:sp>
        <p:nvSpPr>
          <p:cNvPr id="153" name="Google Shape;153;p23"/>
          <p:cNvSpPr txBox="1"/>
          <p:nvPr/>
        </p:nvSpPr>
        <p:spPr>
          <a:xfrm>
            <a:off x="55550" y="4771650"/>
            <a:ext cx="9144000" cy="324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August, 2020										          CODATA-RDA Data Science School</a:t>
            </a:r>
            <a:endParaRPr/>
          </a:p>
          <a:p>
            <a:pPr indent="0" lvl="0" marL="0" rtl="0" algn="l">
              <a:spcBef>
                <a:spcPts val="0"/>
              </a:spcBef>
              <a:spcAft>
                <a:spcPts val="0"/>
              </a:spcAft>
              <a:buNone/>
            </a:pPr>
            <a:r>
              <a:t/>
            </a:r>
            <a:endParaRPr/>
          </a:p>
        </p:txBody>
      </p:sp>
      <p:pic>
        <p:nvPicPr>
          <p:cNvPr id="154" name="Google Shape;154;p23"/>
          <p:cNvPicPr preferRelativeResize="0"/>
          <p:nvPr/>
        </p:nvPicPr>
        <p:blipFill>
          <a:blip r:embed="rId4">
            <a:alphaModFix/>
          </a:blip>
          <a:stretch>
            <a:fillRect/>
          </a:stretch>
        </p:blipFill>
        <p:spPr>
          <a:xfrm>
            <a:off x="5090755" y="4771647"/>
            <a:ext cx="927716" cy="3246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 name="Shape 61"/>
        <p:cNvGrpSpPr/>
        <p:nvPr/>
      </p:nvGrpSpPr>
      <p:grpSpPr>
        <a:xfrm>
          <a:off x="0" y="0"/>
          <a:ext cx="0" cy="0"/>
          <a:chOff x="0" y="0"/>
          <a:chExt cx="0" cy="0"/>
        </a:xfrm>
      </p:grpSpPr>
      <p:sp>
        <p:nvSpPr>
          <p:cNvPr id="62" name="Google Shape;62;p1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Course Structure</a:t>
            </a:r>
            <a:endParaRPr/>
          </a:p>
        </p:txBody>
      </p:sp>
      <p:sp>
        <p:nvSpPr>
          <p:cNvPr id="63" name="Google Shape;63;p1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1 hour Introduction to Security</a:t>
            </a:r>
            <a:endParaRPr/>
          </a:p>
          <a:p>
            <a:pPr indent="-342900" lvl="0" marL="457200" rtl="0" algn="l">
              <a:spcBef>
                <a:spcPts val="0"/>
              </a:spcBef>
              <a:spcAft>
                <a:spcPts val="0"/>
              </a:spcAft>
              <a:buSzPts val="1800"/>
              <a:buChar char="●"/>
            </a:pPr>
            <a:r>
              <a:rPr lang="en"/>
              <a:t>1 hour Practical Security &amp; Cryptography</a:t>
            </a:r>
            <a:endParaRPr/>
          </a:p>
          <a:p>
            <a:pPr indent="-342900" lvl="0" marL="457200" rtl="0" algn="l">
              <a:spcBef>
                <a:spcPts val="0"/>
              </a:spcBef>
              <a:spcAft>
                <a:spcPts val="0"/>
              </a:spcAft>
              <a:buSzPts val="1800"/>
              <a:buChar char="●"/>
            </a:pPr>
            <a:r>
              <a:rPr lang="en"/>
              <a:t>1 hour Cryptography Puzzles or Ethical Discussion</a:t>
            </a:r>
            <a:endParaRPr/>
          </a:p>
        </p:txBody>
      </p:sp>
      <p:sp>
        <p:nvSpPr>
          <p:cNvPr id="64" name="Google Shape;64;p1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65" name="Google Shape;65;p14"/>
          <p:cNvPicPr preferRelativeResize="0"/>
          <p:nvPr/>
        </p:nvPicPr>
        <p:blipFill>
          <a:blip r:embed="rId3">
            <a:alphaModFix/>
          </a:blip>
          <a:stretch>
            <a:fillRect/>
          </a:stretch>
        </p:blipFill>
        <p:spPr>
          <a:xfrm>
            <a:off x="6902825" y="267151"/>
            <a:ext cx="1916576" cy="723275"/>
          </a:xfrm>
          <a:prstGeom prst="rect">
            <a:avLst/>
          </a:prstGeom>
          <a:noFill/>
          <a:ln>
            <a:noFill/>
          </a:ln>
        </p:spPr>
      </p:pic>
      <p:sp>
        <p:nvSpPr>
          <p:cNvPr id="66" name="Google Shape;66;p14"/>
          <p:cNvSpPr txBox="1"/>
          <p:nvPr/>
        </p:nvSpPr>
        <p:spPr>
          <a:xfrm>
            <a:off x="55550" y="4695450"/>
            <a:ext cx="9144000" cy="324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Information Security: Teaching - Hannah Short (CERN)</a:t>
            </a:r>
            <a:endParaRPr/>
          </a:p>
          <a:p>
            <a:pPr indent="0" lvl="0" marL="0" rtl="0" algn="l">
              <a:spcBef>
                <a:spcPts val="0"/>
              </a:spcBef>
              <a:spcAft>
                <a:spcPts val="0"/>
              </a:spcAft>
              <a:buNone/>
            </a:pPr>
            <a:r>
              <a:rPr lang="en"/>
              <a:t>									         </a:t>
            </a:r>
            <a:endParaRPr/>
          </a:p>
        </p:txBody>
      </p:sp>
      <p:pic>
        <p:nvPicPr>
          <p:cNvPr id="67" name="Google Shape;67;p14"/>
          <p:cNvPicPr preferRelativeResize="0"/>
          <p:nvPr/>
        </p:nvPicPr>
        <p:blipFill>
          <a:blip r:embed="rId4">
            <a:alphaModFix/>
          </a:blip>
          <a:stretch>
            <a:fillRect/>
          </a:stretch>
        </p:blipFill>
        <p:spPr>
          <a:xfrm>
            <a:off x="7731055" y="4703622"/>
            <a:ext cx="927716" cy="3246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sp>
        <p:nvSpPr>
          <p:cNvPr id="72" name="Google Shape;72;p1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Teaching Security Concepts</a:t>
            </a:r>
            <a:endParaRPr/>
          </a:p>
        </p:txBody>
      </p:sp>
      <p:sp>
        <p:nvSpPr>
          <p:cNvPr id="73" name="Google Shape;73;p15"/>
          <p:cNvSpPr txBox="1"/>
          <p:nvPr>
            <p:ph idx="1" type="body"/>
          </p:nvPr>
        </p:nvSpPr>
        <p:spPr>
          <a:xfrm>
            <a:off x="311700" y="1152475"/>
            <a:ext cx="8058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 have a good instinctive understanding of how to build things securely! You do not need to be an expert computer scientist to grasp the concepts. </a:t>
            </a:r>
            <a:endParaRPr/>
          </a:p>
          <a:p>
            <a:pPr indent="-342900" lvl="0" marL="457200" rtl="0" algn="l">
              <a:spcBef>
                <a:spcPts val="1600"/>
              </a:spcBef>
              <a:spcAft>
                <a:spcPts val="0"/>
              </a:spcAft>
              <a:buSzPts val="1800"/>
              <a:buChar char="●"/>
            </a:pPr>
            <a:r>
              <a:rPr b="1" lang="en"/>
              <a:t>How many layers of security do you build?</a:t>
            </a:r>
            <a:r>
              <a:rPr lang="en"/>
              <a:t> Defense in depth</a:t>
            </a:r>
            <a:endParaRPr/>
          </a:p>
          <a:p>
            <a:pPr indent="-342900" lvl="0" marL="457200" rtl="0" algn="l">
              <a:spcBef>
                <a:spcPts val="0"/>
              </a:spcBef>
              <a:spcAft>
                <a:spcPts val="0"/>
              </a:spcAft>
              <a:buSzPts val="1800"/>
              <a:buChar char="●"/>
            </a:pPr>
            <a:r>
              <a:rPr b="1" lang="en"/>
              <a:t>Who should you let in?</a:t>
            </a:r>
            <a:r>
              <a:rPr lang="en"/>
              <a:t> Deny by default</a:t>
            </a:r>
            <a:endParaRPr/>
          </a:p>
          <a:p>
            <a:pPr indent="-342900" lvl="0" marL="457200" rtl="0" algn="l">
              <a:spcBef>
                <a:spcPts val="0"/>
              </a:spcBef>
              <a:spcAft>
                <a:spcPts val="0"/>
              </a:spcAft>
              <a:buSzPts val="1800"/>
              <a:buChar char="●"/>
            </a:pPr>
            <a:r>
              <a:rPr b="1" lang="en"/>
              <a:t>Where can danger come in?</a:t>
            </a:r>
            <a:r>
              <a:rPr lang="en"/>
              <a:t> Entry points</a:t>
            </a:r>
            <a:endParaRPr/>
          </a:p>
          <a:p>
            <a:pPr indent="-342900" lvl="0" marL="457200" rtl="0" algn="l">
              <a:spcBef>
                <a:spcPts val="0"/>
              </a:spcBef>
              <a:spcAft>
                <a:spcPts val="0"/>
              </a:spcAft>
              <a:buSzPts val="1800"/>
              <a:buChar char="●"/>
            </a:pPr>
            <a:r>
              <a:rPr b="1" lang="en"/>
              <a:t>Who has keys to the keep?</a:t>
            </a:r>
            <a:r>
              <a:rPr lang="en"/>
              <a:t> Least privilege principle</a:t>
            </a:r>
            <a:endParaRPr/>
          </a:p>
          <a:p>
            <a:pPr indent="-342900" lvl="0" marL="457200" rtl="0" algn="l">
              <a:spcBef>
                <a:spcPts val="0"/>
              </a:spcBef>
              <a:spcAft>
                <a:spcPts val="0"/>
              </a:spcAft>
              <a:buSzPts val="1800"/>
              <a:buChar char="●"/>
            </a:pPr>
            <a:r>
              <a:rPr b="1" lang="en"/>
              <a:t>How do people always manage to sneak into </a:t>
            </a:r>
            <a:br>
              <a:rPr b="1" lang="en"/>
            </a:br>
            <a:r>
              <a:rPr b="1" lang="en"/>
              <a:t>castles in books?</a:t>
            </a:r>
            <a:r>
              <a:rPr lang="en"/>
              <a:t> Secret passageways! Complex = Insecure and Security by Obscurity</a:t>
            </a:r>
            <a:endParaRPr/>
          </a:p>
          <a:p>
            <a:pPr indent="0" lvl="0" marL="457200" rtl="0" algn="l">
              <a:spcBef>
                <a:spcPts val="1600"/>
              </a:spcBef>
              <a:spcAft>
                <a:spcPts val="1600"/>
              </a:spcAft>
              <a:buNone/>
            </a:pPr>
            <a:r>
              <a:t/>
            </a:r>
            <a:endParaRPr/>
          </a:p>
        </p:txBody>
      </p:sp>
      <p:sp>
        <p:nvSpPr>
          <p:cNvPr id="74" name="Google Shape;74;p1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75" name="Google Shape;75;p15"/>
          <p:cNvPicPr preferRelativeResize="0"/>
          <p:nvPr/>
        </p:nvPicPr>
        <p:blipFill>
          <a:blip r:embed="rId3">
            <a:alphaModFix/>
          </a:blip>
          <a:stretch>
            <a:fillRect/>
          </a:stretch>
        </p:blipFill>
        <p:spPr>
          <a:xfrm>
            <a:off x="6902825" y="267151"/>
            <a:ext cx="1916576" cy="723275"/>
          </a:xfrm>
          <a:prstGeom prst="rect">
            <a:avLst/>
          </a:prstGeom>
          <a:noFill/>
          <a:ln>
            <a:noFill/>
          </a:ln>
        </p:spPr>
      </p:pic>
      <p:sp>
        <p:nvSpPr>
          <p:cNvPr id="76" name="Google Shape;76;p15"/>
          <p:cNvSpPr txBox="1"/>
          <p:nvPr/>
        </p:nvSpPr>
        <p:spPr>
          <a:xfrm>
            <a:off x="55550" y="4695450"/>
            <a:ext cx="9144000" cy="324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Information Security: Teaching - Hannah Short (CERN)</a:t>
            </a:r>
            <a:endParaRPr/>
          </a:p>
          <a:p>
            <a:pPr indent="0" lvl="0" marL="0" rtl="0" algn="l">
              <a:spcBef>
                <a:spcPts val="0"/>
              </a:spcBef>
              <a:spcAft>
                <a:spcPts val="0"/>
              </a:spcAft>
              <a:buNone/>
            </a:pPr>
            <a:r>
              <a:rPr lang="en"/>
              <a:t>									         </a:t>
            </a:r>
            <a:endParaRPr/>
          </a:p>
        </p:txBody>
      </p:sp>
      <p:pic>
        <p:nvPicPr>
          <p:cNvPr id="77" name="Google Shape;77;p15"/>
          <p:cNvPicPr preferRelativeResize="0"/>
          <p:nvPr/>
        </p:nvPicPr>
        <p:blipFill>
          <a:blip r:embed="rId4">
            <a:alphaModFix/>
          </a:blip>
          <a:stretch>
            <a:fillRect/>
          </a:stretch>
        </p:blipFill>
        <p:spPr>
          <a:xfrm>
            <a:off x="7731055" y="4703622"/>
            <a:ext cx="927716" cy="324600"/>
          </a:xfrm>
          <a:prstGeom prst="rect">
            <a:avLst/>
          </a:prstGeom>
          <a:noFill/>
          <a:ln>
            <a:noFill/>
          </a:ln>
        </p:spPr>
      </p:pic>
      <p:pic>
        <p:nvPicPr>
          <p:cNvPr id="78" name="Google Shape;78;p15"/>
          <p:cNvPicPr preferRelativeResize="0"/>
          <p:nvPr/>
        </p:nvPicPr>
        <p:blipFill rotWithShape="1">
          <a:blip r:embed="rId5">
            <a:alphaModFix/>
          </a:blip>
          <a:srcRect b="2010" l="0" r="0" t="6204"/>
          <a:stretch/>
        </p:blipFill>
        <p:spPr>
          <a:xfrm>
            <a:off x="6796000" y="2419800"/>
            <a:ext cx="1862774" cy="1226186"/>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 name="Shape 82"/>
        <p:cNvGrpSpPr/>
        <p:nvPr/>
      </p:nvGrpSpPr>
      <p:grpSpPr>
        <a:xfrm>
          <a:off x="0" y="0"/>
          <a:ext cx="0" cy="0"/>
          <a:chOff x="0" y="0"/>
          <a:chExt cx="0" cy="0"/>
        </a:xfrm>
      </p:grpSpPr>
      <p:sp>
        <p:nvSpPr>
          <p:cNvPr id="83" name="Google Shape;83;p1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Hive mind</a:t>
            </a:r>
            <a:endParaRPr/>
          </a:p>
        </p:txBody>
      </p:sp>
      <p:sp>
        <p:nvSpPr>
          <p:cNvPr id="84" name="Google Shape;84;p16"/>
          <p:cNvSpPr txBox="1"/>
          <p:nvPr>
            <p:ph idx="1" type="body"/>
          </p:nvPr>
        </p:nvSpPr>
        <p:spPr>
          <a:xfrm>
            <a:off x="311700" y="1152475"/>
            <a:ext cx="45852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Ask your participants! </a:t>
            </a:r>
            <a:endParaRPr/>
          </a:p>
          <a:p>
            <a:pPr indent="-342900" lvl="0" marL="457200" rtl="0" algn="l">
              <a:spcBef>
                <a:spcPts val="0"/>
              </a:spcBef>
              <a:spcAft>
                <a:spcPts val="0"/>
              </a:spcAft>
              <a:buSzPts val="1800"/>
              <a:buChar char="●"/>
            </a:pPr>
            <a:r>
              <a:rPr lang="en"/>
              <a:t>Is this a good security solution?</a:t>
            </a:r>
            <a:endParaRPr/>
          </a:p>
          <a:p>
            <a:pPr indent="-342900" lvl="0" marL="457200" rtl="0" algn="l">
              <a:spcBef>
                <a:spcPts val="0"/>
              </a:spcBef>
              <a:spcAft>
                <a:spcPts val="0"/>
              </a:spcAft>
              <a:buSzPts val="1800"/>
              <a:buChar char="●"/>
            </a:pPr>
            <a:r>
              <a:rPr lang="en"/>
              <a:t>First reaction might be no, but introduce more context and see what people come up with:</a:t>
            </a:r>
            <a:endParaRPr/>
          </a:p>
          <a:p>
            <a:pPr indent="-317500" lvl="1" marL="914400" rtl="0" algn="l">
              <a:spcBef>
                <a:spcPts val="0"/>
              </a:spcBef>
              <a:spcAft>
                <a:spcPts val="0"/>
              </a:spcAft>
              <a:buSzPts val="1400"/>
              <a:buChar char="○"/>
            </a:pPr>
            <a:r>
              <a:rPr lang="en"/>
              <a:t>What would an attacker want to do?</a:t>
            </a:r>
            <a:endParaRPr/>
          </a:p>
          <a:p>
            <a:pPr indent="-317500" lvl="1" marL="914400" rtl="0" algn="l">
              <a:spcBef>
                <a:spcPts val="0"/>
              </a:spcBef>
              <a:spcAft>
                <a:spcPts val="0"/>
              </a:spcAft>
              <a:buSzPts val="1400"/>
              <a:buChar char="○"/>
            </a:pPr>
            <a:r>
              <a:rPr lang="en"/>
              <a:t>Are there other sandals nearby?</a:t>
            </a:r>
            <a:endParaRPr/>
          </a:p>
          <a:p>
            <a:pPr indent="-317500" lvl="1" marL="914400" rtl="0" algn="l">
              <a:spcBef>
                <a:spcPts val="0"/>
              </a:spcBef>
              <a:spcAft>
                <a:spcPts val="0"/>
              </a:spcAft>
              <a:buSzPts val="1400"/>
              <a:buChar char="○"/>
            </a:pPr>
            <a:r>
              <a:rPr lang="en"/>
              <a:t>Does the lock serve any additional purpose?</a:t>
            </a:r>
            <a:endParaRPr/>
          </a:p>
          <a:p>
            <a:pPr indent="-317500" lvl="1" marL="914400" rtl="0" algn="l">
              <a:spcBef>
                <a:spcPts val="0"/>
              </a:spcBef>
              <a:spcAft>
                <a:spcPts val="0"/>
              </a:spcAft>
              <a:buSzPts val="1400"/>
              <a:buChar char="○"/>
            </a:pPr>
            <a:r>
              <a:rPr lang="en"/>
              <a:t>How expensive is the lock/the sandals?</a:t>
            </a:r>
            <a:endParaRPr/>
          </a:p>
        </p:txBody>
      </p:sp>
      <p:sp>
        <p:nvSpPr>
          <p:cNvPr id="85" name="Google Shape;85;p1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86" name="Google Shape;86;p16"/>
          <p:cNvPicPr preferRelativeResize="0"/>
          <p:nvPr/>
        </p:nvPicPr>
        <p:blipFill>
          <a:blip r:embed="rId3">
            <a:alphaModFix/>
          </a:blip>
          <a:stretch>
            <a:fillRect/>
          </a:stretch>
        </p:blipFill>
        <p:spPr>
          <a:xfrm>
            <a:off x="6902825" y="267151"/>
            <a:ext cx="1916576" cy="723275"/>
          </a:xfrm>
          <a:prstGeom prst="rect">
            <a:avLst/>
          </a:prstGeom>
          <a:noFill/>
          <a:ln>
            <a:noFill/>
          </a:ln>
        </p:spPr>
      </p:pic>
      <p:sp>
        <p:nvSpPr>
          <p:cNvPr id="87" name="Google Shape;87;p16"/>
          <p:cNvSpPr txBox="1"/>
          <p:nvPr/>
        </p:nvSpPr>
        <p:spPr>
          <a:xfrm>
            <a:off x="55550" y="4695450"/>
            <a:ext cx="9144000" cy="324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Information Security: Teaching - Hannah Short (CERN)</a:t>
            </a:r>
            <a:endParaRPr/>
          </a:p>
          <a:p>
            <a:pPr indent="0" lvl="0" marL="0" rtl="0" algn="l">
              <a:spcBef>
                <a:spcPts val="0"/>
              </a:spcBef>
              <a:spcAft>
                <a:spcPts val="0"/>
              </a:spcAft>
              <a:buNone/>
            </a:pPr>
            <a:r>
              <a:rPr lang="en"/>
              <a:t>									         </a:t>
            </a:r>
            <a:endParaRPr/>
          </a:p>
        </p:txBody>
      </p:sp>
      <p:pic>
        <p:nvPicPr>
          <p:cNvPr id="88" name="Google Shape;88;p16"/>
          <p:cNvPicPr preferRelativeResize="0"/>
          <p:nvPr/>
        </p:nvPicPr>
        <p:blipFill>
          <a:blip r:embed="rId4">
            <a:alphaModFix/>
          </a:blip>
          <a:stretch>
            <a:fillRect/>
          </a:stretch>
        </p:blipFill>
        <p:spPr>
          <a:xfrm>
            <a:off x="7731055" y="4703622"/>
            <a:ext cx="927716" cy="324600"/>
          </a:xfrm>
          <a:prstGeom prst="rect">
            <a:avLst/>
          </a:prstGeom>
          <a:noFill/>
          <a:ln>
            <a:noFill/>
          </a:ln>
        </p:spPr>
      </p:pic>
      <p:pic>
        <p:nvPicPr>
          <p:cNvPr id="89" name="Google Shape;89;p16"/>
          <p:cNvPicPr preferRelativeResize="0"/>
          <p:nvPr/>
        </p:nvPicPr>
        <p:blipFill>
          <a:blip r:embed="rId5">
            <a:alphaModFix/>
          </a:blip>
          <a:stretch>
            <a:fillRect/>
          </a:stretch>
        </p:blipFill>
        <p:spPr>
          <a:xfrm>
            <a:off x="4954050" y="1538275"/>
            <a:ext cx="3518400" cy="2711099"/>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1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Software Vulnerabilities</a:t>
            </a:r>
            <a:endParaRPr/>
          </a:p>
        </p:txBody>
      </p:sp>
      <p:sp>
        <p:nvSpPr>
          <p:cNvPr id="95" name="Google Shape;95;p17"/>
          <p:cNvSpPr txBox="1"/>
          <p:nvPr>
            <p:ph idx="1" type="body"/>
          </p:nvPr>
        </p:nvSpPr>
        <p:spPr>
          <a:xfrm>
            <a:off x="311700" y="1152475"/>
            <a:ext cx="47949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There are plenty of concrete examples of security best practices for individual languages, e.g. python, this section can be tailored to your participants</a:t>
            </a:r>
            <a:endParaRPr/>
          </a:p>
          <a:p>
            <a:pPr indent="-342900" lvl="0" marL="457200" rtl="0" algn="l">
              <a:spcBef>
                <a:spcPts val="0"/>
              </a:spcBef>
              <a:spcAft>
                <a:spcPts val="0"/>
              </a:spcAft>
              <a:buSzPts val="1800"/>
              <a:buChar char="●"/>
            </a:pPr>
            <a:r>
              <a:rPr lang="en"/>
              <a:t>Key point: security risks are introduced at entry points (data entry, user input, external libraries). Always double check any kind of input.</a:t>
            </a:r>
            <a:endParaRPr/>
          </a:p>
        </p:txBody>
      </p:sp>
      <p:sp>
        <p:nvSpPr>
          <p:cNvPr id="96" name="Google Shape;96;p1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97" name="Google Shape;97;p17"/>
          <p:cNvPicPr preferRelativeResize="0"/>
          <p:nvPr/>
        </p:nvPicPr>
        <p:blipFill>
          <a:blip r:embed="rId3">
            <a:alphaModFix/>
          </a:blip>
          <a:stretch>
            <a:fillRect/>
          </a:stretch>
        </p:blipFill>
        <p:spPr>
          <a:xfrm>
            <a:off x="6902825" y="267151"/>
            <a:ext cx="1916576" cy="723275"/>
          </a:xfrm>
          <a:prstGeom prst="rect">
            <a:avLst/>
          </a:prstGeom>
          <a:noFill/>
          <a:ln>
            <a:noFill/>
          </a:ln>
        </p:spPr>
      </p:pic>
      <p:sp>
        <p:nvSpPr>
          <p:cNvPr id="98" name="Google Shape;98;p17"/>
          <p:cNvSpPr txBox="1"/>
          <p:nvPr/>
        </p:nvSpPr>
        <p:spPr>
          <a:xfrm>
            <a:off x="55550" y="4695450"/>
            <a:ext cx="9144000" cy="324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Information Security: Teaching - Hannah Short (CERN)</a:t>
            </a:r>
            <a:endParaRPr/>
          </a:p>
          <a:p>
            <a:pPr indent="0" lvl="0" marL="0" rtl="0" algn="l">
              <a:spcBef>
                <a:spcPts val="0"/>
              </a:spcBef>
              <a:spcAft>
                <a:spcPts val="0"/>
              </a:spcAft>
              <a:buNone/>
            </a:pPr>
            <a:r>
              <a:rPr lang="en"/>
              <a:t>									         </a:t>
            </a:r>
            <a:endParaRPr/>
          </a:p>
        </p:txBody>
      </p:sp>
      <p:pic>
        <p:nvPicPr>
          <p:cNvPr id="99" name="Google Shape;99;p17"/>
          <p:cNvPicPr preferRelativeResize="0"/>
          <p:nvPr/>
        </p:nvPicPr>
        <p:blipFill>
          <a:blip r:embed="rId4">
            <a:alphaModFix/>
          </a:blip>
          <a:stretch>
            <a:fillRect/>
          </a:stretch>
        </p:blipFill>
        <p:spPr>
          <a:xfrm>
            <a:off x="7731055" y="4703622"/>
            <a:ext cx="927716" cy="324600"/>
          </a:xfrm>
          <a:prstGeom prst="rect">
            <a:avLst/>
          </a:prstGeom>
          <a:noFill/>
          <a:ln>
            <a:noFill/>
          </a:ln>
        </p:spPr>
      </p:pic>
      <p:pic>
        <p:nvPicPr>
          <p:cNvPr id="100" name="Google Shape;100;p17"/>
          <p:cNvPicPr preferRelativeResize="0"/>
          <p:nvPr/>
        </p:nvPicPr>
        <p:blipFill>
          <a:blip r:embed="rId5">
            <a:alphaModFix/>
          </a:blip>
          <a:stretch>
            <a:fillRect/>
          </a:stretch>
        </p:blipFill>
        <p:spPr>
          <a:xfrm>
            <a:off x="4995000" y="1486425"/>
            <a:ext cx="3824375" cy="238402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p1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Cryptography</a:t>
            </a:r>
            <a:endParaRPr/>
          </a:p>
        </p:txBody>
      </p:sp>
      <p:sp>
        <p:nvSpPr>
          <p:cNvPr id="106" name="Google Shape;106;p18"/>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Symmetric cryptography is fairly easy to understand and teach (each person knows the same key that is used to encrypt the data, some people will have played games like this when they were children).</a:t>
            </a:r>
            <a:endParaRPr/>
          </a:p>
          <a:p>
            <a:pPr indent="0" lvl="0" marL="0" rtl="0" algn="l">
              <a:spcBef>
                <a:spcPts val="1600"/>
              </a:spcBef>
              <a:spcAft>
                <a:spcPts val="0"/>
              </a:spcAft>
              <a:buNone/>
            </a:pPr>
            <a:r>
              <a:t/>
            </a:r>
            <a:endParaRPr/>
          </a:p>
          <a:p>
            <a:pPr indent="0" lvl="0" marL="0" rtl="0" algn="l">
              <a:spcBef>
                <a:spcPts val="1600"/>
              </a:spcBef>
              <a:spcAft>
                <a:spcPts val="1600"/>
              </a:spcAft>
              <a:buNone/>
            </a:pPr>
            <a:r>
              <a:rPr lang="en"/>
              <a:t>Asymmetric cryptography is </a:t>
            </a:r>
            <a:r>
              <a:rPr b="1" lang="en" u="sng"/>
              <a:t>hard</a:t>
            </a:r>
            <a:r>
              <a:rPr lang="en"/>
              <a:t>. Go slowly! Even experts get public and private keys mixed up. </a:t>
            </a:r>
            <a:endParaRPr/>
          </a:p>
        </p:txBody>
      </p:sp>
      <p:sp>
        <p:nvSpPr>
          <p:cNvPr id="107" name="Google Shape;107;p1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08" name="Google Shape;108;p18"/>
          <p:cNvPicPr preferRelativeResize="0"/>
          <p:nvPr/>
        </p:nvPicPr>
        <p:blipFill>
          <a:blip r:embed="rId3">
            <a:alphaModFix/>
          </a:blip>
          <a:stretch>
            <a:fillRect/>
          </a:stretch>
        </p:blipFill>
        <p:spPr>
          <a:xfrm>
            <a:off x="6902825" y="267151"/>
            <a:ext cx="1916576" cy="723275"/>
          </a:xfrm>
          <a:prstGeom prst="rect">
            <a:avLst/>
          </a:prstGeom>
          <a:noFill/>
          <a:ln>
            <a:noFill/>
          </a:ln>
        </p:spPr>
      </p:pic>
      <p:sp>
        <p:nvSpPr>
          <p:cNvPr id="109" name="Google Shape;109;p18"/>
          <p:cNvSpPr txBox="1"/>
          <p:nvPr/>
        </p:nvSpPr>
        <p:spPr>
          <a:xfrm>
            <a:off x="55550" y="4695450"/>
            <a:ext cx="9144000" cy="324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Information Security: Teaching - Hannah Short (CERN)</a:t>
            </a:r>
            <a:endParaRPr/>
          </a:p>
          <a:p>
            <a:pPr indent="0" lvl="0" marL="0" rtl="0" algn="l">
              <a:spcBef>
                <a:spcPts val="0"/>
              </a:spcBef>
              <a:spcAft>
                <a:spcPts val="0"/>
              </a:spcAft>
              <a:buNone/>
            </a:pPr>
            <a:r>
              <a:rPr lang="en"/>
              <a:t>									         </a:t>
            </a:r>
            <a:endParaRPr/>
          </a:p>
        </p:txBody>
      </p:sp>
      <p:pic>
        <p:nvPicPr>
          <p:cNvPr id="110" name="Google Shape;110;p18"/>
          <p:cNvPicPr preferRelativeResize="0"/>
          <p:nvPr/>
        </p:nvPicPr>
        <p:blipFill>
          <a:blip r:embed="rId4">
            <a:alphaModFix/>
          </a:blip>
          <a:stretch>
            <a:fillRect/>
          </a:stretch>
        </p:blipFill>
        <p:spPr>
          <a:xfrm>
            <a:off x="7731055" y="4703622"/>
            <a:ext cx="927716" cy="3246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p1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Cryptography Exercises</a:t>
            </a:r>
            <a:endParaRPr/>
          </a:p>
        </p:txBody>
      </p:sp>
      <p:sp>
        <p:nvSpPr>
          <p:cNvPr id="116" name="Google Shape;116;p19"/>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Prepare some well known paragraphs of text (I chose Harry Potter and the Hobbit, but select something that your participants might know!). The longer the text, the easier the puzzle (500 characters should be about right).</a:t>
            </a:r>
            <a:endParaRPr/>
          </a:p>
          <a:p>
            <a:pPr indent="0" lvl="0" marL="0" rtl="0" algn="l">
              <a:spcBef>
                <a:spcPts val="1600"/>
              </a:spcBef>
              <a:spcAft>
                <a:spcPts val="0"/>
              </a:spcAft>
              <a:buNone/>
            </a:pPr>
            <a:r>
              <a:rPr lang="en"/>
              <a:t>Encrypt them using different ciphers (</a:t>
            </a:r>
            <a:r>
              <a:rPr lang="en"/>
              <a:t>Caesar</a:t>
            </a:r>
            <a:r>
              <a:rPr lang="en"/>
              <a:t>, Monoalphabetic Substitution and Vigenere are good and can be solved using code or even excel). Provide the encrypted text and details about the cipher used. </a:t>
            </a:r>
            <a:endParaRPr/>
          </a:p>
          <a:p>
            <a:pPr indent="0" lvl="0" marL="0" rtl="0" algn="l">
              <a:spcBef>
                <a:spcPts val="1600"/>
              </a:spcBef>
              <a:spcAft>
                <a:spcPts val="1600"/>
              </a:spcAft>
              <a:buNone/>
            </a:pPr>
            <a:r>
              <a:rPr i="1" lang="en"/>
              <a:t>If you want to be more interactive, hide numbered segments of encrypted text around the room for participants to find, combine and decrypt. </a:t>
            </a:r>
            <a:endParaRPr i="1"/>
          </a:p>
        </p:txBody>
      </p:sp>
      <p:sp>
        <p:nvSpPr>
          <p:cNvPr id="117" name="Google Shape;117;p1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18" name="Google Shape;118;p19"/>
          <p:cNvPicPr preferRelativeResize="0"/>
          <p:nvPr/>
        </p:nvPicPr>
        <p:blipFill>
          <a:blip r:embed="rId3">
            <a:alphaModFix/>
          </a:blip>
          <a:stretch>
            <a:fillRect/>
          </a:stretch>
        </p:blipFill>
        <p:spPr>
          <a:xfrm>
            <a:off x="6902825" y="267151"/>
            <a:ext cx="1916576" cy="723275"/>
          </a:xfrm>
          <a:prstGeom prst="rect">
            <a:avLst/>
          </a:prstGeom>
          <a:noFill/>
          <a:ln>
            <a:noFill/>
          </a:ln>
        </p:spPr>
      </p:pic>
      <p:sp>
        <p:nvSpPr>
          <p:cNvPr id="119" name="Google Shape;119;p19"/>
          <p:cNvSpPr txBox="1"/>
          <p:nvPr/>
        </p:nvSpPr>
        <p:spPr>
          <a:xfrm>
            <a:off x="55550" y="4695450"/>
            <a:ext cx="9144000" cy="324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Information Security: Teaching - Hannah Short (CERN)</a:t>
            </a:r>
            <a:endParaRPr/>
          </a:p>
          <a:p>
            <a:pPr indent="0" lvl="0" marL="0" rtl="0" algn="l">
              <a:spcBef>
                <a:spcPts val="0"/>
              </a:spcBef>
              <a:spcAft>
                <a:spcPts val="0"/>
              </a:spcAft>
              <a:buNone/>
            </a:pPr>
            <a:r>
              <a:rPr lang="en"/>
              <a:t>									         </a:t>
            </a:r>
            <a:endParaRPr/>
          </a:p>
        </p:txBody>
      </p:sp>
      <p:pic>
        <p:nvPicPr>
          <p:cNvPr id="120" name="Google Shape;120;p19"/>
          <p:cNvPicPr preferRelativeResize="0"/>
          <p:nvPr/>
        </p:nvPicPr>
        <p:blipFill>
          <a:blip r:embed="rId4">
            <a:alphaModFix/>
          </a:blip>
          <a:stretch>
            <a:fillRect/>
          </a:stretch>
        </p:blipFill>
        <p:spPr>
          <a:xfrm>
            <a:off x="7731055" y="4703622"/>
            <a:ext cx="927716" cy="3246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2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Ethics Discussion</a:t>
            </a:r>
            <a:endParaRPr/>
          </a:p>
        </p:txBody>
      </p:sp>
      <p:sp>
        <p:nvSpPr>
          <p:cNvPr id="126" name="Google Shape;126;p20"/>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Expect some questions from participants but have many pre-prepared</a:t>
            </a:r>
            <a:endParaRPr/>
          </a:p>
          <a:p>
            <a:pPr indent="-342900" lvl="0" marL="457200" rtl="0" algn="l">
              <a:spcBef>
                <a:spcPts val="0"/>
              </a:spcBef>
              <a:spcAft>
                <a:spcPts val="0"/>
              </a:spcAft>
              <a:buSzPts val="1800"/>
              <a:buChar char="●"/>
            </a:pPr>
            <a:r>
              <a:rPr lang="en"/>
              <a:t>Ethics in security is often not obvious and there are often no right/wrong answers</a:t>
            </a:r>
            <a:endParaRPr/>
          </a:p>
          <a:p>
            <a:pPr indent="-342900" lvl="0" marL="457200" rtl="0" algn="l">
              <a:spcBef>
                <a:spcPts val="0"/>
              </a:spcBef>
              <a:spcAft>
                <a:spcPts val="0"/>
              </a:spcAft>
              <a:buSzPts val="1800"/>
              <a:buChar char="●"/>
            </a:pPr>
            <a:r>
              <a:rPr lang="en"/>
              <a:t>Be aware that different countries have different approaches, e.g. to communication surveillance. This can lead to excellent learning and sharing opportunities, make sure that all views are respected</a:t>
            </a:r>
            <a:endParaRPr/>
          </a:p>
        </p:txBody>
      </p:sp>
      <p:sp>
        <p:nvSpPr>
          <p:cNvPr id="127" name="Google Shape;127;p2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28" name="Google Shape;128;p20"/>
          <p:cNvPicPr preferRelativeResize="0"/>
          <p:nvPr/>
        </p:nvPicPr>
        <p:blipFill>
          <a:blip r:embed="rId3">
            <a:alphaModFix/>
          </a:blip>
          <a:stretch>
            <a:fillRect/>
          </a:stretch>
        </p:blipFill>
        <p:spPr>
          <a:xfrm>
            <a:off x="6902825" y="267151"/>
            <a:ext cx="1916576" cy="723275"/>
          </a:xfrm>
          <a:prstGeom prst="rect">
            <a:avLst/>
          </a:prstGeom>
          <a:noFill/>
          <a:ln>
            <a:noFill/>
          </a:ln>
        </p:spPr>
      </p:pic>
      <p:sp>
        <p:nvSpPr>
          <p:cNvPr id="129" name="Google Shape;129;p20"/>
          <p:cNvSpPr txBox="1"/>
          <p:nvPr/>
        </p:nvSpPr>
        <p:spPr>
          <a:xfrm>
            <a:off x="55550" y="4695450"/>
            <a:ext cx="9144000" cy="324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Information Security: Teaching - Hannah Short (CERN)</a:t>
            </a:r>
            <a:endParaRPr/>
          </a:p>
          <a:p>
            <a:pPr indent="0" lvl="0" marL="0" rtl="0" algn="l">
              <a:spcBef>
                <a:spcPts val="0"/>
              </a:spcBef>
              <a:spcAft>
                <a:spcPts val="0"/>
              </a:spcAft>
              <a:buNone/>
            </a:pPr>
            <a:r>
              <a:rPr lang="en"/>
              <a:t>									         </a:t>
            </a:r>
            <a:endParaRPr/>
          </a:p>
        </p:txBody>
      </p:sp>
      <p:pic>
        <p:nvPicPr>
          <p:cNvPr id="130" name="Google Shape;130;p20"/>
          <p:cNvPicPr preferRelativeResize="0"/>
          <p:nvPr/>
        </p:nvPicPr>
        <p:blipFill>
          <a:blip r:embed="rId4">
            <a:alphaModFix/>
          </a:blip>
          <a:stretch>
            <a:fillRect/>
          </a:stretch>
        </p:blipFill>
        <p:spPr>
          <a:xfrm>
            <a:off x="7731055" y="4703622"/>
            <a:ext cx="927716" cy="3246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p2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Final thought...</a:t>
            </a:r>
            <a:endParaRPr/>
          </a:p>
        </p:txBody>
      </p:sp>
      <p:sp>
        <p:nvSpPr>
          <p:cNvPr id="136" name="Google Shape;136;p21"/>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700"/>
              <a:t>Security and Openness are not mutually exclusive!</a:t>
            </a:r>
            <a:endParaRPr b="1" sz="2700"/>
          </a:p>
          <a:p>
            <a:pPr indent="0" lvl="0" marL="0" rtl="0" algn="l">
              <a:spcBef>
                <a:spcPts val="1600"/>
              </a:spcBef>
              <a:spcAft>
                <a:spcPts val="1600"/>
              </a:spcAft>
              <a:buNone/>
            </a:pPr>
            <a:r>
              <a:rPr lang="en"/>
              <a:t>An Open system must be secure as well - think </a:t>
            </a:r>
            <a:r>
              <a:rPr lang="en" u="sng"/>
              <a:t>Confidentiality</a:t>
            </a:r>
            <a:r>
              <a:rPr lang="en"/>
              <a:t>, </a:t>
            </a:r>
            <a:r>
              <a:rPr lang="en" u="sng"/>
              <a:t>Integrity</a:t>
            </a:r>
            <a:r>
              <a:rPr lang="en"/>
              <a:t> and </a:t>
            </a:r>
            <a:r>
              <a:rPr lang="en" u="sng"/>
              <a:t>Availability</a:t>
            </a:r>
            <a:r>
              <a:rPr lang="en"/>
              <a:t>. </a:t>
            </a:r>
            <a:endParaRPr/>
          </a:p>
        </p:txBody>
      </p:sp>
      <p:sp>
        <p:nvSpPr>
          <p:cNvPr id="137" name="Google Shape;137;p2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