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 showSpecialPlsOnTitleSld="0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8b75ac6aae_1_7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8b75ac6aae_1_7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96e4cef4bf_0_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g96e4cef4bf_0_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2984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</a:pPr>
            <a:r>
              <a:rPr lang="en">
                <a:solidFill>
                  <a:schemeClr val="dk1"/>
                </a:solidFill>
              </a:rPr>
              <a:t>Who knows and uses 2FA in their accounts?</a:t>
            </a:r>
            <a:endParaRPr>
              <a:solidFill>
                <a:schemeClr val="dk1"/>
              </a:solidFill>
            </a:endParaRPr>
          </a:p>
          <a:p>
            <a:pPr indent="-2984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</a:pPr>
            <a:r>
              <a:rPr lang="en">
                <a:solidFill>
                  <a:schemeClr val="dk1"/>
                </a:solidFill>
              </a:rPr>
              <a:t>Who uses some form of cryptography to protect their data?</a:t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96431b8405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96431b8405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g96431b8405_0_2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7" name="Google Shape;87;g96431b8405_0_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g96431b8405_0_4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" name="Google Shape;97;g96431b8405_0_4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g96431b8405_0_3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" name="Google Shape;117;g96431b8405_0_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g96431b8405_0_6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7" name="Google Shape;127;g96431b8405_0_6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g8ba1d58435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3" name="Google Shape;133;g8ba1d58435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image" Target="../media/image3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Relationship Id="rId4" Type="http://schemas.openxmlformats.org/officeDocument/2006/relationships/image" Target="../media/image3.png"/><Relationship Id="rId5" Type="http://schemas.openxmlformats.org/officeDocument/2006/relationships/image" Target="../media/image2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png"/><Relationship Id="rId4" Type="http://schemas.openxmlformats.org/officeDocument/2006/relationships/image" Target="../media/image3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.png"/><Relationship Id="rId4" Type="http://schemas.openxmlformats.org/officeDocument/2006/relationships/image" Target="../media/image3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 rotWithShape="1">
          <a:blip r:embed="rId3">
            <a:alphaModFix/>
          </a:blip>
          <a:srcRect b="16652" l="0" r="0" t="11477"/>
          <a:stretch/>
        </p:blipFill>
        <p:spPr>
          <a:xfrm>
            <a:off x="75" y="-110550"/>
            <a:ext cx="9143850" cy="4813100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500">
                <a:solidFill>
                  <a:schemeClr val="lt1"/>
                </a:solidFill>
              </a:rPr>
              <a:t>Information Security Live Session</a:t>
            </a:r>
            <a:endParaRPr sz="3500">
              <a:solidFill>
                <a:schemeClr val="lt1"/>
              </a:solidFill>
            </a:endParaRPr>
          </a:p>
        </p:txBody>
      </p:sp>
      <p:sp>
        <p:nvSpPr>
          <p:cNvPr id="56" name="Google Shape;56;p13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Rob Quick ()</a:t>
            </a:r>
            <a:br>
              <a:rPr lang="en">
                <a:solidFill>
                  <a:schemeClr val="lt1"/>
                </a:solidFill>
              </a:rPr>
            </a:br>
            <a:r>
              <a:rPr lang="en">
                <a:solidFill>
                  <a:schemeClr val="lt1"/>
                </a:solidFill>
              </a:rPr>
              <a:t>Raphael Cobé ()</a:t>
            </a:r>
            <a:br>
              <a:rPr lang="en">
                <a:solidFill>
                  <a:schemeClr val="lt1"/>
                </a:solidFill>
              </a:rPr>
            </a:br>
            <a:r>
              <a:rPr lang="en">
                <a:solidFill>
                  <a:schemeClr val="lt1"/>
                </a:solidFill>
              </a:rPr>
              <a:t>Hannah Short (CERN)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57" name="Google Shape;57;p13"/>
          <p:cNvSpPr txBox="1"/>
          <p:nvPr/>
        </p:nvSpPr>
        <p:spPr>
          <a:xfrm>
            <a:off x="55550" y="4771650"/>
            <a:ext cx="9144000" cy="324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August, 2020										          CODATA-RDA Data Science School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Information Security</a:t>
            </a:r>
            <a:endParaRPr/>
          </a:p>
        </p:txBody>
      </p:sp>
      <p:sp>
        <p:nvSpPr>
          <p:cNvPr id="63" name="Google Shape;63;p1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Three 10m videos available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Course recap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Advanced topics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How to teach security concepts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rPr lang="en"/>
              <a:t>Today you will play the role of Data Security Officer at a new experiment</a:t>
            </a:r>
            <a:endParaRPr/>
          </a:p>
        </p:txBody>
      </p:sp>
      <p:sp>
        <p:nvSpPr>
          <p:cNvPr id="64" name="Google Shape;64;p1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65" name="Google Shape;65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902825" y="267151"/>
            <a:ext cx="1916576" cy="7232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55550" y="4695450"/>
            <a:ext cx="9144000" cy="324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Information Security: Live Session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									         </a:t>
            </a:r>
            <a:endParaRPr/>
          </a:p>
        </p:txBody>
      </p:sp>
      <p:pic>
        <p:nvPicPr>
          <p:cNvPr id="67" name="Google Shape;67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731055" y="4703622"/>
            <a:ext cx="927716" cy="324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5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Questions for you!</a:t>
            </a:r>
            <a:endParaRPr/>
          </a:p>
        </p:txBody>
      </p:sp>
      <p:sp>
        <p:nvSpPr>
          <p:cNvPr id="73" name="Google Shape;73;p1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This is you...</a:t>
            </a:r>
            <a:endParaRPr/>
          </a:p>
        </p:txBody>
      </p:sp>
      <p:sp>
        <p:nvSpPr>
          <p:cNvPr id="79" name="Google Shape;79;p1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/>
          </a:p>
          <a:p>
            <a:pPr indent="0" lvl="0" marL="0" rtl="0" algn="ctr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1600"/>
              </a:spcBef>
              <a:spcAft>
                <a:spcPts val="1600"/>
              </a:spcAft>
              <a:buNone/>
            </a:pPr>
            <a:r>
              <a:rPr lang="en"/>
              <a:t>You are the Data Security Officer for a new experiment that is studying intelligence differences between dogs and cats.</a:t>
            </a:r>
            <a:endParaRPr/>
          </a:p>
        </p:txBody>
      </p:sp>
      <p:sp>
        <p:nvSpPr>
          <p:cNvPr id="80" name="Google Shape;80;p1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81" name="Google Shape;81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902825" y="267151"/>
            <a:ext cx="1916576" cy="723275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16"/>
          <p:cNvSpPr txBox="1"/>
          <p:nvPr/>
        </p:nvSpPr>
        <p:spPr>
          <a:xfrm>
            <a:off x="55550" y="4695450"/>
            <a:ext cx="9144000" cy="324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Information Security: Live Session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									         </a:t>
            </a:r>
            <a:endParaRPr/>
          </a:p>
        </p:txBody>
      </p:sp>
      <p:pic>
        <p:nvPicPr>
          <p:cNvPr id="83" name="Google Shape;83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731055" y="4703622"/>
            <a:ext cx="927716" cy="324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4" name="Google Shape;84;p1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651376" y="1221900"/>
            <a:ext cx="1952350" cy="18795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The experiment...</a:t>
            </a:r>
            <a:endParaRPr/>
          </a:p>
        </p:txBody>
      </p:sp>
      <p:sp>
        <p:nvSpPr>
          <p:cNvPr id="90" name="Google Shape;90;p1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Data is being collected from thousands of dogs and cats around the world including,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DNA samples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Laboratory test results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Data will be stored in the “open-global-cloud”, an infrastructure for shared research with data centres in Asia, the Americas and Africa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Much of the initial funding for the experiment came from the cats and already there are conspiracy theories forming about the type of studies being done</a:t>
            </a:r>
            <a:endParaRPr/>
          </a:p>
        </p:txBody>
      </p:sp>
      <p:sp>
        <p:nvSpPr>
          <p:cNvPr id="91" name="Google Shape;91;p1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92" name="Google Shape;92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902825" y="267151"/>
            <a:ext cx="1916576" cy="723275"/>
          </a:xfrm>
          <a:prstGeom prst="rect">
            <a:avLst/>
          </a:prstGeom>
          <a:noFill/>
          <a:ln>
            <a:noFill/>
          </a:ln>
        </p:spPr>
      </p:pic>
      <p:sp>
        <p:nvSpPr>
          <p:cNvPr id="93" name="Google Shape;93;p17"/>
          <p:cNvSpPr txBox="1"/>
          <p:nvPr/>
        </p:nvSpPr>
        <p:spPr>
          <a:xfrm>
            <a:off x="55550" y="4695450"/>
            <a:ext cx="9144000" cy="324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Information Security: Live Session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									         </a:t>
            </a:r>
            <a:endParaRPr/>
          </a:p>
        </p:txBody>
      </p:sp>
      <p:pic>
        <p:nvPicPr>
          <p:cNvPr id="94" name="Google Shape;94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731055" y="4703622"/>
            <a:ext cx="927716" cy="324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Discussion Points</a:t>
            </a:r>
            <a:endParaRPr/>
          </a:p>
        </p:txBody>
      </p:sp>
      <p:sp>
        <p:nvSpPr>
          <p:cNvPr id="100" name="Google Shape;100;p1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01" name="Google Shape;101;p18"/>
          <p:cNvSpPr/>
          <p:nvPr/>
        </p:nvSpPr>
        <p:spPr>
          <a:xfrm>
            <a:off x="1301825" y="1233525"/>
            <a:ext cx="1251600" cy="6588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/>
              <a:t>Attacks by Hacktivists</a:t>
            </a:r>
            <a:endParaRPr sz="1200"/>
          </a:p>
        </p:txBody>
      </p:sp>
      <p:sp>
        <p:nvSpPr>
          <p:cNvPr id="102" name="Google Shape;102;p18"/>
          <p:cNvSpPr/>
          <p:nvPr/>
        </p:nvSpPr>
        <p:spPr>
          <a:xfrm>
            <a:off x="3046125" y="1233525"/>
            <a:ext cx="1251600" cy="6588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/>
              <a:t>2FA Data Access</a:t>
            </a:r>
            <a:endParaRPr sz="1200"/>
          </a:p>
        </p:txBody>
      </p:sp>
      <p:sp>
        <p:nvSpPr>
          <p:cNvPr id="103" name="Google Shape;103;p18"/>
          <p:cNvSpPr/>
          <p:nvPr/>
        </p:nvSpPr>
        <p:spPr>
          <a:xfrm>
            <a:off x="4762988" y="1233525"/>
            <a:ext cx="1251600" cy="6588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/>
              <a:t>Open publishing</a:t>
            </a:r>
            <a:endParaRPr sz="1200"/>
          </a:p>
        </p:txBody>
      </p:sp>
      <p:sp>
        <p:nvSpPr>
          <p:cNvPr id="104" name="Google Shape;104;p18"/>
          <p:cNvSpPr/>
          <p:nvPr/>
        </p:nvSpPr>
        <p:spPr>
          <a:xfrm>
            <a:off x="6479850" y="1233525"/>
            <a:ext cx="1251600" cy="6588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/>
              <a:t>Hypothesis bias due to funders</a:t>
            </a:r>
            <a:endParaRPr sz="1200"/>
          </a:p>
        </p:txBody>
      </p:sp>
      <p:sp>
        <p:nvSpPr>
          <p:cNvPr id="105" name="Google Shape;105;p18"/>
          <p:cNvSpPr/>
          <p:nvPr/>
        </p:nvSpPr>
        <p:spPr>
          <a:xfrm>
            <a:off x="1301825" y="2242250"/>
            <a:ext cx="1251600" cy="6588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/>
              <a:t>Data replication</a:t>
            </a:r>
            <a:endParaRPr sz="1200"/>
          </a:p>
        </p:txBody>
      </p:sp>
      <p:sp>
        <p:nvSpPr>
          <p:cNvPr id="106" name="Google Shape;106;p18"/>
          <p:cNvSpPr/>
          <p:nvPr/>
        </p:nvSpPr>
        <p:spPr>
          <a:xfrm>
            <a:off x="3046125" y="2242250"/>
            <a:ext cx="1251600" cy="6588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/>
              <a:t>Software Security</a:t>
            </a:r>
            <a:endParaRPr sz="1200"/>
          </a:p>
        </p:txBody>
      </p:sp>
      <p:sp>
        <p:nvSpPr>
          <p:cNvPr id="107" name="Google Shape;107;p18"/>
          <p:cNvSpPr/>
          <p:nvPr/>
        </p:nvSpPr>
        <p:spPr>
          <a:xfrm>
            <a:off x="4763000" y="2205425"/>
            <a:ext cx="1251600" cy="6588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/>
              <a:t>Anonymisation</a:t>
            </a:r>
            <a:endParaRPr sz="1200"/>
          </a:p>
        </p:txBody>
      </p:sp>
      <p:sp>
        <p:nvSpPr>
          <p:cNvPr id="108" name="Google Shape;108;p18"/>
          <p:cNvSpPr/>
          <p:nvPr/>
        </p:nvSpPr>
        <p:spPr>
          <a:xfrm>
            <a:off x="1301825" y="3174775"/>
            <a:ext cx="1251600" cy="6588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/>
              <a:t>Data encryption</a:t>
            </a:r>
            <a:endParaRPr sz="1200"/>
          </a:p>
        </p:txBody>
      </p:sp>
      <p:sp>
        <p:nvSpPr>
          <p:cNvPr id="109" name="Google Shape;109;p18"/>
          <p:cNvSpPr/>
          <p:nvPr/>
        </p:nvSpPr>
        <p:spPr>
          <a:xfrm>
            <a:off x="6479875" y="2205425"/>
            <a:ext cx="1251600" cy="6588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/>
              <a:t>Traceable data access</a:t>
            </a:r>
            <a:endParaRPr sz="1200"/>
          </a:p>
        </p:txBody>
      </p:sp>
      <p:sp>
        <p:nvSpPr>
          <p:cNvPr id="110" name="Google Shape;110;p18"/>
          <p:cNvSpPr/>
          <p:nvPr/>
        </p:nvSpPr>
        <p:spPr>
          <a:xfrm>
            <a:off x="3046125" y="3174775"/>
            <a:ext cx="1251600" cy="6588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/>
              <a:t>Data availability</a:t>
            </a:r>
            <a:endParaRPr sz="1200"/>
          </a:p>
        </p:txBody>
      </p:sp>
      <p:sp>
        <p:nvSpPr>
          <p:cNvPr id="111" name="Google Shape;111;p18"/>
          <p:cNvSpPr/>
          <p:nvPr/>
        </p:nvSpPr>
        <p:spPr>
          <a:xfrm>
            <a:off x="4763000" y="3174775"/>
            <a:ext cx="1251600" cy="6588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/>
              <a:t>Data confidentiality</a:t>
            </a:r>
            <a:endParaRPr sz="1200"/>
          </a:p>
        </p:txBody>
      </p:sp>
      <p:sp>
        <p:nvSpPr>
          <p:cNvPr id="112" name="Google Shape;112;p18"/>
          <p:cNvSpPr/>
          <p:nvPr/>
        </p:nvSpPr>
        <p:spPr>
          <a:xfrm>
            <a:off x="6479875" y="3174775"/>
            <a:ext cx="1251600" cy="6588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/>
              <a:t>Data retention</a:t>
            </a:r>
            <a:endParaRPr sz="1200"/>
          </a:p>
        </p:txBody>
      </p:sp>
      <p:sp>
        <p:nvSpPr>
          <p:cNvPr id="113" name="Google Shape;113;p18"/>
          <p:cNvSpPr/>
          <p:nvPr/>
        </p:nvSpPr>
        <p:spPr>
          <a:xfrm>
            <a:off x="1301825" y="4126425"/>
            <a:ext cx="1251600" cy="6588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/>
              <a:t>Identity Vetting</a:t>
            </a:r>
            <a:endParaRPr sz="1200"/>
          </a:p>
        </p:txBody>
      </p:sp>
      <p:sp>
        <p:nvSpPr>
          <p:cNvPr id="114" name="Google Shape;114;p18"/>
          <p:cNvSpPr/>
          <p:nvPr/>
        </p:nvSpPr>
        <p:spPr>
          <a:xfrm>
            <a:off x="3046125" y="4126425"/>
            <a:ext cx="1251600" cy="6588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/>
              <a:t>Password Provisioning</a:t>
            </a:r>
            <a:endParaRPr sz="120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1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Breakout Rooms</a:t>
            </a:r>
            <a:endParaRPr/>
          </a:p>
        </p:txBody>
      </p:sp>
      <p:sp>
        <p:nvSpPr>
          <p:cNvPr id="120" name="Google Shape;120;p19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You will be divided into breakout rooms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Pick a couple of topics to discuss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You have 20 minutes to discuss your concerns in these areas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n"/>
              <a:t>Don’t forget to nominate a </a:t>
            </a:r>
            <a:r>
              <a:rPr b="1" i="1" lang="en"/>
              <a:t>note-taker</a:t>
            </a:r>
            <a:r>
              <a:rPr i="1" lang="en"/>
              <a:t> and a </a:t>
            </a:r>
            <a:r>
              <a:rPr b="1" i="1" lang="en"/>
              <a:t>speaker</a:t>
            </a:r>
            <a:r>
              <a:rPr i="1" lang="en"/>
              <a:t> to give a brief summary when you come back.</a:t>
            </a:r>
            <a:endParaRPr i="1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n" u="sng"/>
              <a:t>Please join the 2nd Zoom Room</a:t>
            </a:r>
            <a:endParaRPr i="1" u="sng"/>
          </a:p>
        </p:txBody>
      </p:sp>
      <p:sp>
        <p:nvSpPr>
          <p:cNvPr id="121" name="Google Shape;121;p1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22" name="Google Shape;122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902825" y="267151"/>
            <a:ext cx="1916576" cy="723275"/>
          </a:xfrm>
          <a:prstGeom prst="rect">
            <a:avLst/>
          </a:prstGeom>
          <a:noFill/>
          <a:ln>
            <a:noFill/>
          </a:ln>
        </p:spPr>
      </p:pic>
      <p:sp>
        <p:nvSpPr>
          <p:cNvPr id="123" name="Google Shape;123;p19"/>
          <p:cNvSpPr txBox="1"/>
          <p:nvPr/>
        </p:nvSpPr>
        <p:spPr>
          <a:xfrm>
            <a:off x="55550" y="4695450"/>
            <a:ext cx="9144000" cy="324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Information Security: Live Session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									         </a:t>
            </a:r>
            <a:endParaRPr/>
          </a:p>
        </p:txBody>
      </p:sp>
      <p:pic>
        <p:nvPicPr>
          <p:cNvPr id="124" name="Google Shape;124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731055" y="4703622"/>
            <a:ext cx="927716" cy="324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20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Welcome Back</a:t>
            </a:r>
            <a:endParaRPr/>
          </a:p>
        </p:txBody>
      </p:sp>
      <p:sp>
        <p:nvSpPr>
          <p:cNvPr id="130" name="Google Shape;130;p2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5" name="Google Shape;135;p21"/>
          <p:cNvPicPr preferRelativeResize="0"/>
          <p:nvPr/>
        </p:nvPicPr>
        <p:blipFill rotWithShape="1">
          <a:blip r:embed="rId3">
            <a:alphaModFix/>
          </a:blip>
          <a:srcRect b="16652" l="0" r="0" t="11477"/>
          <a:stretch/>
        </p:blipFill>
        <p:spPr>
          <a:xfrm>
            <a:off x="75" y="-110550"/>
            <a:ext cx="9143850" cy="4813100"/>
          </a:xfrm>
          <a:prstGeom prst="rect">
            <a:avLst/>
          </a:prstGeom>
          <a:noFill/>
          <a:ln>
            <a:noFill/>
          </a:ln>
        </p:spPr>
      </p:pic>
      <p:sp>
        <p:nvSpPr>
          <p:cNvPr id="136" name="Google Shape;136;p21"/>
          <p:cNvSpPr txBox="1"/>
          <p:nvPr/>
        </p:nvSpPr>
        <p:spPr>
          <a:xfrm>
            <a:off x="55550" y="4771650"/>
            <a:ext cx="9144000" cy="324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August, 2020										          CODATA-RDA Data Science School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37" name="Google Shape;137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090755" y="4771647"/>
            <a:ext cx="927716" cy="324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