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b75ac6aae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b75ac6aae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8ba1d5843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8ba1d5843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8ba1d5843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8ba1d5843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8ba1d58435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8ba1d58435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8ba1d584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ba1d584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55" name="Google Shape;55;p13"/>
          <p:cNvSpPr txBox="1"/>
          <p:nvPr>
            <p:ph type="ctrTitle"/>
          </p:nvPr>
        </p:nvSpPr>
        <p:spPr>
          <a:xfrm>
            <a:off x="311708" y="133075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300"/>
              <a:t>Computational</a:t>
            </a:r>
            <a:r>
              <a:rPr lang="en" sz="4300"/>
              <a:t> Infrastructures - Tips for Training</a:t>
            </a:r>
            <a:endParaRPr sz="4300"/>
          </a:p>
        </p:txBody>
      </p:sp>
      <p:sp>
        <p:nvSpPr>
          <p:cNvPr id="56" name="Google Shape;56;p13"/>
          <p:cNvSpPr txBox="1"/>
          <p:nvPr>
            <p:ph idx="1" type="subTitle"/>
          </p:nvPr>
        </p:nvSpPr>
        <p:spPr>
          <a:xfrm>
            <a:off x="311700" y="323867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rPr>
              <a:t>Preparation is everything!</a:t>
            </a:r>
            <a:endParaRPr>
              <a:solidFill>
                <a:schemeClr val="lt1"/>
              </a:solidFill>
            </a:endParaRPr>
          </a:p>
          <a:p>
            <a:pPr indent="0" lvl="0" marL="0" rtl="0" algn="ctr">
              <a:spcBef>
                <a:spcPts val="0"/>
              </a:spcBef>
              <a:spcAft>
                <a:spcPts val="0"/>
              </a:spcAft>
              <a:buNone/>
            </a:pPr>
            <a:r>
              <a:rPr lang="en">
                <a:solidFill>
                  <a:schemeClr val="lt1"/>
                </a:solidFill>
              </a:rPr>
              <a:t>Rob Quick - Indiana University</a:t>
            </a:r>
            <a:endParaRPr>
              <a:solidFill>
                <a:schemeClr val="lt1"/>
              </a:solidFill>
            </a:endParaRPr>
          </a:p>
        </p:txBody>
      </p:sp>
      <p:sp>
        <p:nvSpPr>
          <p:cNvPr id="57" name="Google Shape;57;p13"/>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Core Concepts</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Types of computing</a:t>
            </a:r>
            <a:endParaRPr/>
          </a:p>
          <a:p>
            <a:pPr indent="-317500" lvl="1" marL="914400" rtl="0" algn="l">
              <a:spcBef>
                <a:spcPts val="0"/>
              </a:spcBef>
              <a:spcAft>
                <a:spcPts val="0"/>
              </a:spcAft>
              <a:buSzPts val="1400"/>
              <a:buChar char="○"/>
            </a:pPr>
            <a:r>
              <a:rPr lang="en"/>
              <a:t>Pick what works best for your experiment!</a:t>
            </a:r>
            <a:endParaRPr/>
          </a:p>
          <a:p>
            <a:pPr indent="-317500" lvl="1" marL="914400" rtl="0" algn="l">
              <a:spcBef>
                <a:spcPts val="0"/>
              </a:spcBef>
              <a:spcAft>
                <a:spcPts val="0"/>
              </a:spcAft>
              <a:buSzPts val="1400"/>
              <a:buChar char="○"/>
            </a:pPr>
            <a:r>
              <a:rPr lang="en"/>
              <a:t>Laptop, Institutional Cluster, HPC, HTC, Cloud</a:t>
            </a:r>
            <a:endParaRPr/>
          </a:p>
          <a:p>
            <a:pPr indent="-342900" lvl="0" marL="457200" rtl="0" algn="l">
              <a:spcBef>
                <a:spcPts val="0"/>
              </a:spcBef>
              <a:spcAft>
                <a:spcPts val="0"/>
              </a:spcAft>
              <a:buSzPts val="1800"/>
              <a:buChar char="●"/>
            </a:pPr>
            <a:r>
              <a:rPr lang="en"/>
              <a:t>Where to find resource</a:t>
            </a:r>
            <a:endParaRPr/>
          </a:p>
          <a:p>
            <a:pPr indent="-317500" lvl="1" marL="914400" rtl="0" algn="l">
              <a:spcBef>
                <a:spcPts val="0"/>
              </a:spcBef>
              <a:spcAft>
                <a:spcPts val="0"/>
              </a:spcAft>
              <a:buSzPts val="1400"/>
              <a:buChar char="○"/>
            </a:pPr>
            <a:r>
              <a:rPr lang="en"/>
              <a:t>Bring potential solutions with you</a:t>
            </a:r>
            <a:endParaRPr/>
          </a:p>
          <a:p>
            <a:pPr indent="-317500" lvl="1" marL="914400" rtl="0" algn="l">
              <a:spcBef>
                <a:spcPts val="0"/>
              </a:spcBef>
              <a:spcAft>
                <a:spcPts val="0"/>
              </a:spcAft>
              <a:buSzPts val="1400"/>
              <a:buChar char="○"/>
            </a:pPr>
            <a:r>
              <a:rPr lang="en"/>
              <a:t>Give hands-on interaction with these solutions</a:t>
            </a:r>
            <a:endParaRPr/>
          </a:p>
          <a:p>
            <a:pPr indent="-317500" lvl="1" marL="914400" rtl="0" algn="l">
              <a:spcBef>
                <a:spcPts val="0"/>
              </a:spcBef>
              <a:spcAft>
                <a:spcPts val="0"/>
              </a:spcAft>
              <a:buSzPts val="1400"/>
              <a:buChar char="○"/>
            </a:pPr>
            <a:r>
              <a:rPr lang="en"/>
              <a:t>Give other options</a:t>
            </a:r>
            <a:endParaRPr/>
          </a:p>
          <a:p>
            <a:pPr indent="-342900" lvl="0" marL="457200" rtl="0" algn="l">
              <a:spcBef>
                <a:spcPts val="0"/>
              </a:spcBef>
              <a:spcAft>
                <a:spcPts val="0"/>
              </a:spcAft>
              <a:buSzPts val="1800"/>
              <a:buChar char="●"/>
            </a:pPr>
            <a:r>
              <a:rPr lang="en"/>
              <a:t>Prepare your lessons</a:t>
            </a:r>
            <a:endParaRPr/>
          </a:p>
          <a:p>
            <a:pPr indent="-317500" lvl="1" marL="914400" rtl="0" algn="l">
              <a:spcBef>
                <a:spcPts val="0"/>
              </a:spcBef>
              <a:spcAft>
                <a:spcPts val="0"/>
              </a:spcAft>
              <a:buSzPts val="1400"/>
              <a:buChar char="○"/>
            </a:pPr>
            <a:r>
              <a:rPr lang="en"/>
              <a:t>Then test</a:t>
            </a:r>
            <a:endParaRPr/>
          </a:p>
          <a:p>
            <a:pPr indent="-317500" lvl="1" marL="914400" rtl="0" algn="l">
              <a:spcBef>
                <a:spcPts val="0"/>
              </a:spcBef>
              <a:spcAft>
                <a:spcPts val="0"/>
              </a:spcAft>
              <a:buSzPts val="1400"/>
              <a:buChar char="○"/>
            </a:pPr>
            <a:r>
              <a:rPr lang="en"/>
              <a:t>Then test</a:t>
            </a:r>
            <a:endParaRPr/>
          </a:p>
          <a:p>
            <a:pPr indent="-317500" lvl="1" marL="914400" rtl="0" algn="l">
              <a:spcBef>
                <a:spcPts val="0"/>
              </a:spcBef>
              <a:spcAft>
                <a:spcPts val="0"/>
              </a:spcAft>
              <a:buSzPts val="1400"/>
              <a:buChar char="○"/>
            </a:pPr>
            <a:r>
              <a:rPr lang="en"/>
              <a:t>Then test </a:t>
            </a:r>
            <a:endParaRPr/>
          </a:p>
          <a:p>
            <a:pPr indent="-317500" lvl="1" marL="914400" rtl="0" algn="l">
              <a:spcBef>
                <a:spcPts val="0"/>
              </a:spcBef>
              <a:spcAft>
                <a:spcPts val="0"/>
              </a:spcAft>
              <a:buSzPts val="1400"/>
              <a:buChar char="○"/>
            </a:pPr>
            <a:r>
              <a:rPr lang="en"/>
              <a:t>Then test</a:t>
            </a:r>
            <a:endParaRPr/>
          </a:p>
        </p:txBody>
      </p:sp>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5" name="Google Shape;65;p14"/>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66" name="Google Shape;66;p14"/>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Short title-Author</a:t>
            </a:r>
            <a:endParaRPr/>
          </a:p>
          <a:p>
            <a:pPr indent="0" lvl="0" marL="0" rtl="0" algn="l">
              <a:spcBef>
                <a:spcPts val="0"/>
              </a:spcBef>
              <a:spcAft>
                <a:spcPts val="0"/>
              </a:spcAft>
              <a:buNone/>
            </a:pPr>
            <a:r>
              <a:rPr lang="en"/>
              <a:t>									         </a:t>
            </a:r>
            <a:endParaRPr/>
          </a:p>
        </p:txBody>
      </p:sp>
      <p:pic>
        <p:nvPicPr>
          <p:cNvPr id="67" name="Google Shape;67;p14"/>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Types of Computing	</a:t>
            </a:r>
            <a:endParaRPr/>
          </a:p>
        </p:txBody>
      </p:sp>
      <p:sp>
        <p:nvSpPr>
          <p:cNvPr id="73" name="Google Shape;73;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You want the students to walk away realizing there are many types of computing and that the more than likely will outgrow the resources available on their laptops. You want to point them in the direction to make good decisions (and not give up) when their laptop no longer performs to their needs.</a:t>
            </a:r>
            <a:endParaRPr sz="1400"/>
          </a:p>
          <a:p>
            <a:pPr indent="-317500" lvl="1" marL="914400" rtl="0" algn="l">
              <a:spcBef>
                <a:spcPts val="0"/>
              </a:spcBef>
              <a:spcAft>
                <a:spcPts val="0"/>
              </a:spcAft>
              <a:buSzPts val="1400"/>
              <a:buChar char="○"/>
            </a:pPr>
            <a:r>
              <a:rPr lang="en" sz="1400"/>
              <a:t>Laptop - Small data with low-mid computational needs.</a:t>
            </a:r>
            <a:endParaRPr sz="1400"/>
          </a:p>
          <a:p>
            <a:pPr indent="-317500" lvl="1" marL="914400" rtl="0" algn="l">
              <a:spcBef>
                <a:spcPts val="0"/>
              </a:spcBef>
              <a:spcAft>
                <a:spcPts val="0"/>
              </a:spcAft>
              <a:buSzPts val="1400"/>
              <a:buChar char="○"/>
            </a:pPr>
            <a:r>
              <a:rPr lang="en" sz="1400"/>
              <a:t>Cluster - Some institutions will make these available and can handle a variety of data sizes and computational loads depending on the system.</a:t>
            </a:r>
            <a:endParaRPr sz="1400"/>
          </a:p>
          <a:p>
            <a:pPr indent="-317500" lvl="1" marL="914400" rtl="0" algn="l">
              <a:spcBef>
                <a:spcPts val="0"/>
              </a:spcBef>
              <a:spcAft>
                <a:spcPts val="0"/>
              </a:spcAft>
              <a:buSzPts val="1400"/>
              <a:buChar char="○"/>
            </a:pPr>
            <a:r>
              <a:rPr lang="en" sz="1400"/>
              <a:t>High Throughput Computing - Divide jobs into a serial workflow that can be distributed to many commodity computers</a:t>
            </a:r>
            <a:endParaRPr sz="1400"/>
          </a:p>
          <a:p>
            <a:pPr indent="-317500" lvl="1" marL="914400" rtl="0" algn="l">
              <a:spcBef>
                <a:spcPts val="0"/>
              </a:spcBef>
              <a:spcAft>
                <a:spcPts val="0"/>
              </a:spcAft>
              <a:buSzPts val="1400"/>
              <a:buChar char="○"/>
            </a:pPr>
            <a:r>
              <a:rPr lang="en" sz="1400"/>
              <a:t>High Performance Computing - Highly parallelized workflows with interdependencies. High speed processors, networks, and memory.</a:t>
            </a:r>
            <a:endParaRPr sz="1400"/>
          </a:p>
          <a:p>
            <a:pPr indent="-317500" lvl="1" marL="914400" rtl="0" algn="l">
              <a:spcBef>
                <a:spcPts val="0"/>
              </a:spcBef>
              <a:spcAft>
                <a:spcPts val="0"/>
              </a:spcAft>
              <a:buSzPts val="1400"/>
              <a:buChar char="○"/>
            </a:pPr>
            <a:r>
              <a:rPr lang="en" sz="1400"/>
              <a:t>Cloud - </a:t>
            </a:r>
            <a:r>
              <a:rPr lang="en" sz="1400"/>
              <a:t>Virtualized</a:t>
            </a:r>
            <a:r>
              <a:rPr lang="en" sz="1400"/>
              <a:t> environments with many nodes and root level access. Mostly commercial, but some academic versions exist. </a:t>
            </a:r>
            <a:endParaRPr sz="1400"/>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5" name="Google Shape;75;p15"/>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76" name="Google Shape;76;p15"/>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Short title-Author</a:t>
            </a:r>
            <a:endParaRPr/>
          </a:p>
          <a:p>
            <a:pPr indent="0" lvl="0" marL="0" rtl="0" algn="l">
              <a:spcBef>
                <a:spcPts val="0"/>
              </a:spcBef>
              <a:spcAft>
                <a:spcPts val="0"/>
              </a:spcAft>
              <a:buNone/>
            </a:pPr>
            <a:r>
              <a:rPr lang="en"/>
              <a:t>									         </a:t>
            </a:r>
            <a:endParaRPr/>
          </a:p>
        </p:txBody>
      </p:sp>
      <p:pic>
        <p:nvPicPr>
          <p:cNvPr id="77" name="Google Shape;77;p15"/>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Resources for Computing</a:t>
            </a:r>
            <a:endParaRPr/>
          </a:p>
        </p:txBody>
      </p:sp>
      <p:sp>
        <p:nvSpPr>
          <p:cNvPr id="83" name="Google Shape;8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Many institutional, regional, national and international resources exist. </a:t>
            </a:r>
            <a:endParaRPr/>
          </a:p>
          <a:p>
            <a:pPr indent="-342900" lvl="0" marL="457200" rtl="0" algn="l">
              <a:spcBef>
                <a:spcPts val="0"/>
              </a:spcBef>
              <a:spcAft>
                <a:spcPts val="0"/>
              </a:spcAft>
              <a:buSzPts val="1800"/>
              <a:buChar char="●"/>
            </a:pPr>
            <a:r>
              <a:rPr lang="en"/>
              <a:t>Identify one that you think will be most </a:t>
            </a:r>
            <a:r>
              <a:rPr lang="en"/>
              <a:t>beneficial</a:t>
            </a:r>
            <a:r>
              <a:rPr lang="en"/>
              <a:t> to the participants. </a:t>
            </a:r>
            <a:endParaRPr/>
          </a:p>
          <a:p>
            <a:pPr indent="-342900" lvl="0" marL="457200" rtl="0" algn="l">
              <a:spcBef>
                <a:spcPts val="0"/>
              </a:spcBef>
              <a:spcAft>
                <a:spcPts val="0"/>
              </a:spcAft>
              <a:buSzPts val="1800"/>
              <a:buChar char="●"/>
            </a:pPr>
            <a:r>
              <a:rPr lang="en"/>
              <a:t>Many </a:t>
            </a:r>
            <a:r>
              <a:rPr lang="en"/>
              <a:t>commercial cloud</a:t>
            </a:r>
            <a:r>
              <a:rPr lang="en"/>
              <a:t> vendors have academic trials. </a:t>
            </a:r>
            <a:endParaRPr/>
          </a:p>
          <a:p>
            <a:pPr indent="-342900" lvl="0" marL="457200" rtl="0" algn="l">
              <a:spcBef>
                <a:spcPts val="0"/>
              </a:spcBef>
              <a:spcAft>
                <a:spcPts val="0"/>
              </a:spcAft>
              <a:buSzPts val="1800"/>
              <a:buChar char="●"/>
            </a:pPr>
            <a:r>
              <a:rPr lang="en"/>
              <a:t>Documentation and consulting can be vital to success. </a:t>
            </a:r>
            <a:endParaRPr/>
          </a:p>
          <a:p>
            <a:pPr indent="-342900" lvl="0" marL="457200" rtl="0" algn="l">
              <a:spcBef>
                <a:spcPts val="0"/>
              </a:spcBef>
              <a:spcAft>
                <a:spcPts val="0"/>
              </a:spcAft>
              <a:buSzPts val="1800"/>
              <a:buChar char="●"/>
            </a:pPr>
            <a:r>
              <a:rPr lang="en"/>
              <a:t>There is no one right answer, but the CODATA/RDA Data Schools have used</a:t>
            </a:r>
            <a:endParaRPr/>
          </a:p>
          <a:p>
            <a:pPr indent="-317500" lvl="1" marL="914400" rtl="0" algn="l">
              <a:spcBef>
                <a:spcPts val="0"/>
              </a:spcBef>
              <a:spcAft>
                <a:spcPts val="0"/>
              </a:spcAft>
              <a:buSzPts val="1400"/>
              <a:buChar char="○"/>
            </a:pPr>
            <a:r>
              <a:rPr lang="en"/>
              <a:t>Open Science Grid</a:t>
            </a:r>
            <a:endParaRPr/>
          </a:p>
          <a:p>
            <a:pPr indent="-317500" lvl="1" marL="914400" rtl="0" algn="l">
              <a:spcBef>
                <a:spcPts val="0"/>
              </a:spcBef>
              <a:spcAft>
                <a:spcPts val="0"/>
              </a:spcAft>
              <a:buSzPts val="1400"/>
              <a:buChar char="○"/>
            </a:pPr>
            <a:r>
              <a:rPr lang="en"/>
              <a:t>EGI Federated Cloud</a:t>
            </a:r>
            <a:endParaRPr/>
          </a:p>
          <a:p>
            <a:pPr indent="-317500" lvl="1" marL="914400" rtl="0" algn="l">
              <a:spcBef>
                <a:spcPts val="0"/>
              </a:spcBef>
              <a:spcAft>
                <a:spcPts val="0"/>
              </a:spcAft>
              <a:buSzPts val="1400"/>
              <a:buChar char="○"/>
            </a:pPr>
            <a:r>
              <a:rPr lang="en"/>
              <a:t>Jetstream Academic Cloud</a:t>
            </a:r>
            <a:endParaRPr/>
          </a:p>
          <a:p>
            <a:pPr indent="-317500" lvl="1" marL="914400" rtl="0" algn="l">
              <a:spcBef>
                <a:spcPts val="0"/>
              </a:spcBef>
              <a:spcAft>
                <a:spcPts val="0"/>
              </a:spcAft>
              <a:buSzPts val="1400"/>
              <a:buChar char="○"/>
            </a:pPr>
            <a:r>
              <a:rPr lang="en"/>
              <a:t>Plans to use AWS in future sessions</a:t>
            </a:r>
            <a:endParaRPr/>
          </a:p>
        </p:txBody>
      </p:sp>
      <p:sp>
        <p:nvSpPr>
          <p:cNvPr id="84" name="Google Shape;8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5" name="Google Shape;85;p16"/>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86" name="Google Shape;86;p16"/>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Short title-Author</a:t>
            </a:r>
            <a:endParaRPr/>
          </a:p>
          <a:p>
            <a:pPr indent="0" lvl="0" marL="0" rtl="0" algn="l">
              <a:spcBef>
                <a:spcPts val="0"/>
              </a:spcBef>
              <a:spcAft>
                <a:spcPts val="0"/>
              </a:spcAft>
              <a:buNone/>
            </a:pPr>
            <a:r>
              <a:rPr lang="en"/>
              <a:t>									         </a:t>
            </a:r>
            <a:endParaRPr/>
          </a:p>
        </p:txBody>
      </p:sp>
      <p:pic>
        <p:nvPicPr>
          <p:cNvPr id="87" name="Google Shape;87;p16"/>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Hands-on Lessons</a:t>
            </a:r>
            <a:endParaRPr/>
          </a:p>
        </p:txBody>
      </p:sp>
      <p:sp>
        <p:nvSpPr>
          <p:cNvPr id="93" name="Google Shape;93;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Computation should not be done on the students laptops. But it can be done on any of the other platforms (cluster, HTC, HPC, Cloud)</a:t>
            </a:r>
            <a:endParaRPr/>
          </a:p>
          <a:p>
            <a:pPr indent="-342900" lvl="0" marL="457200" rtl="0" algn="l">
              <a:spcBef>
                <a:spcPts val="0"/>
              </a:spcBef>
              <a:spcAft>
                <a:spcPts val="0"/>
              </a:spcAft>
              <a:buSzPts val="1800"/>
              <a:buChar char="●"/>
            </a:pPr>
            <a:r>
              <a:rPr lang="en"/>
              <a:t>Should cover the entire workflow but with a somewhat trivial example</a:t>
            </a:r>
            <a:endParaRPr/>
          </a:p>
          <a:p>
            <a:pPr indent="-342900" lvl="0" marL="457200" rtl="0" algn="l">
              <a:spcBef>
                <a:spcPts val="0"/>
              </a:spcBef>
              <a:spcAft>
                <a:spcPts val="0"/>
              </a:spcAft>
              <a:buSzPts val="1800"/>
              <a:buChar char="●"/>
            </a:pPr>
            <a:r>
              <a:rPr lang="en"/>
              <a:t>Add only necessary complexities</a:t>
            </a:r>
            <a:endParaRPr/>
          </a:p>
          <a:p>
            <a:pPr indent="-317500" lvl="1" marL="914400" rtl="0" algn="l">
              <a:spcBef>
                <a:spcPts val="0"/>
              </a:spcBef>
              <a:spcAft>
                <a:spcPts val="0"/>
              </a:spcAft>
              <a:buSzPts val="1400"/>
              <a:buChar char="○"/>
            </a:pPr>
            <a:r>
              <a:rPr lang="en"/>
              <a:t>See Murphy’s Law and its </a:t>
            </a:r>
            <a:r>
              <a:rPr lang="en"/>
              <a:t>corollaries</a:t>
            </a:r>
            <a:endParaRPr/>
          </a:p>
          <a:p>
            <a:pPr indent="-317500" lvl="1" marL="914400" rtl="0" algn="l">
              <a:spcBef>
                <a:spcPts val="0"/>
              </a:spcBef>
              <a:spcAft>
                <a:spcPts val="0"/>
              </a:spcAft>
              <a:buSzPts val="1400"/>
              <a:buChar char="○"/>
            </a:pPr>
            <a:r>
              <a:rPr lang="en"/>
              <a:t>Avoid key-based authentication (unless it is part of the security session and even then avoid it when possible)</a:t>
            </a:r>
            <a:endParaRPr/>
          </a:p>
          <a:p>
            <a:pPr indent="-342900" lvl="0" marL="457200" rtl="0" algn="l">
              <a:spcBef>
                <a:spcPts val="0"/>
              </a:spcBef>
              <a:spcAft>
                <a:spcPts val="0"/>
              </a:spcAft>
              <a:buSzPts val="1800"/>
              <a:buChar char="●"/>
            </a:pPr>
            <a:r>
              <a:rPr lang="en"/>
              <a:t>Test the resources before the course begins</a:t>
            </a:r>
            <a:endParaRPr/>
          </a:p>
          <a:p>
            <a:pPr indent="-342900" lvl="0" marL="457200" rtl="0" algn="l">
              <a:spcBef>
                <a:spcPts val="0"/>
              </a:spcBef>
              <a:spcAft>
                <a:spcPts val="0"/>
              </a:spcAft>
              <a:buSzPts val="1800"/>
              <a:buChar char="●"/>
            </a:pPr>
            <a:r>
              <a:rPr lang="en"/>
              <a:t>Test the resources from the location of the hands-on exercises</a:t>
            </a:r>
            <a:endParaRPr/>
          </a:p>
          <a:p>
            <a:pPr indent="-342900" lvl="0" marL="457200" rtl="0" algn="l">
              <a:spcBef>
                <a:spcPts val="0"/>
              </a:spcBef>
              <a:spcAft>
                <a:spcPts val="0"/>
              </a:spcAft>
              <a:buSzPts val="1800"/>
              <a:buChar char="●"/>
            </a:pPr>
            <a:r>
              <a:rPr lang="en"/>
              <a:t>Test the resources the night/morning before the session</a:t>
            </a:r>
            <a:endParaRPr/>
          </a:p>
          <a:p>
            <a:pPr indent="-342900" lvl="0" marL="457200" rtl="0" algn="l">
              <a:spcBef>
                <a:spcPts val="0"/>
              </a:spcBef>
              <a:spcAft>
                <a:spcPts val="0"/>
              </a:spcAft>
              <a:buSzPts val="1800"/>
              <a:buChar char="●"/>
            </a:pPr>
            <a:r>
              <a:rPr lang="en"/>
              <a:t>Expect something to go wrong and have a plan</a:t>
            </a:r>
            <a:endParaRPr/>
          </a:p>
          <a:p>
            <a:pPr indent="0" lvl="0" marL="457200" rtl="0" algn="l">
              <a:spcBef>
                <a:spcPts val="1600"/>
              </a:spcBef>
              <a:spcAft>
                <a:spcPts val="1600"/>
              </a:spcAft>
              <a:buNone/>
            </a:pPr>
            <a:r>
              <a:t/>
            </a:r>
            <a:endParaRPr/>
          </a:p>
        </p:txBody>
      </p:sp>
      <p:sp>
        <p:nvSpPr>
          <p:cNvPr id="94" name="Google Shape;94;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5" name="Google Shape;95;p17"/>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96" name="Google Shape;96;p17"/>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Short title-Author</a:t>
            </a:r>
            <a:endParaRPr/>
          </a:p>
          <a:p>
            <a:pPr indent="0" lvl="0" marL="0" rtl="0" algn="l">
              <a:spcBef>
                <a:spcPts val="0"/>
              </a:spcBef>
              <a:spcAft>
                <a:spcPts val="0"/>
              </a:spcAft>
              <a:buNone/>
            </a:pPr>
            <a:r>
              <a:rPr lang="en"/>
              <a:t>									         </a:t>
            </a:r>
            <a:endParaRPr/>
          </a:p>
        </p:txBody>
      </p:sp>
      <p:pic>
        <p:nvPicPr>
          <p:cNvPr id="97" name="Google Shape;97;p17"/>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id="102" name="Google Shape;102;p18"/>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103" name="Google Shape;103;p18"/>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pic>
        <p:nvPicPr>
          <p:cNvPr id="104" name="Google Shape;104;p18"/>
          <p:cNvPicPr preferRelativeResize="0"/>
          <p:nvPr/>
        </p:nvPicPr>
        <p:blipFill>
          <a:blip r:embed="rId4">
            <a:alphaModFix/>
          </a:blip>
          <a:stretch>
            <a:fillRect/>
          </a:stretch>
        </p:blipFill>
        <p:spPr>
          <a:xfrm>
            <a:off x="5090755" y="4771647"/>
            <a:ext cx="927716" cy="324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