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9" r:id="rId3"/>
    <p:sldId id="1289" r:id="rId4"/>
    <p:sldId id="1286" r:id="rId5"/>
    <p:sldId id="1300" r:id="rId6"/>
    <p:sldId id="1301" r:id="rId7"/>
    <p:sldId id="1304" r:id="rId8"/>
    <p:sldId id="913" r:id="rId9"/>
    <p:sldId id="1170" r:id="rId10"/>
    <p:sldId id="1171" r:id="rId11"/>
    <p:sldId id="1172" r:id="rId12"/>
    <p:sldId id="1268" r:id="rId13"/>
    <p:sldId id="1309" r:id="rId14"/>
    <p:sldId id="1281" r:id="rId15"/>
    <p:sldId id="1269" r:id="rId16"/>
    <p:sldId id="1270" r:id="rId17"/>
    <p:sldId id="1271" r:id="rId18"/>
    <p:sldId id="1272" r:id="rId19"/>
    <p:sldId id="1278" r:id="rId20"/>
    <p:sldId id="1273" r:id="rId21"/>
    <p:sldId id="1274" r:id="rId22"/>
    <p:sldId id="1264" r:id="rId23"/>
    <p:sldId id="1261" r:id="rId24"/>
    <p:sldId id="1117" r:id="rId25"/>
    <p:sldId id="1287" r:id="rId26"/>
    <p:sldId id="1288" r:id="rId27"/>
    <p:sldId id="1291" r:id="rId28"/>
    <p:sldId id="1292" r:id="rId29"/>
    <p:sldId id="1293" r:id="rId30"/>
    <p:sldId id="1308" r:id="rId31"/>
    <p:sldId id="1295" r:id="rId32"/>
    <p:sldId id="1305" r:id="rId33"/>
    <p:sldId id="1290" r:id="rId34"/>
    <p:sldId id="1302" r:id="rId35"/>
    <p:sldId id="1294" r:id="rId36"/>
    <p:sldId id="1303" r:id="rId37"/>
    <p:sldId id="1149" r:id="rId38"/>
    <p:sldId id="1306" r:id="rId39"/>
    <p:sldId id="1307" r:id="rId40"/>
    <p:sldId id="1185" r:id="rId41"/>
    <p:sldId id="1186" r:id="rId42"/>
  </p:sldIdLst>
  <p:sldSz cx="9144000" cy="6858000" type="screen4x3"/>
  <p:notesSz cx="6858000" cy="8891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qin xu" initials="zx" lastIdx="1" clrIdx="0">
    <p:extLst>
      <p:ext uri="{19B8F6BF-5375-455C-9EA6-DF929625EA0E}">
        <p15:presenceInfo xmlns:p15="http://schemas.microsoft.com/office/powerpoint/2012/main" userId="zhiqin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99"/>
    <a:srgbClr val="0000FF"/>
    <a:srgbClr val="696969"/>
    <a:srgbClr val="646464"/>
    <a:srgbClr val="737373"/>
    <a:srgbClr val="60606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4" autoAdjust="0"/>
    <p:restoredTop sz="90860" autoAdjust="0"/>
  </p:normalViewPr>
  <p:slideViewPr>
    <p:cSldViewPr>
      <p:cViewPr varScale="1">
        <p:scale>
          <a:sx n="117" d="100"/>
          <a:sy n="117" d="100"/>
        </p:scale>
        <p:origin x="1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B27F36-8B22-412F-B907-A92CF37B2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445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F6C20-4861-4DF1-9DA8-1353A7C658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445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A2A66B-517C-40FF-86D4-35DBAFB48C3E}" type="datetimeFigureOut">
              <a:rPr lang="en-US" altLang="zh-CN"/>
              <a:pPr>
                <a:defRPr/>
              </a:pPr>
              <a:t>7/30/20</a:t>
            </a:fld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7F0870-D596-4E40-BC32-6E233F600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666750"/>
            <a:ext cx="444817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CA0405-ED70-42B3-8AC4-A41CEDB3E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1" y="4223505"/>
            <a:ext cx="5486400" cy="400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049CF-00C3-4FF6-BA3C-541F7051E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445465"/>
            <a:ext cx="2971800" cy="4445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D8BE5-66F6-4A49-A308-48BB2D535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4" y="8445465"/>
            <a:ext cx="2971800" cy="4445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D19160C-948E-45C5-BCA7-2A0179836E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9160C-948E-45C5-BCA7-2A0179836EA9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8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BA038-F2CA-4D70-8AFD-8B44138C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0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explain what is generalization, what is overfitting.</a:t>
            </a:r>
          </a:p>
          <a:p>
            <a:r>
              <a:rPr lang="en-US" dirty="0"/>
              <a:t>*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9160C-948E-45C5-BCA7-2A0179836EA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explain what is random shuffled data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9160C-948E-45C5-BCA7-2A0179836EA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3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9160C-948E-45C5-BCA7-2A0179836EA9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54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78192C-617A-4555-9843-61AB28734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A88244-4720-4EA2-9379-343812C60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1ACE7D-9533-4D52-9AE6-56CD76A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B17-B592-4CDB-972C-5B22D24B6B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17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ABD468-E490-4D03-9D78-B5CEF501D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7BF112-6B44-4D36-A343-445147C6F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371A9A-CE27-4688-9468-F406C7102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D5C5-E631-467F-94F3-C449DF1049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01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32B7A3-EAEA-4034-B563-0F35CE7E9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D9B48E-6EE3-45B8-A40A-F4AEAD29B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F748FA-4A59-418C-9B9B-E04A7AC9C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8213-2096-4097-A2A2-7950BBECAA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23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BDDAD-0C3C-434A-BE53-5CE85F29D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198F0A-EF6E-4D48-8A44-022503F5A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45EECB-06F1-4F83-A41D-34FD696E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675B6-140B-4613-871E-AC103866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7477A-8F26-4AC7-B49C-2722F979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31BA6-1E3C-4443-BFCD-47868D03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1C5CB-1639-4F3F-9EB0-D564565E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B0D24-4F3B-4712-B48C-E9787D57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1479E5-FD44-42C4-ADCE-86B09245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8EB99C-AD80-4F4D-A143-9D413183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572CF-9E40-4AFA-AA55-2C53C931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25FFCA-DE3F-4A3D-9BBB-BD74C2F74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4916F4-E6D5-4EAE-A635-9E63D08A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1B2AB6-9A5F-45F2-B2D7-F2FCB1A1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6528B9-942F-42AE-A725-31D5015D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58CAE-C883-4926-89FB-C87A7F60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854FFA-EE74-47D2-8369-303748C85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DB770C-906B-49D7-8A16-801EE27AE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B61658-A8BD-45C9-AB90-58FC3F40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82DD50-2987-47EF-9C8B-20BCE224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1E9690-11D8-4345-8BF2-8A99B0B7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7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0F229-193E-4F7D-B1A0-F2AFC9F1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96A587-D732-4138-8E4F-1BE75C68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B1C9C1-FF1C-469D-9491-B3904385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963EBA-0F05-4CF4-90B1-36C9E0BB5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41BB6D-F335-46E9-A05D-B1C3CCAB9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BA7248-5918-4B9B-A377-D711BA1F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0D1A5A-C589-4356-8ECA-4C32652F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62F5FBA-FD16-434D-ACE4-7BDB9495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42A80-43E0-433E-8F46-800E5A73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85E71D-DD15-4F8F-8569-A1BDA324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CBA8F1-83FE-4C24-9C80-53C6D646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0C3DF0-1059-4AD5-AAF6-A10C98EE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8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4B69CC-1362-4A71-957C-E887290B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E24152-6F29-4804-A080-C0CE59C8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5A0185-A7E1-4A8A-86FC-7ACD19EE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63769-2E27-456D-869E-379E9FCD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2B75B9-29E3-4FFF-B2D5-A9BB4E3B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EEB78F-0500-47BF-BE32-EDA9F1FAE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619A4D-D838-4E0F-9B4B-AB40E287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C2AA6A-7A0E-4227-ABFF-72F7F824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CB65BF-E933-466E-B5E0-544E638F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01DDA-AA22-4A7B-A602-5F731AB99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E7710-3726-4793-A95A-D9733081E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A5505C-F5F6-4B67-9E49-200E53A49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FD36-FE5A-4575-9BDC-9FA9D72489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12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DDE66-9E71-417E-88E6-5602D590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95B4B08-209D-4C70-95F5-BBDC9040D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63B55E-3C6F-45BD-9BAD-A0FAD3612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383-430A-42A1-A4A1-758B53F5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CA17C9-87AA-4C6D-95F3-F944D5A3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8C0F1A-3B2A-4515-9945-BE9A74C2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6B1D4-8ECE-4A9E-95A9-AAE1B63F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8E5F5-82DD-4951-A544-F839FC185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50EE7-DADE-4FA1-BFA8-925646F7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7644EE-B565-4792-BD5A-42444B64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26326-B107-4ACD-BFEE-0B8AA6B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9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E2C0D86-0D09-414B-A234-AE99634A8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14900E-3846-47E9-9785-2269D0C93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1D4C63-B899-4EAD-89A4-E355748B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5F2407-F332-4A1F-B1D6-BC658956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B520EC-6AFD-43CA-95F6-795AB664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BE130E-11AA-4E8B-8241-88C6904F7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D532D-6707-4632-B26D-E8837D737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7D053-B6C5-4D62-A242-633A3E972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9FFC-D83A-49A8-A70F-406658B615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310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8A979-AA6A-41A1-885F-D9DCDBCC7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D70CC-4F2E-476A-9E1B-6992CBD6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962D0-2793-4FA6-958E-D8EB6EA85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254C-67FD-46C3-AA82-E577143DFC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981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BBA252-E20E-41D3-9AAC-786B325C8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BF347D-A12A-409F-842B-CEAE46FD2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866A43-5CDF-4345-9491-B162CF4D6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3857-1629-40B4-BEC9-31612E7C2B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20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E0F87E-CF73-4097-8A6C-A271F21AA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4FDB2A-9386-4A2D-993C-BCAEB4C14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A3E09B-A728-4071-995F-8C834B800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4BEB-43CF-48D6-A22C-103D98D8DA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977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AE076D-8F03-4FCA-A7A6-3B8F7EED4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A0E698-6787-4FF4-A0A5-75F066499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EF2336-72E2-49E7-9C9B-1280B1C35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DB9A-988A-41BA-B9A2-1B441A9B0B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24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C1AB6-3260-4D4A-A839-6FEA70A7D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857F4-854B-44B6-85CC-867B2C3A9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94C7C-7F98-414A-8DA1-DF4E9CC92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EB8B-5445-4FDE-BDA6-95DD0AA30B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48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BBBC9-616D-434A-B7FF-8693B753A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B37FC-E994-406A-841E-5FCF3EB82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77741-F3E0-4E3D-A477-2B5603347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F1CF-E04C-4649-9168-8481EA4F30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32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184AAF-A808-49EF-A31A-ED0E9C01E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418D2F-1F6A-42EA-9D02-FA2FD74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1789C3-E2EA-45C8-B45B-9990A86CA7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1BF68D-6EF1-42E8-B2A2-BCE3DCC487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229524-6734-4D7D-910B-D0EE6AAA2F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C82EB1-AD40-40E1-8D4E-1277E96CCA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35CC79-8F0C-4EC3-B35B-7696437F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249AD5-A558-40B5-AD52-BE35EF1B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8E01E-85BA-42E2-AA4E-3E3F1B87D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7BE7-4737-4C09-9815-89E7A3F09D7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E49C0-6CEA-40DD-A74F-348E3696E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EBF9C-ECBA-4470-9BFE-DE9C3C8DD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8556-7CD6-4D3E-AFE3-CB3AD55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uzhiqin@sjt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s.sjtu.edu.cn/people/xuzhiq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.sjtu.edu.cn/people/xuzhiq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apchemistrypropertiesofliquids/phase-diagrams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.sjtu.edu.cn/people/xuzhiq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.sjtu.edu.cn/people/xuzhiq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0F059DB3-CF37-4D60-9301-7FAAC76BD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Macro and micro perspectives to understand deep learning: </a:t>
            </a:r>
            <a:br>
              <a:rPr lang="en-US" altLang="zh-CN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en-US" altLang="zh-CN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Frequency principle and phase diagram</a:t>
            </a:r>
            <a:endParaRPr lang="zh-CN" alt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6F799BDD-7A87-4033-915E-B0AA2DF3E0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416300"/>
            <a:ext cx="8534400" cy="1752600"/>
          </a:xfrm>
        </p:spPr>
        <p:txBody>
          <a:bodyPr/>
          <a:lstStyle/>
          <a:p>
            <a:pPr eaLnBrk="1" hangingPunct="1"/>
            <a:r>
              <a:rPr lang="en-US" altLang="zh-CN" sz="2600" dirty="0">
                <a:ea typeface="宋体" panose="02010600030101010101" pitchFamily="2" charset="-122"/>
              </a:rPr>
              <a:t>Zhiqin Xu </a:t>
            </a:r>
            <a:r>
              <a:rPr lang="zh-CN" altLang="en-US" sz="2600" dirty="0">
                <a:ea typeface="宋体" panose="02010600030101010101" pitchFamily="2" charset="-122"/>
              </a:rPr>
              <a:t>许志钦</a:t>
            </a:r>
            <a:endParaRPr lang="en-US" altLang="zh-CN" sz="26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500" dirty="0">
                <a:ea typeface="宋体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xuzhiqin@sjtu.edu.cn</a:t>
            </a:r>
            <a:endParaRPr lang="en-US" altLang="zh-CN" sz="15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15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 Shanghai Jiao Tong University</a:t>
            </a:r>
          </a:p>
          <a:p>
            <a:pPr eaLnBrk="1" hangingPunct="1"/>
            <a:endParaRPr lang="en-US" altLang="zh-CN" sz="1600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400" dirty="0">
                <a:ea typeface="宋体" panose="02010600030101010101" pitchFamily="2" charset="-122"/>
              </a:rPr>
              <a:t>2020.07.30</a:t>
            </a:r>
          </a:p>
          <a:p>
            <a:pPr eaLnBrk="1" hangingPunct="1"/>
            <a:r>
              <a:rPr lang="en-US" altLang="zh-CN" sz="1400" dirty="0">
                <a:ea typeface="宋体" panose="02010600030101010101" pitchFamily="2" charset="-122"/>
              </a:rPr>
              <a:t>CSRC-ICTP Joint Workshop on Big Data, Machine Learning and Complexity Research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1D8FD2-A96C-488E-9F68-D2D33CD281D4}"/>
              </a:ext>
            </a:extLst>
          </p:cNvPr>
          <p:cNvSpPr/>
          <p:nvPr/>
        </p:nvSpPr>
        <p:spPr>
          <a:xfrm>
            <a:off x="-6350" y="6271170"/>
            <a:ext cx="4155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https://ins.sjtu.edu.cn/people/xuzhiqin/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7"/>
    </mc:Choice>
    <mc:Fallback xmlns="">
      <p:transition spd="slow" advTm="198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529546-C74A-41F4-93AD-918C8A79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chemeClr val="bg1"/>
                </a:solidFill>
              </a:rPr>
              <a:t>Macro perspective: Frequency Principle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757EB92-AC6F-4393-B307-9303D1CD1BA9}"/>
              </a:ext>
            </a:extLst>
          </p:cNvPr>
          <p:cNvSpPr/>
          <p:nvPr/>
        </p:nvSpPr>
        <p:spPr>
          <a:xfrm>
            <a:off x="152400" y="1727537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Captures low-frequency components while keeping high-frequency ones small.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Gradually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captures high-frequency components.</a:t>
            </a:r>
          </a:p>
        </p:txBody>
      </p:sp>
      <p:pic>
        <p:nvPicPr>
          <p:cNvPr id="26" name="animation">
            <a:hlinkClick r:id="" action="ppaction://media"/>
            <a:extLst>
              <a:ext uri="{FF2B5EF4-FFF2-40B4-BE49-F238E27FC236}">
                <a16:creationId xmlns:a16="http://schemas.microsoft.com/office/drawing/2014/main" id="{3ADD1C9D-BBB9-49FB-B692-D7FB678FD4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4885" y="3365500"/>
            <a:ext cx="4802915" cy="32004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D7FD043-0F17-4D51-9E97-FAF7F23AB522}"/>
              </a:ext>
            </a:extLst>
          </p:cNvPr>
          <p:cNvSpPr txBox="1"/>
          <p:nvPr/>
        </p:nvSpPr>
        <p:spPr>
          <a:xfrm>
            <a:off x="990600" y="6477000"/>
            <a:ext cx="76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Xu, Zhang, Xiao, Training behavior of deep neural network in frequency domain, 2018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9DEE20-EC8A-4D25-A529-F76F3C051ACD}"/>
              </a:ext>
            </a:extLst>
          </p:cNvPr>
          <p:cNvSpPr txBox="1"/>
          <p:nvPr/>
        </p:nvSpPr>
        <p:spPr>
          <a:xfrm>
            <a:off x="838200" y="2743200"/>
            <a:ext cx="342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Red: target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Blue: DNN fitting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500014-E49C-4E91-84FA-165A3FDEA665}"/>
              </a:ext>
            </a:extLst>
          </p:cNvPr>
          <p:cNvSpPr txBox="1"/>
          <p:nvPr/>
        </p:nvSpPr>
        <p:spPr>
          <a:xfrm>
            <a:off x="5253170" y="2748002"/>
            <a:ext cx="342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Red: FFT of target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Blue: FFT of DNN fitting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Each frame is one training step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053989-416D-46DA-8E11-685AAE289543}"/>
              </a:ext>
            </a:extLst>
          </p:cNvPr>
          <p:cNvSpPr txBox="1"/>
          <p:nvPr/>
        </p:nvSpPr>
        <p:spPr>
          <a:xfrm>
            <a:off x="6019800" y="5791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Frequency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B441C9-796D-414A-A790-BAD3CC6A7B58}"/>
              </a:ext>
            </a:extLst>
          </p:cNvPr>
          <p:cNvSpPr txBox="1"/>
          <p:nvPr/>
        </p:nvSpPr>
        <p:spPr>
          <a:xfrm rot="16200000">
            <a:off x="3724245" y="479104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Amplitude</a:t>
            </a:r>
          </a:p>
        </p:txBody>
      </p:sp>
      <p:pic>
        <p:nvPicPr>
          <p:cNvPr id="14" name="Picture 2" descr="https://timgsa.baidu.com/timg?image&amp;quality=80&amp;size=b9999_10000&amp;sec=1562085989538&amp;di=4ddcbd73184b92ab249712f97d4fbd05&amp;imgtype=0&amp;src=http%3A%2F%2Fwww.juimg.com%2Ftuku%2Fyulantu%2F131117%2F328766-13111GG11391.jpg">
            <a:extLst>
              <a:ext uri="{FF2B5EF4-FFF2-40B4-BE49-F238E27FC236}">
                <a16:creationId xmlns:a16="http://schemas.microsoft.com/office/drawing/2014/main" id="{0E319A5C-EDA9-4EC8-87D6-8BD7DA32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" y="70926"/>
            <a:ext cx="971319" cy="1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imgsa.baidu.com/timg?image&amp;quality=80&amp;size=b9999_10000&amp;sec=1562085989538&amp;di=4ddcbd73184b92ab249712f97d4fbd05&amp;imgtype=0&amp;src=http%3A%2F%2Fwww.juimg.com%2Ftuku%2Fyulantu%2F131117%2F328766-13111GG11391.jpg">
            <a:extLst>
              <a:ext uri="{FF2B5EF4-FFF2-40B4-BE49-F238E27FC236}">
                <a16:creationId xmlns:a16="http://schemas.microsoft.com/office/drawing/2014/main" id="{588E082F-3725-416F-B5A5-D58F08BC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" y="76200"/>
            <a:ext cx="971319" cy="1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03D0E4-DB1A-49EE-AD3C-C4529B46D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7455"/>
            <a:ext cx="4116050" cy="27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2"/>
    </mc:Choice>
    <mc:Fallback xmlns="">
      <p:transition spd="slow" advTm="1646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DD1FF-7915-44F6-94B1-15520E92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F-Principle</a:t>
            </a:r>
            <a:b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DNN prefers low frequencies</a:t>
            </a:r>
            <a:b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(explain why no much oscillation)</a:t>
            </a:r>
            <a:b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12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23B5F33-E217-4D1C-822F-67F2D5A5DC72}"/>
                  </a:ext>
                </a:extLst>
              </p:cNvPr>
              <p:cNvSpPr/>
              <p:nvPr/>
            </p:nvSpPr>
            <p:spPr>
              <a:xfrm>
                <a:off x="6320328" y="3971507"/>
                <a:ext cx="2819400" cy="1359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Even #‘-1’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Wingdings" panose="05000000000000000000" pitchFamily="2" charset="2"/>
                  </a:rPr>
                  <a:t>  1;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Wingdings" panose="05000000000000000000" pitchFamily="2" charset="2"/>
                  </a:rPr>
                  <a:t>Odd  #‘-1’  -1.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23B5F33-E217-4D1C-822F-67F2D5A5D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328" y="3971507"/>
                <a:ext cx="2819400" cy="1359218"/>
              </a:xfrm>
              <a:prstGeom prst="rect">
                <a:avLst/>
              </a:prstGeom>
              <a:blipFill>
                <a:blip r:embed="rId2"/>
                <a:stretch>
                  <a:fillRect t="-13453" b="-7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MNIST">
            <a:extLst>
              <a:ext uri="{FF2B5EF4-FFF2-40B4-BE49-F238E27FC236}">
                <a16:creationId xmlns:a16="http://schemas.microsoft.com/office/drawing/2014/main" id="{677AFD6F-2EFA-4CC1-A710-3117174D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5" y="4075767"/>
            <a:ext cx="2331599" cy="17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ifar 10\">
            <a:extLst>
              <a:ext uri="{FF2B5EF4-FFF2-40B4-BE49-F238E27FC236}">
                <a16:creationId xmlns:a16="http://schemas.microsoft.com/office/drawing/2014/main" id="{FB0283BC-2EA9-4063-8477-EA025A49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91175"/>
            <a:ext cx="1925444" cy="19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6768742-7213-4E9B-9578-6636DE005CA3}"/>
              </a:ext>
            </a:extLst>
          </p:cNvPr>
          <p:cNvSpPr txBox="1"/>
          <p:nvPr/>
        </p:nvSpPr>
        <p:spPr>
          <a:xfrm>
            <a:off x="404828" y="6029297"/>
            <a:ext cx="241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Test accuracy: 96.3%&gt;&gt;10%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D314F5-E336-4226-B465-AE4FFC47658D}"/>
              </a:ext>
            </a:extLst>
          </p:cNvPr>
          <p:cNvSpPr txBox="1"/>
          <p:nvPr/>
        </p:nvSpPr>
        <p:spPr>
          <a:xfrm>
            <a:off x="3581400" y="6064916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Test accuracy: 72% %&gt;&gt;10%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EE0E92-5FEF-4A5E-8B12-1F44450E5FEF}"/>
              </a:ext>
            </a:extLst>
          </p:cNvPr>
          <p:cNvSpPr txBox="1"/>
          <p:nvPr/>
        </p:nvSpPr>
        <p:spPr>
          <a:xfrm>
            <a:off x="6320328" y="6064915"/>
            <a:ext cx="282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Test accuracy: ~50%, random guess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054C44-20B5-47C6-95C0-0F37252E9156}"/>
              </a:ext>
            </a:extLst>
          </p:cNvPr>
          <p:cNvSpPr txBox="1"/>
          <p:nvPr/>
        </p:nvSpPr>
        <p:spPr>
          <a:xfrm>
            <a:off x="2296222" y="776157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F-Principe: DNN prefers low frequencies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3D1AA28-D998-4189-BF16-BD08FB098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6267"/>
            <a:ext cx="9144000" cy="2606533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DC2FDA3E-B20D-4DF1-9DB1-26E6253B8C11}"/>
              </a:ext>
            </a:extLst>
          </p:cNvPr>
          <p:cNvSpPr txBox="1">
            <a:spLocks/>
          </p:cNvSpPr>
          <p:nvPr/>
        </p:nvSpPr>
        <p:spPr>
          <a:xfrm>
            <a:off x="286555" y="4293"/>
            <a:ext cx="7772400" cy="92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Generalization difference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DC3BDAE-754F-4AA5-886C-A115CE4106FC}"/>
              </a:ext>
            </a:extLst>
          </p:cNvPr>
          <p:cNvSpPr/>
          <p:nvPr/>
        </p:nvSpPr>
        <p:spPr>
          <a:xfrm>
            <a:off x="5867400" y="6410921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Xu et al., (2019, 1901.06523)</a:t>
            </a:r>
          </a:p>
        </p:txBody>
      </p:sp>
    </p:spTree>
    <p:extLst>
      <p:ext uri="{BB962C8B-B14F-4D97-AF65-F5344CB8AC3E}">
        <p14:creationId xmlns:p14="http://schemas.microsoft.com/office/powerpoint/2010/main" val="161261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D04DE-B598-4E7E-8AF2-4B39EB5B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altLang="zh-CN" dirty="0"/>
              <a:t>Application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312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46D687-ABFB-479A-A7B1-17928422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3609CC-7A23-4DCF-98C1-D22991038B7B}"/>
              </a:ext>
            </a:extLst>
          </p:cNvPr>
          <p:cNvSpPr txBox="1"/>
          <p:nvPr/>
        </p:nvSpPr>
        <p:spPr>
          <a:xfrm>
            <a:off x="2514600" y="6400800"/>
            <a:ext cx="487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Slides from Prof. </a:t>
            </a:r>
            <a:r>
              <a:rPr lang="en-US" altLang="zh-CN" sz="1300" dirty="0" err="1"/>
              <a:t>Weinan</a:t>
            </a:r>
            <a:r>
              <a:rPr lang="en-US" altLang="zh-CN" sz="1300" dirty="0"/>
              <a:t> E at </a:t>
            </a:r>
            <a:r>
              <a:rPr lang="zh-CN" altLang="en-US" sz="1300" dirty="0"/>
              <a:t>第十二届全国计算数学年会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5559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AFFB0-0E36-4774-97D0-0014B81D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5C253-225B-495A-A0D5-051259BD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62A5E6-29ED-4722-A4B0-021F7C57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06C9923-E072-4DBB-AE54-74BCFE703428}"/>
              </a:ext>
            </a:extLst>
          </p:cNvPr>
          <p:cNvSpPr txBox="1"/>
          <p:nvPr/>
        </p:nvSpPr>
        <p:spPr>
          <a:xfrm>
            <a:off x="2514600" y="6400800"/>
            <a:ext cx="487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Slides from Prof. </a:t>
            </a:r>
            <a:r>
              <a:rPr lang="en-US" altLang="zh-CN" sz="1300" dirty="0" err="1"/>
              <a:t>Weinan</a:t>
            </a:r>
            <a:r>
              <a:rPr lang="en-US" altLang="zh-CN" sz="1300" dirty="0"/>
              <a:t> E at </a:t>
            </a:r>
            <a:r>
              <a:rPr lang="zh-CN" altLang="en-US" sz="1300" dirty="0"/>
              <a:t>第十二届全国计算数学年会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3885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8E8B6-B109-4FDD-86A5-BBC69E8E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4BF53-C950-49BD-BFC8-EB22D6A1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3C4D6D-FCD6-4C0A-A2FC-8C328D2A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8F8B0D-5D4A-4A89-8C6D-98BA26AD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81600"/>
            <a:ext cx="3352800" cy="381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3F11FE-84EF-41CB-A089-F900C6739EAE}"/>
              </a:ext>
            </a:extLst>
          </p:cNvPr>
          <p:cNvSpPr txBox="1"/>
          <p:nvPr/>
        </p:nvSpPr>
        <p:spPr>
          <a:xfrm>
            <a:off x="2514600" y="6400800"/>
            <a:ext cx="487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Slides from Prof. </a:t>
            </a:r>
            <a:r>
              <a:rPr lang="en-US" altLang="zh-CN" sz="1300" dirty="0" err="1"/>
              <a:t>Weinan</a:t>
            </a:r>
            <a:r>
              <a:rPr lang="en-US" altLang="zh-CN" sz="1300" dirty="0"/>
              <a:t> E at </a:t>
            </a:r>
            <a:r>
              <a:rPr lang="zh-CN" altLang="en-US" sz="1300" dirty="0"/>
              <a:t>第十二届全国计算数学年会</a:t>
            </a:r>
            <a:endParaRPr lang="en-US" sz="13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2E6422-496F-4006-A09C-EE155095EA85}"/>
              </a:ext>
            </a:extLst>
          </p:cNvPr>
          <p:cNvSpPr txBox="1"/>
          <p:nvPr/>
        </p:nvSpPr>
        <p:spPr>
          <a:xfrm>
            <a:off x="2743200" y="914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Suffer from high-frequency curse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1606F5-A5DE-412D-BFF6-DED6DD32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64579"/>
            <a:ext cx="5130940" cy="41398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B14C72-103D-4EDC-8A2A-8B220768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7" y="3429000"/>
            <a:ext cx="2767013" cy="999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D539A2-6744-473B-8AB9-90CC9D6DE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266" y="1741762"/>
            <a:ext cx="2724150" cy="59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AFAA4F7-7783-46D9-B03B-13B4E0F90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87" y="1486264"/>
            <a:ext cx="3829050" cy="9144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65D532-684D-453A-BF4C-1BA524A8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800464"/>
            <a:ext cx="8229600" cy="1143000"/>
          </a:xfrm>
        </p:spPr>
        <p:txBody>
          <a:bodyPr/>
          <a:lstStyle/>
          <a:p>
            <a:pPr algn="l"/>
            <a:r>
              <a:rPr lang="en-US" altLang="zh-CN" sz="2200" b="1" dirty="0"/>
              <a:t>Goal: </a:t>
            </a:r>
            <a:r>
              <a:rPr lang="en-US" altLang="zh-CN" sz="2200" dirty="0"/>
              <a:t>facilitate the learning of many frequencies while having the potential to overcome the curse of dimensionality.</a:t>
            </a:r>
            <a:endParaRPr lang="zh-CN" altLang="en-US" sz="220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4DECD87-ED30-4D63-A6C3-8FE7945C75AE}"/>
              </a:ext>
            </a:extLst>
          </p:cNvPr>
          <p:cNvSpPr txBox="1">
            <a:spLocks/>
          </p:cNvSpPr>
          <p:nvPr/>
        </p:nvSpPr>
        <p:spPr bwMode="auto">
          <a:xfrm>
            <a:off x="7620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kern="0" dirty="0" err="1"/>
              <a:t>MscaleDNN</a:t>
            </a:r>
            <a:r>
              <a:rPr lang="en-US" altLang="zh-CN" kern="0" dirty="0"/>
              <a:t>: Solve PDE</a:t>
            </a:r>
            <a:endParaRPr lang="en-US" kern="0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3F8F270D-B070-442F-B15C-2F9CB2758AC2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9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1F73C-AB01-4F73-8432-6850FB60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MscaleDNN</a:t>
            </a:r>
            <a:r>
              <a:rPr lang="en-US" altLang="zh-CN" dirty="0"/>
              <a:t>: Solve PDE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E5E1D8E-B955-41E7-BD24-317296A0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Uniform convergence for each frequency</a:t>
            </a:r>
          </a:p>
          <a:p>
            <a:r>
              <a:rPr lang="en-US" altLang="zh-CN" dirty="0"/>
              <a:t>Mesh-free: complex domain</a:t>
            </a:r>
          </a:p>
          <a:p>
            <a:r>
              <a:rPr lang="en-US" altLang="zh-CN" dirty="0"/>
              <a:t>Easy implementation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B23C23-3EBD-4701-9CFE-F84C33A1F6DF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80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18490-0061-493D-BD90-3F2800FF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Poisson Equation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08A8BC-96EE-4186-8E82-1E5117292787}"/>
              </a:ext>
            </a:extLst>
          </p:cNvPr>
          <p:cNvSpPr/>
          <p:nvPr/>
        </p:nvSpPr>
        <p:spPr>
          <a:xfrm>
            <a:off x="304800" y="16764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URWPalladioL-Roma"/>
              </a:rPr>
              <a:t>1. a fully-connected DNN with size </a:t>
            </a:r>
            <a:r>
              <a:rPr lang="en-US" altLang="zh-CN" b="1" dirty="0">
                <a:latin typeface="URWPalladioL-Bold"/>
              </a:rPr>
              <a:t>1-1000-1000-1000-1 </a:t>
            </a:r>
            <a:r>
              <a:rPr lang="en-US" altLang="zh-CN" dirty="0">
                <a:latin typeface="URWPalladioL-Roma"/>
              </a:rPr>
              <a:t>(</a:t>
            </a:r>
            <a:r>
              <a:rPr lang="en-US" altLang="zh-CN" b="1" dirty="0">
                <a:latin typeface="URWPalladioL-Bold"/>
              </a:rPr>
              <a:t>normal</a:t>
            </a:r>
            <a:r>
              <a:rPr lang="en-US" altLang="zh-CN" dirty="0">
                <a:latin typeface="URWPalladioL-Roma"/>
              </a:rPr>
              <a:t>).</a:t>
            </a:r>
          </a:p>
          <a:p>
            <a:r>
              <a:rPr lang="en-US" altLang="zh-CN" dirty="0">
                <a:latin typeface="URWPalladioL-Roma"/>
              </a:rPr>
              <a:t>2. a </a:t>
            </a:r>
            <a:r>
              <a:rPr lang="en-US" altLang="zh-CN" dirty="0" err="1">
                <a:latin typeface="URWPalladioL-Roma"/>
              </a:rPr>
              <a:t>MscaleDNN</a:t>
            </a:r>
            <a:r>
              <a:rPr lang="en-US" altLang="zh-CN" dirty="0">
                <a:latin typeface="URWPalladioL-Roma"/>
              </a:rPr>
              <a:t> with five subnetworks with size </a:t>
            </a:r>
            <a:r>
              <a:rPr lang="en-US" altLang="zh-CN" b="1" dirty="0">
                <a:latin typeface="URWPalladioL-Bold"/>
              </a:rPr>
              <a:t>1-200-200-200-1</a:t>
            </a:r>
            <a:r>
              <a:rPr lang="en-US" altLang="zh-CN" dirty="0">
                <a:latin typeface="URWPalladioL-Roma"/>
              </a:rPr>
              <a:t>, and scale coefficients 1,2,4,8,16. (</a:t>
            </a:r>
            <a:r>
              <a:rPr lang="en-US" altLang="zh-CN" b="1" dirty="0" err="1">
                <a:latin typeface="URWPalladioL-Bold"/>
              </a:rPr>
              <a:t>Mscale</a:t>
            </a:r>
            <a:r>
              <a:rPr lang="en-US" altLang="zh-CN" dirty="0">
                <a:latin typeface="URWPalladioL-Roma"/>
              </a:rPr>
              <a:t>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D3049F-8BA4-4070-8EEC-AFD6FB3F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98413"/>
            <a:ext cx="2667000" cy="4588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7295BA3-2FBD-4AE7-9CE8-1E101730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3146501"/>
            <a:ext cx="3124200" cy="5962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C7BB91-614A-48F5-A5ED-25EFD66DA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31232"/>
            <a:ext cx="1981200" cy="8267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DDD6695-5A74-46E4-80C6-A3DD6FDC3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5438"/>
            <a:ext cx="9144000" cy="274062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3F77030-FDD2-4847-91FC-CF6A492A996E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21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763AC-747A-4C33-B415-887E3BB1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 away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594AF9-3567-4875-AD57-618F60A1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F-Principle</a:t>
            </a:r>
            <a:r>
              <a:rPr lang="zh-CN" altLang="en-US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DNN prefers low frequencies</a:t>
            </a:r>
          </a:p>
          <a:p>
            <a:pPr lvl="1"/>
            <a:r>
              <a:rPr lang="en-US" altLang="zh-CN" kern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MscaleDNN</a:t>
            </a:r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dirty="0"/>
              <a:t>Uniform convergence for each frequency </a:t>
            </a:r>
          </a:p>
          <a:p>
            <a:r>
              <a:rPr lang="en-US" altLang="zh-CN" dirty="0"/>
              <a:t>Phase-diagram for two-layer </a:t>
            </a:r>
            <a:r>
              <a:rPr lang="en-US" altLang="zh-CN" dirty="0" err="1"/>
              <a:t>ReLU</a:t>
            </a:r>
            <a:r>
              <a:rPr lang="en-US" altLang="zh-CN" dirty="0"/>
              <a:t> NN: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13B095-340D-4296-9B0F-42085313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724243"/>
            <a:ext cx="5486400" cy="30956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CE27745-242C-4D66-ACC6-7557A53CA1FD}"/>
              </a:ext>
            </a:extLst>
          </p:cNvPr>
          <p:cNvSpPr txBox="1"/>
          <p:nvPr/>
        </p:nvSpPr>
        <p:spPr>
          <a:xfrm>
            <a:off x="35983" y="4953000"/>
            <a:ext cx="4044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[1] Xu*, 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Zhang, Xiao, </a:t>
            </a:r>
            <a:r>
              <a:rPr lang="en-US" altLang="zh-CN" sz="1400" dirty="0" err="1">
                <a:solidFill>
                  <a:srgbClr val="000000"/>
                </a:solidFill>
                <a:latin typeface="CMCSC10"/>
              </a:rPr>
              <a:t>arXiv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: </a:t>
            </a:r>
            <a:r>
              <a:rPr lang="en-US" altLang="zh-CN" sz="1400" dirty="0"/>
              <a:t>1807.01251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[2] Xu*, 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Zhang, Luo, Xiao, Ma, </a:t>
            </a:r>
            <a:r>
              <a:rPr lang="en-US" altLang="zh-CN" sz="1400" dirty="0" err="1">
                <a:solidFill>
                  <a:srgbClr val="000000"/>
                </a:solidFill>
                <a:latin typeface="CMCSC10"/>
              </a:rPr>
              <a:t>arXiv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: 1901.06523</a:t>
            </a:r>
            <a:r>
              <a:rPr lang="en-US" altLang="zh-CN" sz="1400" u="sng" dirty="0">
                <a:solidFill>
                  <a:srgbClr val="000000"/>
                </a:solidFill>
                <a:latin typeface="CMCSC10"/>
              </a:rPr>
              <a:t> 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[3] </a:t>
            </a:r>
            <a:r>
              <a:rPr lang="en-US" altLang="zh-CN" sz="1400" dirty="0"/>
              <a:t>Zhang, </a:t>
            </a:r>
            <a:r>
              <a:rPr lang="en-US" altLang="zh-CN" sz="1400" b="1" dirty="0"/>
              <a:t>Xu</a:t>
            </a:r>
            <a:r>
              <a:rPr lang="en-US" altLang="zh-CN" sz="1400" dirty="0"/>
              <a:t>*, Luo, Ma,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: 1905.10264</a:t>
            </a:r>
            <a:endParaRPr lang="en-US" altLang="zh-CN" sz="1400" dirty="0">
              <a:solidFill>
                <a:srgbClr val="000000"/>
              </a:solidFill>
              <a:latin typeface="CMCSC10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[4] </a:t>
            </a:r>
            <a:r>
              <a:rPr lang="en-US" altLang="zh-CN" sz="1400" dirty="0"/>
              <a:t>Liu, Cai, </a:t>
            </a:r>
            <a:r>
              <a:rPr lang="en-US" altLang="zh-CN" sz="1400" b="1" dirty="0"/>
              <a:t>Xu</a:t>
            </a:r>
            <a:r>
              <a:rPr lang="en-US" altLang="zh-CN" sz="1400" dirty="0"/>
              <a:t>*, arXiv:2007.11207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[5] </a:t>
            </a:r>
            <a:r>
              <a:rPr lang="en-US" altLang="zh-CN" sz="1400" dirty="0"/>
              <a:t>Luo*, </a:t>
            </a:r>
            <a:r>
              <a:rPr lang="en-US" altLang="zh-CN" sz="1400" b="1" dirty="0"/>
              <a:t>Xu</a:t>
            </a:r>
            <a:r>
              <a:rPr lang="en-US" altLang="zh-CN" sz="1400" dirty="0"/>
              <a:t>*, Ma, Zhang,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: 2007.07497 </a:t>
            </a:r>
            <a:endParaRPr lang="zh-CN" altLang="en-US" sz="1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EFB65C-1418-48CA-ADDB-5911D2DB5F29}"/>
              </a:ext>
            </a:extLst>
          </p:cNvPr>
          <p:cNvSpPr/>
          <p:nvPr/>
        </p:nvSpPr>
        <p:spPr>
          <a:xfrm>
            <a:off x="-6350" y="6271170"/>
            <a:ext cx="4155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https://ins.sjtu.edu.cn/people/xuzhiqin/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649D3-3146-47AB-B869-FA6C6F7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Poisson Equation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559B00-F4F4-431B-91BE-2E861A12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036"/>
            <a:ext cx="9144000" cy="40459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38EAF45-BF56-4ED6-AC0D-BFB1B5ADFC11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512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D04DE-B598-4E7E-8AF2-4B39EB5B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altLang="zh-CN" dirty="0"/>
              <a:t>Micro perspective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64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94464BE4-5865-41D7-B18D-415A24BA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062088D-F367-4CAA-8FD7-9CC60176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/>
              <a:t>Zhang, Xu, Luo, Ma (2019, 1905.10264): LFP</a:t>
            </a:r>
          </a:p>
          <a:p>
            <a:pPr lvl="1"/>
            <a:r>
              <a:rPr lang="en-US" altLang="zh-CN" sz="1800" dirty="0"/>
              <a:t>Two-layer NTK, no assumption on data</a:t>
            </a:r>
          </a:p>
          <a:p>
            <a:r>
              <a:rPr lang="en-US" altLang="zh-CN" sz="2200" dirty="0"/>
              <a:t>Xu (2018, 1808.04295), Xu et al., (2019, 1901.06523)</a:t>
            </a:r>
          </a:p>
          <a:p>
            <a:pPr lvl="1"/>
            <a:r>
              <a:rPr lang="en-US" altLang="zh-CN" sz="1800" dirty="0"/>
              <a:t>Tanh, two-layer</a:t>
            </a:r>
          </a:p>
          <a:p>
            <a:r>
              <a:rPr lang="en-US" altLang="zh-CN" sz="2200" dirty="0"/>
              <a:t>LMXZ (2019, 1906.09235) </a:t>
            </a:r>
          </a:p>
          <a:p>
            <a:pPr lvl="1"/>
            <a:r>
              <a:rPr lang="en-US" altLang="zh-CN" sz="1800" dirty="0"/>
              <a:t>General DNN with sufficient large data </a:t>
            </a:r>
          </a:p>
          <a:p>
            <a:r>
              <a:rPr lang="en-US" altLang="zh-CN" sz="2400" dirty="0" err="1"/>
              <a:t>Rahaman</a:t>
            </a:r>
            <a:r>
              <a:rPr lang="en-US" altLang="zh-CN" sz="2400" dirty="0"/>
              <a:t> et al., (2019, 1806.08734)</a:t>
            </a:r>
          </a:p>
          <a:p>
            <a:pPr lvl="1"/>
            <a:r>
              <a:rPr lang="en-US" altLang="zh-CN" sz="1800" dirty="0"/>
              <a:t>Adopt analysis of Xu (2018) for </a:t>
            </a:r>
            <a:r>
              <a:rPr lang="en-US" altLang="zh-CN" sz="1800" dirty="0" err="1"/>
              <a:t>ReLU</a:t>
            </a:r>
            <a:endParaRPr lang="en-US" altLang="zh-CN" sz="1800" dirty="0"/>
          </a:p>
          <a:p>
            <a:r>
              <a:rPr lang="en-US" altLang="zh-CN" sz="2200" dirty="0"/>
              <a:t>NTK and sufficient large data following uniform distribution</a:t>
            </a:r>
          </a:p>
          <a:p>
            <a:pPr lvl="1"/>
            <a:r>
              <a:rPr lang="en-US" altLang="zh-CN" sz="1800" dirty="0"/>
              <a:t>Arora et al., (2019, 1901.08584)</a:t>
            </a:r>
          </a:p>
          <a:p>
            <a:pPr lvl="1"/>
            <a:r>
              <a:rPr lang="en-US" altLang="zh-CN" sz="1800" dirty="0" err="1"/>
              <a:t>Basri</a:t>
            </a:r>
            <a:r>
              <a:rPr lang="en-US" altLang="zh-CN" sz="1800" dirty="0"/>
              <a:t> et al., (2019, 1906.00425) </a:t>
            </a:r>
          </a:p>
          <a:p>
            <a:pPr lvl="1"/>
            <a:r>
              <a:rPr lang="en-US" altLang="zh-CN" sz="1800" dirty="0"/>
              <a:t>Cao et al., (2019, 1912.01198)</a:t>
            </a:r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6524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9394E18-D138-45B9-AF9B-B99B581FF05C}"/>
                  </a:ext>
                </a:extLst>
              </p:cNvPr>
              <p:cNvSpPr/>
              <p:nvPr/>
            </p:nvSpPr>
            <p:spPr>
              <a:xfrm>
                <a:off x="372299" y="1697699"/>
                <a:ext cx="8610600" cy="856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𝜉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𝜉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𝜉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9394E18-D138-45B9-AF9B-B99B581FF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9" y="1697699"/>
                <a:ext cx="8610600" cy="856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2">
            <a:extLst>
              <a:ext uri="{FF2B5EF4-FFF2-40B4-BE49-F238E27FC236}">
                <a16:creationId xmlns:a16="http://schemas.microsoft.com/office/drawing/2014/main" id="{F1E2A481-D9C2-4520-8372-6D3DEC7A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9" y="91508"/>
            <a:ext cx="8486488" cy="74669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 (Body)"/>
              </a:rPr>
              <a:t>Preference induced by LFP dynamics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78DEAA-033C-4B96-9DED-0601A3540FAC}"/>
              </a:ext>
            </a:extLst>
          </p:cNvPr>
          <p:cNvCxnSpPr>
            <a:cxnSpLocks/>
          </p:cNvCxnSpPr>
          <p:nvPr/>
        </p:nvCxnSpPr>
        <p:spPr>
          <a:xfrm flipH="1">
            <a:off x="4443238" y="2391180"/>
            <a:ext cx="31390" cy="45362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7DA163-CBA4-439D-A48E-3CCE7A881D96}"/>
              </a:ext>
            </a:extLst>
          </p:cNvPr>
          <p:cNvGrpSpPr/>
          <p:nvPr/>
        </p:nvGrpSpPr>
        <p:grpSpPr>
          <a:xfrm>
            <a:off x="189434" y="2548650"/>
            <a:ext cx="8890318" cy="1774204"/>
            <a:chOff x="47221" y="3379280"/>
            <a:chExt cx="8890318" cy="1774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BDBB2D5-29AE-4BA8-8687-75AF7459DC07}"/>
                    </a:ext>
                  </a:extLst>
                </p:cNvPr>
                <p:cNvSpPr txBox="1"/>
                <p:nvPr/>
              </p:nvSpPr>
              <p:spPr>
                <a:xfrm>
                  <a:off x="644711" y="3379280"/>
                  <a:ext cx="8292828" cy="1774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𝛾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𝜉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𝜉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𝜉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𝜉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 (Body)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 (Body)"/>
                      <a:ea typeface="+mn-ea"/>
                      <a:cs typeface="+mn-cs"/>
                    </a:rPr>
                    <a:t>s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 (Body)"/>
                      <a:ea typeface="+mn-ea"/>
                      <a:cs typeface="+mn-cs"/>
                    </a:rPr>
                    <a:t>.t.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 (Body)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 (Body)"/>
                      <a:ea typeface="+mn-ea"/>
                      <a:cs typeface="+mn-cs"/>
                    </a:rPr>
                    <a:t> for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=1,⋯,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 (Body)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BDBB2D5-29AE-4BA8-8687-75AF7459D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11" y="3379280"/>
                  <a:ext cx="8292828" cy="1774204"/>
                </a:xfrm>
                <a:prstGeom prst="rect">
                  <a:avLst/>
                </a:prstGeom>
                <a:blipFill>
                  <a:blip r:embed="rId3"/>
                  <a:stretch>
                    <a:fillRect b="-58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52B475-B4D8-42B2-9005-2BF529A50C27}"/>
                </a:ext>
              </a:extLst>
            </p:cNvPr>
            <p:cNvSpPr/>
            <p:nvPr/>
          </p:nvSpPr>
          <p:spPr>
            <a:xfrm>
              <a:off x="2060624" y="3679065"/>
              <a:ext cx="5267455" cy="8062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62F975-451B-4492-AC32-A7308E6C371B}"/>
                </a:ext>
              </a:extLst>
            </p:cNvPr>
            <p:cNvSpPr txBox="1"/>
            <p:nvPr/>
          </p:nvSpPr>
          <p:spPr>
            <a:xfrm>
              <a:off x="47221" y="3654282"/>
              <a:ext cx="2288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low frequency preference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FEC2B6-5E75-4AAF-B28A-2FE1A9B92839}"/>
                  </a:ext>
                </a:extLst>
              </p:cNvPr>
              <p:cNvSpPr txBox="1"/>
              <p:nvPr/>
            </p:nvSpPr>
            <p:spPr>
              <a:xfrm>
                <a:off x="118374" y="4859109"/>
                <a:ext cx="8649728" cy="214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𝜉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dominant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min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𝜉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𝜉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𝜉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min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′′(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cubic spline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𝜉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dominant 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min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𝜉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𝜉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𝜉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min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′(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linear spline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FEC2B6-5E75-4AAF-B28A-2FE1A9B92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4" y="4859109"/>
                <a:ext cx="8649728" cy="2149050"/>
              </a:xfrm>
              <a:prstGeom prst="rect">
                <a:avLst/>
              </a:prstGeom>
              <a:blipFill>
                <a:blip r:embed="rId4"/>
                <a:stretch>
                  <a:fillRect l="-1057" t="-2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A4AA5E82-2F01-4939-8C89-D91AE61213A4}"/>
              </a:ext>
            </a:extLst>
          </p:cNvPr>
          <p:cNvSpPr/>
          <p:nvPr/>
        </p:nvSpPr>
        <p:spPr>
          <a:xfrm>
            <a:off x="5807830" y="6553200"/>
            <a:ext cx="34323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/>
              <a:t>Zhang, Xu*, Luo, Ma (2019, 1905.10264)</a:t>
            </a:r>
            <a:endParaRPr lang="zh-CN" alt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F6AB7D7E-A552-44A1-9C98-73B3689BD0C5}"/>
                  </a:ext>
                </a:extLst>
              </p:cNvPr>
              <p:cNvSpPr txBox="1"/>
              <p:nvPr/>
            </p:nvSpPr>
            <p:spPr>
              <a:xfrm>
                <a:off x="2057400" y="871999"/>
                <a:ext cx="4438142" cy="693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⋅,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F6AB7D7E-A552-44A1-9C98-73B3689BD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71999"/>
                <a:ext cx="4438142" cy="693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1488F6-EC10-4628-AC1E-EBA8BEE67A49}"/>
                  </a:ext>
                </a:extLst>
              </p:cNvPr>
              <p:cNvSpPr txBox="1"/>
              <p:nvPr/>
            </p:nvSpPr>
            <p:spPr>
              <a:xfrm>
                <a:off x="6693278" y="1021333"/>
                <a:ext cx="21591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Sufficient large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1488F6-EC10-4628-AC1E-EBA8BEE67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78" y="1021333"/>
                <a:ext cx="2159159" cy="400110"/>
              </a:xfrm>
              <a:prstGeom prst="rect">
                <a:avLst/>
              </a:prstGeom>
              <a:blipFill>
                <a:blip r:embed="rId6"/>
                <a:stretch>
                  <a:fillRect l="-310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5DB8E153-412A-4F78-B8C8-21D42A02E3CF}"/>
                  </a:ext>
                </a:extLst>
              </p:cNvPr>
              <p:cNvSpPr txBox="1"/>
              <p:nvPr/>
            </p:nvSpPr>
            <p:spPr>
              <a:xfrm>
                <a:off x="109907" y="4169360"/>
                <a:ext cx="8305800" cy="843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target function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=(⋅)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,where</a:t>
                </a:r>
                <a14:m>
                  <m:oMath xmlns:m="http://schemas.openxmlformats.org/officeDocument/2006/math">
                    <m:r>
                      <a:rPr kumimoji="0" lang="zh-CN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𝛿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;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Fourier transform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𝜉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 frequency</a:t>
                </a: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5DB8E153-412A-4F78-B8C8-21D42A02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7" y="4169360"/>
                <a:ext cx="8305800" cy="843244"/>
              </a:xfrm>
              <a:prstGeom prst="rect">
                <a:avLst/>
              </a:prstGeom>
              <a:blipFill>
                <a:blip r:embed="rId7"/>
                <a:stretch>
                  <a:fillRect l="-293" t="-50725" b="-42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63"/>
    </mc:Choice>
    <mc:Fallback xmlns="">
      <p:transition spd="slow" advTm="9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6E148-4092-4CB1-99C1-1F63BD9B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11A0A7-34C3-4E9B-B962-D4893AA1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9" y="1524000"/>
            <a:ext cx="6900862" cy="41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6A0B2BC-6932-4DA2-AEE7-4CF8BF0E2AC7}"/>
              </a:ext>
            </a:extLst>
          </p:cNvPr>
          <p:cNvSpPr/>
          <p:nvPr/>
        </p:nvSpPr>
        <p:spPr>
          <a:xfrm>
            <a:off x="266700" y="62484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https://sites.google.com/site/apchemistrypropertiesofliquids/phase-diagrams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223221-7031-4D2B-BD9C-30F712E02DE6}"/>
              </a:ext>
            </a:extLst>
          </p:cNvPr>
          <p:cNvSpPr txBox="1"/>
          <p:nvPr/>
        </p:nvSpPr>
        <p:spPr>
          <a:xfrm>
            <a:off x="2514600" y="5646371"/>
            <a:ext cx="411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In the thermodynamic limit.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7572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DB41C-FA79-4AB0-9C5E-E33C9796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Two-layer </a:t>
            </a:r>
            <a:r>
              <a:rPr lang="en-US" altLang="zh-CN" dirty="0" err="1"/>
              <a:t>ReLU</a:t>
            </a:r>
            <a:r>
              <a:rPr lang="en-US" altLang="zh-CN" dirty="0"/>
              <a:t> NN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47D150-4B3A-4FB1-B0FE-DE0DBA74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669034"/>
            <a:ext cx="4038600" cy="11649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3BAE8A-F481-4331-B53A-E694B0FC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795352"/>
            <a:ext cx="4495800" cy="6463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A0DFB9-3644-40E7-8E44-2A2CF0B7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533872"/>
            <a:ext cx="3200400" cy="719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6DE9A4-C37C-4AA6-B0A1-9B58AE92CB4F}"/>
                  </a:ext>
                </a:extLst>
              </p:cNvPr>
              <p:cNvSpPr txBox="1"/>
              <p:nvPr/>
            </p:nvSpPr>
            <p:spPr>
              <a:xfrm>
                <a:off x="914400" y="4648200"/>
                <a:ext cx="7620000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Examples:</a:t>
                </a:r>
              </a:p>
              <a:p>
                <a:pPr marL="457200" indent="-457200"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NTK</a:t>
                </a:r>
              </a:p>
              <a:p>
                <a:pPr marL="457200" indent="-457200"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 Mean field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6DE9A4-C37C-4AA6-B0A1-9B58AE92C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48200"/>
                <a:ext cx="7620000" cy="1019125"/>
              </a:xfrm>
              <a:prstGeom prst="rect">
                <a:avLst/>
              </a:prstGeom>
              <a:blipFill>
                <a:blip r:embed="rId5"/>
                <a:stretch>
                  <a:fillRect l="-800" t="-3593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745F8D0-ABCC-4E3D-979C-236BBBAF1C52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84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5D78F-FA63-4E7D-9490-8B6A52DB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zh-CN" sz="3800" dirty="0"/>
              <a:t>Rescaling and the normalized model</a:t>
            </a:r>
            <a:endParaRPr lang="zh-CN" altLang="en-US" sz="3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0670C-B452-4012-8B31-759D4BBA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E.g., Reynolds number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FE75BD-5924-4B2F-A874-90B688DB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08" y="5521654"/>
            <a:ext cx="3886200" cy="9166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FE6716-348B-45C8-8E2E-D551DBF0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66283"/>
            <a:ext cx="3048000" cy="8792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65CC6A-5413-4C29-A180-B74DE3AF85FF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1510AD-0A90-4E77-80F2-737BEE7FB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475588"/>
            <a:ext cx="3924300" cy="5641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69E288-EC8D-42F0-92B0-889C3BF88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32143"/>
            <a:ext cx="7259616" cy="17979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9F40F-ED85-48FF-84B9-83456D09D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3047023"/>
            <a:ext cx="5410200" cy="6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3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0B596-88BC-4807-8989-CA8A5BE5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3070"/>
            <a:ext cx="7772400" cy="1143000"/>
          </a:xfrm>
        </p:spPr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F37136-9B00-4174-97BE-2B677DB2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685602"/>
            <a:ext cx="4914900" cy="7877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2D9FA-EACA-4F07-A303-B0D0C30BC083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B451FA-09BF-41BE-B3F7-9A6E74DFC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78137"/>
            <a:ext cx="2622776" cy="756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8E0002-CCFB-46EC-AB4F-FEDC485D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78514"/>
            <a:ext cx="8382000" cy="24220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93A13B-BE62-4BDB-B5C6-33AA6AB44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526" y="1256070"/>
            <a:ext cx="3924300" cy="5641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51860A-F4CC-47F8-9A48-7521AECCD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981200"/>
            <a:ext cx="2895600" cy="6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56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FA1A5-77C6-4278-812B-39BDFC4E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zh-CN" dirty="0"/>
              <a:t>Regimes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BDF0F9-C21A-44CE-90CE-F7504AB3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22600"/>
            <a:ext cx="8839200" cy="21554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F1A5D8-A11B-48FB-8E1A-B702BCFC7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048971"/>
            <a:ext cx="3733800" cy="10770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DC44C1-87B3-450D-901C-CBB375EE2ADA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5B5CA06-78A2-4005-BA1A-871591147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4" y="5367573"/>
            <a:ext cx="3291455" cy="6753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C4706F-BF08-444C-9ADC-2B67C9C06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62" y="2094307"/>
            <a:ext cx="5019675" cy="7388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B6E275-0057-45B5-8F2D-82D6CEB32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646" y="5326641"/>
            <a:ext cx="2643188" cy="7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2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FA1A5-77C6-4278-812B-39BDFC4E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zh-CN" dirty="0"/>
              <a:t>Regimes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F3ED85-011E-4302-B66B-086BD17D4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76" y="2055096"/>
            <a:ext cx="5642043" cy="36599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F1A5D8-A11B-48FB-8E1A-B702BCFC7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048971"/>
            <a:ext cx="3733800" cy="10770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DC44C1-87B3-450D-901C-CBB375EE2ADA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5B5CA06-78A2-4005-BA1A-871591147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2" y="2347255"/>
            <a:ext cx="3291455" cy="6753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F47361-CA51-40C1-985A-AC7A02135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45" y="3456797"/>
            <a:ext cx="2643188" cy="7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1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D04DE-B598-4E7E-8AF2-4B39EB5B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altLang="zh-CN" dirty="0"/>
              <a:t>Macro perspective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275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39A44-CE9C-4FC9-97E8-A79D2978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FBCECB-B6CE-4CD0-9F3C-6ECE3A3D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83294" cy="5181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2DE8F02-D172-42AB-8A36-46CDD82B5EB4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041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763AC-747A-4C33-B415-887E3BB1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 away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594AF9-3567-4875-AD57-618F60A1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F-Principle</a:t>
            </a:r>
            <a:r>
              <a:rPr lang="zh-CN" altLang="en-US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DNN prefers low frequencies</a:t>
            </a:r>
          </a:p>
          <a:p>
            <a:pPr lvl="1"/>
            <a:r>
              <a:rPr lang="en-US" altLang="zh-CN" kern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MscaleDNN</a:t>
            </a:r>
            <a:r>
              <a:rPr lang="en-US" altLang="zh-CN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dirty="0"/>
              <a:t>Uniform convergence for each frequency </a:t>
            </a:r>
          </a:p>
          <a:p>
            <a:r>
              <a:rPr lang="en-US" altLang="zh-CN" dirty="0"/>
              <a:t>Phase-diagram for two-layer </a:t>
            </a:r>
            <a:r>
              <a:rPr lang="en-US" altLang="zh-CN" dirty="0" err="1"/>
              <a:t>ReLU</a:t>
            </a:r>
            <a:r>
              <a:rPr lang="en-US" altLang="zh-CN" dirty="0"/>
              <a:t> NN: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13B095-340D-4296-9B0F-42085313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724243"/>
            <a:ext cx="5486400" cy="30956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CE27745-242C-4D66-ACC6-7557A53CA1FD}"/>
              </a:ext>
            </a:extLst>
          </p:cNvPr>
          <p:cNvSpPr txBox="1"/>
          <p:nvPr/>
        </p:nvSpPr>
        <p:spPr>
          <a:xfrm>
            <a:off x="35983" y="4953000"/>
            <a:ext cx="4044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[1] Xu*, 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Zhang, Xiao, </a:t>
            </a:r>
            <a:r>
              <a:rPr lang="en-US" altLang="zh-CN" sz="1400" dirty="0" err="1">
                <a:solidFill>
                  <a:srgbClr val="000000"/>
                </a:solidFill>
                <a:latin typeface="CMCSC10"/>
              </a:rPr>
              <a:t>arXiv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: </a:t>
            </a:r>
            <a:r>
              <a:rPr lang="en-US" altLang="zh-CN" sz="1400" dirty="0"/>
              <a:t>1807.01251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[2] Xu*, 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Zhang, Luo, Xiao, Ma, </a:t>
            </a:r>
            <a:r>
              <a:rPr lang="en-US" altLang="zh-CN" sz="1400" dirty="0" err="1">
                <a:solidFill>
                  <a:srgbClr val="000000"/>
                </a:solidFill>
                <a:latin typeface="CMCSC10"/>
              </a:rPr>
              <a:t>arXiv</a:t>
            </a:r>
            <a:r>
              <a:rPr lang="en-US" altLang="zh-CN" sz="1400" dirty="0">
                <a:solidFill>
                  <a:srgbClr val="000000"/>
                </a:solidFill>
                <a:latin typeface="CMCSC10"/>
              </a:rPr>
              <a:t>: 1901.06523</a:t>
            </a:r>
            <a:r>
              <a:rPr lang="en-US" altLang="zh-CN" sz="1400" u="sng" dirty="0">
                <a:solidFill>
                  <a:srgbClr val="000000"/>
                </a:solidFill>
                <a:latin typeface="CMCSC10"/>
              </a:rPr>
              <a:t> 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[3] </a:t>
            </a:r>
            <a:r>
              <a:rPr lang="en-US" altLang="zh-CN" sz="1400" dirty="0"/>
              <a:t>Zhang, </a:t>
            </a:r>
            <a:r>
              <a:rPr lang="en-US" altLang="zh-CN" sz="1400" b="1" dirty="0"/>
              <a:t>Xu</a:t>
            </a:r>
            <a:r>
              <a:rPr lang="en-US" altLang="zh-CN" sz="1400" dirty="0"/>
              <a:t>*, Luo, Ma,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: 1905.10264</a:t>
            </a:r>
            <a:endParaRPr lang="en-US" altLang="zh-CN" sz="1400" dirty="0">
              <a:solidFill>
                <a:srgbClr val="000000"/>
              </a:solidFill>
              <a:latin typeface="CMCSC10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[4] </a:t>
            </a:r>
            <a:r>
              <a:rPr lang="en-US" altLang="zh-CN" sz="1400" dirty="0"/>
              <a:t>Liu, Cai, </a:t>
            </a:r>
            <a:r>
              <a:rPr lang="en-US" altLang="zh-CN" sz="1400" b="1" dirty="0"/>
              <a:t>Xu</a:t>
            </a:r>
            <a:r>
              <a:rPr lang="en-US" altLang="zh-CN" sz="1400" dirty="0"/>
              <a:t>*, arXiv:2007.11207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MCSC10"/>
              </a:rPr>
              <a:t>[5] </a:t>
            </a:r>
            <a:r>
              <a:rPr lang="en-US" altLang="zh-CN" sz="1400" dirty="0"/>
              <a:t>Luo*, </a:t>
            </a:r>
            <a:r>
              <a:rPr lang="en-US" altLang="zh-CN" sz="1400" b="1" dirty="0"/>
              <a:t>Xu</a:t>
            </a:r>
            <a:r>
              <a:rPr lang="en-US" altLang="zh-CN" sz="1400" dirty="0"/>
              <a:t>*, Ma, Zhang,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: 2007.07497 </a:t>
            </a:r>
            <a:endParaRPr lang="zh-CN" altLang="en-US" sz="1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EFB65C-1418-48CA-ADDB-5911D2DB5F29}"/>
              </a:ext>
            </a:extLst>
          </p:cNvPr>
          <p:cNvSpPr/>
          <p:nvPr/>
        </p:nvSpPr>
        <p:spPr>
          <a:xfrm>
            <a:off x="-6350" y="6271170"/>
            <a:ext cx="4155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https://ins.sjtu.edu.cn/people/xuzhiqin/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4E6B7-D0AF-4AD1-A6C4-4612BD3C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Principles for finding the coordinates of a phase diagram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00C91F-35F3-46F2-AE7F-CC0ADC258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500" dirty="0"/>
              <a:t>(</a:t>
            </a:r>
            <a:r>
              <a:rPr lang="en-US" altLang="zh-CN" sz="2500" dirty="0" err="1"/>
              <a:t>i</a:t>
            </a:r>
            <a:r>
              <a:rPr lang="en-US" altLang="zh-CN" sz="2500" dirty="0"/>
              <a:t>) Effectively independent.</a:t>
            </a:r>
          </a:p>
          <a:p>
            <a:r>
              <a:rPr lang="en-US" altLang="zh-CN" sz="2500" dirty="0"/>
              <a:t>(ii) Given a specific coordinate, learning dynamics  should be similar up to a time scaling.</a:t>
            </a:r>
          </a:p>
          <a:p>
            <a:r>
              <a:rPr lang="en-US" altLang="zh-CN" sz="2500" dirty="0"/>
              <a:t>(iii) Differentiate dynamical differences except for the time scaling.</a:t>
            </a:r>
            <a:endParaRPr lang="zh-CN" altLang="en-US" sz="25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46A78D0-B97B-4B7B-A99D-0E70075B9CEC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2122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0B596-88BC-4807-8989-CA8A5BE5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3070"/>
            <a:ext cx="7772400" cy="1143000"/>
          </a:xfrm>
        </p:spPr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F37136-9B00-4174-97BE-2B677DB2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914900" cy="7877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3938E4-0365-42CE-9126-BED3A96E5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17140"/>
            <a:ext cx="5613400" cy="34419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2D9FA-EACA-4F07-A303-B0D0C30BC083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9C5DC12-6A4A-43A1-B316-A401DD1E2C4C}"/>
                  </a:ext>
                </a:extLst>
              </p:cNvPr>
              <p:cNvSpPr txBox="1"/>
              <p:nvPr/>
            </p:nvSpPr>
            <p:spPr>
              <a:xfrm>
                <a:off x="5181600" y="5591255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9C5DC12-6A4A-43A1-B316-A401DD1E2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591255"/>
                <a:ext cx="1600200" cy="400110"/>
              </a:xfrm>
              <a:prstGeom prst="rect">
                <a:avLst/>
              </a:prstGeom>
              <a:blipFill>
                <a:blip r:embed="rId4"/>
                <a:stretch>
                  <a:fillRect t="-4545" r="-19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BB451FA-09BF-41BE-B3F7-9A6E74DFC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415630"/>
            <a:ext cx="2622776" cy="7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7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2C75992-021B-4F39-B0F4-B301D457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2264"/>
            <a:ext cx="6280980" cy="58818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5A099EF-C961-46A0-9866-45BCAD7BC107}"/>
              </a:ext>
            </a:extLst>
          </p:cNvPr>
          <p:cNvSpPr txBox="1"/>
          <p:nvPr/>
        </p:nvSpPr>
        <p:spPr>
          <a:xfrm>
            <a:off x="228600" y="6463506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Luo*, Xu*, Ma, Zhang, 2020, arXiv:2007.07497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497DEA9-E520-4B92-905C-9F5AD393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1676400" cy="3317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2AB4F3-3DD1-4B65-B4F9-7E5D0D5F4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194439"/>
            <a:ext cx="2024063" cy="3714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3AB5A0-F349-4D73-A964-89B732F94BF5}"/>
              </a:ext>
            </a:extLst>
          </p:cNvPr>
          <p:cNvSpPr txBox="1"/>
          <p:nvPr/>
        </p:nvSpPr>
        <p:spPr>
          <a:xfrm>
            <a:off x="4191000" y="19443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VS.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10BC18-4751-441B-8217-8DC16439FB47}"/>
              </a:ext>
            </a:extLst>
          </p:cNvPr>
          <p:cNvSpPr txBox="1"/>
          <p:nvPr/>
        </p:nvSpPr>
        <p:spPr>
          <a:xfrm>
            <a:off x="7518544" y="3228945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Condensation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195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4F4F5F-CBC9-4311-B853-08C75B23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Poisson Equation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5E0733-05AC-447F-8CAE-B351C42E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647"/>
            <a:ext cx="9144000" cy="31547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1B1887-33FF-4CA4-B9D5-EE114D3F0388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77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67A35-5F05-43B4-A6A0-E4499A79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A219B1-F6AB-40D4-9789-D4EA4B34AC0E}"/>
              </a:ext>
            </a:extLst>
          </p:cNvPr>
          <p:cNvSpPr/>
          <p:nvPr/>
        </p:nvSpPr>
        <p:spPr>
          <a:xfrm>
            <a:off x="152400" y="529726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Acknowledge: </a:t>
            </a:r>
            <a:r>
              <a:rPr lang="en-US" sz="1800" dirty="0" err="1">
                <a:solidFill>
                  <a:srgbClr val="000000"/>
                </a:solidFill>
              </a:rPr>
              <a:t>Weinan</a:t>
            </a:r>
            <a:r>
              <a:rPr lang="en-US" sz="1800" dirty="0">
                <a:solidFill>
                  <a:srgbClr val="000000"/>
                </a:solidFill>
              </a:rPr>
              <a:t> E (Princeton),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David W. McLaughlin (CIMS)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D9D457F-F004-4D8B-8F2A-411D2C003FC8}"/>
              </a:ext>
            </a:extLst>
          </p:cNvPr>
          <p:cNvSpPr/>
          <p:nvPr/>
        </p:nvSpPr>
        <p:spPr>
          <a:xfrm>
            <a:off x="144701" y="3956105"/>
            <a:ext cx="4397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800" dirty="0">
                <a:ea typeface="宋体" panose="02010600030101010101" pitchFamily="2" charset="-122"/>
              </a:rPr>
              <a:t>Joint work with Yaoyu Zhang, Tao Luo, Zheng Ma, Yanyang Xiao, </a:t>
            </a:r>
            <a:r>
              <a:rPr lang="en-US" altLang="zh-CN" sz="1800" dirty="0">
                <a:solidFill>
                  <a:srgbClr val="000000"/>
                </a:solidFill>
              </a:rPr>
              <a:t>Wei Cai (SMU)</a:t>
            </a:r>
          </a:p>
          <a:p>
            <a:pPr eaLnBrk="1" hangingPunct="1"/>
            <a:r>
              <a:rPr lang="en-US" altLang="zh-CN" sz="1800" dirty="0" err="1">
                <a:ea typeface="宋体" panose="02010600030101010101" pitchFamily="2" charset="-122"/>
              </a:rPr>
              <a:t>Jiwei</a:t>
            </a:r>
            <a:r>
              <a:rPr lang="en-US" altLang="zh-CN" sz="1800" dirty="0">
                <a:ea typeface="宋体" panose="02010600030101010101" pitchFamily="2" charset="-122"/>
              </a:rPr>
              <a:t> Zhang, </a:t>
            </a:r>
            <a:r>
              <a:rPr lang="en-US" altLang="zh-CN" sz="1800" dirty="0" err="1">
                <a:ea typeface="宋体" panose="02010600030101010101" pitchFamily="2" charset="-122"/>
              </a:rPr>
              <a:t>Chengchao</a:t>
            </a:r>
            <a:r>
              <a:rPr lang="en-US" altLang="zh-CN" sz="1800" dirty="0">
                <a:ea typeface="宋体" panose="02010600030101010101" pitchFamily="2" charset="-122"/>
              </a:rPr>
              <a:t> Zhao, </a:t>
            </a:r>
            <a:r>
              <a:rPr lang="en-US" altLang="zh-CN" sz="1800" dirty="0" err="1">
                <a:ea typeface="宋体" panose="02010600030101010101" pitchFamily="2" charset="-122"/>
              </a:rPr>
              <a:t>Jihong</a:t>
            </a:r>
            <a:r>
              <a:rPr lang="en-US" altLang="zh-CN" sz="1800" dirty="0">
                <a:ea typeface="宋体" panose="02010600030101010101" pitchFamily="2" charset="-122"/>
              </a:rPr>
              <a:t> Wang,</a:t>
            </a:r>
          </a:p>
          <a:p>
            <a:pPr eaLnBrk="1" hangingPunct="1"/>
            <a:r>
              <a:rPr lang="en-US" altLang="zh-CN" sz="1800" dirty="0" err="1">
                <a:ea typeface="宋体" panose="02010600030101010101" pitchFamily="2" charset="-122"/>
              </a:rPr>
              <a:t>Yuheng</a:t>
            </a:r>
            <a:r>
              <a:rPr lang="en-US" altLang="zh-CN" sz="1800" dirty="0">
                <a:ea typeface="宋体" panose="02010600030101010101" pitchFamily="2" charset="-122"/>
              </a:rPr>
              <a:t> Ma, </a:t>
            </a:r>
            <a:r>
              <a:rPr lang="en-US" altLang="zh-CN" sz="1800" dirty="0" err="1">
                <a:ea typeface="宋体" panose="02010600030101010101" pitchFamily="2" charset="-122"/>
              </a:rPr>
              <a:t>Ziqi</a:t>
            </a:r>
            <a:r>
              <a:rPr lang="en-US" altLang="zh-CN" sz="1800" dirty="0">
                <a:ea typeface="宋体" panose="02010600030101010101" pitchFamily="2" charset="-122"/>
              </a:rPr>
              <a:t> Liu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ECA3F7-4FA1-4A7E-AAFA-4C13A0EFF131}"/>
              </a:ext>
            </a:extLst>
          </p:cNvPr>
          <p:cNvSpPr txBox="1"/>
          <p:nvPr/>
        </p:nvSpPr>
        <p:spPr>
          <a:xfrm>
            <a:off x="4495800" y="1635162"/>
            <a:ext cx="4572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Reference:</a:t>
            </a:r>
          </a:p>
          <a:p>
            <a:r>
              <a:rPr lang="en-US" sz="1300" b="1" dirty="0">
                <a:solidFill>
                  <a:srgbClr val="000000"/>
                </a:solidFill>
                <a:latin typeface="CMCSC10"/>
              </a:rPr>
              <a:t>Xu*, </a:t>
            </a:r>
            <a:r>
              <a:rPr lang="en-US" sz="1300" dirty="0">
                <a:solidFill>
                  <a:srgbClr val="000000"/>
                </a:solidFill>
                <a:latin typeface="CMCSC10"/>
              </a:rPr>
              <a:t>Zhang, Luo, Xiao, Ma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, Frequency Principle: Fourier Analysis Sheds Light on Deep Neural Networks, 201</a:t>
            </a:r>
            <a:r>
              <a:rPr lang="en-US" altLang="zh-CN" sz="1300" b="1" i="1" dirty="0">
                <a:solidFill>
                  <a:srgbClr val="000000"/>
                </a:solidFill>
                <a:latin typeface="CMBXTI10"/>
              </a:rPr>
              <a:t>9 ***</a:t>
            </a:r>
          </a:p>
          <a:p>
            <a:endParaRPr lang="en-US" altLang="zh-CN" sz="500" b="1" i="1" dirty="0">
              <a:solidFill>
                <a:srgbClr val="000000"/>
              </a:solidFill>
              <a:latin typeface="CMBXTI10"/>
            </a:endParaRPr>
          </a:p>
          <a:p>
            <a:r>
              <a:rPr lang="en-US" sz="1300" b="1" dirty="0">
                <a:solidFill>
                  <a:srgbClr val="000000"/>
                </a:solidFill>
                <a:latin typeface="CMCSC10"/>
              </a:rPr>
              <a:t>Xu*, </a:t>
            </a:r>
            <a:r>
              <a:rPr lang="en-US" sz="1300" dirty="0">
                <a:solidFill>
                  <a:srgbClr val="000000"/>
                </a:solidFill>
                <a:latin typeface="CMCSC10"/>
              </a:rPr>
              <a:t>Zhang, Xiao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, Training behavior of deep neural network in frequency domain, 2018</a:t>
            </a:r>
          </a:p>
          <a:p>
            <a:endParaRPr lang="en-US" altLang="zh-CN" sz="500" b="1" i="1" dirty="0">
              <a:solidFill>
                <a:srgbClr val="000000"/>
              </a:solidFill>
              <a:latin typeface="CMBXTI10"/>
            </a:endParaRPr>
          </a:p>
          <a:p>
            <a:r>
              <a:rPr lang="en-US" sz="1300" b="1" dirty="0">
                <a:solidFill>
                  <a:srgbClr val="000000"/>
                </a:solidFill>
                <a:latin typeface="CMCSC10"/>
              </a:rPr>
              <a:t>Xu*, 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Understanding training and generalization in deep learning by Fourier analysis, 2018</a:t>
            </a:r>
          </a:p>
          <a:p>
            <a:endParaRPr lang="en-US" sz="500" b="1" i="1" dirty="0">
              <a:solidFill>
                <a:srgbClr val="000000"/>
              </a:solidFill>
              <a:latin typeface="CMBXTI1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MCSC10"/>
              </a:rPr>
              <a:t>Zhang, </a:t>
            </a:r>
            <a:r>
              <a:rPr lang="en-US" sz="1300" b="1" dirty="0">
                <a:solidFill>
                  <a:srgbClr val="000000"/>
                </a:solidFill>
                <a:latin typeface="CMCSC10"/>
              </a:rPr>
              <a:t>Xu*, </a:t>
            </a:r>
            <a:r>
              <a:rPr lang="en-US" sz="1300" dirty="0">
                <a:solidFill>
                  <a:srgbClr val="000000"/>
                </a:solidFill>
                <a:latin typeface="CMCSC10"/>
              </a:rPr>
              <a:t>Luo, Ma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, </a:t>
            </a:r>
            <a:r>
              <a:rPr lang="en-US" sz="1300" b="1" i="1" dirty="0" err="1">
                <a:solidFill>
                  <a:srgbClr val="000000"/>
                </a:solidFill>
                <a:latin typeface="CMBXTI10"/>
              </a:rPr>
              <a:t>Explicitizing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 an Implicit Bias of the Frequency Principle in Two-layer Neural Networks, 201</a:t>
            </a:r>
            <a:r>
              <a:rPr lang="en-US" altLang="zh-CN" sz="1300" b="1" i="1" dirty="0">
                <a:solidFill>
                  <a:srgbClr val="000000"/>
                </a:solidFill>
                <a:latin typeface="CMBXTI10"/>
              </a:rPr>
              <a:t>9 **</a:t>
            </a:r>
          </a:p>
          <a:p>
            <a:endParaRPr lang="en-US" altLang="zh-CN" sz="500" b="1" i="1" dirty="0">
              <a:solidFill>
                <a:srgbClr val="000000"/>
              </a:solidFill>
              <a:latin typeface="CMBXTI1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MCSC10"/>
              </a:rPr>
              <a:t>Zhang, </a:t>
            </a:r>
            <a:r>
              <a:rPr lang="en-US" sz="1300" b="1" dirty="0">
                <a:solidFill>
                  <a:srgbClr val="000000"/>
                </a:solidFill>
                <a:latin typeface="CMCSC10"/>
              </a:rPr>
              <a:t>Xu*, </a:t>
            </a:r>
            <a:r>
              <a:rPr lang="en-US" sz="1300" dirty="0">
                <a:solidFill>
                  <a:srgbClr val="000000"/>
                </a:solidFill>
                <a:latin typeface="CMCSC10"/>
              </a:rPr>
              <a:t>Luo, Ma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, A type of generalization error induced by initialization in deep neural networks, 201</a:t>
            </a:r>
            <a:r>
              <a:rPr lang="en-US" altLang="zh-CN" sz="1300" b="1" i="1" dirty="0">
                <a:solidFill>
                  <a:srgbClr val="000000"/>
                </a:solidFill>
                <a:latin typeface="CMBXTI10"/>
              </a:rPr>
              <a:t>9**</a:t>
            </a:r>
          </a:p>
          <a:p>
            <a:endParaRPr lang="en-US" altLang="zh-CN" sz="500" b="1" i="1" dirty="0">
              <a:solidFill>
                <a:srgbClr val="000000"/>
              </a:solidFill>
              <a:latin typeface="CMBXTI1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MCSC10"/>
              </a:rPr>
              <a:t>Luo, Ma, </a:t>
            </a:r>
            <a:r>
              <a:rPr lang="en-US" sz="1300" b="1" dirty="0">
                <a:solidFill>
                  <a:srgbClr val="000000"/>
                </a:solidFill>
                <a:latin typeface="CMCSC10"/>
              </a:rPr>
              <a:t>Xu, </a:t>
            </a:r>
            <a:r>
              <a:rPr lang="en-US" sz="1300" dirty="0">
                <a:solidFill>
                  <a:srgbClr val="000000"/>
                </a:solidFill>
                <a:latin typeface="CMCSC10"/>
              </a:rPr>
              <a:t>Zhang</a:t>
            </a:r>
            <a:r>
              <a:rPr lang="en-US" sz="1300" b="1" i="1" dirty="0">
                <a:solidFill>
                  <a:srgbClr val="000000"/>
                </a:solidFill>
                <a:latin typeface="CMBXTI10"/>
              </a:rPr>
              <a:t>, Theory on Frequency Principle in  General Deep Neural Networks, 2019.</a:t>
            </a:r>
            <a:endParaRPr lang="en-US" altLang="zh-CN" sz="1300" b="1" i="1" dirty="0">
              <a:solidFill>
                <a:srgbClr val="000000"/>
              </a:solidFill>
              <a:latin typeface="CMBXTI10"/>
            </a:endParaRPr>
          </a:p>
          <a:p>
            <a:endParaRPr lang="en-US" altLang="zh-CN" sz="500" b="1" i="1" dirty="0">
              <a:solidFill>
                <a:srgbClr val="000000"/>
              </a:solidFill>
              <a:latin typeface="CMBXTI10"/>
            </a:endParaRPr>
          </a:p>
          <a:p>
            <a:r>
              <a:rPr lang="en-US" altLang="zh-CN" sz="1300" dirty="0" err="1">
                <a:solidFill>
                  <a:srgbClr val="000000"/>
                </a:solidFill>
                <a:latin typeface="CMCSC10"/>
              </a:rPr>
              <a:t>Cai</a:t>
            </a:r>
            <a:r>
              <a:rPr lang="en-US" altLang="zh-CN" sz="1300" dirty="0">
                <a:solidFill>
                  <a:srgbClr val="000000"/>
                </a:solidFill>
                <a:latin typeface="CMCSC10"/>
              </a:rPr>
              <a:t>, </a:t>
            </a:r>
            <a:r>
              <a:rPr lang="en-US" altLang="zh-CN" sz="1300" b="1" dirty="0">
                <a:solidFill>
                  <a:srgbClr val="000000"/>
                </a:solidFill>
                <a:latin typeface="CMCSC10"/>
              </a:rPr>
              <a:t>Xu*, </a:t>
            </a:r>
            <a:r>
              <a:rPr lang="en-US" altLang="zh-CN" sz="1300" b="1" i="1" dirty="0">
                <a:solidFill>
                  <a:srgbClr val="000000"/>
                </a:solidFill>
                <a:latin typeface="CMBXTI10"/>
              </a:rPr>
              <a:t>Multi-scale Deep Neural Networks for Solving High Dimensional PDEs, 2019.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5F7E2A-44D2-442E-9285-9394D4626428}"/>
              </a:ext>
            </a:extLst>
          </p:cNvPr>
          <p:cNvSpPr txBox="1"/>
          <p:nvPr/>
        </p:nvSpPr>
        <p:spPr>
          <a:xfrm>
            <a:off x="914400" y="6019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summary note of the F-Principle can be found at my page </a:t>
            </a:r>
            <a:r>
              <a:rPr lang="en-US" altLang="zh-CN" dirty="0">
                <a:hlinkClick r:id="rId3"/>
              </a:rPr>
              <a:t>https://ins.sjtu.edu.cn/people/xuzhiqin/</a:t>
            </a:r>
            <a:endParaRPr 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589FABFC-E48F-4FEE-B037-C0546C9701CA}"/>
              </a:ext>
            </a:extLst>
          </p:cNvPr>
          <p:cNvSpPr txBox="1">
            <a:spLocks/>
          </p:cNvSpPr>
          <p:nvPr/>
        </p:nvSpPr>
        <p:spPr bwMode="auto">
          <a:xfrm>
            <a:off x="152400" y="2057400"/>
            <a:ext cx="4030478" cy="21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kern="0" dirty="0">
                <a:solidFill>
                  <a:srgbClr val="FF0000"/>
                </a:solidFill>
              </a:rPr>
              <a:t>DNNs prefer low frequencies!</a:t>
            </a:r>
          </a:p>
        </p:txBody>
      </p:sp>
    </p:spTree>
    <p:extLst>
      <p:ext uri="{BB962C8B-B14F-4D97-AF65-F5344CB8AC3E}">
        <p14:creationId xmlns:p14="http://schemas.microsoft.com/office/powerpoint/2010/main" val="1850757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F54AE-184A-4AB7-9BF9-CE981C4E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Poisson-Boltzmann equations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F45E0C-2722-4D21-9041-A53C802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74139"/>
            <a:ext cx="6165850" cy="520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07CD31-D037-43C7-A39A-892457BF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00400"/>
            <a:ext cx="4724400" cy="35433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C45384-BE03-46CE-83A6-CD728B2A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2356298"/>
            <a:ext cx="6400800" cy="13632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7371B48-09BA-4DE4-BEC7-5E9130A9A873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69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F54AE-184A-4AB7-9BF9-CE981C4E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Poisson-Boltzmann equations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F45E0C-2722-4D21-9041-A53C802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74139"/>
            <a:ext cx="6165850" cy="5202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A65645-80FF-45EF-AC04-0BAB8E56E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95600"/>
            <a:ext cx="4246275" cy="28915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B57FAB-7149-42EF-A8D5-703D02DA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27" y="2971800"/>
            <a:ext cx="4331494" cy="2590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4A192C3-0C8B-4C20-8FB1-844D3354BD51}"/>
              </a:ext>
            </a:extLst>
          </p:cNvPr>
          <p:cNvSpPr txBox="1"/>
          <p:nvPr/>
        </p:nvSpPr>
        <p:spPr>
          <a:xfrm>
            <a:off x="304800" y="640441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Liu, Cai, Xu*, 2020, arXiv:2007.11207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5276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文字, 地图&#10;&#10;描述已自动生成">
            <a:extLst>
              <a:ext uri="{FF2B5EF4-FFF2-40B4-BE49-F238E27FC236}">
                <a16:creationId xmlns:a16="http://schemas.microsoft.com/office/drawing/2014/main" id="{2AE30B06-E97C-4D1A-80FB-356C7695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46870"/>
            <a:ext cx="4503579" cy="3377685"/>
          </a:xfrm>
          <a:prstGeom prst="rect">
            <a:avLst/>
          </a:prstGeom>
        </p:spPr>
      </p:pic>
      <p:sp>
        <p:nvSpPr>
          <p:cNvPr id="4" name="标题 2">
            <a:extLst>
              <a:ext uri="{FF2B5EF4-FFF2-40B4-BE49-F238E27FC236}">
                <a16:creationId xmlns:a16="http://schemas.microsoft.com/office/drawing/2014/main" id="{9CE0EED0-2367-4667-8ACF-8168B2B63413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229600" cy="104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Two-layer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relu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-NN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B6E3C4-9C88-46C1-97A1-D16180F4D16F}"/>
              </a:ext>
            </a:extLst>
          </p:cNvPr>
          <p:cNvSpPr/>
          <p:nvPr/>
        </p:nvSpPr>
        <p:spPr>
          <a:xfrm>
            <a:off x="457200" y="58674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 and a are initialized by uniform distributions on [ -0.1,0.1 ] and [ -0.25,0.25 ]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D5B02383-BA75-43E4-BBF1-0C8D16C991A9}"/>
                  </a:ext>
                </a:extLst>
              </p:cNvPr>
              <p:cNvSpPr/>
              <p:nvPr/>
            </p:nvSpPr>
            <p:spPr>
              <a:xfrm>
                <a:off x="1295400" y="1364783"/>
                <a:ext cx="6719211" cy="92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𝜉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8080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𝜉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D5B02383-BA75-43E4-BBF1-0C8D16C99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364783"/>
                <a:ext cx="6719211" cy="925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5709820-8723-416E-8078-10DD8A7A8F6B}"/>
              </a:ext>
            </a:extLst>
          </p:cNvPr>
          <p:cNvSpPr/>
          <p:nvPr/>
        </p:nvSpPr>
        <p:spPr>
          <a:xfrm>
            <a:off x="5807830" y="6553200"/>
            <a:ext cx="34323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/>
              <a:t>Zhang, Xu*, Luo, Ma (2019, 1905.10264)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5130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8747D3-5B32-4CE4-A71C-723154E9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99383"/>
            <a:ext cx="5562600" cy="4579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B75EA-CD41-489D-B662-8806192D5EC8}"/>
              </a:ext>
            </a:extLst>
          </p:cNvPr>
          <p:cNvSpPr txBox="1"/>
          <p:nvPr/>
        </p:nvSpPr>
        <p:spPr>
          <a:xfrm>
            <a:off x="0" y="308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 (Body)"/>
              </a:rPr>
              <a:t>Mystery of generalization in deep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0FDAC-B6D0-4029-80BB-750247A13364}"/>
              </a:ext>
            </a:extLst>
          </p:cNvPr>
          <p:cNvSpPr txBox="1"/>
          <p:nvPr/>
        </p:nvSpPr>
        <p:spPr>
          <a:xfrm>
            <a:off x="407830" y="910679"/>
            <a:ext cx="856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"With four parameters you can fit an elephant to a curve; with five you can make him wiggle his trunk.”</a:t>
            </a:r>
          </a:p>
          <a:p>
            <a:pPr algn="r"/>
            <a:r>
              <a:rPr lang="en-US" sz="2400" dirty="0"/>
              <a:t>-- John von Neumann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C570E-C440-46B5-8106-637C8D820583}"/>
              </a:ext>
            </a:extLst>
          </p:cNvPr>
          <p:cNvSpPr txBox="1"/>
          <p:nvPr/>
        </p:nvSpPr>
        <p:spPr>
          <a:xfrm>
            <a:off x="6400800" y="6248400"/>
            <a:ext cx="236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Mayer et al., 2010</a:t>
            </a:r>
          </a:p>
        </p:txBody>
      </p:sp>
    </p:spTree>
    <p:extLst>
      <p:ext uri="{BB962C8B-B14F-4D97-AF65-F5344CB8AC3E}">
        <p14:creationId xmlns:p14="http://schemas.microsoft.com/office/powerpoint/2010/main" val="1927976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B6E3C4-9C88-46C1-97A1-D16180F4D16F}"/>
              </a:ext>
            </a:extLst>
          </p:cNvPr>
          <p:cNvSpPr/>
          <p:nvPr/>
        </p:nvSpPr>
        <p:spPr>
          <a:xfrm>
            <a:off x="457200" y="5467387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 and a are initialized by uniform distributions on [ -2,2]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A537E8-B4E2-4017-B606-AE5CEDA3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4038600" cy="2946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0">
                <a:extLst>
                  <a:ext uri="{FF2B5EF4-FFF2-40B4-BE49-F238E27FC236}">
                    <a16:creationId xmlns:a16="http://schemas.microsoft.com/office/drawing/2014/main" id="{0F0182C2-AA72-4D6A-9264-DA4F78826168}"/>
                  </a:ext>
                </a:extLst>
              </p:cNvPr>
              <p:cNvSpPr/>
              <p:nvPr/>
            </p:nvSpPr>
            <p:spPr>
              <a:xfrm>
                <a:off x="1066800" y="1286825"/>
                <a:ext cx="7239000" cy="92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𝜉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08080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08080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808080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08080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08080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𝜉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矩形 10">
                <a:extLst>
                  <a:ext uri="{FF2B5EF4-FFF2-40B4-BE49-F238E27FC236}">
                    <a16:creationId xmlns:a16="http://schemas.microsoft.com/office/drawing/2014/main" id="{0F0182C2-AA72-4D6A-9264-DA4F78826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86825"/>
                <a:ext cx="7239000" cy="925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2">
            <a:extLst>
              <a:ext uri="{FF2B5EF4-FFF2-40B4-BE49-F238E27FC236}">
                <a16:creationId xmlns:a16="http://schemas.microsoft.com/office/drawing/2014/main" id="{A69921F1-C06E-4953-8EF0-7D2F0379B5A9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229600" cy="104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Two-layer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relu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-NN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F8AF4F-A490-49A6-B786-EE2E94949379}"/>
              </a:ext>
            </a:extLst>
          </p:cNvPr>
          <p:cNvSpPr/>
          <p:nvPr/>
        </p:nvSpPr>
        <p:spPr>
          <a:xfrm>
            <a:off x="5807830" y="6553200"/>
            <a:ext cx="34323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/>
              <a:t>Zhang, Xu*, Luo, Ma (2019, 1905.10264)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7600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1E3E9B50-E040-4916-9A44-0445202F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Generalization error</a:t>
            </a:r>
            <a:endParaRPr lang="zh-CN" altLang="en-US" dirty="0"/>
          </a:p>
        </p:txBody>
      </p:sp>
      <p:pic>
        <p:nvPicPr>
          <p:cNvPr id="2059" name="Picture 8" descr="var_bias_sample">
            <a:extLst>
              <a:ext uri="{FF2B5EF4-FFF2-40B4-BE49-F238E27FC236}">
                <a16:creationId xmlns:a16="http://schemas.microsoft.com/office/drawing/2014/main" id="{9E0F6BE2-23CC-4DF5-986C-35AF4D54256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26" y="1969778"/>
            <a:ext cx="4142003" cy="27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8952EC-07BB-43A3-B914-EFF64632E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828800"/>
            <a:ext cx="4492126" cy="27432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5F9D58C-6B85-4B64-8710-D4761C1CB887}"/>
              </a:ext>
            </a:extLst>
          </p:cNvPr>
          <p:cNvSpPr/>
          <p:nvPr/>
        </p:nvSpPr>
        <p:spPr>
          <a:xfrm>
            <a:off x="986926" y="50292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Deep Learning Puzzle: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	generalize well even # of para &gt;&gt; # of training data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6B26D0-58F9-4157-B2EC-943B5FC17A62}"/>
              </a:ext>
            </a:extLst>
          </p:cNvPr>
          <p:cNvSpPr txBox="1"/>
          <p:nvPr/>
        </p:nvSpPr>
        <p:spPr>
          <a:xfrm>
            <a:off x="5943600" y="5984113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0000"/>
                </a:solidFill>
                <a:latin typeface="NimbusRomNo9L-Medi"/>
              </a:rPr>
              <a:t>Zhang et al.,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5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47"/>
    </mc:Choice>
    <mc:Fallback xmlns="">
      <p:transition spd="slow" advTm="1154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7BBE4A8-07FA-41E3-B943-C4030565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dirty="0">
                <a:solidFill>
                  <a:schemeClr val="bg1"/>
                </a:solidFill>
              </a:rPr>
              <a:t>Large complexity? But good generalization!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169725-62DB-46E7-A0A7-3FB058FB565E}"/>
              </a:ext>
            </a:extLst>
          </p:cNvPr>
          <p:cNvSpPr txBox="1"/>
          <p:nvPr/>
        </p:nvSpPr>
        <p:spPr>
          <a:xfrm>
            <a:off x="6019800" y="6324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Zhang et al., 2016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3CDD94-3A4F-4E16-BC06-D01CA3E9E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2028"/>
            <a:ext cx="9144000" cy="29787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19E3B6A-5B95-48E6-8166-41F7F8B11C3F}"/>
              </a:ext>
            </a:extLst>
          </p:cNvPr>
          <p:cNvSpPr/>
          <p:nvPr/>
        </p:nvSpPr>
        <p:spPr>
          <a:xfrm>
            <a:off x="2209800" y="5797667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60000 32x32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images in 10 classes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A2F635-5439-4AFF-B5F5-A91327FC820F}"/>
              </a:ext>
            </a:extLst>
          </p:cNvPr>
          <p:cNvSpPr txBox="1"/>
          <p:nvPr/>
        </p:nvSpPr>
        <p:spPr>
          <a:xfrm>
            <a:off x="278607" y="1676400"/>
            <a:ext cx="8712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Puzzle: generalize well even # of para &gt;&gt; #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90767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529546-C74A-41F4-93AD-918C8A79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chemeClr val="bg1"/>
                </a:solidFill>
              </a:rPr>
              <a:t>Macro perspective: Frequency Principle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7FD043-0F17-4D51-9E97-FAF7F23AB522}"/>
              </a:ext>
            </a:extLst>
          </p:cNvPr>
          <p:cNvSpPr txBox="1"/>
          <p:nvPr/>
        </p:nvSpPr>
        <p:spPr>
          <a:xfrm>
            <a:off x="990600" y="6477000"/>
            <a:ext cx="76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Zhiqin Xu et al., Training behavior of deep neural network in frequency domain, 2018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9DEE20-EC8A-4D25-A529-F76F3C051ACD}"/>
              </a:ext>
            </a:extLst>
          </p:cNvPr>
          <p:cNvSpPr txBox="1"/>
          <p:nvPr/>
        </p:nvSpPr>
        <p:spPr>
          <a:xfrm>
            <a:off x="838200" y="2743200"/>
            <a:ext cx="342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Red: target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Blue: DNN fitting</a:t>
            </a:r>
          </a:p>
        </p:txBody>
      </p:sp>
      <p:pic>
        <p:nvPicPr>
          <p:cNvPr id="8" name="Picture 2" descr="https://timgsa.baidu.com/timg?image&amp;quality=80&amp;size=b9999_10000&amp;sec=1562085989538&amp;di=4ddcbd73184b92ab249712f97d4fbd05&amp;imgtype=0&amp;src=http%3A%2F%2Fwww.juimg.com%2Ftuku%2Fyulantu%2F131117%2F328766-13111GG11391.jpg">
            <a:extLst>
              <a:ext uri="{FF2B5EF4-FFF2-40B4-BE49-F238E27FC236}">
                <a16:creationId xmlns:a16="http://schemas.microsoft.com/office/drawing/2014/main" id="{1240E619-7224-4E5F-9156-C42301AF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" y="70926"/>
            <a:ext cx="971319" cy="1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2C43AA-801B-41A6-AC41-1D1B57DD8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7455"/>
            <a:ext cx="4116050" cy="27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5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529546-C74A-41F4-93AD-918C8A79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chemeClr val="bg1"/>
                </a:solidFill>
              </a:rPr>
              <a:t>Macro perspective: Frequency Principle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7FD043-0F17-4D51-9E97-FAF7F23AB522}"/>
              </a:ext>
            </a:extLst>
          </p:cNvPr>
          <p:cNvSpPr txBox="1"/>
          <p:nvPr/>
        </p:nvSpPr>
        <p:spPr>
          <a:xfrm>
            <a:off x="990600" y="6477000"/>
            <a:ext cx="76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Zhiqin Xu et al., Training behavior of deep neural network in frequency domain, 2018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9DEE20-EC8A-4D25-A529-F76F3C051ACD}"/>
              </a:ext>
            </a:extLst>
          </p:cNvPr>
          <p:cNvSpPr txBox="1"/>
          <p:nvPr/>
        </p:nvSpPr>
        <p:spPr>
          <a:xfrm>
            <a:off x="838200" y="2743200"/>
            <a:ext cx="342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Red: target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Blue: DNN fitting</a:t>
            </a:r>
          </a:p>
        </p:txBody>
      </p:sp>
      <p:pic>
        <p:nvPicPr>
          <p:cNvPr id="8" name="Picture 2" descr="https://timgsa.baidu.com/timg?image&amp;quality=80&amp;size=b9999_10000&amp;sec=1562085989538&amp;di=4ddcbd73184b92ab249712f97d4fbd05&amp;imgtype=0&amp;src=http%3A%2F%2Fwww.juimg.com%2Ftuku%2Fyulantu%2F131117%2F328766-13111GG11391.jpg">
            <a:extLst>
              <a:ext uri="{FF2B5EF4-FFF2-40B4-BE49-F238E27FC236}">
                <a16:creationId xmlns:a16="http://schemas.microsoft.com/office/drawing/2014/main" id="{1240E619-7224-4E5F-9156-C42301AF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" y="70926"/>
            <a:ext cx="971319" cy="1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2C43AA-801B-41A6-AC41-1D1B57DD8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7455"/>
            <a:ext cx="4116050" cy="2744033"/>
          </a:xfrm>
          <a:prstGeom prst="rect">
            <a:avLst/>
          </a:prstGeom>
        </p:spPr>
      </p:pic>
      <p:pic>
        <p:nvPicPr>
          <p:cNvPr id="7" name="animationxy">
            <a:hlinkClick r:id="" action="ppaction://media"/>
            <a:extLst>
              <a:ext uri="{FF2B5EF4-FFF2-40B4-BE49-F238E27FC236}">
                <a16:creationId xmlns:a16="http://schemas.microsoft.com/office/drawing/2014/main" id="{06E83EFC-510D-42FF-807C-5B0A84032E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54697" y="3420954"/>
            <a:ext cx="3962400" cy="26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nimation">
            <a:hlinkClick r:id="" action="ppaction://media"/>
            <a:extLst>
              <a:ext uri="{FF2B5EF4-FFF2-40B4-BE49-F238E27FC236}">
                <a16:creationId xmlns:a16="http://schemas.microsoft.com/office/drawing/2014/main" id="{741839CB-A265-4A10-9246-7906E2BD59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4885" y="3365500"/>
            <a:ext cx="4802915" cy="3200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529546-C74A-41F4-93AD-918C8A79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chemeClr val="bg1"/>
                </a:solidFill>
              </a:rPr>
              <a:t>Macro perspective: Frequency Principle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7FD043-0F17-4D51-9E97-FAF7F23AB522}"/>
              </a:ext>
            </a:extLst>
          </p:cNvPr>
          <p:cNvSpPr txBox="1"/>
          <p:nvPr/>
        </p:nvSpPr>
        <p:spPr>
          <a:xfrm>
            <a:off x="990600" y="6477000"/>
            <a:ext cx="76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Zhiqin Xu et al., Training behavior of deep neural network in frequency domain, 2018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9DEE20-EC8A-4D25-A529-F76F3C051ACD}"/>
              </a:ext>
            </a:extLst>
          </p:cNvPr>
          <p:cNvSpPr txBox="1"/>
          <p:nvPr/>
        </p:nvSpPr>
        <p:spPr>
          <a:xfrm>
            <a:off x="838200" y="2743200"/>
            <a:ext cx="342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Red: target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Blue: DNN fitting</a:t>
            </a:r>
          </a:p>
        </p:txBody>
      </p:sp>
      <p:pic>
        <p:nvPicPr>
          <p:cNvPr id="8" name="Picture 2" descr="https://timgsa.baidu.com/timg?image&amp;quality=80&amp;size=b9999_10000&amp;sec=1562085989538&amp;di=4ddcbd73184b92ab249712f97d4fbd05&amp;imgtype=0&amp;src=http%3A%2F%2Fwww.juimg.com%2Ftuku%2Fyulantu%2F131117%2F328766-13111GG11391.jpg">
            <a:extLst>
              <a:ext uri="{FF2B5EF4-FFF2-40B4-BE49-F238E27FC236}">
                <a16:creationId xmlns:a16="http://schemas.microsoft.com/office/drawing/2014/main" id="{1240E619-7224-4E5F-9156-C42301AF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" y="70926"/>
            <a:ext cx="971319" cy="1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2C43AA-801B-41A6-AC41-1D1B57DD8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7455"/>
            <a:ext cx="4116050" cy="27440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188D48D-699B-42D3-896D-2E288FB010F6}"/>
              </a:ext>
            </a:extLst>
          </p:cNvPr>
          <p:cNvSpPr txBox="1"/>
          <p:nvPr/>
        </p:nvSpPr>
        <p:spPr>
          <a:xfrm>
            <a:off x="4898995" y="2751151"/>
            <a:ext cx="3862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Red: FFT of target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Blue: FFT of DNN fitting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Each frame is several training steps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402EC3-5784-4542-BFF2-12CA61A4E5B0}"/>
              </a:ext>
            </a:extLst>
          </p:cNvPr>
          <p:cNvSpPr txBox="1"/>
          <p:nvPr/>
        </p:nvSpPr>
        <p:spPr>
          <a:xfrm>
            <a:off x="6019800" y="5791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Frequency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666C03-8221-49E4-A50D-74FE45B3E45F}"/>
              </a:ext>
            </a:extLst>
          </p:cNvPr>
          <p:cNvSpPr txBox="1"/>
          <p:nvPr/>
        </p:nvSpPr>
        <p:spPr>
          <a:xfrm rot="16200000">
            <a:off x="3724245" y="479104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42368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3|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32672</TotalTime>
  <Words>1609</Words>
  <Application>Microsoft Macintosh PowerPoint</Application>
  <PresentationFormat>On-screen Show (4:3)</PresentationFormat>
  <Paragraphs>201</Paragraphs>
  <Slides>40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(Body)</vt:lpstr>
      <vt:lpstr>Calibri Light</vt:lpstr>
      <vt:lpstr>Cambria Math</vt:lpstr>
      <vt:lpstr>CMBXTI10</vt:lpstr>
      <vt:lpstr>CMCSC10</vt:lpstr>
      <vt:lpstr>NimbusRomNo9L-Medi</vt:lpstr>
      <vt:lpstr>Times New Roman</vt:lpstr>
      <vt:lpstr>URWPalladioL-Bold</vt:lpstr>
      <vt:lpstr>URWPalladioL-Roma</vt:lpstr>
      <vt:lpstr>Default Design</vt:lpstr>
      <vt:lpstr>Office 主题​​</vt:lpstr>
      <vt:lpstr>Macro and micro perspectives to understand deep learning:  Frequency principle and phase diagram</vt:lpstr>
      <vt:lpstr>Take away</vt:lpstr>
      <vt:lpstr>Macro perspective</vt:lpstr>
      <vt:lpstr>PowerPoint Presentation</vt:lpstr>
      <vt:lpstr>Generalization error</vt:lpstr>
      <vt:lpstr>Large complexity? But good generalization!</vt:lpstr>
      <vt:lpstr>Macro perspective: Frequency Principle</vt:lpstr>
      <vt:lpstr>Macro perspective: Frequency Principle</vt:lpstr>
      <vt:lpstr>Macro perspective: Frequency Principle</vt:lpstr>
      <vt:lpstr>Macro perspective: Frequency Principle</vt:lpstr>
      <vt:lpstr>F-Principle   DNN prefers low frequencies (explain why no much oscillation) </vt:lpstr>
      <vt:lpstr>PowerPoint Presentation</vt:lpstr>
      <vt:lpstr>Application</vt:lpstr>
      <vt:lpstr>PowerPoint Presentation</vt:lpstr>
      <vt:lpstr>PowerPoint Presentation</vt:lpstr>
      <vt:lpstr>PowerPoint Presentation</vt:lpstr>
      <vt:lpstr>Goal: facilitate the learning of many frequencies while having the potential to overcome the curse of dimensionality.</vt:lpstr>
      <vt:lpstr>MscaleDNN: Solve PDE </vt:lpstr>
      <vt:lpstr>Poisson Equation</vt:lpstr>
      <vt:lpstr>Poisson Equation</vt:lpstr>
      <vt:lpstr>Micro perspective</vt:lpstr>
      <vt:lpstr>Related works</vt:lpstr>
      <vt:lpstr>Preference induced by LFP dynamics</vt:lpstr>
      <vt:lpstr>An example</vt:lpstr>
      <vt:lpstr>Two-layer ReLU NN</vt:lpstr>
      <vt:lpstr>Rescaling and the normalized model</vt:lpstr>
      <vt:lpstr>Examples</vt:lpstr>
      <vt:lpstr>Regimes</vt:lpstr>
      <vt:lpstr>Regimes</vt:lpstr>
      <vt:lpstr>PowerPoint Presentation</vt:lpstr>
      <vt:lpstr>Take away</vt:lpstr>
      <vt:lpstr>Principles for finding the coordinates of a phase diagram</vt:lpstr>
      <vt:lpstr>Examples</vt:lpstr>
      <vt:lpstr>PowerPoint Presentation</vt:lpstr>
      <vt:lpstr>Poisson Equation</vt:lpstr>
      <vt:lpstr>Conclusion</vt:lpstr>
      <vt:lpstr>Poisson-Boltzmann equations</vt:lpstr>
      <vt:lpstr>Poisson-Boltzmann equations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Strengths and limitations of deep learning</dc:title>
  <dc:creator>zhiqin xu</dc:creator>
  <cp:lastModifiedBy>Microsoft Office User</cp:lastModifiedBy>
  <cp:revision>357</cp:revision>
  <dcterms:created xsi:type="dcterms:W3CDTF">2019-01-08T02:26:12Z</dcterms:created>
  <dcterms:modified xsi:type="dcterms:W3CDTF">2020-07-30T09:05:00Z</dcterms:modified>
</cp:coreProperties>
</file>