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gUQXLTfamMhkW0zYVTrrbA6EXz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E6DA43-C4CA-404F-8F94-18F4BEEF367C}">
  <a:tblStyle styleId="{36E6DA43-C4CA-404F-8F94-18F4BEEF36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4ab74526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c4ab7452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>
            <a:alpha val="4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-12700" y="6324600"/>
            <a:ext cx="9169400" cy="546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/>
          <p:nvPr/>
        </p:nvSpPr>
        <p:spPr>
          <a:xfrm>
            <a:off x="1866900" y="6400800"/>
            <a:ext cx="5562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Contact: amolvibhute432@gmail.com</a:t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10.jpg"/><Relationship Id="rId6" Type="http://schemas.openxmlformats.org/officeDocument/2006/relationships/image" Target="../media/image4.jpg"/><Relationship Id="rId7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.jp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/>
        </p:nvSpPr>
        <p:spPr>
          <a:xfrm>
            <a:off x="419100" y="625784"/>
            <a:ext cx="8305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Decadal variability of tropical Indian Ocean sea surface temperature and its impact on the Indian summer monsoon</a:t>
            </a:r>
            <a:endParaRPr b="1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2993473" y="2501205"/>
            <a:ext cx="2493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Amol Vibhute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928325" y="4191000"/>
            <a:ext cx="75549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Co-Authors : Subrota Halder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1,2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Prem Singh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Anant Parekh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Jasti S. Chowdary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C. Gnanaseelan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858500" y="5341400"/>
            <a:ext cx="75549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Indian Institute of tropical Meteorology, Pune, India 411008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Savitribai Phule Pune University, Pune India 411007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/>
          <p:nvPr/>
        </p:nvSpPr>
        <p:spPr>
          <a:xfrm>
            <a:off x="0" y="13746"/>
            <a:ext cx="9144000" cy="685799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en-US" sz="4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2"/>
          <p:cNvGrpSpPr/>
          <p:nvPr/>
        </p:nvGrpSpPr>
        <p:grpSpPr>
          <a:xfrm>
            <a:off x="-19106" y="1371600"/>
            <a:ext cx="4899603" cy="4876800"/>
            <a:chOff x="-54617" y="1981200"/>
            <a:chExt cx="4899603" cy="4876800"/>
          </a:xfrm>
        </p:grpSpPr>
        <p:pic>
          <p:nvPicPr>
            <p:cNvPr id="90" name="Google Shape;90;p2"/>
            <p:cNvPicPr preferRelativeResize="0"/>
            <p:nvPr/>
          </p:nvPicPr>
          <p:blipFill rotWithShape="1">
            <a:blip r:embed="rId3">
              <a:alphaModFix/>
            </a:blip>
            <a:srcRect b="6390" l="0" r="0" t="0"/>
            <a:stretch/>
          </p:blipFill>
          <p:spPr>
            <a:xfrm>
              <a:off x="0" y="1981200"/>
              <a:ext cx="4724400" cy="205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2"/>
            <p:cNvSpPr txBox="1"/>
            <p:nvPr/>
          </p:nvSpPr>
          <p:spPr>
            <a:xfrm>
              <a:off x="120586" y="3941316"/>
              <a:ext cx="47244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Spatial pattern of Pacific decadal oscillation (PDO) and its PC (Source: NOAA)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:\project_work\Report\semester2\report editing\maptpiipo.png" id="92" name="Google Shape;9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199" y="4572000"/>
              <a:ext cx="2286001" cy="16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:\project_work\Report\semester2\report editing\figure-113.png" id="93" name="Google Shape;93;p2"/>
            <p:cNvPicPr preferRelativeResize="0"/>
            <p:nvPr/>
          </p:nvPicPr>
          <p:blipFill rotWithShape="1">
            <a:blip r:embed="rId5">
              <a:alphaModFix/>
            </a:blip>
            <a:srcRect b="0" l="0" r="0" t="32026"/>
            <a:stretch/>
          </p:blipFill>
          <p:spPr>
            <a:xfrm>
              <a:off x="2286000" y="4572000"/>
              <a:ext cx="2438400" cy="16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2"/>
            <p:cNvSpPr txBox="1"/>
            <p:nvPr/>
          </p:nvSpPr>
          <p:spPr>
            <a:xfrm>
              <a:off x="-54617" y="6172200"/>
              <a:ext cx="4819706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Spatial pattern of Inter-Decadal Pacific Oscillation (IPO) and its time series (Source: NOAA)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2"/>
          <p:cNvSpPr txBox="1"/>
          <p:nvPr/>
        </p:nvSpPr>
        <p:spPr>
          <a:xfrm>
            <a:off x="3697" y="655638"/>
            <a:ext cx="48768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Calibri"/>
              <a:buNone/>
            </a:pPr>
            <a:r>
              <a:rPr b="1" i="1" lang="en-US" sz="26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Dominant Decadal Variabilities</a:t>
            </a:r>
            <a:endParaRPr b="0" i="1" sz="2600" u="sng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>
            <a:off x="5638800" y="3363528"/>
            <a:ext cx="1981220" cy="446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1" lang="en-US" sz="2400" u="sng">
                <a:solidFill>
                  <a:srgbClr val="0070C0"/>
                </a:solidFill>
              </a:rPr>
              <a:t>Impacts</a:t>
            </a:r>
            <a:endParaRPr/>
          </a:p>
        </p:txBody>
      </p:sp>
      <p:grpSp>
        <p:nvGrpSpPr>
          <p:cNvPr id="97" name="Google Shape;97;p2"/>
          <p:cNvGrpSpPr/>
          <p:nvPr/>
        </p:nvGrpSpPr>
        <p:grpSpPr>
          <a:xfrm>
            <a:off x="4870880" y="1219200"/>
            <a:ext cx="4237609" cy="2355850"/>
            <a:chOff x="228600" y="2209800"/>
            <a:chExt cx="5334000" cy="2681734"/>
          </a:xfrm>
        </p:grpSpPr>
        <p:grpSp>
          <p:nvGrpSpPr>
            <p:cNvPr id="98" name="Google Shape;98;p2"/>
            <p:cNvGrpSpPr/>
            <p:nvPr/>
          </p:nvGrpSpPr>
          <p:grpSpPr>
            <a:xfrm>
              <a:off x="304800" y="2209800"/>
              <a:ext cx="4800600" cy="1752600"/>
              <a:chOff x="76200" y="4419600"/>
              <a:chExt cx="5867400" cy="1752600"/>
            </a:xfrm>
          </p:grpSpPr>
          <p:pic>
            <p:nvPicPr>
              <p:cNvPr descr="D:\project_work\Report\semester2\report editing\AMO_Pattern.png" id="99" name="Google Shape;99;p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6200" y="4419600"/>
                <a:ext cx="2743200" cy="1752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D:\project_work\Report\semester2\report editing\image001.gif" id="100" name="Google Shape;100;p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95600" y="4419600"/>
                <a:ext cx="3048000" cy="1752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1" name="Google Shape;101;p2"/>
            <p:cNvSpPr txBox="1"/>
            <p:nvPr/>
          </p:nvSpPr>
          <p:spPr>
            <a:xfrm>
              <a:off x="228600" y="3962399"/>
              <a:ext cx="5334000" cy="929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1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Spatial pattern of Atlantic Multidecadal Oscillation (AMO) and its time series (Source: NOAA)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4759911" y="3331716"/>
            <a:ext cx="4272378" cy="2860947"/>
            <a:chOff x="4759911" y="3331716"/>
            <a:chExt cx="4272378" cy="2860947"/>
          </a:xfrm>
        </p:grpSpPr>
        <p:grpSp>
          <p:nvGrpSpPr>
            <p:cNvPr id="103" name="Google Shape;103;p2"/>
            <p:cNvGrpSpPr/>
            <p:nvPr/>
          </p:nvGrpSpPr>
          <p:grpSpPr>
            <a:xfrm>
              <a:off x="4759911" y="3331716"/>
              <a:ext cx="4272378" cy="2860947"/>
              <a:chOff x="4759911" y="3331716"/>
              <a:chExt cx="4272378" cy="2860947"/>
            </a:xfrm>
          </p:grpSpPr>
          <p:cxnSp>
            <p:nvCxnSpPr>
              <p:cNvPr id="104" name="Google Shape;104;p2"/>
              <p:cNvCxnSpPr/>
              <p:nvPr/>
            </p:nvCxnSpPr>
            <p:spPr>
              <a:xfrm>
                <a:off x="4759911" y="3331716"/>
                <a:ext cx="1183689" cy="1087884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  <a:effectLst>
                <a:outerShdw blurRad="40000" rotWithShape="0" dir="5400000" dist="23000">
                  <a:srgbClr val="000000">
                    <a:alpha val="34509"/>
                  </a:srgbClr>
                </a:outerShdw>
              </a:effectLst>
            </p:spPr>
          </p:cxnSp>
          <p:cxnSp>
            <p:nvCxnSpPr>
              <p:cNvPr id="105" name="Google Shape;105;p2"/>
              <p:cNvCxnSpPr/>
              <p:nvPr/>
            </p:nvCxnSpPr>
            <p:spPr>
              <a:xfrm flipH="1" rot="10800000">
                <a:off x="4759911" y="4495800"/>
                <a:ext cx="1183689" cy="533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  <a:effectLst>
                <a:outerShdw blurRad="40000" rotWithShape="0" dir="5400000" dist="23000">
                  <a:srgbClr val="000000">
                    <a:alpha val="34509"/>
                  </a:srgbClr>
                </a:outerShdw>
              </a:effectLst>
            </p:spPr>
          </p:cxnSp>
          <p:grpSp>
            <p:nvGrpSpPr>
              <p:cNvPr id="106" name="Google Shape;106;p2"/>
              <p:cNvGrpSpPr/>
              <p:nvPr/>
            </p:nvGrpSpPr>
            <p:grpSpPr>
              <a:xfrm>
                <a:off x="5943600" y="4027872"/>
                <a:ext cx="1412289" cy="831408"/>
                <a:chOff x="5943600" y="4027872"/>
                <a:chExt cx="1412289" cy="831408"/>
              </a:xfrm>
            </p:grpSpPr>
            <p:sp>
              <p:nvSpPr>
                <p:cNvPr id="107" name="Google Shape;107;p2"/>
                <p:cNvSpPr/>
                <p:nvPr/>
              </p:nvSpPr>
              <p:spPr>
                <a:xfrm>
                  <a:off x="5943600" y="4027872"/>
                  <a:ext cx="1299097" cy="831408"/>
                </a:xfrm>
                <a:prstGeom prst="ellipse">
                  <a:avLst/>
                </a:prstGeom>
                <a:solidFill>
                  <a:srgbClr val="D8D8D8"/>
                </a:solidFill>
                <a:ln cap="flat" cmpd="sng" w="25400">
                  <a:solidFill>
                    <a:srgbClr val="395E8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2"/>
                <p:cNvSpPr txBox="1"/>
                <p:nvPr/>
              </p:nvSpPr>
              <p:spPr>
                <a:xfrm>
                  <a:off x="6172200" y="4078069"/>
                  <a:ext cx="1183689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b="0" i="0" lang="en-US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Positive Phase</a:t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" name="Google Shape;109;p2"/>
              <p:cNvGrpSpPr/>
              <p:nvPr/>
            </p:nvGrpSpPr>
            <p:grpSpPr>
              <a:xfrm>
                <a:off x="7230125" y="4768788"/>
                <a:ext cx="1802164" cy="1098612"/>
                <a:chOff x="5525608" y="4027872"/>
                <a:chExt cx="1802164" cy="1098612"/>
              </a:xfrm>
            </p:grpSpPr>
            <p:sp>
              <p:nvSpPr>
                <p:cNvPr id="110" name="Google Shape;110;p2"/>
                <p:cNvSpPr/>
                <p:nvPr/>
              </p:nvSpPr>
              <p:spPr>
                <a:xfrm>
                  <a:off x="5525608" y="4027872"/>
                  <a:ext cx="1802164" cy="1098612"/>
                </a:xfrm>
                <a:prstGeom prst="ellipse">
                  <a:avLst/>
                </a:prstGeom>
                <a:solidFill>
                  <a:srgbClr val="D8D8D8"/>
                </a:solidFill>
                <a:ln cap="flat" cmpd="sng" w="25400">
                  <a:solidFill>
                    <a:srgbClr val="395E8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2"/>
                <p:cNvSpPr txBox="1"/>
                <p:nvPr/>
              </p:nvSpPr>
              <p:spPr>
                <a:xfrm>
                  <a:off x="5686883" y="4161679"/>
                  <a:ext cx="1640889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b="0" i="0" lang="en-US" sz="16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More frequency of El-Nino’s with high Magnitude</a:t>
                  </a:r>
                  <a:endParaRPr b="0" i="0" sz="1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12" name="Google Shape;112;p2"/>
              <p:cNvCxnSpPr/>
              <p:nvPr/>
            </p:nvCxnSpPr>
            <p:spPr>
              <a:xfrm>
                <a:off x="7162800" y="4648200"/>
                <a:ext cx="341792" cy="254395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  <a:effectLst>
                <a:outerShdw blurRad="40000" rotWithShape="0" dir="5400000" dist="23000">
                  <a:srgbClr val="000000">
                    <a:alpha val="34509"/>
                  </a:srgbClr>
                </a:outerShdw>
              </a:effectLst>
            </p:spPr>
          </p:cxnSp>
          <p:grpSp>
            <p:nvGrpSpPr>
              <p:cNvPr id="113" name="Google Shape;113;p2"/>
              <p:cNvGrpSpPr/>
              <p:nvPr/>
            </p:nvGrpSpPr>
            <p:grpSpPr>
              <a:xfrm>
                <a:off x="5282213" y="5206851"/>
                <a:ext cx="1730409" cy="985812"/>
                <a:chOff x="5943600" y="4027872"/>
                <a:chExt cx="1417972" cy="831408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5943600" y="4027872"/>
                  <a:ext cx="1299097" cy="831408"/>
                </a:xfrm>
                <a:prstGeom prst="ellipse">
                  <a:avLst/>
                </a:prstGeom>
                <a:solidFill>
                  <a:srgbClr val="D8D8D8"/>
                </a:solidFill>
                <a:ln cap="flat" cmpd="sng" w="25400">
                  <a:solidFill>
                    <a:srgbClr val="395E8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 txBox="1"/>
                <p:nvPr/>
              </p:nvSpPr>
              <p:spPr>
                <a:xfrm>
                  <a:off x="6007306" y="4145899"/>
                  <a:ext cx="1354266" cy="5450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b="0" i="0" lang="en-US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Below than normal ISMR</a:t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116" name="Google Shape;116;p2"/>
            <p:cNvCxnSpPr/>
            <p:nvPr/>
          </p:nvCxnSpPr>
          <p:spPr>
            <a:xfrm flipH="1">
              <a:off x="6858000" y="5506863"/>
              <a:ext cx="384697" cy="152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0" y="13746"/>
            <a:ext cx="9144000" cy="503079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130200" y="563726"/>
            <a:ext cx="88392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To Identify tropical Indian Ocean Sea Surface Temperature (TIO SST) and Indian Summer Monsoon Rainfall (ISMR) decadal variability temporal / spatial pattern.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Study the impact of strong and weak phase of TIO SST decadal variability on summer monsoon rainfall over India.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Study the linkages between TIO SST decadal variability with dominant decadal modes of global ocean.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174600" y="2463375"/>
            <a:ext cx="4057500" cy="556500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and Discussions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>
            <p:ph type="title"/>
          </p:nvPr>
        </p:nvSpPr>
        <p:spPr>
          <a:xfrm>
            <a:off x="-76200" y="30480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1" lang="en-US" sz="2800" u="sng">
                <a:solidFill>
                  <a:srgbClr val="FF0000"/>
                </a:solidFill>
              </a:rPr>
              <a:t>1. Temporal Evolution</a:t>
            </a:r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>
            <a:off x="4491895" y="1981200"/>
            <a:ext cx="4365841" cy="755800"/>
            <a:chOff x="4482655" y="2047193"/>
            <a:chExt cx="4324312" cy="755800"/>
          </a:xfrm>
        </p:grpSpPr>
        <p:sp>
          <p:nvSpPr>
            <p:cNvPr id="126" name="Google Shape;126;p3"/>
            <p:cNvSpPr txBox="1"/>
            <p:nvPr/>
          </p:nvSpPr>
          <p:spPr>
            <a:xfrm>
              <a:off x="4482655" y="2047193"/>
              <a:ext cx="28617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Calibri"/>
                <a:buNone/>
              </a:pPr>
              <a:r>
                <a:rPr b="1" i="1" lang="en-US" sz="2400" u="sng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2. Wavelet</a:t>
              </a:r>
              <a:r>
                <a:rPr b="1" i="0" lang="en-US" sz="2400" u="sng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1" lang="en-US" sz="2400" u="sng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4637267" y="2345793"/>
              <a:ext cx="4169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TIO SST (ºC) from ERSST  and IMSR(JJAS)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3788484" y="4597276"/>
            <a:ext cx="5206649" cy="1743973"/>
            <a:chOff x="3562085" y="4565235"/>
            <a:chExt cx="5433214" cy="1775940"/>
          </a:xfrm>
        </p:grpSpPr>
        <p:grpSp>
          <p:nvGrpSpPr>
            <p:cNvPr id="129" name="Google Shape;129;p3"/>
            <p:cNvGrpSpPr/>
            <p:nvPr/>
          </p:nvGrpSpPr>
          <p:grpSpPr>
            <a:xfrm>
              <a:off x="5514803" y="4633721"/>
              <a:ext cx="3480496" cy="1707454"/>
              <a:chOff x="3606104" y="4669126"/>
              <a:chExt cx="3480496" cy="1707454"/>
            </a:xfrm>
          </p:grpSpPr>
          <p:pic>
            <p:nvPicPr>
              <p:cNvPr descr="C:\Users\acer\Desktop\EOF\all_detrend_bandpass_9-30_modified-12.jpg" id="130" name="Google Shape;130;p3"/>
              <p:cNvPicPr preferRelativeResize="0"/>
              <p:nvPr/>
            </p:nvPicPr>
            <p:blipFill rotWithShape="1">
              <a:blip r:embed="rId3">
                <a:alphaModFix/>
              </a:blip>
              <a:srcRect b="62635" l="10016" r="51297" t="10546"/>
              <a:stretch/>
            </p:blipFill>
            <p:spPr>
              <a:xfrm>
                <a:off x="3606104" y="4669126"/>
                <a:ext cx="1916996" cy="990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acer\Desktop\EOF\all_detrend_bandpass_9-30_modified-12.jpg" id="131" name="Google Shape;131;p3"/>
              <p:cNvPicPr preferRelativeResize="0"/>
              <p:nvPr/>
            </p:nvPicPr>
            <p:blipFill rotWithShape="1">
              <a:blip r:embed="rId4">
                <a:alphaModFix/>
              </a:blip>
              <a:srcRect b="62635" l="50611" r="13286" t="10546"/>
              <a:stretch/>
            </p:blipFill>
            <p:spPr>
              <a:xfrm>
                <a:off x="3606104" y="5634542"/>
                <a:ext cx="1902200" cy="7420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acer\Desktop\EOF\all_detrend_bandpass_9-30_modified-14.jpg" id="132" name="Google Shape;132;p3"/>
              <p:cNvPicPr preferRelativeResize="0"/>
              <p:nvPr/>
            </p:nvPicPr>
            <p:blipFill rotWithShape="1">
              <a:blip r:embed="rId5">
                <a:alphaModFix/>
              </a:blip>
              <a:srcRect b="62381" l="8276" r="51267" t="10683"/>
              <a:stretch/>
            </p:blipFill>
            <p:spPr>
              <a:xfrm>
                <a:off x="5523100" y="4679543"/>
                <a:ext cx="1563500" cy="955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acer\Desktop\EOF\all_detrend_bandpass_9-30_modified-14.jpg" id="133" name="Google Shape;133;p3"/>
              <p:cNvPicPr preferRelativeResize="0"/>
              <p:nvPr/>
            </p:nvPicPr>
            <p:blipFill rotWithShape="1">
              <a:blip r:embed="rId6">
                <a:alphaModFix/>
              </a:blip>
              <a:srcRect b="62381" l="50834" r="12339" t="10683"/>
              <a:stretch/>
            </p:blipFill>
            <p:spPr>
              <a:xfrm>
                <a:off x="5487589" y="5583798"/>
                <a:ext cx="1599011" cy="7927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4" name="Google Shape;134;p3"/>
            <p:cNvSpPr txBox="1"/>
            <p:nvPr/>
          </p:nvSpPr>
          <p:spPr>
            <a:xfrm>
              <a:off x="3567264" y="4565235"/>
              <a:ext cx="2025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Calibri"/>
                <a:buNone/>
              </a:pPr>
              <a:r>
                <a:rPr b="1" i="1" lang="en-US" sz="2000" u="sng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3. EOF</a:t>
              </a:r>
              <a:r>
                <a:rPr b="0" i="0" lang="en-US" sz="2000" u="sng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1" lang="en-US" sz="2000" u="sng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3562085" y="4838246"/>
              <a:ext cx="2007900" cy="11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TIOSST first mode variance 51.6%, Having highest strength = 1940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ISMR = 21% Var.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3"/>
          <p:cNvSpPr txBox="1"/>
          <p:nvPr/>
        </p:nvSpPr>
        <p:spPr>
          <a:xfrm>
            <a:off x="180372" y="3489300"/>
            <a:ext cx="3342439" cy="365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MCZR = Monsoon Core Zone rainfall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7">
            <a:alphaModFix/>
          </a:blip>
          <a:srcRect b="46524" l="0" r="0" t="0"/>
          <a:stretch/>
        </p:blipFill>
        <p:spPr>
          <a:xfrm>
            <a:off x="130200" y="3838100"/>
            <a:ext cx="3658349" cy="233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7">
            <a:alphaModFix/>
          </a:blip>
          <a:srcRect b="0" l="0" r="0" t="52719"/>
          <a:stretch/>
        </p:blipFill>
        <p:spPr>
          <a:xfrm>
            <a:off x="4307275" y="2638875"/>
            <a:ext cx="4662125" cy="19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/>
          <p:nvPr/>
        </p:nvSpPr>
        <p:spPr>
          <a:xfrm>
            <a:off x="381000" y="0"/>
            <a:ext cx="34136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sng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Band pass Filtered signal </a:t>
            </a:r>
            <a:endParaRPr b="1" i="1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"/>
          <p:cNvGrpSpPr/>
          <p:nvPr/>
        </p:nvGrpSpPr>
        <p:grpSpPr>
          <a:xfrm>
            <a:off x="152389" y="489431"/>
            <a:ext cx="8704997" cy="1709441"/>
            <a:chOff x="228600" y="685800"/>
            <a:chExt cx="8915400" cy="1796575"/>
          </a:xfrm>
        </p:grpSpPr>
        <p:pic>
          <p:nvPicPr>
            <p:cNvPr descr="C:\Users\acer\Desktop\plots\all_detrend_bandpass_9-30_modified-2.jpg" id="145" name="Google Shape;145;p4"/>
            <p:cNvPicPr preferRelativeResize="0"/>
            <p:nvPr/>
          </p:nvPicPr>
          <p:blipFill rotWithShape="1">
            <a:blip r:embed="rId3">
              <a:alphaModFix/>
            </a:blip>
            <a:srcRect b="65008" l="4973" r="5035" t="7803"/>
            <a:stretch/>
          </p:blipFill>
          <p:spPr>
            <a:xfrm>
              <a:off x="228600" y="685800"/>
              <a:ext cx="4861560" cy="179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acer\Desktop\plots\all_detrend_bandpass_9-30_modified-2.jpg" id="146" name="Google Shape;146;p4"/>
            <p:cNvPicPr preferRelativeResize="0"/>
            <p:nvPr/>
          </p:nvPicPr>
          <p:blipFill rotWithShape="1">
            <a:blip r:embed="rId4">
              <a:alphaModFix/>
            </a:blip>
            <a:srcRect b="0" l="4972" r="11036" t="73077"/>
            <a:stretch/>
          </p:blipFill>
          <p:spPr>
            <a:xfrm>
              <a:off x="5092700" y="685801"/>
              <a:ext cx="4051300" cy="1796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4"/>
            <p:cNvSpPr/>
            <p:nvPr/>
          </p:nvSpPr>
          <p:spPr>
            <a:xfrm>
              <a:off x="1752600" y="882175"/>
              <a:ext cx="762000" cy="1327625"/>
            </a:xfrm>
            <a:prstGeom prst="donut">
              <a:avLst>
                <a:gd fmla="val 0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" name="Google Shape;148;p4"/>
            <p:cNvCxnSpPr/>
            <p:nvPr/>
          </p:nvCxnSpPr>
          <p:spPr>
            <a:xfrm>
              <a:off x="6019800" y="990600"/>
              <a:ext cx="0" cy="106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9" name="Google Shape;149;p4"/>
          <p:cNvSpPr txBox="1"/>
          <p:nvPr>
            <p:ph type="title"/>
          </p:nvPr>
        </p:nvSpPr>
        <p:spPr>
          <a:xfrm>
            <a:off x="152400" y="2133600"/>
            <a:ext cx="8839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1" lang="en-US" sz="2400" u="sng">
                <a:solidFill>
                  <a:srgbClr val="FF0000"/>
                </a:solidFill>
              </a:rPr>
              <a:t>Impact of Dominant Positive And Negative Phases of TIO SST on  Indian Rainfall</a:t>
            </a:r>
            <a:endParaRPr i="1" sz="2400" u="sng">
              <a:solidFill>
                <a:srgbClr val="FF0000"/>
              </a:solidFill>
            </a:endParaRPr>
          </a:p>
        </p:txBody>
      </p:sp>
      <p:sp>
        <p:nvSpPr>
          <p:cNvPr id="150" name="Google Shape;150;p4"/>
          <p:cNvSpPr txBox="1"/>
          <p:nvPr>
            <p:ph idx="1" type="body"/>
          </p:nvPr>
        </p:nvSpPr>
        <p:spPr>
          <a:xfrm>
            <a:off x="3388150" y="2909400"/>
            <a:ext cx="5520300" cy="3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 strong positive phase is found during 1940 to 1945 (warm phase) with the amplitude of 0.36 °C and followed by negative phase with strength of − 0.2 °C (cold phase).</a:t>
            </a:r>
            <a:endParaRPr sz="1800"/>
          </a:p>
          <a:p>
            <a:pPr indent="-3302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Over the MCZ rainfall also shows decadal variability, which has an amplitude of 2.5 to 3 mm/day; however, for the ISMR, it is 0.6 mm/day</a:t>
            </a:r>
            <a:endParaRPr sz="1800"/>
          </a:p>
          <a:p>
            <a:pPr indent="-3302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It confirms that the TIO SST warming (cooling) brings out more (less) rainfall in MCZ region after two years of warming (cooling). </a:t>
            </a:r>
            <a:endParaRPr sz="1800"/>
          </a:p>
          <a:p>
            <a:pPr indent="-2540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During the same period AMO and TIO SST also displayed dramatic change in their phases evolution.</a:t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800"/>
          </a:p>
        </p:txBody>
      </p:sp>
      <p:sp>
        <p:nvSpPr>
          <p:cNvPr id="151" name="Google Shape;151;p4"/>
          <p:cNvSpPr txBox="1"/>
          <p:nvPr/>
        </p:nvSpPr>
        <p:spPr>
          <a:xfrm>
            <a:off x="3733800" y="57142"/>
            <a:ext cx="5334000" cy="552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Arial"/>
              <a:buNone/>
            </a:pPr>
            <a:r>
              <a:rPr b="0" i="0" lang="en-US" sz="1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Correln: upto year 1940 = -0.56, from 1940 to 1990  = 0.6 after year 1990   = -0.7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-76200" y="914400"/>
            <a:ext cx="3691800" cy="2132825"/>
            <a:chOff x="-76200" y="914400"/>
            <a:chExt cx="3691800" cy="2132825"/>
          </a:xfrm>
        </p:grpSpPr>
        <p:sp>
          <p:nvSpPr>
            <p:cNvPr id="153" name="Google Shape;153;p4"/>
            <p:cNvSpPr txBox="1"/>
            <p:nvPr/>
          </p:nvSpPr>
          <p:spPr>
            <a:xfrm>
              <a:off x="-76200" y="2444225"/>
              <a:ext cx="3691800" cy="6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1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Dominant Positive       Dominant Negative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just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1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(1940-1945)                 (1948-1952) </a:t>
              </a:r>
              <a:endPara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54000" lvl="0" marL="342900" marR="0" rtl="0" algn="just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4" name="Google Shape;154;p4"/>
            <p:cNvCxnSpPr/>
            <p:nvPr/>
          </p:nvCxnSpPr>
          <p:spPr>
            <a:xfrm flipH="1">
              <a:off x="1212000" y="914400"/>
              <a:ext cx="769200" cy="1620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2286001" y="1554926"/>
              <a:ext cx="208800" cy="9903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</p:grpSp>
      <p:pic>
        <p:nvPicPr>
          <p:cNvPr id="156" name="Google Shape;156;p4"/>
          <p:cNvPicPr preferRelativeResize="0"/>
          <p:nvPr/>
        </p:nvPicPr>
        <p:blipFill rotWithShape="1">
          <a:blip r:embed="rId5">
            <a:alphaModFix/>
          </a:blip>
          <a:srcRect b="0" l="0" r="0" t="1729"/>
          <a:stretch/>
        </p:blipFill>
        <p:spPr>
          <a:xfrm>
            <a:off x="219425" y="2971800"/>
            <a:ext cx="2938949" cy="33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c4ab74526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700" y="71600"/>
            <a:ext cx="6200599" cy="48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c4ab74526f_0_0"/>
          <p:cNvSpPr txBox="1"/>
          <p:nvPr/>
        </p:nvSpPr>
        <p:spPr>
          <a:xfrm>
            <a:off x="182700" y="4989475"/>
            <a:ext cx="8755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Spatial pattern of JJAS mean sea level pressure (hPa, contour) and sea level pressure anomaly (hPa, shaded) for the warm (a) and cold phase (b) and their difference (c, a-b). Troposphere temperature (°C, average over the 600 to 200 hPa, contour) and its anomaly (°C, shaded), for the warm phase (d) and cold phase (e) and their difference (f, d-e). Moist static energy (kJ/kg, average over the 1000 to 200 hPa, contour) and its anomaly (kJ/kg, shaded), for the warm phase (g) and cold phase (h) and their difference (i, g-h)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c4ab74526f_0_0"/>
          <p:cNvSpPr txBox="1"/>
          <p:nvPr/>
        </p:nvSpPr>
        <p:spPr>
          <a:xfrm>
            <a:off x="6272175" y="150625"/>
            <a:ext cx="26664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support During the warm phase,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speed difference is positive throughout the basin at 850-hPa level indicating strong southwesterly winds over the Arabian Sea, over the MCZ, and the Bay of Bengal than cold phase.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Excess moisture is transported to the monsoon region, which supports the formation of excess precipitation during this phase. 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idx="1" type="body"/>
          </p:nvPr>
        </p:nvSpPr>
        <p:spPr>
          <a:xfrm>
            <a:off x="0" y="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b="1" i="1" lang="en-US" sz="2400" u="sng">
                <a:solidFill>
                  <a:schemeClr val="accent2"/>
                </a:solidFill>
              </a:rPr>
              <a:t>TIO SST decadal variability Linkages with PDO/IPO/AMO</a:t>
            </a:r>
            <a:endParaRPr/>
          </a:p>
        </p:txBody>
      </p:sp>
      <p:grpSp>
        <p:nvGrpSpPr>
          <p:cNvPr id="169" name="Google Shape;169;p5"/>
          <p:cNvGrpSpPr/>
          <p:nvPr/>
        </p:nvGrpSpPr>
        <p:grpSpPr>
          <a:xfrm>
            <a:off x="152400" y="457200"/>
            <a:ext cx="4724400" cy="3581400"/>
            <a:chOff x="152400" y="609600"/>
            <a:chExt cx="4724400" cy="3581400"/>
          </a:xfrm>
        </p:grpSpPr>
        <p:grpSp>
          <p:nvGrpSpPr>
            <p:cNvPr id="170" name="Google Shape;170;p5"/>
            <p:cNvGrpSpPr/>
            <p:nvPr/>
          </p:nvGrpSpPr>
          <p:grpSpPr>
            <a:xfrm>
              <a:off x="152400" y="609600"/>
              <a:ext cx="4724400" cy="3581400"/>
              <a:chOff x="152400" y="609600"/>
              <a:chExt cx="4724400" cy="3581400"/>
            </a:xfrm>
          </p:grpSpPr>
          <p:pic>
            <p:nvPicPr>
              <p:cNvPr descr="C:\Users\acer\Desktop\plots\all_detrend_bandpass_9-30_modified-6.jpg" id="171" name="Google Shape;171;p5"/>
              <p:cNvPicPr preferRelativeResize="0"/>
              <p:nvPr/>
            </p:nvPicPr>
            <p:blipFill rotWithShape="1">
              <a:blip r:embed="rId3">
                <a:alphaModFix/>
              </a:blip>
              <a:srcRect b="65045" l="4481" r="4492" t="9640"/>
              <a:stretch/>
            </p:blipFill>
            <p:spPr>
              <a:xfrm>
                <a:off x="152400" y="609600"/>
                <a:ext cx="4724400" cy="117007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2" name="Google Shape;172;p5"/>
              <p:cNvSpPr/>
              <p:nvPr/>
            </p:nvSpPr>
            <p:spPr>
              <a:xfrm>
                <a:off x="3650672" y="636677"/>
                <a:ext cx="692728" cy="990600"/>
              </a:xfrm>
              <a:prstGeom prst="donut">
                <a:avLst>
                  <a:gd fmla="val 0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acer\Desktop\plots\all_detrend_bandpass_9-30_modified-8.jpg" id="173" name="Google Shape;173;p5"/>
              <p:cNvPicPr preferRelativeResize="0"/>
              <p:nvPr/>
            </p:nvPicPr>
            <p:blipFill rotWithShape="1">
              <a:blip r:embed="rId4">
                <a:alphaModFix/>
              </a:blip>
              <a:srcRect b="65149" l="4973" r="4862" t="7877"/>
              <a:stretch/>
            </p:blipFill>
            <p:spPr>
              <a:xfrm>
                <a:off x="152400" y="1763401"/>
                <a:ext cx="4724400" cy="13331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4" name="Google Shape;174;p5"/>
              <p:cNvSpPr/>
              <p:nvPr/>
            </p:nvSpPr>
            <p:spPr>
              <a:xfrm>
                <a:off x="3886200" y="1905000"/>
                <a:ext cx="560303" cy="990600"/>
              </a:xfrm>
              <a:prstGeom prst="donut">
                <a:avLst>
                  <a:gd fmla="val 1481" name="adj"/>
                </a:avLst>
              </a:prstGeom>
              <a:solidFill>
                <a:schemeClr val="accen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acer\Desktop\plots\all_detrend_bandpass_9-30_modified-8.jpg" id="175" name="Google Shape;175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4973" r="12931" t="73140"/>
              <a:stretch/>
            </p:blipFill>
            <p:spPr>
              <a:xfrm>
                <a:off x="152400" y="3096565"/>
                <a:ext cx="4724400" cy="10944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6" name="Google Shape;176;p5"/>
            <p:cNvSpPr txBox="1"/>
            <p:nvPr/>
          </p:nvSpPr>
          <p:spPr>
            <a:xfrm>
              <a:off x="1600200" y="1850288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AMO</a:t>
              </a:r>
              <a:endParaRPr b="1" i="0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1524000" y="619070"/>
              <a:ext cx="990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PDO</a:t>
              </a:r>
              <a:endParaRPr b="1" i="0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78" name="Google Shape;178;p5"/>
          <p:cNvGraphicFramePr/>
          <p:nvPr/>
        </p:nvGraphicFramePr>
        <p:xfrm>
          <a:off x="5029200" y="47406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{36E6DA43-C4CA-404F-8F94-18F4BEEF367C}</a:tableStyleId>
              </a:tblPr>
              <a:tblGrid>
                <a:gridCol w="1467550"/>
                <a:gridCol w="796675"/>
                <a:gridCol w="849075"/>
                <a:gridCol w="849075"/>
              </a:tblGrid>
              <a:tr h="39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Parameter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PDO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IPO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AMO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36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Correlation  with TIO SST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0.3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0.4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36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Strength of TIO SST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40%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30%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Similar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6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Magnitude of TIO SST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Weak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Weak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Similar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79" name="Google Shape;179;p5"/>
          <p:cNvSpPr txBox="1"/>
          <p:nvPr>
            <p:ph type="title"/>
          </p:nvPr>
        </p:nvSpPr>
        <p:spPr>
          <a:xfrm>
            <a:off x="919701" y="4084170"/>
            <a:ext cx="25527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1" lang="en-US" sz="2400" u="sng">
                <a:solidFill>
                  <a:srgbClr val="FF0000"/>
                </a:solidFill>
              </a:rPr>
              <a:t> CONCLUSIONS</a:t>
            </a:r>
            <a:endParaRPr i="1" sz="2400" u="sng">
              <a:solidFill>
                <a:srgbClr val="FF0000"/>
              </a:solidFill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33070" y="4457389"/>
            <a:ext cx="51816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Decadal variability is existing in the TIO SST, ISMR, OHC and DMI.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MCZR and Western Ghats have noticeable strength of the decadal variability than strength of the ISMR.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 SST decadal signal shows basin wide dominant mode explains more than 50% variance, strongest positive phase 1939-1946 and negative 1948-1953.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5105400" y="2751466"/>
            <a:ext cx="3962400" cy="3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 SST’s correlation is weaker for ISMR but it is significant for MCZR having lag of two years.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 SST’s strength is equal to AMO having correlation 0.4 indicates good coherence with the AMO than PDO and IPO.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recent period (after 1990), in phase relation between TIO SST with PDO and IPO is disturbed.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 SST decadal variability is independent of DMI indicates it does dependent on the AMO, PDO and IPO and also influence the MCZR rainfall.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finding confirms that warm (cold) phase of TIO SST decadal variability favors positive (negative) rainfall anomaly over MCZR through air sea interaction and monsoon dynamics.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2366942" y="1752600"/>
            <a:ext cx="44101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2061185" y="2667000"/>
            <a:ext cx="50216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i="0" lang="en-US" sz="2800" u="none" cap="none" strike="noStrik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b="1" i="0" lang="en-US" sz="3600" u="none" cap="none" strike="noStrik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</a:t>
            </a:r>
            <a:r>
              <a:rPr b="1" i="0" lang="en-US" sz="2800" u="none" cap="none" strike="noStrik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b="1" i="0" lang="en-US" sz="3600" u="none" cap="none" strike="noStrik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r>
              <a:rPr b="1" i="0" lang="en-US" sz="2800" u="none" cap="none" strike="noStrik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TTENTION</a:t>
            </a:r>
            <a:r>
              <a:rPr b="1" i="0" lang="en-US" sz="3600" u="none" cap="none" strike="noStrik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5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2017-08-25T03:31:56Z</dcterms:created>
  <dc:creator>Gaurav</dc:creator>
</cp:coreProperties>
</file>