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595" r:id="rId2"/>
    <p:sldId id="860" r:id="rId3"/>
    <p:sldId id="861" r:id="rId4"/>
    <p:sldId id="862" r:id="rId5"/>
    <p:sldId id="863" r:id="rId6"/>
    <p:sldId id="864" r:id="rId7"/>
    <p:sldId id="869" r:id="rId8"/>
    <p:sldId id="870" r:id="rId9"/>
    <p:sldId id="871" r:id="rId10"/>
    <p:sldId id="872" r:id="rId11"/>
    <p:sldId id="873" r:id="rId12"/>
    <p:sldId id="874" r:id="rId13"/>
    <p:sldId id="875" r:id="rId14"/>
    <p:sldId id="813" r:id="rId15"/>
    <p:sldId id="682" r:id="rId16"/>
    <p:sldId id="814" r:id="rId17"/>
    <p:sldId id="816" r:id="rId18"/>
    <p:sldId id="658" r:id="rId19"/>
    <p:sldId id="815" r:id="rId20"/>
    <p:sldId id="855" r:id="rId21"/>
    <p:sldId id="857" r:id="rId22"/>
    <p:sldId id="876" r:id="rId23"/>
    <p:sldId id="859" r:id="rId24"/>
    <p:sldId id="858" r:id="rId25"/>
    <p:sldId id="856" r:id="rId26"/>
    <p:sldId id="705" r:id="rId27"/>
    <p:sldId id="1219" r:id="rId28"/>
    <p:sldId id="877" r:id="rId29"/>
    <p:sldId id="637" r:id="rId30"/>
    <p:sldId id="638" r:id="rId31"/>
    <p:sldId id="639" r:id="rId32"/>
    <p:sldId id="640" r:id="rId33"/>
    <p:sldId id="641" r:id="rId34"/>
    <p:sldId id="642" r:id="rId35"/>
    <p:sldId id="643" r:id="rId36"/>
    <p:sldId id="663" r:id="rId37"/>
    <p:sldId id="664" r:id="rId38"/>
    <p:sldId id="669" r:id="rId39"/>
    <p:sldId id="670" r:id="rId40"/>
    <p:sldId id="879" r:id="rId41"/>
    <p:sldId id="714" r:id="rId42"/>
    <p:sldId id="702" r:id="rId43"/>
    <p:sldId id="665" r:id="rId44"/>
    <p:sldId id="691" r:id="rId45"/>
    <p:sldId id="692" r:id="rId46"/>
    <p:sldId id="1230" r:id="rId47"/>
    <p:sldId id="703" r:id="rId48"/>
    <p:sldId id="880" r:id="rId49"/>
    <p:sldId id="881" r:id="rId50"/>
    <p:sldId id="882" r:id="rId51"/>
    <p:sldId id="1220" r:id="rId52"/>
    <p:sldId id="671" r:id="rId53"/>
    <p:sldId id="672" r:id="rId54"/>
    <p:sldId id="673" r:id="rId55"/>
    <p:sldId id="674" r:id="rId56"/>
    <p:sldId id="675" r:id="rId57"/>
    <p:sldId id="1221" r:id="rId58"/>
    <p:sldId id="561" r:id="rId59"/>
    <p:sldId id="562" r:id="rId60"/>
    <p:sldId id="1222" r:id="rId61"/>
    <p:sldId id="1223" r:id="rId62"/>
    <p:sldId id="1224" r:id="rId63"/>
    <p:sldId id="1229" r:id="rId64"/>
    <p:sldId id="1225" r:id="rId65"/>
    <p:sldId id="846" r:id="rId66"/>
    <p:sldId id="1226" r:id="rId67"/>
    <p:sldId id="1227" r:id="rId68"/>
    <p:sldId id="1228" r:id="rId69"/>
    <p:sldId id="878" r:id="rId70"/>
  </p:sldIdLst>
  <p:sldSz cx="10058400" cy="7772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508000" indent="-50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017588" indent="-103188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527175" indent="-155575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35175" indent="-206375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5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CB02C"/>
    <a:srgbClr val="181279"/>
    <a:srgbClr val="808080"/>
    <a:srgbClr val="800000"/>
    <a:srgbClr val="990000"/>
    <a:srgbClr val="000066"/>
    <a:srgbClr val="0000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75" autoAdjust="0"/>
    <p:restoredTop sz="95426" autoAdjust="0"/>
  </p:normalViewPr>
  <p:slideViewPr>
    <p:cSldViewPr snapToGrid="0">
      <p:cViewPr varScale="1">
        <p:scale>
          <a:sx n="113" d="100"/>
          <a:sy n="113" d="100"/>
        </p:scale>
        <p:origin x="184" y="944"/>
      </p:cViewPr>
      <p:guideLst>
        <p:guide orient="horz" pos="2448"/>
        <p:guide pos="5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4" Type="http://schemas.openxmlformats.org/officeDocument/2006/relationships/image" Target="../media/image5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0F8C900-DEB1-9B4A-8580-47372D4C34DB}" type="datetimeFigureOut">
              <a:rPr lang="en-US"/>
              <a:pPr>
                <a:defRPr/>
              </a:pPr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D790E4F-A00C-CA40-8A02-A62570DE8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83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28C2E3-1424-A94A-841B-0561CF3AF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8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5080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01758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527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35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545574" algn="l" defTabSz="10182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10182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10182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10182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98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320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93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56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33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95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68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48BAB-7AA5-E54E-9697-261431C5D76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64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F25FF-FAC8-B148-8CC6-C550D152B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8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6760" y="86360"/>
            <a:ext cx="2291080" cy="6390640"/>
          </a:xfrm>
          <a:prstGeom prst="rect">
            <a:avLst/>
          </a:prstGeom>
        </p:spPr>
        <p:txBody>
          <a:bodyPr vert="eaVert" lIns="101823" tIns="50911" rIns="101823" bIns="509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33" y="86360"/>
            <a:ext cx="6709093" cy="63906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B3BC2-CC58-F142-851E-9F2AF14C6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4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  <a:prstGeom prst="rect">
            <a:avLst/>
          </a:prstGeom>
        </p:spPr>
        <p:txBody>
          <a:bodyPr lIns="101870" tIns="50935" rIns="101870" bIns="5093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7204075"/>
            <a:ext cx="2346325" cy="414338"/>
          </a:xfrm>
          <a:prstGeom prst="rect">
            <a:avLst/>
          </a:prstGeom>
        </p:spPr>
        <p:txBody>
          <a:bodyPr lIns="101870" tIns="50935" rIns="101870" bIns="50935"/>
          <a:lstStyle>
            <a:lvl1pPr>
              <a:defRPr/>
            </a:lvl1pPr>
          </a:lstStyle>
          <a:p>
            <a:pPr>
              <a:defRPr/>
            </a:pPr>
            <a:fld id="{02DD8A7D-9BDA-674B-B849-29A47DFCE092}" type="datetimeFigureOut">
              <a:rPr lang="en-US"/>
              <a:pPr>
                <a:defRPr/>
              </a:pPr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6938" y="7204075"/>
            <a:ext cx="3184525" cy="414338"/>
          </a:xfrm>
          <a:prstGeom prst="rect">
            <a:avLst/>
          </a:prstGeom>
        </p:spPr>
        <p:txBody>
          <a:bodyPr lIns="101870" tIns="50935" rIns="101870" bIns="5093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2677B-FE12-7B40-B118-30518CFE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92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7077922"/>
            <a:ext cx="2346960" cy="539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6620" y="7077922"/>
            <a:ext cx="3185160" cy="539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4A07B-A596-1349-B7C5-2239F6D4C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4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3"/>
            <a:ext cx="8549640" cy="1543685"/>
          </a:xfrm>
          <a:prstGeom prst="rect">
            <a:avLst/>
          </a:prstGeom>
        </p:spPr>
        <p:txBody>
          <a:bodyPr lIns="101823" tIns="50911" rIns="101823" bIns="50911"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115" indent="0">
              <a:buNone/>
              <a:defRPr sz="2000"/>
            </a:lvl2pPr>
            <a:lvl3pPr marL="1018228" indent="0">
              <a:buNone/>
              <a:defRPr sz="1800"/>
            </a:lvl3pPr>
            <a:lvl4pPr marL="1527344" indent="0">
              <a:buNone/>
              <a:defRPr sz="1600"/>
            </a:lvl4pPr>
            <a:lvl5pPr marL="2036458" indent="0">
              <a:buNone/>
              <a:defRPr sz="1600"/>
            </a:lvl5pPr>
            <a:lvl6pPr marL="2545574" indent="0">
              <a:buNone/>
              <a:defRPr sz="1600"/>
            </a:lvl6pPr>
            <a:lvl7pPr marL="3054686" indent="0">
              <a:buNone/>
              <a:defRPr sz="1600"/>
            </a:lvl7pPr>
            <a:lvl8pPr marL="3563802" indent="0">
              <a:buNone/>
              <a:defRPr sz="1600"/>
            </a:lvl8pPr>
            <a:lvl9pPr marL="4072914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2C8F4-B4AE-D344-9EAD-4C7D60B67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7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8" y="86360"/>
            <a:ext cx="5448300" cy="431800"/>
          </a:xfrm>
          <a:prstGeom prst="rect">
            <a:avLst/>
          </a:prstGeom>
        </p:spPr>
        <p:txBody>
          <a:bodyPr lIns="101823" tIns="50911" rIns="101823" bIns="509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036320"/>
            <a:ext cx="4232910" cy="544068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4930" y="1036320"/>
            <a:ext cx="4232910" cy="544068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179-B0DD-AA4E-97AA-87FB530BB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6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23" tIns="50911" rIns="101823" bIns="5091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15" indent="0">
              <a:buNone/>
              <a:defRPr sz="2200" b="1"/>
            </a:lvl2pPr>
            <a:lvl3pPr marL="1018228" indent="0">
              <a:buNone/>
              <a:defRPr sz="2000" b="1"/>
            </a:lvl3pPr>
            <a:lvl4pPr marL="1527344" indent="0">
              <a:buNone/>
              <a:defRPr sz="1800" b="1"/>
            </a:lvl4pPr>
            <a:lvl5pPr marL="2036458" indent="0">
              <a:buNone/>
              <a:defRPr sz="1800" b="1"/>
            </a:lvl5pPr>
            <a:lvl6pPr marL="2545574" indent="0">
              <a:buNone/>
              <a:defRPr sz="1800" b="1"/>
            </a:lvl6pPr>
            <a:lvl7pPr marL="3054686" indent="0">
              <a:buNone/>
              <a:defRPr sz="1800" b="1"/>
            </a:lvl7pPr>
            <a:lvl8pPr marL="3563802" indent="0">
              <a:buNone/>
              <a:defRPr sz="1800" b="1"/>
            </a:lvl8pPr>
            <a:lvl9pPr marL="407291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3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15" indent="0">
              <a:buNone/>
              <a:defRPr sz="2200" b="1"/>
            </a:lvl2pPr>
            <a:lvl3pPr marL="1018228" indent="0">
              <a:buNone/>
              <a:defRPr sz="2000" b="1"/>
            </a:lvl3pPr>
            <a:lvl4pPr marL="1527344" indent="0">
              <a:buNone/>
              <a:defRPr sz="1800" b="1"/>
            </a:lvl4pPr>
            <a:lvl5pPr marL="2036458" indent="0">
              <a:buNone/>
              <a:defRPr sz="1800" b="1"/>
            </a:lvl5pPr>
            <a:lvl6pPr marL="2545574" indent="0">
              <a:buNone/>
              <a:defRPr sz="1800" b="1"/>
            </a:lvl6pPr>
            <a:lvl7pPr marL="3054686" indent="0">
              <a:buNone/>
              <a:defRPr sz="1800" b="1"/>
            </a:lvl7pPr>
            <a:lvl8pPr marL="3563802" indent="0">
              <a:buNone/>
              <a:defRPr sz="1800" b="1"/>
            </a:lvl8pPr>
            <a:lvl9pPr marL="407291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3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4E269-405B-8A48-BD04-84B4A1561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8" y="86360"/>
            <a:ext cx="5448300" cy="431800"/>
          </a:xfrm>
          <a:prstGeom prst="rect">
            <a:avLst/>
          </a:prstGeom>
        </p:spPr>
        <p:txBody>
          <a:bodyPr lIns="101823" tIns="50911" rIns="101823" bIns="509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00F70-2FBF-8F40-971B-64A6FA132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5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4AB2-1003-D640-AD53-1112DE80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7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  <a:prstGeom prst="rect">
            <a:avLst/>
          </a:prstGeom>
        </p:spPr>
        <p:txBody>
          <a:bodyPr lIns="101823" tIns="50911" rIns="101823" bIns="50911"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115" indent="0">
              <a:buNone/>
              <a:defRPr sz="1300"/>
            </a:lvl2pPr>
            <a:lvl3pPr marL="1018228" indent="0">
              <a:buNone/>
              <a:defRPr sz="1100"/>
            </a:lvl3pPr>
            <a:lvl4pPr marL="1527344" indent="0">
              <a:buNone/>
              <a:defRPr sz="1000"/>
            </a:lvl4pPr>
            <a:lvl5pPr marL="2036458" indent="0">
              <a:buNone/>
              <a:defRPr sz="1000"/>
            </a:lvl5pPr>
            <a:lvl6pPr marL="2545574" indent="0">
              <a:buNone/>
              <a:defRPr sz="1000"/>
            </a:lvl6pPr>
            <a:lvl7pPr marL="3054686" indent="0">
              <a:buNone/>
              <a:defRPr sz="1000"/>
            </a:lvl7pPr>
            <a:lvl8pPr marL="3563802" indent="0">
              <a:buNone/>
              <a:defRPr sz="1000"/>
            </a:lvl8pPr>
            <a:lvl9pPr marL="40729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25733-67B5-F349-AA05-28AB60FBA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0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  <a:prstGeom prst="rect">
            <a:avLst/>
          </a:prstGeom>
        </p:spPr>
        <p:txBody>
          <a:bodyPr lIns="101823" tIns="50911" rIns="101823" bIns="50911"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115" indent="0">
              <a:buNone/>
              <a:defRPr sz="3100"/>
            </a:lvl2pPr>
            <a:lvl3pPr marL="1018228" indent="0">
              <a:buNone/>
              <a:defRPr sz="2700"/>
            </a:lvl3pPr>
            <a:lvl4pPr marL="1527344" indent="0">
              <a:buNone/>
              <a:defRPr sz="2200"/>
            </a:lvl4pPr>
            <a:lvl5pPr marL="2036458" indent="0">
              <a:buNone/>
              <a:defRPr sz="2200"/>
            </a:lvl5pPr>
            <a:lvl6pPr marL="2545574" indent="0">
              <a:buNone/>
              <a:defRPr sz="2200"/>
            </a:lvl6pPr>
            <a:lvl7pPr marL="3054686" indent="0">
              <a:buNone/>
              <a:defRPr sz="2200"/>
            </a:lvl7pPr>
            <a:lvl8pPr marL="3563802" indent="0">
              <a:buNone/>
              <a:defRPr sz="2200"/>
            </a:lvl8pPr>
            <a:lvl9pPr marL="4072914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115" indent="0">
              <a:buNone/>
              <a:defRPr sz="1300"/>
            </a:lvl2pPr>
            <a:lvl3pPr marL="1018228" indent="0">
              <a:buNone/>
              <a:defRPr sz="1100"/>
            </a:lvl3pPr>
            <a:lvl4pPr marL="1527344" indent="0">
              <a:buNone/>
              <a:defRPr sz="1000"/>
            </a:lvl4pPr>
            <a:lvl5pPr marL="2036458" indent="0">
              <a:buNone/>
              <a:defRPr sz="1000"/>
            </a:lvl5pPr>
            <a:lvl6pPr marL="2545574" indent="0">
              <a:buNone/>
              <a:defRPr sz="1000"/>
            </a:lvl6pPr>
            <a:lvl7pPr marL="3054686" indent="0">
              <a:buNone/>
              <a:defRPr sz="1000"/>
            </a:lvl7pPr>
            <a:lvl8pPr marL="3563802" indent="0">
              <a:buNone/>
              <a:defRPr sz="1000"/>
            </a:lvl8pPr>
            <a:lvl9pPr marL="40729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297A2-0568-C84A-9189-0BF6FA3C4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8" y="86360"/>
            <a:ext cx="5448300" cy="431800"/>
          </a:xfrm>
          <a:prstGeom prst="rect">
            <a:avLst/>
          </a:prstGeom>
        </p:spPr>
        <p:txBody>
          <a:bodyPr lIns="101823" tIns="50911" rIns="101823" bIns="509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865EA-6D55-A148-BF34-08F22F29B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058400" cy="7105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063" y="1036638"/>
            <a:ext cx="8634412" cy="54403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23" tIns="50911" rIns="101823" bIns="509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20200" y="7340600"/>
            <a:ext cx="6699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3" tIns="50911" rIns="101823" bIns="50911" numCol="1" anchor="t" anchorCtr="0" compatLnSpc="1">
            <a:prstTxWarp prst="textNoShape">
              <a:avLst/>
            </a:prstTxWarp>
          </a:bodyPr>
          <a:lstStyle>
            <a:lvl1pPr algn="r">
              <a:defRPr sz="1300" b="1">
                <a:cs typeface="+mn-cs"/>
              </a:defRPr>
            </a:lvl1pPr>
          </a:lstStyle>
          <a:p>
            <a:pPr>
              <a:defRPr/>
            </a:pPr>
            <a:fld id="{38D2F9E1-657B-CB42-AE5A-44E492C38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346"/>
            <a:ext cx="1500824" cy="584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113" y="57726"/>
            <a:ext cx="1470424" cy="4425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5" r:id="rId11"/>
    <p:sldLayoutId id="214748381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  <a:ea typeface="ＭＳ Ｐゴシック" charset="0"/>
          <a:cs typeface="ＭＳ Ｐゴシック" charset="0"/>
        </a:defRPr>
      </a:lvl5pPr>
      <a:lvl6pPr marL="509115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Narrow" pitchFamily="34" charset="0"/>
        </a:defRPr>
      </a:lvl6pPr>
      <a:lvl7pPr marL="1018228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Narrow" pitchFamily="34" charset="0"/>
        </a:defRPr>
      </a:lvl7pPr>
      <a:lvl8pPr marL="1527344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Narrow" pitchFamily="34" charset="0"/>
        </a:defRPr>
      </a:lvl8pPr>
      <a:lvl9pPr marL="2036458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Narrow" pitchFamily="34" charset="0"/>
        </a:defRPr>
      </a:lvl9pPr>
    </p:titleStyle>
    <p:bodyStyle>
      <a:lvl1pPr marL="381000" indent="-3810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27088" indent="-3175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2pPr>
      <a:lvl3pPr marL="1271588" indent="-2540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781175" indent="-2540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290763" indent="-2540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0"/>
        </a:defRPr>
      </a:lvl5pPr>
      <a:lvl6pPr marL="2800129" indent="-25455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3309245" indent="-25455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818359" indent="-25455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4327471" indent="-25455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15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228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44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458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574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686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802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2914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cosmos.hwr.arizona.edu/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.doc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8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7.e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13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70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7.e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9.emf"/><Relationship Id="rId4" Type="http://schemas.openxmlformats.org/officeDocument/2006/relationships/image" Target="../media/image66.e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71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84.emf"/><Relationship Id="rId4" Type="http://schemas.openxmlformats.org/officeDocument/2006/relationships/image" Target="../media/image8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3"/>
          <p:cNvSpPr txBox="1">
            <a:spLocks noChangeArrowheads="1"/>
          </p:cNvSpPr>
          <p:nvPr/>
        </p:nvSpPr>
        <p:spPr bwMode="auto">
          <a:xfrm>
            <a:off x="0" y="1512926"/>
            <a:ext cx="10058400" cy="231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3" tIns="50911" rIns="101823" bIns="5091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Lecture 1:</a:t>
            </a:r>
          </a:p>
          <a:p>
            <a:pPr algn="ctr" eaLnBrk="1" hangingPunct="1"/>
            <a:r>
              <a:rPr lang="en-US" sz="3600" dirty="0"/>
              <a:t>Basic principles of soil moisture measurements using Cosmic Ray Neutron Sensor (CRNS) - Part 1</a:t>
            </a:r>
          </a:p>
        </p:txBody>
      </p:sp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0" y="4513475"/>
            <a:ext cx="10058400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3" tIns="50911" rIns="101823" bIns="5091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FF0000"/>
                </a:solidFill>
              </a:rPr>
              <a:t>Trenton Franz</a:t>
            </a:r>
          </a:p>
        </p:txBody>
      </p:sp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0" y="5790475"/>
            <a:ext cx="10058400" cy="145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3" tIns="50911" rIns="101823" bIns="5091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/>
              <a:t>Assoc. Professor of </a:t>
            </a:r>
            <a:r>
              <a:rPr lang="en-US" sz="2200" dirty="0" err="1"/>
              <a:t>Hydrogeophysics</a:t>
            </a:r>
            <a:r>
              <a:rPr lang="en-US" sz="2200" dirty="0"/>
              <a:t> </a:t>
            </a:r>
          </a:p>
          <a:p>
            <a:pPr algn="ctr" eaLnBrk="1" hangingPunct="1"/>
            <a:r>
              <a:rPr lang="en-US" sz="2200" dirty="0"/>
              <a:t>School of Natural Resources </a:t>
            </a:r>
          </a:p>
          <a:p>
            <a:pPr algn="ctr" eaLnBrk="1" hangingPunct="1"/>
            <a:r>
              <a:rPr lang="en-US" sz="2200" dirty="0"/>
              <a:t>Faculty Fellow at the Daugherty Water for Food Global Institute</a:t>
            </a:r>
          </a:p>
          <a:p>
            <a:pPr algn="ctr" eaLnBrk="1" hangingPunct="1"/>
            <a:r>
              <a:rPr lang="en-US" sz="2200" dirty="0"/>
              <a:t>University of Nebraska-Lincoln</a:t>
            </a:r>
          </a:p>
        </p:txBody>
      </p:sp>
    </p:spTree>
    <p:extLst>
      <p:ext uri="{BB962C8B-B14F-4D97-AF65-F5344CB8AC3E}">
        <p14:creationId xmlns:p14="http://schemas.microsoft.com/office/powerpoint/2010/main" val="279513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540" dirty="0"/>
          </a:p>
        </p:txBody>
      </p:sp>
      <p:sp>
        <p:nvSpPr>
          <p:cNvPr id="6" name="Rectangle 5"/>
          <p:cNvSpPr/>
          <p:nvPr/>
        </p:nvSpPr>
        <p:spPr>
          <a:xfrm>
            <a:off x="1371055" y="0"/>
            <a:ext cx="731628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08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Goals and Objectives for this Training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43766"/>
            <a:ext cx="1005840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20" b="1" dirty="0">
                <a:latin typeface=""/>
              </a:rPr>
              <a:t>Main Purpose</a:t>
            </a:r>
          </a:p>
          <a:p>
            <a:r>
              <a:rPr lang="en-US" sz="2420" dirty="0">
                <a:latin typeface=""/>
              </a:rPr>
              <a:t>Virtual training activity on “Use of Cosmic Ray Neutron Sensor for Soil Moisture Management and Validation of Remote Sensing Soil Moisture Maps”</a:t>
            </a:r>
          </a:p>
          <a:p>
            <a:endParaRPr lang="en-US" sz="2420" dirty="0">
              <a:latin typeface=""/>
            </a:endParaRPr>
          </a:p>
          <a:p>
            <a:r>
              <a:rPr lang="en-US" sz="2420" b="1" dirty="0">
                <a:latin typeface=""/>
              </a:rPr>
              <a:t>Specific Objectives in next 6 lectures</a:t>
            </a:r>
          </a:p>
          <a:p>
            <a:pPr marL="377190" indent="-377190">
              <a:buAutoNum type="arabicPeriod"/>
            </a:pPr>
            <a:r>
              <a:rPr lang="en-US" sz="2420" dirty="0"/>
              <a:t>A full overview of the theory and methodology of the Cosmic-Ray Neutron Sensor (CRNS) for measuring area wide soil water content (L1 and L2) </a:t>
            </a:r>
          </a:p>
          <a:p>
            <a:endParaRPr lang="en-US" sz="2420" dirty="0"/>
          </a:p>
          <a:p>
            <a:r>
              <a:rPr lang="en-US" sz="2420" dirty="0"/>
              <a:t>2. A full demonstration of data processing of the CRNS output (L3)</a:t>
            </a:r>
          </a:p>
          <a:p>
            <a:endParaRPr lang="en-US" sz="2420" dirty="0"/>
          </a:p>
          <a:p>
            <a:r>
              <a:rPr lang="en-US" sz="2420" dirty="0"/>
              <a:t>3. Applications of CRNS for estimating rootzone soil moisture and rainfall (L4)</a:t>
            </a:r>
          </a:p>
          <a:p>
            <a:endParaRPr lang="en-US" sz="2420" dirty="0"/>
          </a:p>
        </p:txBody>
      </p:sp>
    </p:spTree>
    <p:extLst>
      <p:ext uri="{BB962C8B-B14F-4D97-AF65-F5344CB8AC3E}">
        <p14:creationId xmlns:p14="http://schemas.microsoft.com/office/powerpoint/2010/main" val="110136774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540" dirty="0"/>
          </a:p>
        </p:txBody>
      </p:sp>
      <p:sp>
        <p:nvSpPr>
          <p:cNvPr id="6" name="Rectangle 5"/>
          <p:cNvSpPr/>
          <p:nvPr/>
        </p:nvSpPr>
        <p:spPr>
          <a:xfrm>
            <a:off x="1371055" y="0"/>
            <a:ext cx="731628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08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Goals and Objectives for this Training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43766"/>
            <a:ext cx="10058400" cy="605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20" b="1" dirty="0">
                <a:latin typeface=""/>
              </a:rPr>
              <a:t>Main Purpose</a:t>
            </a:r>
          </a:p>
          <a:p>
            <a:r>
              <a:rPr lang="en-US" sz="2420" dirty="0">
                <a:latin typeface=""/>
              </a:rPr>
              <a:t>Virtual training activity on “Use of Cosmic Ray Neutron Sensor for Soil Moisture Management and Validation of Remote Sensing Soil Moisture Maps”</a:t>
            </a:r>
          </a:p>
          <a:p>
            <a:endParaRPr lang="en-US" sz="2420" dirty="0">
              <a:latin typeface=""/>
            </a:endParaRPr>
          </a:p>
          <a:p>
            <a:r>
              <a:rPr lang="en-US" sz="2420" b="1" dirty="0">
                <a:latin typeface=""/>
              </a:rPr>
              <a:t>Specific Objectives in next 6 lectures</a:t>
            </a:r>
          </a:p>
          <a:p>
            <a:pPr marL="377190" indent="-377190">
              <a:buAutoNum type="arabicPeriod"/>
            </a:pPr>
            <a:r>
              <a:rPr lang="en-US" sz="2420" dirty="0"/>
              <a:t>A full overview of the theory and methodology of the Cosmic-Ray Neutron Sensor (CRNS) for measuring area wide soil water content (L1 and L2) </a:t>
            </a:r>
          </a:p>
          <a:p>
            <a:endParaRPr lang="en-US" sz="2420" dirty="0"/>
          </a:p>
          <a:p>
            <a:r>
              <a:rPr lang="en-US" sz="2420" dirty="0"/>
              <a:t>2. A full demonstration of data processing of the CRNS output (L3)</a:t>
            </a:r>
          </a:p>
          <a:p>
            <a:endParaRPr lang="en-US" sz="2420" dirty="0"/>
          </a:p>
          <a:p>
            <a:r>
              <a:rPr lang="en-US" sz="2420" dirty="0"/>
              <a:t>3. Applications of CRNS for estimating rootzone soil moisture and rainfall (L4)</a:t>
            </a:r>
          </a:p>
          <a:p>
            <a:endParaRPr lang="en-US" sz="2420" dirty="0"/>
          </a:p>
          <a:p>
            <a:r>
              <a:rPr lang="en-US" sz="2420" dirty="0"/>
              <a:t>4. Spatial mapping with CRNS (L5)</a:t>
            </a:r>
          </a:p>
        </p:txBody>
      </p:sp>
    </p:spTree>
    <p:extLst>
      <p:ext uri="{BB962C8B-B14F-4D97-AF65-F5344CB8AC3E}">
        <p14:creationId xmlns:p14="http://schemas.microsoft.com/office/powerpoint/2010/main" val="332933037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540" dirty="0"/>
          </a:p>
        </p:txBody>
      </p:sp>
      <p:sp>
        <p:nvSpPr>
          <p:cNvPr id="6" name="Rectangle 5"/>
          <p:cNvSpPr/>
          <p:nvPr/>
        </p:nvSpPr>
        <p:spPr>
          <a:xfrm>
            <a:off x="1371055" y="0"/>
            <a:ext cx="731628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08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Goals and Objectives for this Training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43766"/>
            <a:ext cx="10058400" cy="6795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20" b="1" dirty="0">
                <a:latin typeface=""/>
              </a:rPr>
              <a:t>Main Purpose</a:t>
            </a:r>
          </a:p>
          <a:p>
            <a:r>
              <a:rPr lang="en-US" sz="2420" dirty="0">
                <a:latin typeface=""/>
              </a:rPr>
              <a:t>Virtual training activity on “Use of Cosmic Ray Neutron Sensor for Soil Moisture Management and Validation of Remote Sensing Soil Moisture Maps”</a:t>
            </a:r>
          </a:p>
          <a:p>
            <a:endParaRPr lang="en-US" sz="2420" dirty="0">
              <a:latin typeface=""/>
            </a:endParaRPr>
          </a:p>
          <a:p>
            <a:r>
              <a:rPr lang="en-US" sz="2420" b="1" dirty="0">
                <a:latin typeface=""/>
              </a:rPr>
              <a:t>Specific Objectives in next 6 lectures</a:t>
            </a:r>
          </a:p>
          <a:p>
            <a:pPr marL="377190" indent="-377190">
              <a:buAutoNum type="arabicPeriod"/>
            </a:pPr>
            <a:r>
              <a:rPr lang="en-US" sz="2420" dirty="0"/>
              <a:t>A full overview of the theory and methodology of the Cosmic-Ray Neutron Sensor (CRNS) for measuring area wide soil water content (L1 and L2) </a:t>
            </a:r>
          </a:p>
          <a:p>
            <a:endParaRPr lang="en-US" sz="2420" dirty="0"/>
          </a:p>
          <a:p>
            <a:r>
              <a:rPr lang="en-US" sz="2420" dirty="0"/>
              <a:t>2. A full demonstration of data processing of the CRNS output (L3)</a:t>
            </a:r>
          </a:p>
          <a:p>
            <a:endParaRPr lang="en-US" sz="2420" dirty="0"/>
          </a:p>
          <a:p>
            <a:r>
              <a:rPr lang="en-US" sz="2420" dirty="0"/>
              <a:t>3. Applications of CRNS for estimating rootzone soil moisture and rainfall (L4)</a:t>
            </a:r>
          </a:p>
          <a:p>
            <a:endParaRPr lang="en-US" sz="2420" dirty="0"/>
          </a:p>
          <a:p>
            <a:r>
              <a:rPr lang="en-US" sz="2420" dirty="0"/>
              <a:t>4. Spatial mapping with CRNS (L5)</a:t>
            </a:r>
          </a:p>
          <a:p>
            <a:endParaRPr lang="en-US" sz="2420" dirty="0"/>
          </a:p>
          <a:p>
            <a:r>
              <a:rPr lang="en-US" sz="2420" dirty="0"/>
              <a:t>5. Applications of CRNS for irrigation agriculture (L6)</a:t>
            </a:r>
          </a:p>
        </p:txBody>
      </p:sp>
    </p:spTree>
    <p:extLst>
      <p:ext uri="{BB962C8B-B14F-4D97-AF65-F5344CB8AC3E}">
        <p14:creationId xmlns:p14="http://schemas.microsoft.com/office/powerpoint/2010/main" val="276586424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E5E24F1-B088-FC4D-9D76-FBA2AF1AFA8F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540"/>
          </a:p>
        </p:txBody>
      </p:sp>
      <p:sp>
        <p:nvSpPr>
          <p:cNvPr id="2" name="TextBox 1"/>
          <p:cNvSpPr txBox="1"/>
          <p:nvPr/>
        </p:nvSpPr>
        <p:spPr>
          <a:xfrm>
            <a:off x="158328" y="2896357"/>
            <a:ext cx="9660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 is challenging to measure soil moisture across space and time</a:t>
            </a:r>
          </a:p>
        </p:txBody>
      </p:sp>
    </p:spTree>
    <p:extLst>
      <p:ext uri="{BB962C8B-B14F-4D97-AF65-F5344CB8AC3E}">
        <p14:creationId xmlns:p14="http://schemas.microsoft.com/office/powerpoint/2010/main" val="1702085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835424"/>
              </p:ext>
            </p:extLst>
          </p:nvPr>
        </p:nvGraphicFramePr>
        <p:xfrm>
          <a:off x="252451" y="891540"/>
          <a:ext cx="5614193" cy="621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38" name="SPW 8.0 Graph" r:id="rId3" imgW="3688560" imgH="3965400" progId="">
                  <p:embed/>
                </p:oleObj>
              </mc:Choice>
              <mc:Fallback>
                <p:oleObj name="SPW 8.0 Graph" r:id="rId3" imgW="3688560" imgH="3965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51" y="891540"/>
                        <a:ext cx="5614193" cy="6217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03AFF320-E494-A742-B604-F01D270FF316}" type="slidenum">
              <a:rPr lang="en-US" sz="1600" b="0"/>
              <a:pPr algn="l" eaLnBrk="1" hangingPunct="1"/>
              <a:t>14</a:t>
            </a:fld>
            <a:endParaRPr lang="en-US" sz="1600" b="0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0"/>
            <a:ext cx="10058399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Soil Moisture Varies Across Space</a:t>
            </a:r>
          </a:p>
        </p:txBody>
      </p:sp>
      <p:pic>
        <p:nvPicPr>
          <p:cNvPr id="6" name="Picture 6" descr="DSCI007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0413" y="1251222"/>
            <a:ext cx="4338960" cy="33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0413" y="4736172"/>
            <a:ext cx="1293209" cy="236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829" y="4730269"/>
            <a:ext cx="3079570" cy="237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9E2DA-F6DE-404B-BD61-4F0A9A6D1BF2}"/>
              </a:ext>
            </a:extLst>
          </p:cNvPr>
          <p:cNvSpPr txBox="1"/>
          <p:nvPr/>
        </p:nvSpPr>
        <p:spPr>
          <a:xfrm>
            <a:off x="1" y="7404378"/>
            <a:ext cx="526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*All data collected within a 200 m radius circle</a:t>
            </a:r>
          </a:p>
        </p:txBody>
      </p:sp>
    </p:spTree>
    <p:extLst>
      <p:ext uri="{BB962C8B-B14F-4D97-AF65-F5344CB8AC3E}">
        <p14:creationId xmlns:p14="http://schemas.microsoft.com/office/powerpoint/2010/main" val="2101593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873125" y="725065"/>
          <a:ext cx="8298180" cy="6703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2" name="SPW 8.0 Graph" r:id="rId3" imgW="9253440" imgH="7254720" progId="">
                  <p:embed/>
                </p:oleObj>
              </mc:Choice>
              <mc:Fallback>
                <p:oleObj name="SPW 8.0 Graph" r:id="rId3" imgW="9253440" imgH="7254720" progId="">
                  <p:embed/>
                  <p:pic>
                    <p:nvPicPr>
                      <p:cNvPr id="399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25" y="725065"/>
                        <a:ext cx="8298180" cy="6703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03AFF320-E494-A742-B604-F01D270FF316}" type="slidenum">
              <a:rPr lang="en-US" sz="1600" b="0"/>
              <a:pPr algn="l" eaLnBrk="1" hangingPunct="1"/>
              <a:t>15</a:t>
            </a:fld>
            <a:endParaRPr lang="en-US" sz="1600" b="0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5B41113-31B4-3341-9691-52D7849A8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058399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Soil Moisture Varies Across Space</a:t>
            </a:r>
          </a:p>
        </p:txBody>
      </p:sp>
    </p:spTree>
    <p:extLst>
      <p:ext uri="{BB962C8B-B14F-4D97-AF65-F5344CB8AC3E}">
        <p14:creationId xmlns:p14="http://schemas.microsoft.com/office/powerpoint/2010/main" val="2487812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E5E24F1-B088-FC4D-9D76-FBA2AF1AFA8F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540"/>
          </a:p>
        </p:txBody>
      </p:sp>
      <p:pic>
        <p:nvPicPr>
          <p:cNvPr id="111619" name="Picture 4" descr="f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1528"/>
            <a:ext cx="7197959" cy="452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0" y="0"/>
            <a:ext cx="10058399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And Time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236" y="3419081"/>
            <a:ext cx="3364163" cy="244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BED0C3-B359-434D-A34F-804F45295326}"/>
              </a:ext>
            </a:extLst>
          </p:cNvPr>
          <p:cNvSpPr txBox="1"/>
          <p:nvPr/>
        </p:nvSpPr>
        <p:spPr>
          <a:xfrm>
            <a:off x="1" y="7404378"/>
            <a:ext cx="719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*All data collected within a 200 m radius circle in central NE</a:t>
            </a:r>
          </a:p>
        </p:txBody>
      </p:sp>
      <p:pic>
        <p:nvPicPr>
          <p:cNvPr id="9" name="Picture 8" descr="Screen Shot 2014-08-12 at 3.57.22 PM.png">
            <a:extLst>
              <a:ext uri="{FF2B5EF4-FFF2-40B4-BE49-F238E27FC236}">
                <a16:creationId xmlns:a16="http://schemas.microsoft.com/office/drawing/2014/main" id="{254C42B8-FA26-6846-8776-45E12A0F7A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235" y="1040900"/>
            <a:ext cx="3364163" cy="21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4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E5E24F1-B088-FC4D-9D76-FBA2AF1AFA8F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54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0" y="0"/>
            <a:ext cx="10058399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Current Methods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781" y="1577008"/>
            <a:ext cx="96608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dirty="0"/>
              <a:t>Labor intensive </a:t>
            </a:r>
          </a:p>
          <a:p>
            <a:pPr marL="571500" indent="-571500">
              <a:buFont typeface="Arial" charset="0"/>
              <a:buChar char="•"/>
            </a:pPr>
            <a:endParaRPr lang="en-US" dirty="0"/>
          </a:p>
          <a:p>
            <a:pPr marL="571500" indent="-571500">
              <a:buFont typeface="Arial" charset="0"/>
              <a:buChar char="•"/>
            </a:pPr>
            <a:r>
              <a:rPr lang="en-US" dirty="0"/>
              <a:t>Time intensive</a:t>
            </a:r>
          </a:p>
          <a:p>
            <a:pPr marL="571500" indent="-571500">
              <a:buFont typeface="Arial" charset="0"/>
              <a:buChar char="•"/>
            </a:pPr>
            <a:endParaRPr lang="en-US" dirty="0"/>
          </a:p>
          <a:p>
            <a:pPr marL="571500" indent="-571500">
              <a:buFont typeface="Arial" charset="0"/>
              <a:buChar char="•"/>
            </a:pPr>
            <a:r>
              <a:rPr lang="en-US" dirty="0"/>
              <a:t>Unreliable</a:t>
            </a:r>
          </a:p>
          <a:p>
            <a:pPr marL="571500" indent="-571500">
              <a:buFont typeface="Arial" charset="0"/>
              <a:buChar char="•"/>
            </a:pPr>
            <a:endParaRPr lang="en-US" dirty="0"/>
          </a:p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Not representative of areas where water management decisions are made and hydrological models are run</a:t>
            </a:r>
          </a:p>
        </p:txBody>
      </p:sp>
    </p:spTree>
    <p:extLst>
      <p:ext uri="{BB962C8B-B14F-4D97-AF65-F5344CB8AC3E}">
        <p14:creationId xmlns:p14="http://schemas.microsoft.com/office/powerpoint/2010/main" val="106289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E:\m\proposals\current\rev\MSI-COSMOS\dec08info\2008-probe-P1000480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42" y="841216"/>
            <a:ext cx="5176838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4" descr="E:\m\proposals\current\rev\MSI-COSMOS\dec08info\datalogger-in-pro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568" y="840423"/>
            <a:ext cx="4252913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140A773-CFD9-4D43-8F93-35348FE46B1F}" type="slidenum">
              <a:rPr lang="en-US" sz="1600" b="0"/>
              <a:pPr algn="l" eaLnBrk="1" hangingPunct="1"/>
              <a:t>18</a:t>
            </a:fld>
            <a:endParaRPr lang="en-US" sz="1600" b="0"/>
          </a:p>
        </p:txBody>
      </p:sp>
      <p:pic>
        <p:nvPicPr>
          <p:cNvPr id="6" name="Picture 4" descr="E:\m\projects\COSMOS\probes\colorado-oct09\photos-from-darin\marshall2.jpg">
            <a:extLst>
              <a:ext uri="{FF2B5EF4-FFF2-40B4-BE49-F238E27FC236}">
                <a16:creationId xmlns:a16="http://schemas.microsoft.com/office/drawing/2014/main" id="{3A038300-226F-D748-BD20-D6A2D08F2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3512" y="4897107"/>
            <a:ext cx="2093597" cy="287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BE64D3BF-3D89-2A48-8B73-C72D049F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752" y="36553"/>
            <a:ext cx="7009592" cy="57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863" tIns="49431" rIns="98863" bIns="4943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106" dirty="0">
                <a:latin typeface="+mn-lt"/>
                <a:cs typeface="Comic Sans MS" charset="0"/>
              </a:rPr>
              <a:t>CRNS Overview</a:t>
            </a:r>
          </a:p>
        </p:txBody>
      </p:sp>
    </p:spTree>
    <p:extLst>
      <p:ext uri="{BB962C8B-B14F-4D97-AF65-F5344CB8AC3E}">
        <p14:creationId xmlns:p14="http://schemas.microsoft.com/office/powerpoint/2010/main" val="223656051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E:\m\projects\COSMOS\probes\colorado-oct09\photos-from-darin\marshall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46" y="872113"/>
            <a:ext cx="2308544" cy="317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6701" y="7302175"/>
            <a:ext cx="463783" cy="35592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74" tIns="49437" rIns="98874" bIns="4943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1137" indent="-277361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9441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3218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6995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4077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4548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8325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7210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553"/>
              <a:pPr algn="l" eaLnBrk="1" hangingPunct="1"/>
              <a:t>19</a:t>
            </a:fld>
            <a:endParaRPr lang="en-US" sz="1553" dirty="0"/>
          </a:p>
        </p:txBody>
      </p:sp>
      <p:pic>
        <p:nvPicPr>
          <p:cNvPr id="9" name="Picture 9" descr="npmete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08" y="4359125"/>
            <a:ext cx="2651689" cy="283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np0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649" y="4829755"/>
            <a:ext cx="2654478" cy="204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4143" y="7322583"/>
            <a:ext cx="3532599" cy="24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70" dirty="0">
                <a:solidFill>
                  <a:srgbClr val="000000"/>
                </a:solidFill>
              </a:rPr>
              <a:t>http://</a:t>
            </a:r>
            <a:r>
              <a:rPr lang="en-US" sz="970" dirty="0" err="1">
                <a:solidFill>
                  <a:srgbClr val="000000"/>
                </a:solidFill>
              </a:rPr>
              <a:t>sanangelo.tamu.edu</a:t>
            </a:r>
            <a:r>
              <a:rPr lang="en-US" sz="970" dirty="0">
                <a:solidFill>
                  <a:srgbClr val="000000"/>
                </a:solidFill>
              </a:rPr>
              <a:t>/agronomy/sorghum/</a:t>
            </a:r>
            <a:r>
              <a:rPr lang="en-US" sz="970" dirty="0" err="1">
                <a:solidFill>
                  <a:srgbClr val="000000"/>
                </a:solidFill>
              </a:rPr>
              <a:t>neutron.htm</a:t>
            </a:r>
            <a:endParaRPr lang="en-US" sz="970" dirty="0">
              <a:solidFill>
                <a:srgbClr val="000000"/>
              </a:solidFill>
            </a:endParaRPr>
          </a:p>
        </p:txBody>
      </p:sp>
      <p:pic>
        <p:nvPicPr>
          <p:cNvPr id="12" name="Picture 11" descr="Hydrogen_Sources3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814" y="1588569"/>
            <a:ext cx="3314253" cy="1689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2877" y="1188813"/>
            <a:ext cx="4127606" cy="630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2833" indent="-332833">
              <a:lnSpc>
                <a:spcPct val="130000"/>
              </a:lnSpc>
              <a:buFont typeface="Arial"/>
              <a:buChar char="•"/>
            </a:pPr>
            <a:r>
              <a:rPr lang="en-US" sz="1941" dirty="0"/>
              <a:t>Essentially same detector but with updated electronics and high voltage NPMs</a:t>
            </a:r>
          </a:p>
          <a:p>
            <a:pPr marL="332833" indent="-332833">
              <a:lnSpc>
                <a:spcPct val="130000"/>
              </a:lnSpc>
              <a:buFont typeface="Arial"/>
              <a:buChar char="•"/>
            </a:pPr>
            <a:r>
              <a:rPr lang="en-US" sz="1941" dirty="0"/>
              <a:t>Same basic physics as in-situ neutron probe</a:t>
            </a:r>
          </a:p>
          <a:p>
            <a:pPr marL="332833" indent="-332833">
              <a:lnSpc>
                <a:spcPct val="130000"/>
              </a:lnSpc>
              <a:buFont typeface="Arial"/>
              <a:buChar char="•"/>
            </a:pPr>
            <a:r>
              <a:rPr lang="en-US" sz="1941" dirty="0"/>
              <a:t>Passive sensor, uses cosmic-ray neutrons as source</a:t>
            </a:r>
          </a:p>
          <a:p>
            <a:pPr marL="332833" indent="-332833">
              <a:lnSpc>
                <a:spcPct val="130000"/>
              </a:lnSpc>
              <a:buFont typeface="Arial"/>
              <a:buChar char="•"/>
            </a:pPr>
            <a:r>
              <a:rPr lang="en-US" sz="1941" dirty="0"/>
              <a:t>Relates fast neutrons to water content instead of slow or thermal neutrons</a:t>
            </a:r>
          </a:p>
          <a:p>
            <a:pPr marL="332833" indent="-332833">
              <a:lnSpc>
                <a:spcPct val="130000"/>
              </a:lnSpc>
              <a:buFont typeface="Arial"/>
              <a:buChar char="•"/>
            </a:pPr>
            <a:r>
              <a:rPr lang="en-US" sz="1941" dirty="0"/>
              <a:t>Footprint is ~1000x larger (density of soil vs. air)</a:t>
            </a:r>
          </a:p>
          <a:p>
            <a:pPr marL="332833" indent="-332833">
              <a:lnSpc>
                <a:spcPct val="130000"/>
              </a:lnSpc>
              <a:buFont typeface="Arial"/>
              <a:buChar char="•"/>
            </a:pPr>
            <a:r>
              <a:rPr lang="en-US" sz="1941" dirty="0"/>
              <a:t>Probe sees about top 30 cm </a:t>
            </a:r>
          </a:p>
          <a:p>
            <a:pPr marL="332833" indent="-332833">
              <a:lnSpc>
                <a:spcPct val="130000"/>
              </a:lnSpc>
              <a:buFont typeface="Arial"/>
              <a:buChar char="•"/>
            </a:pPr>
            <a:r>
              <a:rPr lang="en-US" sz="1941" dirty="0">
                <a:solidFill>
                  <a:srgbClr val="FF0000"/>
                </a:solidFill>
              </a:rPr>
              <a:t>In-situ probe considered gold standard in agronomy and soil physics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20A9D847-4023-B246-BFBE-890185B4E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752" y="36553"/>
            <a:ext cx="7009592" cy="57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863" tIns="49431" rIns="98863" bIns="4943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106" dirty="0">
                <a:latin typeface="+mn-lt"/>
                <a:cs typeface="Comic Sans MS" charset="0"/>
              </a:rPr>
              <a:t>CRNS Overview</a:t>
            </a:r>
          </a:p>
        </p:txBody>
      </p:sp>
    </p:spTree>
    <p:extLst>
      <p:ext uri="{BB962C8B-B14F-4D97-AF65-F5344CB8AC3E}">
        <p14:creationId xmlns:p14="http://schemas.microsoft.com/office/powerpoint/2010/main" val="105408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545432" y="-4968"/>
            <a:ext cx="7028656" cy="77860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100514" tIns="50257" rIns="100514" bIns="50257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dirty="0">
                <a:latin typeface="+mn-lt"/>
                <a:cs typeface="Comic Sans MS" charset="0"/>
              </a:rPr>
              <a:t>What do I study? </a:t>
            </a:r>
          </a:p>
        </p:txBody>
      </p:sp>
      <p:grpSp>
        <p:nvGrpSpPr>
          <p:cNvPr id="18434" name="Group 4"/>
          <p:cNvGrpSpPr>
            <a:grpSpLocks/>
          </p:cNvGrpSpPr>
          <p:nvPr/>
        </p:nvGrpSpPr>
        <p:grpSpPr bwMode="auto">
          <a:xfrm>
            <a:off x="663575" y="1757522"/>
            <a:ext cx="8682355" cy="4424998"/>
            <a:chOff x="990600" y="1371600"/>
            <a:chExt cx="7010400" cy="3733800"/>
          </a:xfrm>
        </p:grpSpPr>
        <p:sp>
          <p:nvSpPr>
            <p:cNvPr id="18436" name="Alternate Process 4"/>
            <p:cNvSpPr>
              <a:spLocks noChangeArrowheads="1"/>
            </p:cNvSpPr>
            <p:nvPr/>
          </p:nvSpPr>
          <p:spPr bwMode="auto">
            <a:xfrm>
              <a:off x="990600" y="3810000"/>
              <a:ext cx="2645115" cy="1295400"/>
            </a:xfrm>
            <a:prstGeom prst="flowChartAlternateProcess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80"/>
            </a:p>
          </p:txBody>
        </p:sp>
        <p:sp>
          <p:nvSpPr>
            <p:cNvPr id="18437" name="TextBox 5"/>
            <p:cNvSpPr txBox="1">
              <a:spLocks noChangeArrowheads="1"/>
            </p:cNvSpPr>
            <p:nvPr/>
          </p:nvSpPr>
          <p:spPr bwMode="auto">
            <a:xfrm>
              <a:off x="999120" y="3874903"/>
              <a:ext cx="2636594" cy="106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750"/>
                <a:t>Ecology/Agronomy</a:t>
              </a:r>
              <a:r>
                <a:rPr lang="en-US" altLang="en-US" sz="2420"/>
                <a:t>: Mechanisms, Processes</a:t>
              </a:r>
            </a:p>
          </p:txBody>
        </p:sp>
        <p:sp>
          <p:nvSpPr>
            <p:cNvPr id="18438" name="Alternate Process 10"/>
            <p:cNvSpPr>
              <a:spLocks noChangeArrowheads="1"/>
            </p:cNvSpPr>
            <p:nvPr/>
          </p:nvSpPr>
          <p:spPr bwMode="auto">
            <a:xfrm>
              <a:off x="3352800" y="1371600"/>
              <a:ext cx="2514600" cy="1295400"/>
            </a:xfrm>
            <a:prstGeom prst="flowChartAlternateProcess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80"/>
            </a:p>
          </p:txBody>
        </p:sp>
        <p:sp>
          <p:nvSpPr>
            <p:cNvPr id="18439" name="TextBox 11"/>
            <p:cNvSpPr txBox="1">
              <a:spLocks noChangeArrowheads="1"/>
            </p:cNvSpPr>
            <p:nvPr/>
          </p:nvSpPr>
          <p:spPr bwMode="auto">
            <a:xfrm>
              <a:off x="3429000" y="1449208"/>
              <a:ext cx="2362200" cy="106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750"/>
                <a:t>Hydrology</a:t>
              </a:r>
              <a:r>
                <a:rPr lang="en-US" altLang="en-US" sz="2420"/>
                <a:t>: Conservation Equations</a:t>
              </a:r>
            </a:p>
          </p:txBody>
        </p:sp>
        <p:sp>
          <p:nvSpPr>
            <p:cNvPr id="18440" name="Alternate Process 12"/>
            <p:cNvSpPr>
              <a:spLocks noChangeArrowheads="1"/>
            </p:cNvSpPr>
            <p:nvPr/>
          </p:nvSpPr>
          <p:spPr bwMode="auto">
            <a:xfrm>
              <a:off x="5486400" y="3810000"/>
              <a:ext cx="2514600" cy="1295400"/>
            </a:xfrm>
            <a:prstGeom prst="flowChartAlternateProcess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80"/>
            </a:p>
          </p:txBody>
        </p:sp>
        <p:sp>
          <p:nvSpPr>
            <p:cNvPr id="18441" name="TextBox 13"/>
            <p:cNvSpPr txBox="1">
              <a:spLocks noChangeArrowheads="1"/>
            </p:cNvSpPr>
            <p:nvPr/>
          </p:nvSpPr>
          <p:spPr bwMode="auto">
            <a:xfrm>
              <a:off x="5486400" y="3939117"/>
              <a:ext cx="2362200" cy="106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750"/>
                <a:t>Geophysics: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20"/>
                <a:t>Measurements, Tools</a:t>
              </a:r>
            </a:p>
          </p:txBody>
        </p:sp>
        <p:cxnSp>
          <p:nvCxnSpPr>
            <p:cNvPr id="18442" name="Straight Arrow Connector 15"/>
            <p:cNvCxnSpPr>
              <a:cxnSpLocks noChangeShapeType="1"/>
              <a:stCxn id="18436" idx="0"/>
              <a:endCxn id="18438" idx="1"/>
            </p:cNvCxnSpPr>
            <p:nvPr/>
          </p:nvCxnSpPr>
          <p:spPr bwMode="auto">
            <a:xfrm flipV="1">
              <a:off x="2313157" y="2019300"/>
              <a:ext cx="1039643" cy="1790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3" name="Straight Arrow Connector 17"/>
            <p:cNvCxnSpPr>
              <a:cxnSpLocks noChangeShapeType="1"/>
              <a:stCxn id="18438" idx="3"/>
              <a:endCxn id="18440" idx="0"/>
            </p:cNvCxnSpPr>
            <p:nvPr/>
          </p:nvCxnSpPr>
          <p:spPr bwMode="auto">
            <a:xfrm>
              <a:off x="5867400" y="2019300"/>
              <a:ext cx="876300" cy="1790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4" name="Straight Arrow Connector 19"/>
            <p:cNvCxnSpPr>
              <a:cxnSpLocks noChangeShapeType="1"/>
              <a:stCxn id="18436" idx="3"/>
              <a:endCxn id="18440" idx="1"/>
            </p:cNvCxnSpPr>
            <p:nvPr/>
          </p:nvCxnSpPr>
          <p:spPr bwMode="auto">
            <a:xfrm>
              <a:off x="3635715" y="4457700"/>
              <a:ext cx="1850685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A9F11A43-85CE-D84C-AA18-6CBB5ED5C136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540"/>
          </a:p>
        </p:txBody>
      </p:sp>
    </p:spTree>
    <p:extLst>
      <p:ext uri="{BB962C8B-B14F-4D97-AF65-F5344CB8AC3E}">
        <p14:creationId xmlns:p14="http://schemas.microsoft.com/office/powerpoint/2010/main" val="59795000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880" y="4202014"/>
            <a:ext cx="2931716" cy="21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4" descr="IMG_112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748" y="1201495"/>
            <a:ext cx="2011833" cy="26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IMG_11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560" y="1362074"/>
            <a:ext cx="2881971" cy="20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47919" y="-8285"/>
            <a:ext cx="9762565" cy="68992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7591" tIns="48795" rIns="97591" bIns="48795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843" dirty="0">
                <a:solidFill>
                  <a:srgbClr val="000000"/>
                </a:solidFill>
                <a:latin typeface="+mn-lt"/>
                <a:cs typeface="Comic Sans MS" charset="0"/>
              </a:rPr>
              <a:t>Cosmic-ray Neutron Sensors</a:t>
            </a:r>
          </a:p>
        </p:txBody>
      </p:sp>
      <p:pic>
        <p:nvPicPr>
          <p:cNvPr id="2048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19" y="1201496"/>
            <a:ext cx="2632834" cy="19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917" y="4202014"/>
            <a:ext cx="2931716" cy="21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919" y="4017785"/>
            <a:ext cx="1834614" cy="27158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7847" y="4017785"/>
            <a:ext cx="1702380" cy="27158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273" y="1201495"/>
            <a:ext cx="1751418" cy="248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6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624099" y="114302"/>
            <a:ext cx="6833034" cy="63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863" tIns="49431" rIns="98863" bIns="4943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495" dirty="0">
                <a:solidFill>
                  <a:srgbClr val="000000"/>
                </a:solidFill>
                <a:latin typeface="+mn-lt"/>
                <a:cs typeface="Comic Sans MS" charset="0"/>
              </a:rPr>
              <a:t>COSMOS Project</a:t>
            </a:r>
          </a:p>
        </p:txBody>
      </p:sp>
      <p:sp>
        <p:nvSpPr>
          <p:cNvPr id="37891" name="TextBox 18"/>
          <p:cNvSpPr txBox="1">
            <a:spLocks noChangeArrowheads="1"/>
          </p:cNvSpPr>
          <p:nvPr/>
        </p:nvSpPr>
        <p:spPr bwMode="auto">
          <a:xfrm>
            <a:off x="147919" y="770264"/>
            <a:ext cx="9762565" cy="183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863" tIns="49431" rIns="98863" bIns="49431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941"/>
              </a:spcAft>
              <a:buFont typeface="Wingdings" charset="0"/>
              <a:buChar char="§"/>
            </a:pPr>
            <a:r>
              <a:rPr lang="en-US" sz="1941" dirty="0">
                <a:solidFill>
                  <a:srgbClr val="000000"/>
                </a:solidFill>
                <a:cs typeface="Arial" charset="0"/>
              </a:rPr>
              <a:t>COSMOS data freely available at (</a:t>
            </a:r>
            <a:r>
              <a:rPr lang="en-US" sz="1941" dirty="0">
                <a:solidFill>
                  <a:srgbClr val="000000"/>
                </a:solidFill>
                <a:cs typeface="Arial" charset="0"/>
                <a:hlinkClick r:id="rId2"/>
              </a:rPr>
              <a:t>http://cosmos.hwr.arizona.edu/</a:t>
            </a:r>
            <a:r>
              <a:rPr lang="en-US" sz="1941" dirty="0">
                <a:solidFill>
                  <a:srgbClr val="000000"/>
                </a:solidFill>
                <a:cs typeface="Arial" charset="0"/>
              </a:rPr>
              <a:t>) with some quality control, usually co-located with eddy covariance towers, over 90% reliability (2010-2014 project) </a:t>
            </a:r>
          </a:p>
          <a:p>
            <a:pPr eaLnBrk="1" hangingPunct="1">
              <a:spcAft>
                <a:spcPts val="1941"/>
              </a:spcAft>
              <a:buFont typeface="Wingdings" charset="0"/>
              <a:buChar char="§"/>
            </a:pPr>
            <a:r>
              <a:rPr lang="en-US" sz="1941" dirty="0">
                <a:solidFill>
                  <a:srgbClr val="000000"/>
                </a:solidFill>
                <a:cs typeface="Arial" charset="0"/>
              </a:rPr>
              <a:t>Probes: 70 COSMOS (10 UNL), 200 Independent networks around globe (</a:t>
            </a:r>
            <a:r>
              <a:rPr lang="en-US" sz="1941" dirty="0" err="1">
                <a:solidFill>
                  <a:srgbClr val="000000"/>
                </a:solidFill>
                <a:cs typeface="Arial" charset="0"/>
              </a:rPr>
              <a:t>CosmOz</a:t>
            </a:r>
            <a:r>
              <a:rPr lang="en-US" sz="1941" dirty="0">
                <a:solidFill>
                  <a:srgbClr val="000000"/>
                </a:solidFill>
                <a:cs typeface="Arial" charset="0"/>
              </a:rPr>
              <a:t>, TERENO, UK, South Africa), with more to come online (Saudi Arabia, Brazil, China?)</a:t>
            </a:r>
          </a:p>
        </p:txBody>
      </p:sp>
      <p:sp>
        <p:nvSpPr>
          <p:cNvPr id="37893" name="Slide Number Placeholder 3"/>
          <p:cNvSpPr txBox="1">
            <a:spLocks/>
          </p:cNvSpPr>
          <p:nvPr/>
        </p:nvSpPr>
        <p:spPr bwMode="auto">
          <a:xfrm>
            <a:off x="9446701" y="7302175"/>
            <a:ext cx="463783" cy="35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828" tIns="49413" rIns="98828" bIns="49413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FFE0EA-3AAF-D040-8A05-C0F5357838C6}" type="slidenum">
              <a:rPr lang="en-US" sz="1553"/>
              <a:pPr eaLnBrk="1" hangingPunct="1"/>
              <a:t>21</a:t>
            </a:fld>
            <a:endParaRPr lang="en-US" sz="1553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6701" y="7302175"/>
            <a:ext cx="463783" cy="35592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74" tIns="49437" rIns="98874" bIns="4943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1137" indent="-277361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9441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3218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6995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4077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4548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8325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7210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553"/>
              <a:pPr algn="l" eaLnBrk="1" hangingPunct="1"/>
              <a:t>21</a:t>
            </a:fld>
            <a:endParaRPr lang="en-US" sz="1553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33" y="2507446"/>
            <a:ext cx="9762565" cy="4601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918" y="7315840"/>
            <a:ext cx="6827645" cy="33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3" dirty="0" err="1"/>
              <a:t>Andreasen</a:t>
            </a:r>
            <a:r>
              <a:rPr lang="en-US" sz="1553" dirty="0"/>
              <a:t>, 2017 VZJ</a:t>
            </a:r>
          </a:p>
        </p:txBody>
      </p:sp>
    </p:spTree>
    <p:extLst>
      <p:ext uri="{BB962C8B-B14F-4D97-AF65-F5344CB8AC3E}">
        <p14:creationId xmlns:p14="http://schemas.microsoft.com/office/powerpoint/2010/main" val="275932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E5E24F1-B088-FC4D-9D76-FBA2AF1AFA8F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540"/>
          </a:p>
        </p:txBody>
      </p:sp>
      <p:sp>
        <p:nvSpPr>
          <p:cNvPr id="2" name="TextBox 1"/>
          <p:cNvSpPr txBox="1"/>
          <p:nvPr/>
        </p:nvSpPr>
        <p:spPr>
          <a:xfrm>
            <a:off x="158328" y="2896357"/>
            <a:ext cx="966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Overview of basic physics</a:t>
            </a:r>
          </a:p>
        </p:txBody>
      </p:sp>
    </p:spTree>
    <p:extLst>
      <p:ext uri="{BB962C8B-B14F-4D97-AF65-F5344CB8AC3E}">
        <p14:creationId xmlns:p14="http://schemas.microsoft.com/office/powerpoint/2010/main" val="1950294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6701" y="7302175"/>
            <a:ext cx="463783" cy="35592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74" tIns="49437" rIns="98874" bIns="4943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1137" indent="-277361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9441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3218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6995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4077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4548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8325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7210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6F0B45C3-1258-834C-912B-930C04B141A3}" type="slidenum">
              <a:rPr lang="en-US" sz="1553"/>
              <a:pPr algn="l" eaLnBrk="1" hangingPunct="1"/>
              <a:t>23</a:t>
            </a:fld>
            <a:endParaRPr lang="en-US" sz="155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" y="758429"/>
            <a:ext cx="8750933" cy="6543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500730"/>
            <a:ext cx="7858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courtesy of M. </a:t>
            </a:r>
            <a:r>
              <a:rPr lang="en-US" sz="1200" dirty="0" err="1"/>
              <a:t>Schron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056513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6701" y="7302175"/>
            <a:ext cx="463783" cy="35592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74" tIns="49437" rIns="98874" bIns="4943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1137" indent="-277361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9441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3218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6995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4077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4548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8325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7210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6F0B45C3-1258-834C-912B-930C04B141A3}" type="slidenum">
              <a:rPr lang="en-US" sz="1553"/>
              <a:pPr algn="l" eaLnBrk="1" hangingPunct="1"/>
              <a:t>24</a:t>
            </a:fld>
            <a:endParaRPr lang="en-US" sz="155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8" y="749373"/>
            <a:ext cx="8751253" cy="6552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500730"/>
            <a:ext cx="7858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courtesy of M. </a:t>
            </a:r>
            <a:r>
              <a:rPr lang="en-US" sz="1200" dirty="0" err="1"/>
              <a:t>Schron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231025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6701" y="7302175"/>
            <a:ext cx="463783" cy="35592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74" tIns="49437" rIns="98874" bIns="4943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1137" indent="-277361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9441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3218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6995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4077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4548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8325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7210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6F0B45C3-1258-834C-912B-930C04B141A3}" type="slidenum">
              <a:rPr lang="en-US" sz="1553"/>
              <a:pPr algn="l" eaLnBrk="1" hangingPunct="1"/>
              <a:t>25</a:t>
            </a:fld>
            <a:endParaRPr lang="en-US" sz="155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33" y="1043301"/>
            <a:ext cx="9409280" cy="5450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401562"/>
            <a:ext cx="6827645" cy="33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3" dirty="0" err="1"/>
              <a:t>Andreasen</a:t>
            </a:r>
            <a:r>
              <a:rPr lang="en-US" sz="1553" dirty="0"/>
              <a:t>, 2017 VZJ</a:t>
            </a:r>
          </a:p>
        </p:txBody>
      </p:sp>
    </p:spTree>
    <p:extLst>
      <p:ext uri="{BB962C8B-B14F-4D97-AF65-F5344CB8AC3E}">
        <p14:creationId xmlns:p14="http://schemas.microsoft.com/office/powerpoint/2010/main" val="50889510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untitl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2238"/>
            <a:ext cx="10058400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600" b="0"/>
              <a:pPr algn="l" eaLnBrk="1" hangingPunct="1"/>
              <a:t>26</a:t>
            </a:fld>
            <a:endParaRPr lang="en-US" sz="1600" b="0"/>
          </a:p>
        </p:txBody>
      </p: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3311525" y="2709584"/>
            <a:ext cx="554831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Probe calibration function, need at least 1 known water content and neutron count rate (</a:t>
            </a:r>
            <a:r>
              <a:rPr lang="en-US" sz="2400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Desilets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et al., 2010)</a:t>
            </a:r>
          </a:p>
        </p:txBody>
      </p:sp>
      <p:graphicFrame>
        <p:nvGraphicFramePr>
          <p:cNvPr id="13317" name="Object 6"/>
          <p:cNvGraphicFramePr>
            <a:graphicFrameLocks noChangeAspect="1"/>
          </p:cNvGraphicFramePr>
          <p:nvPr>
            <p:extLst/>
          </p:nvPr>
        </p:nvGraphicFramePr>
        <p:xfrm>
          <a:off x="5149850" y="4033929"/>
          <a:ext cx="315912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2" name="Document" r:id="rId4" imgW="1790700" imgH="635000" progId="Word.Document.12">
                  <p:embed/>
                </p:oleObj>
              </mc:Choice>
              <mc:Fallback>
                <p:oleObj name="Document" r:id="rId4" imgW="1790700" imgH="635000" progId="Word.Document.12">
                  <p:embed/>
                  <p:pic>
                    <p:nvPicPr>
                      <p:cNvPr id="133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850" y="4033929"/>
                        <a:ext cx="315912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eeform 17"/>
          <p:cNvSpPr/>
          <p:nvPr/>
        </p:nvSpPr>
        <p:spPr>
          <a:xfrm>
            <a:off x="1601788" y="2139950"/>
            <a:ext cx="6799262" cy="3633788"/>
          </a:xfrm>
          <a:custGeom>
            <a:avLst/>
            <a:gdLst>
              <a:gd name="connsiteX0" fmla="*/ 0 w 6799219"/>
              <a:gd name="connsiteY0" fmla="*/ 0 h 3634040"/>
              <a:gd name="connsiteX1" fmla="*/ 615447 w 6799219"/>
              <a:gd name="connsiteY1" fmla="*/ 1670486 h 3634040"/>
              <a:gd name="connsiteX2" fmla="*/ 1738881 w 6799219"/>
              <a:gd name="connsiteY2" fmla="*/ 2764606 h 3634040"/>
              <a:gd name="connsiteX3" fmla="*/ 3507069 w 6799219"/>
              <a:gd name="connsiteY3" fmla="*/ 3243283 h 3634040"/>
              <a:gd name="connsiteX4" fmla="*/ 4933342 w 6799219"/>
              <a:gd name="connsiteY4" fmla="*/ 3516813 h 3634040"/>
              <a:gd name="connsiteX5" fmla="*/ 6799219 w 6799219"/>
              <a:gd name="connsiteY5" fmla="*/ 3634040 h 363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9219" h="3634040">
                <a:moveTo>
                  <a:pt x="0" y="0"/>
                </a:moveTo>
                <a:cubicBezTo>
                  <a:pt x="162817" y="604859"/>
                  <a:pt x="325634" y="1209718"/>
                  <a:pt x="615447" y="1670486"/>
                </a:cubicBezTo>
                <a:cubicBezTo>
                  <a:pt x="905260" y="2131254"/>
                  <a:pt x="1256944" y="2502473"/>
                  <a:pt x="1738881" y="2764606"/>
                </a:cubicBezTo>
                <a:cubicBezTo>
                  <a:pt x="2220818" y="3026739"/>
                  <a:pt x="2974659" y="3117915"/>
                  <a:pt x="3507069" y="3243283"/>
                </a:cubicBezTo>
                <a:cubicBezTo>
                  <a:pt x="4039479" y="3368651"/>
                  <a:pt x="4384650" y="3451687"/>
                  <a:pt x="4933342" y="3516813"/>
                </a:cubicBezTo>
                <a:cubicBezTo>
                  <a:pt x="5482034" y="3581939"/>
                  <a:pt x="6799219" y="3634040"/>
                  <a:pt x="6799219" y="363404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891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6776" y="7201706"/>
            <a:ext cx="450142" cy="345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9964" indent="-269217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76868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07616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38363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69110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99858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30605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1352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507"/>
              <a:pPr algn="l" eaLnBrk="1" hangingPunct="1"/>
              <a:t>27</a:t>
            </a:fld>
            <a:endParaRPr lang="en-US" sz="1507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47919" y="225239"/>
            <a:ext cx="9762565" cy="57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55" tIns="47978" rIns="95955" bIns="47978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106" dirty="0">
                <a:latin typeface="+mn-lt"/>
                <a:cs typeface="Comic Sans MS" charset="0"/>
              </a:rPr>
              <a:t>Calibration in the USA and Austria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74" y="1038785"/>
            <a:ext cx="4311800" cy="3360012"/>
          </a:xfrm>
          <a:prstGeom prst="rect">
            <a:avLst/>
          </a:prstGeom>
          <a:noFill/>
        </p:spPr>
      </p:pic>
      <p:pic>
        <p:nvPicPr>
          <p:cNvPr id="6" name="Picture 5" descr="CRNP%20Sampling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022" y="966657"/>
            <a:ext cx="3857739" cy="353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58" y="4744516"/>
            <a:ext cx="4182671" cy="2639938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813" y="4634095"/>
            <a:ext cx="2358158" cy="285555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B7FFCB-CE63-544A-8AF0-7A2C85AB12D6}"/>
              </a:ext>
            </a:extLst>
          </p:cNvPr>
          <p:cNvSpPr txBox="1"/>
          <p:nvPr/>
        </p:nvSpPr>
        <p:spPr>
          <a:xfrm>
            <a:off x="8633460" y="3840182"/>
            <a:ext cx="1424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0" dirty="0"/>
              <a:t>Note recent work has shown samples should be taken at ~10, 50, 125 m</a:t>
            </a:r>
          </a:p>
        </p:txBody>
      </p:sp>
    </p:spTree>
    <p:extLst>
      <p:ext uri="{BB962C8B-B14F-4D97-AF65-F5344CB8AC3E}">
        <p14:creationId xmlns:p14="http://schemas.microsoft.com/office/powerpoint/2010/main" val="3046601985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E5E24F1-B088-FC4D-9D76-FBA2AF1AFA8F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540"/>
          </a:p>
        </p:txBody>
      </p:sp>
      <p:sp>
        <p:nvSpPr>
          <p:cNvPr id="2" name="TextBox 1"/>
          <p:cNvSpPr txBox="1"/>
          <p:nvPr/>
        </p:nvSpPr>
        <p:spPr>
          <a:xfrm>
            <a:off x="158328" y="3222928"/>
            <a:ext cx="966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Detailed view of basic physics</a:t>
            </a:r>
          </a:p>
        </p:txBody>
      </p:sp>
    </p:spTree>
    <p:extLst>
      <p:ext uri="{BB962C8B-B14F-4D97-AF65-F5344CB8AC3E}">
        <p14:creationId xmlns:p14="http://schemas.microsoft.com/office/powerpoint/2010/main" val="246961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4"/>
          <p:cNvGraphicFramePr>
            <a:graphicFrameLocks noChangeAspect="1"/>
          </p:cNvGraphicFramePr>
          <p:nvPr/>
        </p:nvGraphicFramePr>
        <p:xfrm>
          <a:off x="2762250" y="731838"/>
          <a:ext cx="5576888" cy="704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7" name="SPW 8.0 Graph" r:id="rId3" imgW="5406840" imgH="6622920" progId="SigmaPlotGraphicObject.7">
                  <p:embed/>
                </p:oleObj>
              </mc:Choice>
              <mc:Fallback>
                <p:oleObj name="SPW 8.0 Graph" r:id="rId3" imgW="5406840" imgH="6622920" progId="SigmaPlotGraphicObject.7">
                  <p:embed/>
                  <p:pic>
                    <p:nvPicPr>
                      <p:cNvPr id="307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731838"/>
                        <a:ext cx="5576888" cy="704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6595" name="Text Box 3"/>
          <p:cNvSpPr txBox="1">
            <a:spLocks noChangeArrowheads="1"/>
          </p:cNvSpPr>
          <p:nvPr/>
        </p:nvSpPr>
        <p:spPr bwMode="auto">
          <a:xfrm>
            <a:off x="0" y="7392988"/>
            <a:ext cx="2859088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defRPr/>
            </a:pPr>
            <a:r>
              <a:rPr lang="en-US" sz="1800" dirty="0" err="1"/>
              <a:t>Hendrick</a:t>
            </a:r>
            <a:r>
              <a:rPr lang="en-US" sz="1800" dirty="0"/>
              <a:t> and Edge, 1966 </a:t>
            </a: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24B94473-2747-7B44-AA60-CFA4A5AD22BB}" type="slidenum">
              <a:rPr lang="en-US" sz="1600" b="0"/>
              <a:pPr algn="l" eaLnBrk="1" hangingPunct="1"/>
              <a:t>29</a:t>
            </a:fld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68527201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571625" y="0"/>
            <a:ext cx="6915150" cy="71089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100514" tIns="50257" rIns="100514" bIns="50257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960" dirty="0">
                <a:solidFill>
                  <a:srgbClr val="000000"/>
                </a:solidFill>
                <a:latin typeface="+mn-lt"/>
                <a:cs typeface="Comic Sans MS" charset="0"/>
              </a:rPr>
              <a:t>Prof. Trenton Franz</a:t>
            </a:r>
          </a:p>
        </p:txBody>
      </p:sp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0" y="957334"/>
            <a:ext cx="10058400" cy="651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4" tIns="45132" rIns="90264" bIns="4513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Grow up in Colorado, USA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2004-BS in Civil Engineering, University of Wyoming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2005-MS in Civil Engineering, University of Wyoming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2007-MS in Civil and Environmental Engineering, Princeton University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2011-PhD in Civil and Environmental Engineering, Princeton University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2011-2013-Postdoctoral researcher in Hydrology and Water Resources, University of Arizona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Sept. 2013- Asst. Professor University of Nebraska-Lincoln, Faculty Fellow of Daugherty Water for Food Global Institute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July 2018- Assoc. Professor UNL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Installed and worked with 60+ CRNS systems in the USA, South Africa, Australia, UK, Austria, Germany, Kenya, Spain, Oman, Saudi Arabia, Bolivia, China, Morocco </a:t>
            </a:r>
            <a:r>
              <a:rPr lang="mr-IN" altLang="en-US" sz="1870" dirty="0">
                <a:solidFill>
                  <a:srgbClr val="000000"/>
                </a:solidFill>
              </a:rPr>
              <a:t>…</a:t>
            </a:r>
            <a:endParaRPr lang="en-US" altLang="en-US" sz="187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Authored 30+ peer reviewed publications on CRNS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Authored 2 TEC-DOCs and 1 Springer Book on CRNS 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70" dirty="0">
                <a:solidFill>
                  <a:srgbClr val="000000"/>
                </a:solidFill>
              </a:rPr>
              <a:t>Completed 1 week Expert Mission to Austria July 2017, Kuwait 2018, Oman 2019, developed virtual training for South America and Asia in 2020</a:t>
            </a: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540"/>
          </a:p>
        </p:txBody>
      </p:sp>
    </p:spTree>
    <p:extLst>
      <p:ext uri="{BB962C8B-B14F-4D97-AF65-F5344CB8AC3E}">
        <p14:creationId xmlns:p14="http://schemas.microsoft.com/office/powerpoint/2010/main" val="732229156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38" y="1027113"/>
            <a:ext cx="368935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mpd="dbl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789488" y="1060450"/>
          <a:ext cx="4765675" cy="487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1" name="SPW 8.0 Graph" r:id="rId4" imgW="5837400" imgH="5789880" progId="SigmaPlotGraphicObject.7">
                  <p:embed/>
                </p:oleObj>
              </mc:Choice>
              <mc:Fallback>
                <p:oleObj name="SPW 8.0 Graph" r:id="rId4" imgW="5837400" imgH="5789880" progId="SigmaPlotGraphicObject.7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9488" y="1060450"/>
                        <a:ext cx="4765675" cy="487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3941" name="Text Box 5"/>
          <p:cNvSpPr txBox="1">
            <a:spLocks noChangeArrowheads="1"/>
          </p:cNvSpPr>
          <p:nvPr/>
        </p:nvSpPr>
        <p:spPr bwMode="auto">
          <a:xfrm>
            <a:off x="4699000" y="6242050"/>
            <a:ext cx="5110163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/>
              <a:t>Cascade initiated by a 10 </a:t>
            </a:r>
            <a:r>
              <a:rPr lang="en-US" sz="2000" dirty="0" err="1"/>
              <a:t>GeV</a:t>
            </a:r>
            <a:r>
              <a:rPr lang="en-US" sz="2000" dirty="0"/>
              <a:t> primary. All trajectories above 1 MeV are shown. (Simulations courtesy of D. </a:t>
            </a:r>
            <a:r>
              <a:rPr lang="en-US" sz="2000" dirty="0" err="1"/>
              <a:t>Desilets</a:t>
            </a:r>
            <a:r>
              <a:rPr lang="en-US" sz="2000" dirty="0"/>
              <a:t>, Sandia National Laboratories with MCNP)</a:t>
            </a:r>
          </a:p>
        </p:txBody>
      </p:sp>
      <p:sp>
        <p:nvSpPr>
          <p:cNvPr id="1063942" name="Text Box 6"/>
          <p:cNvSpPr txBox="1">
            <a:spLocks noChangeArrowheads="1"/>
          </p:cNvSpPr>
          <p:nvPr/>
        </p:nvSpPr>
        <p:spPr bwMode="auto">
          <a:xfrm>
            <a:off x="406400" y="6218238"/>
            <a:ext cx="39274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/>
              <a:t>Secondary cosmic-ray particles produced in copper plates in a large cloud chamber. </a:t>
            </a:r>
            <a:r>
              <a:rPr lang="en-US" sz="2000" dirty="0" err="1"/>
              <a:t>Skobeltzyn</a:t>
            </a:r>
            <a:r>
              <a:rPr lang="en-US" sz="2000" dirty="0"/>
              <a:t>, 1927</a:t>
            </a:r>
          </a:p>
        </p:txBody>
      </p:sp>
      <p:sp>
        <p:nvSpPr>
          <p:cNvPr id="410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B8C1611-0A81-0443-B567-485E44812517}" type="slidenum">
              <a:rPr lang="en-US" sz="1600" b="0"/>
              <a:pPr algn="l" eaLnBrk="1" hangingPunct="1"/>
              <a:t>30</a:t>
            </a:fld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277273574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1" name="Object 2"/>
          <p:cNvGraphicFramePr>
            <a:graphicFrameLocks noChangeAspect="1"/>
          </p:cNvGraphicFramePr>
          <p:nvPr/>
        </p:nvGraphicFramePr>
        <p:xfrm>
          <a:off x="4694238" y="746125"/>
          <a:ext cx="2986087" cy="697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5" name="Artwork" r:id="rId3" imgW="3200000" imgH="7249537" progId="Adobe.Illustrator.7">
                  <p:embed/>
                </p:oleObj>
              </mc:Choice>
              <mc:Fallback>
                <p:oleObj name="Artwork" r:id="rId3" imgW="3200000" imgH="7249537" progId="Adobe.Illustrator.7">
                  <p:embed/>
                  <p:pic>
                    <p:nvPicPr>
                      <p:cNvPr id="512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4238" y="746125"/>
                        <a:ext cx="2986087" cy="697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8643" name="Text Box 3"/>
          <p:cNvSpPr txBox="1">
            <a:spLocks noChangeArrowheads="1"/>
          </p:cNvSpPr>
          <p:nvPr/>
        </p:nvSpPr>
        <p:spPr bwMode="auto">
          <a:xfrm>
            <a:off x="7842250" y="811213"/>
            <a:ext cx="2011363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/>
              <a:t>Space: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/>
              <a:t>incoming high-energy cosmic-ray proton</a:t>
            </a:r>
            <a:endParaRPr lang="en-US" sz="1300" dirty="0"/>
          </a:p>
        </p:txBody>
      </p:sp>
      <p:sp>
        <p:nvSpPr>
          <p:cNvPr id="1008644" name="Text Box 4"/>
          <p:cNvSpPr txBox="1">
            <a:spLocks noChangeArrowheads="1"/>
          </p:cNvSpPr>
          <p:nvPr/>
        </p:nvSpPr>
        <p:spPr bwMode="auto">
          <a:xfrm>
            <a:off x="7842250" y="2779713"/>
            <a:ext cx="2011363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/>
              <a:t>Atmosphere: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/>
              <a:t>generation of secondary cosmic rays</a:t>
            </a:r>
          </a:p>
        </p:txBody>
      </p:sp>
      <p:sp>
        <p:nvSpPr>
          <p:cNvPr id="1008645" name="Text Box 5"/>
          <p:cNvSpPr txBox="1">
            <a:spLocks noChangeArrowheads="1"/>
          </p:cNvSpPr>
          <p:nvPr/>
        </p:nvSpPr>
        <p:spPr bwMode="auto">
          <a:xfrm>
            <a:off x="7842250" y="5527675"/>
            <a:ext cx="159226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/>
              <a:t>Ground: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/>
              <a:t>scattering </a:t>
            </a:r>
            <a:r>
              <a:rPr lang="en-US" sz="1600" dirty="0" err="1"/>
              <a:t>thermalization</a:t>
            </a:r>
            <a:r>
              <a:rPr lang="en-US" sz="1600" dirty="0"/>
              <a:t> absorption</a:t>
            </a:r>
          </a:p>
        </p:txBody>
      </p:sp>
      <p:sp>
        <p:nvSpPr>
          <p:cNvPr id="1008646" name="Text Box 6"/>
          <p:cNvSpPr txBox="1">
            <a:spLocks noChangeArrowheads="1"/>
          </p:cNvSpPr>
          <p:nvPr/>
        </p:nvSpPr>
        <p:spPr bwMode="auto">
          <a:xfrm>
            <a:off x="117475" y="982663"/>
            <a:ext cx="457835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Primary - mostly protons and alphas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Interact with magnetic field </a:t>
            </a:r>
          </a:p>
          <a:p>
            <a:pPr>
              <a:spcBef>
                <a:spcPct val="50000"/>
              </a:spcBef>
              <a:defRPr/>
            </a:pPr>
            <a:r>
              <a:rPr lang="en-US" sz="1800" dirty="0"/>
              <a:t>      - intensity depends on geomagnetic latitude (i.e. cutoff rigidity)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Interact with atmospheric nuclei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Produce secondary particles - cascade</a:t>
            </a:r>
          </a:p>
          <a:p>
            <a:pPr>
              <a:spcBef>
                <a:spcPct val="50000"/>
              </a:spcBef>
              <a:defRPr/>
            </a:pPr>
            <a:r>
              <a:rPr lang="en-US" sz="1800" dirty="0"/>
              <a:t>      - intensity depends on barometric pressure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Produce fast neutrons </a:t>
            </a:r>
          </a:p>
          <a:p>
            <a:pPr>
              <a:spcBef>
                <a:spcPct val="50000"/>
              </a:spcBef>
              <a:defRPr/>
            </a:pPr>
            <a:r>
              <a:rPr lang="en-US" sz="1800" dirty="0"/>
              <a:t>     - slowing down by elastic collisions </a:t>
            </a:r>
          </a:p>
          <a:p>
            <a:pPr>
              <a:spcBef>
                <a:spcPct val="50000"/>
              </a:spcBef>
              <a:defRPr/>
            </a:pPr>
            <a:r>
              <a:rPr lang="en-US" sz="1800" dirty="0"/>
              <a:t>     - leads to </a:t>
            </a:r>
            <a:r>
              <a:rPr lang="en-US" sz="1800" dirty="0" err="1"/>
              <a:t>thermalization</a:t>
            </a:r>
            <a:r>
              <a:rPr lang="en-US" sz="1800" dirty="0"/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1800" dirty="0"/>
              <a:t>     - and then absorption</a:t>
            </a:r>
          </a:p>
          <a:p>
            <a:pPr>
              <a:spcBef>
                <a:spcPct val="50000"/>
              </a:spcBef>
              <a:defRPr/>
            </a:pPr>
            <a:endParaRPr lang="en-US" sz="1800" dirty="0"/>
          </a:p>
          <a:p>
            <a:pPr>
              <a:spcBef>
                <a:spcPct val="50000"/>
              </a:spcBef>
              <a:defRPr/>
            </a:pPr>
            <a:r>
              <a:rPr lang="en-US" sz="1800" dirty="0"/>
              <a:t>The last three processes depend on the chemical composition of the medium, in particular on its </a:t>
            </a:r>
            <a:r>
              <a:rPr lang="en-US" sz="1800" dirty="0">
                <a:solidFill>
                  <a:srgbClr val="FF0000"/>
                </a:solidFill>
              </a:rPr>
              <a:t>hydrogen</a:t>
            </a:r>
            <a:r>
              <a:rPr lang="en-US" sz="1800" dirty="0"/>
              <a:t> content</a:t>
            </a:r>
          </a:p>
        </p:txBody>
      </p:sp>
      <p:sp>
        <p:nvSpPr>
          <p:cNvPr id="51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C0DED04F-7127-7D42-87D2-DAA63CA9BA9C}" type="slidenum">
              <a:rPr lang="en-US" sz="1600" b="0"/>
              <a:pPr algn="l" eaLnBrk="1" hangingPunct="1"/>
              <a:t>31</a:t>
            </a:fld>
            <a:endParaRPr lang="en-US" sz="1600" b="0"/>
          </a:p>
        </p:txBody>
      </p:sp>
      <p:sp>
        <p:nvSpPr>
          <p:cNvPr id="2" name="TextBox 1"/>
          <p:cNvSpPr txBox="1"/>
          <p:nvPr/>
        </p:nvSpPr>
        <p:spPr>
          <a:xfrm>
            <a:off x="0" y="7433846"/>
            <a:ext cx="4420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Summarized in </a:t>
            </a:r>
            <a:r>
              <a:rPr lang="en-US" sz="1600" dirty="0" err="1"/>
              <a:t>Zreda</a:t>
            </a:r>
            <a:r>
              <a:rPr lang="en-US" sz="1600" dirty="0"/>
              <a:t> et al., 2012</a:t>
            </a:r>
          </a:p>
        </p:txBody>
      </p:sp>
    </p:spTree>
    <p:extLst>
      <p:ext uri="{BB962C8B-B14F-4D97-AF65-F5344CB8AC3E}">
        <p14:creationId xmlns:p14="http://schemas.microsoft.com/office/powerpoint/2010/main" val="2047110076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Object 16"/>
          <p:cNvGraphicFramePr>
            <a:graphicFrameLocks noChangeAspect="1"/>
          </p:cNvGraphicFramePr>
          <p:nvPr/>
        </p:nvGraphicFramePr>
        <p:xfrm>
          <a:off x="601663" y="684213"/>
          <a:ext cx="8939212" cy="708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9" name="SPW 8.0 Graph" r:id="rId3" imgW="6253560" imgH="4813200" progId="SigmaPlotGraphicObject.7">
                  <p:embed/>
                </p:oleObj>
              </mc:Choice>
              <mc:Fallback>
                <p:oleObj name="SPW 8.0 Graph" r:id="rId3" imgW="6253560" imgH="4813200" progId="SigmaPlotGraphicObject.7">
                  <p:embed/>
                  <p:pic>
                    <p:nvPicPr>
                      <p:cNvPr id="6145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684213"/>
                        <a:ext cx="8939212" cy="708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7896225" y="1890713"/>
            <a:ext cx="74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56C884E3-90C8-E441-8E2C-C0B4B7CE43CA}" type="slidenum">
              <a:rPr lang="en-US" sz="1600" b="0"/>
              <a:pPr algn="l" eaLnBrk="1" hangingPunct="1"/>
              <a:t>32</a:t>
            </a:fld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349824054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4"/>
          <p:cNvGraphicFramePr>
            <a:graphicFrameLocks noChangeAspect="1"/>
          </p:cNvGraphicFramePr>
          <p:nvPr/>
        </p:nvGraphicFramePr>
        <p:xfrm>
          <a:off x="568325" y="684213"/>
          <a:ext cx="8939213" cy="708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3" name="SPW 8.0 Graph" r:id="rId3" imgW="6253560" imgH="4813200" progId="SigmaPlotGraphicObject.7">
                  <p:embed/>
                </p:oleObj>
              </mc:Choice>
              <mc:Fallback>
                <p:oleObj name="SPW 8.0 Graph" r:id="rId3" imgW="6253560" imgH="4813200" progId="SigmaPlotGraphicObject.7">
                  <p:embed/>
                  <p:pic>
                    <p:nvPicPr>
                      <p:cNvPr id="716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684213"/>
                        <a:ext cx="8939213" cy="708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3313113" y="6488113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Gd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82A2205F-4423-4948-983D-99DD518539A8}" type="slidenum">
              <a:rPr lang="en-US" sz="1600" b="0"/>
              <a:pPr algn="l" eaLnBrk="1" hangingPunct="1"/>
              <a:t>33</a:t>
            </a:fld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2820760349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3" name="Object 7"/>
          <p:cNvGraphicFramePr>
            <a:graphicFrameLocks noChangeAspect="1"/>
          </p:cNvGraphicFramePr>
          <p:nvPr/>
        </p:nvGraphicFramePr>
        <p:xfrm>
          <a:off x="568325" y="690563"/>
          <a:ext cx="8931275" cy="708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7" name="SPW 8.0 Graph" r:id="rId3" imgW="6253560" imgH="4813200" progId="SigmaPlotGraphicObject.7">
                  <p:embed/>
                </p:oleObj>
              </mc:Choice>
              <mc:Fallback>
                <p:oleObj name="SPW 8.0 Graph" r:id="rId3" imgW="6253560" imgH="4813200" progId="SigmaPlotGraphicObject.7">
                  <p:embed/>
                  <p:pic>
                    <p:nvPicPr>
                      <p:cNvPr id="819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690563"/>
                        <a:ext cx="8931275" cy="708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0D0086FB-0355-A843-A26C-5EB96DEC1E29}" type="slidenum">
              <a:rPr lang="en-US" sz="1600" b="0"/>
              <a:pPr algn="l" eaLnBrk="1" hangingPunct="1"/>
              <a:t>34</a:t>
            </a:fld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01545108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4"/>
          <p:cNvGraphicFramePr>
            <a:graphicFrameLocks noChangeAspect="1"/>
          </p:cNvGraphicFramePr>
          <p:nvPr/>
        </p:nvGraphicFramePr>
        <p:xfrm>
          <a:off x="0" y="1257300"/>
          <a:ext cx="7402513" cy="586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1" name="SPW 8.0 Graph" r:id="rId3" imgW="6253560" imgH="4813200" progId="SigmaPlotGraphicObject.7">
                  <p:embed/>
                </p:oleObj>
              </mc:Choice>
              <mc:Fallback>
                <p:oleObj name="SPW 8.0 Graph" r:id="rId3" imgW="6253560" imgH="4813200" progId="SigmaPlotGraphicObject.7">
                  <p:embed/>
                  <p:pic>
                    <p:nvPicPr>
                      <p:cNvPr id="9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57300"/>
                        <a:ext cx="7402513" cy="586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6F0B45C3-1258-834C-912B-930C04B141A3}" type="slidenum">
              <a:rPr lang="en-US" sz="1600" b="0"/>
              <a:pPr algn="l" eaLnBrk="1" hangingPunct="1"/>
              <a:t>35</a:t>
            </a:fld>
            <a:endParaRPr lang="en-US" sz="1600" b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604125" y="1806575"/>
          <a:ext cx="2347913" cy="4183067"/>
        </p:xfrm>
        <a:graphic>
          <a:graphicData uri="http://schemas.openxmlformats.org/drawingml/2006/table">
            <a:tbl>
              <a:tblPr/>
              <a:tblGrid>
                <a:gridCol w="111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2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latin typeface="+mn-lt"/>
                        </a:rPr>
                        <a:t>Element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Stopping Power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latin typeface="+mn-lt"/>
                        </a:rPr>
                        <a:t>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22.016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0.875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0.508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Fe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latin typeface="+mn-lt"/>
                        </a:rPr>
                        <a:t>0.411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Mg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0.297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0.277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0.151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0.139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latin typeface="+mn-lt"/>
                        </a:rPr>
                        <a:t>0.109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latin typeface="+mn-lt"/>
                        </a:rPr>
                        <a:t>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latin typeface="+mn-lt"/>
                        </a:rPr>
                        <a:t>0.099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771129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Ptra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17" y="2112271"/>
            <a:ext cx="8575770" cy="506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0" y="7372345"/>
            <a:ext cx="7563394" cy="4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3" rIns="91388" bIns="45693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Desilets</a:t>
            </a:r>
            <a:r>
              <a:rPr lang="en-US" sz="2000" dirty="0">
                <a:latin typeface="Times New Roman" charset="0"/>
                <a:cs typeface="Times New Roman" charset="0"/>
              </a:rPr>
              <a:t> and </a:t>
            </a:r>
            <a:r>
              <a:rPr lang="en-US" sz="2000" dirty="0" err="1">
                <a:latin typeface="Times New Roman" charset="0"/>
                <a:cs typeface="Times New Roman" charset="0"/>
              </a:rPr>
              <a:t>Zreda</a:t>
            </a:r>
            <a:r>
              <a:rPr lang="en-US" sz="2000" dirty="0">
                <a:latin typeface="Times New Roman" charset="0"/>
                <a:cs typeface="Times New Roman" charset="0"/>
              </a:rPr>
              <a:t>, 2013, *1 MeV to 0.025 eV neutron life cycle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FAED0405-ECDA-8640-9155-F4AA4C4D7D84}" type="slidenum">
              <a:rPr lang="en-US" sz="1600" b="0"/>
              <a:pPr algn="l" eaLnBrk="1" hangingPunct="1"/>
              <a:t>36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0" y="851246"/>
            <a:ext cx="1005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Three MCNPX random walks for particles emitted from the ground surface and</a:t>
            </a:r>
          </a:p>
          <a:p>
            <a:r>
              <a:rPr lang="en-US" sz="2000" dirty="0"/>
              <a:t>detected within 2 meters of the ground. Particles emitted from the ground at </a:t>
            </a:r>
            <a:r>
              <a:rPr lang="en-US" sz="2000" b="1" dirty="0" err="1"/>
              <a:t>x</a:t>
            </a:r>
            <a:r>
              <a:rPr lang="en-US" sz="2000" dirty="0" err="1"/>
              <a:t>,</a:t>
            </a:r>
            <a:r>
              <a:rPr lang="en-US" sz="2000" b="1" dirty="0" err="1"/>
              <a:t>y,z</a:t>
            </a:r>
            <a:r>
              <a:rPr lang="en-US" sz="2000" b="1" dirty="0"/>
              <a:t> </a:t>
            </a:r>
            <a:r>
              <a:rPr lang="en-US" sz="2000" dirty="0"/>
              <a:t>= 0,0,0.</a:t>
            </a:r>
          </a:p>
        </p:txBody>
      </p:sp>
    </p:spTree>
    <p:extLst>
      <p:ext uri="{BB962C8B-B14F-4D97-AF65-F5344CB8AC3E}">
        <p14:creationId xmlns:p14="http://schemas.microsoft.com/office/powerpoint/2010/main" val="460445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FAED0405-ECDA-8640-9155-F4AA4C4D7D84}" type="slidenum">
              <a:rPr lang="en-US" sz="1600" b="0"/>
              <a:pPr algn="l" eaLnBrk="1" hangingPunct="1"/>
              <a:t>37</a:t>
            </a:fld>
            <a:endParaRPr lang="en-US" sz="1600" b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53" y="1452132"/>
            <a:ext cx="4514693" cy="59535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733207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Atmospheric collisions for particles emitted from </a:t>
            </a:r>
            <a:r>
              <a:rPr lang="en-US" sz="1800" dirty="0" err="1"/>
              <a:t>x,y,z</a:t>
            </a:r>
            <a:r>
              <a:rPr lang="en-US" sz="1800" dirty="0"/>
              <a:t>=0,0,0 and recorded in a detector layer placed at 0 m, 50 m, and 100 m above the ground. Each plot shows 20,000 collisions.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CAF2A30-2300-204B-8A5D-DB2CC0A4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72345"/>
            <a:ext cx="7563394" cy="4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3" rIns="91388" bIns="45693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Desilets</a:t>
            </a:r>
            <a:r>
              <a:rPr lang="en-US" sz="2000" dirty="0">
                <a:latin typeface="Times New Roman" charset="0"/>
                <a:cs typeface="Times New Roman" charset="0"/>
              </a:rPr>
              <a:t> and </a:t>
            </a:r>
            <a:r>
              <a:rPr lang="en-US" sz="2000" dirty="0" err="1">
                <a:latin typeface="Times New Roman" charset="0"/>
                <a:cs typeface="Times New Roman" charset="0"/>
              </a:rPr>
              <a:t>Zreda</a:t>
            </a:r>
            <a:r>
              <a:rPr lang="en-US" sz="2000" dirty="0">
                <a:latin typeface="Times New Roman" charset="0"/>
                <a:cs typeface="Times New Roman" charset="0"/>
              </a:rPr>
              <a:t>, 2013, *1 MeV to 0.025 eV neutron life cycle</a:t>
            </a:r>
          </a:p>
        </p:txBody>
      </p:sp>
    </p:spTree>
    <p:extLst>
      <p:ext uri="{BB962C8B-B14F-4D97-AF65-F5344CB8AC3E}">
        <p14:creationId xmlns:p14="http://schemas.microsoft.com/office/powerpoint/2010/main" val="3860898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575" y="1125203"/>
            <a:ext cx="5240952" cy="48246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0" y="7297738"/>
            <a:ext cx="6113417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 anchor="ctr"/>
          <a:lstStyle/>
          <a:p>
            <a:r>
              <a:rPr lang="en-US" sz="1600" dirty="0" err="1">
                <a:cs typeface="Arial" charset="0"/>
              </a:rPr>
              <a:t>Zreda</a:t>
            </a:r>
            <a:r>
              <a:rPr lang="en-US" sz="1600" dirty="0">
                <a:cs typeface="Arial" charset="0"/>
              </a:rPr>
              <a:t> et al., 2008, updated by Kohli et al. 2015</a:t>
            </a:r>
          </a:p>
        </p:txBody>
      </p:sp>
      <p:sp>
        <p:nvSpPr>
          <p:cNvPr id="4403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D236CD2-B867-7448-924B-3C0D65AB81A6}" type="slidenum">
              <a:rPr lang="en-US" sz="1600" b="0"/>
              <a:pPr algn="l" eaLnBrk="1" hangingPunct="1"/>
              <a:t>38</a:t>
            </a:fld>
            <a:endParaRPr lang="en-US" sz="1600" b="0"/>
          </a:p>
        </p:txBody>
      </p:sp>
      <p:sp>
        <p:nvSpPr>
          <p:cNvPr id="2" name="TextBox 1"/>
          <p:cNvSpPr txBox="1"/>
          <p:nvPr/>
        </p:nvSpPr>
        <p:spPr>
          <a:xfrm>
            <a:off x="1462721" y="6034860"/>
            <a:ext cx="846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&lt;5% reduction in footprint due to soil moisture, therefore controlled by atmosphere</a:t>
            </a:r>
          </a:p>
        </p:txBody>
      </p:sp>
    </p:spTree>
    <p:extLst>
      <p:ext uri="{BB962C8B-B14F-4D97-AF65-F5344CB8AC3E}">
        <p14:creationId xmlns:p14="http://schemas.microsoft.com/office/powerpoint/2010/main" val="1844313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837" y="1058713"/>
            <a:ext cx="6591987" cy="61303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738653DD-BC5D-904C-9C1A-02E08700BBC5}" type="slidenum">
              <a:rPr lang="en-US" sz="1600" b="0"/>
              <a:pPr algn="l" eaLnBrk="1" hangingPunct="1"/>
              <a:t>39</a:t>
            </a:fld>
            <a:endParaRPr lang="en-US" sz="1600" b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5CBD5D-FFC7-F241-AD18-ABA9D3358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97738"/>
            <a:ext cx="6113417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 anchor="ctr"/>
          <a:lstStyle/>
          <a:p>
            <a:r>
              <a:rPr lang="en-US" sz="1600" dirty="0" err="1">
                <a:cs typeface="Arial" charset="0"/>
              </a:rPr>
              <a:t>Zreda</a:t>
            </a:r>
            <a:r>
              <a:rPr lang="en-US" sz="1600" dirty="0">
                <a:cs typeface="Arial" charset="0"/>
              </a:rPr>
              <a:t> et al., 2008, updated by Kohli et al. 2015</a:t>
            </a:r>
          </a:p>
        </p:txBody>
      </p:sp>
    </p:spTree>
    <p:extLst>
      <p:ext uri="{BB962C8B-B14F-4D97-AF65-F5344CB8AC3E}">
        <p14:creationId xmlns:p14="http://schemas.microsoft.com/office/powerpoint/2010/main" val="157589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54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1" y="1075736"/>
            <a:ext cx="5268516" cy="2223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1" y="4456611"/>
            <a:ext cx="9765942" cy="1938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36" y="892208"/>
            <a:ext cx="4497427" cy="31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27582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E5E24F1-B088-FC4D-9D76-FBA2AF1AFA8F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540"/>
          </a:p>
        </p:txBody>
      </p:sp>
      <p:sp>
        <p:nvSpPr>
          <p:cNvPr id="2" name="TextBox 1"/>
          <p:cNvSpPr txBox="1"/>
          <p:nvPr/>
        </p:nvSpPr>
        <p:spPr>
          <a:xfrm>
            <a:off x="158328" y="3222928"/>
            <a:ext cx="966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Sources of hydrogen in CRNS footprint</a:t>
            </a:r>
          </a:p>
        </p:txBody>
      </p:sp>
    </p:spTree>
    <p:extLst>
      <p:ext uri="{BB962C8B-B14F-4D97-AF65-F5344CB8AC3E}">
        <p14:creationId xmlns:p14="http://schemas.microsoft.com/office/powerpoint/2010/main" val="73797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703263"/>
            <a:ext cx="10058400" cy="706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0416" y="7405106"/>
            <a:ext cx="477990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41</a:t>
            </a:fld>
            <a:endParaRPr lang="en-US" sz="1600" dirty="0"/>
          </a:p>
        </p:txBody>
      </p:sp>
      <p:pic>
        <p:nvPicPr>
          <p:cNvPr id="32" name="Picture 31" descr="Hydrogen_Source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8" y="1591733"/>
            <a:ext cx="10000489" cy="50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23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43632" y="7405106"/>
            <a:ext cx="514773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42</a:t>
            </a:fld>
            <a:endParaRPr lang="en-US" sz="1600" dirty="0"/>
          </a:p>
        </p:txBody>
      </p:sp>
      <p:pic>
        <p:nvPicPr>
          <p:cNvPr id="3" name="Picture 2" descr="Int-W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2201"/>
            <a:ext cx="10058400" cy="6870199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0416" y="7405106"/>
            <a:ext cx="477990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42</a:t>
            </a:fld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9257642" y="1940854"/>
            <a:ext cx="639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7104" y="1441534"/>
            <a:ext cx="5424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Can remove water vapor portion of signal with surface measurements of air pressure, temperature, relative humidity and assuming standard atmosphere (</a:t>
            </a:r>
            <a:r>
              <a:rPr lang="en-US" sz="2000" dirty="0" err="1"/>
              <a:t>Rosolem</a:t>
            </a:r>
            <a:r>
              <a:rPr lang="en-US" sz="2000" dirty="0"/>
              <a:t> et al., 2013)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78D3BBD-61A0-9D48-8500-3D9E8C3F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37" y="0"/>
            <a:ext cx="75580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Hydrogen in the Air</a:t>
            </a:r>
          </a:p>
        </p:txBody>
      </p:sp>
    </p:spTree>
    <p:extLst>
      <p:ext uri="{BB962C8B-B14F-4D97-AF65-F5344CB8AC3E}">
        <p14:creationId xmlns:p14="http://schemas.microsoft.com/office/powerpoint/2010/main" val="1988389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FAED0405-ECDA-8640-9155-F4AA4C4D7D84}" type="slidenum">
              <a:rPr lang="en-US" sz="1600" b="0"/>
              <a:pPr algn="l" eaLnBrk="1" hangingPunct="1"/>
              <a:t>43</a:t>
            </a:fld>
            <a:endParaRPr lang="en-US" sz="1600" b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38056" y="5923419"/>
          <a:ext cx="33670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1" name="Equation" r:id="rId3" imgW="1422400" imgH="241300" progId="Equation.3">
                  <p:embed/>
                </p:oleObj>
              </mc:Choice>
              <mc:Fallback>
                <p:oleObj name="Equation" r:id="rId3" imgW="1422400" imgH="2413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056" y="5923419"/>
                        <a:ext cx="3367088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39438" y="3962089"/>
          <a:ext cx="2165350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2" name="Equation" r:id="rId5" imgW="914400" imgH="482600" progId="Equation.3">
                  <p:embed/>
                </p:oleObj>
              </mc:Choice>
              <mc:Fallback>
                <p:oleObj name="Equation" r:id="rId5" imgW="914400" imgH="4826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9438" y="3962089"/>
                        <a:ext cx="2165350" cy="114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40626" y="1216712"/>
          <a:ext cx="3673284" cy="559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3" name="Equation" r:id="rId7" imgW="1587500" imgH="241300" progId="Equation.3">
                  <p:embed/>
                </p:oleObj>
              </mc:Choice>
              <mc:Fallback>
                <p:oleObj name="Equation" r:id="rId7" imgW="1587500" imgH="2413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0626" y="1216712"/>
                        <a:ext cx="3673284" cy="559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11840" y="1285358"/>
            <a:ext cx="5546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63% Cumulative Sensitivity Contour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0" y="2692236"/>
          <a:ext cx="4115931" cy="540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4" name="Equation" r:id="rId9" imgW="1841500" imgH="241300" progId="Equation.3">
                  <p:embed/>
                </p:oleObj>
              </mc:Choice>
              <mc:Fallback>
                <p:oleObj name="Equation" r:id="rId9" imgW="1841500" imgH="2413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2692236"/>
                        <a:ext cx="4115931" cy="540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11840" y="2669559"/>
            <a:ext cx="5546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86% Cumulative Sensitivity Contour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7907" y="4046110"/>
            <a:ext cx="54604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Effect of elevation (</a:t>
            </a:r>
            <a:r>
              <a:rPr lang="en-US" sz="2600" i="1" dirty="0"/>
              <a:t>z</a:t>
            </a:r>
            <a:r>
              <a:rPr lang="en-US" sz="2600" dirty="0"/>
              <a:t>) on support radius, </a:t>
            </a:r>
            <a:r>
              <a:rPr lang="en-US" sz="2600" i="1" dirty="0"/>
              <a:t>P</a:t>
            </a:r>
            <a:r>
              <a:rPr lang="en-US" sz="2600" dirty="0"/>
              <a:t> is air pressure (Pa)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907" y="5621585"/>
            <a:ext cx="54604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Effect of specific humidity (</a:t>
            </a:r>
            <a:r>
              <a:rPr lang="en-US" sz="2600" i="1" dirty="0"/>
              <a:t>q</a:t>
            </a:r>
            <a:r>
              <a:rPr lang="en-US" sz="2600" dirty="0"/>
              <a:t>, kg/kg H2O) on support radius (Note: fully saturated air ~0.02 kg/kg leads to 15% reduction in </a:t>
            </a:r>
            <a:r>
              <a:rPr lang="en-US" sz="2600" i="1" dirty="0"/>
              <a:t>L</a:t>
            </a:r>
            <a:r>
              <a:rPr lang="en-US" sz="2600" i="1" baseline="-25000" dirty="0"/>
              <a:t>0,0</a:t>
            </a:r>
            <a:r>
              <a:rPr lang="en-US" sz="2600" dirty="0"/>
              <a:t>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7372345"/>
            <a:ext cx="6466114" cy="4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3" rIns="91388" bIns="45693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Desilets</a:t>
            </a:r>
            <a:r>
              <a:rPr lang="en-US" sz="2000" dirty="0">
                <a:latin typeface="Times New Roman" charset="0"/>
                <a:cs typeface="Times New Roman" charset="0"/>
              </a:rPr>
              <a:t> and </a:t>
            </a:r>
            <a:r>
              <a:rPr lang="en-US" sz="2000" dirty="0" err="1">
                <a:latin typeface="Times New Roman" charset="0"/>
                <a:cs typeface="Times New Roman" charset="0"/>
              </a:rPr>
              <a:t>Zreda</a:t>
            </a:r>
            <a:r>
              <a:rPr lang="en-US" sz="2000" dirty="0">
                <a:latin typeface="Times New Roman" charset="0"/>
                <a:cs typeface="Times New Roman" charset="0"/>
              </a:rPr>
              <a:t>, 2013, updated by Kohli et al. 2015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574837" y="0"/>
            <a:ext cx="75580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Defining the support volume</a:t>
            </a:r>
          </a:p>
        </p:txBody>
      </p:sp>
    </p:spTree>
    <p:extLst>
      <p:ext uri="{BB962C8B-B14F-4D97-AF65-F5344CB8AC3E}">
        <p14:creationId xmlns:p14="http://schemas.microsoft.com/office/powerpoint/2010/main" val="3377347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846732"/>
            <a:ext cx="10058399" cy="656863"/>
          </a:xfrm>
          <a:noFill/>
          <a:ln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Empirical Footprint Confirmation, San Diego</a:t>
            </a:r>
            <a:endParaRPr lang="en-US" sz="3600" dirty="0">
              <a:latin typeface="+mn-lt"/>
            </a:endParaRPr>
          </a:p>
        </p:txBody>
      </p:sp>
      <p:pic>
        <p:nvPicPr>
          <p:cNvPr id="109056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957" y="1876967"/>
            <a:ext cx="8024019" cy="559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433846"/>
            <a:ext cx="251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Zreda</a:t>
            </a:r>
            <a:r>
              <a:rPr lang="en-US" sz="1600" dirty="0"/>
              <a:t> 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275075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399" y="1723761"/>
            <a:ext cx="5523608" cy="5323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433846"/>
            <a:ext cx="251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Zreda</a:t>
            </a:r>
            <a:r>
              <a:rPr lang="en-US" sz="1600" dirty="0"/>
              <a:t> Unpublished Data</a:t>
            </a:r>
          </a:p>
        </p:txBody>
      </p: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846732"/>
            <a:ext cx="10058399" cy="656863"/>
          </a:xfrm>
          <a:noFill/>
          <a:ln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Empirical Footprint Confirmation, San Diego</a:t>
            </a:r>
            <a:endParaRPr lang="en-US" sz="3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229514" y="3856075"/>
            <a:ext cx="397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Neutron Counts (</a:t>
            </a:r>
            <a:r>
              <a:rPr lang="en-US" sz="2800" dirty="0" err="1"/>
              <a:t>cph</a:t>
            </a:r>
            <a:r>
              <a:rPr lang="en-US" sz="280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617" y="7015294"/>
            <a:ext cx="524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Measurement into Ocean (m)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81489" y="5378612"/>
            <a:ext cx="166779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64583" y="5386263"/>
            <a:ext cx="15300" cy="1124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33982" y="2708433"/>
            <a:ext cx="15300" cy="257836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15614" y="2753101"/>
            <a:ext cx="274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86% Reduction in Counts ~ 300m</a:t>
            </a:r>
          </a:p>
        </p:txBody>
      </p:sp>
    </p:spTree>
    <p:extLst>
      <p:ext uri="{BB962C8B-B14F-4D97-AF65-F5344CB8AC3E}">
        <p14:creationId xmlns:p14="http://schemas.microsoft.com/office/powerpoint/2010/main" val="33806684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846732"/>
            <a:ext cx="10058399" cy="656863"/>
          </a:xfrm>
          <a:noFill/>
          <a:ln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Empirical Footprint Confirmation, San Diego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04F57-96D6-B74F-B54C-75969B8DC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" y="1503595"/>
            <a:ext cx="5331460" cy="61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35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142" y="714074"/>
            <a:ext cx="9655791" cy="1335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/>
              <a:t>Lattice water: Water released from soil  between 105 and 1000 Deg. C during drying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Function of soil formation and weathering (high in volcanic areas)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Generally higher lattice water with clay content </a:t>
            </a:r>
            <a:r>
              <a:rPr lang="en-US" sz="2000" dirty="0">
                <a:solidFill>
                  <a:srgbClr val="FF0000"/>
                </a:solidFill>
              </a:rPr>
              <a:t>but need to sample locally</a:t>
            </a:r>
          </a:p>
        </p:txBody>
      </p:sp>
      <p:pic>
        <p:nvPicPr>
          <p:cNvPr id="4" name="Picture 3" descr="LATT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702" y="2049696"/>
            <a:ext cx="7328830" cy="5663187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0416" y="7405106"/>
            <a:ext cx="477990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47</a:t>
            </a:fld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0142" y="7405106"/>
            <a:ext cx="2207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Zreda</a:t>
            </a:r>
            <a:r>
              <a:rPr lang="en-US" sz="1400" dirty="0"/>
              <a:t> et al. (2012)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9846CFB-7F2A-ED49-BA79-56D02824F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37" y="0"/>
            <a:ext cx="75580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Hydrogen in the Soil</a:t>
            </a:r>
          </a:p>
        </p:txBody>
      </p:sp>
    </p:spTree>
    <p:extLst>
      <p:ext uri="{BB962C8B-B14F-4D97-AF65-F5344CB8AC3E}">
        <p14:creationId xmlns:p14="http://schemas.microsoft.com/office/powerpoint/2010/main" val="2254986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0416" y="7405106"/>
            <a:ext cx="477990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48</a:t>
            </a:fld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0142" y="7405106"/>
            <a:ext cx="2207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Avery et al.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D8174-3030-264F-9F68-17F22C6B7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207"/>
            <a:ext cx="10058400" cy="4375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14C9C3-EFAF-9D4C-BD50-74785D49CDC4}"/>
              </a:ext>
            </a:extLst>
          </p:cNvPr>
          <p:cNvSpPr txBox="1"/>
          <p:nvPr/>
        </p:nvSpPr>
        <p:spPr>
          <a:xfrm>
            <a:off x="140142" y="891085"/>
            <a:ext cx="9760603" cy="90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/>
              <a:t>Combine local sampling with soil classifications and existing spatial data layers to generate needed inputs for CRNS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03B4D4E0-33DB-D84C-AB07-CB13BC01D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37" y="0"/>
            <a:ext cx="75580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Hydrogen in the Soil</a:t>
            </a:r>
          </a:p>
        </p:txBody>
      </p:sp>
    </p:spTree>
    <p:extLst>
      <p:ext uri="{BB962C8B-B14F-4D97-AF65-F5344CB8AC3E}">
        <p14:creationId xmlns:p14="http://schemas.microsoft.com/office/powerpoint/2010/main" val="4293735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0416" y="7405106"/>
            <a:ext cx="477990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49</a:t>
            </a:fld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0142" y="7405106"/>
            <a:ext cx="2207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Avery et al. 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C655A-C454-E742-B7EC-416EF2600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21" y="738368"/>
            <a:ext cx="8703388" cy="6666737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1C7C60B5-165C-7849-BA59-27F9AD13A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37" y="0"/>
            <a:ext cx="75580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Hydrogen in the Soil</a:t>
            </a:r>
          </a:p>
        </p:txBody>
      </p:sp>
    </p:spTree>
    <p:extLst>
      <p:ext uri="{BB962C8B-B14F-4D97-AF65-F5344CB8AC3E}">
        <p14:creationId xmlns:p14="http://schemas.microsoft.com/office/powerpoint/2010/main" val="162915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540" dirty="0"/>
          </a:p>
        </p:txBody>
      </p:sp>
      <p:pic>
        <p:nvPicPr>
          <p:cNvPr id="5" name="Picture 4" descr="Fig_3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" y="2651600"/>
            <a:ext cx="4832936" cy="400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ig_4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765" y="2651601"/>
            <a:ext cx="4915843" cy="40006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39588" y="831669"/>
            <a:ext cx="930402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264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Completed 1-week expert training mission to Austria, July 2017 (20 participants).</a:t>
            </a:r>
          </a:p>
        </p:txBody>
      </p:sp>
    </p:spTree>
    <p:extLst>
      <p:ext uri="{BB962C8B-B14F-4D97-AF65-F5344CB8AC3E}">
        <p14:creationId xmlns:p14="http://schemas.microsoft.com/office/powerpoint/2010/main" val="730095579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0416" y="7405106"/>
            <a:ext cx="477990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50</a:t>
            </a:fld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0142" y="7405106"/>
            <a:ext cx="2207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Avery et al. 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D63B5-63BF-2341-8B8B-D15DF1527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92" y="2151882"/>
            <a:ext cx="5886408" cy="3192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5FC24-D4B8-3D45-8237-9FA51C0B4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278"/>
            <a:ext cx="4194481" cy="4849867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C9C2A6AE-2F4D-F146-A02C-948FC83C3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37" y="0"/>
            <a:ext cx="75580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Hydrogen in the Soil</a:t>
            </a:r>
          </a:p>
        </p:txBody>
      </p:sp>
    </p:spTree>
    <p:extLst>
      <p:ext uri="{BB962C8B-B14F-4D97-AF65-F5344CB8AC3E}">
        <p14:creationId xmlns:p14="http://schemas.microsoft.com/office/powerpoint/2010/main" val="2447504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E5E24F1-B088-FC4D-9D76-FBA2AF1AFA8F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540"/>
          </a:p>
        </p:txBody>
      </p:sp>
      <p:sp>
        <p:nvSpPr>
          <p:cNvPr id="2" name="TextBox 1"/>
          <p:cNvSpPr txBox="1"/>
          <p:nvPr/>
        </p:nvSpPr>
        <p:spPr>
          <a:xfrm>
            <a:off x="158328" y="3222928"/>
            <a:ext cx="966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Variable vertical depth of CRNS</a:t>
            </a:r>
          </a:p>
        </p:txBody>
      </p:sp>
    </p:spTree>
    <p:extLst>
      <p:ext uri="{BB962C8B-B14F-4D97-AF65-F5344CB8AC3E}">
        <p14:creationId xmlns:p14="http://schemas.microsoft.com/office/powerpoint/2010/main" val="1993729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5F81DF40-18C3-3547-A06A-5227C5390637}" type="slidenum">
              <a:rPr lang="en-US" sz="1600" b="0"/>
              <a:pPr algn="l" eaLnBrk="1" hangingPunct="1"/>
              <a:t>52</a:t>
            </a:fld>
            <a:endParaRPr lang="en-US" sz="1600" b="0"/>
          </a:p>
        </p:txBody>
      </p:sp>
      <p:graphicFrame>
        <p:nvGraphicFramePr>
          <p:cNvPr id="18435" name="Object 1"/>
          <p:cNvGraphicFramePr>
            <a:graphicFrameLocks noChangeAspect="1"/>
          </p:cNvGraphicFramePr>
          <p:nvPr>
            <p:extLst/>
          </p:nvPr>
        </p:nvGraphicFramePr>
        <p:xfrm>
          <a:off x="6016643" y="5799864"/>
          <a:ext cx="30654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1" name="Equation" r:id="rId3" imgW="2197100" imgH="546100" progId="Equation.3">
                  <p:embed/>
                </p:oleObj>
              </mc:Choice>
              <mc:Fallback>
                <p:oleObj name="Equation" r:id="rId3" imgW="2197100" imgH="546100" progId="Equation.3">
                  <p:embed/>
                  <p:pic>
                    <p:nvPicPr>
                      <p:cNvPr id="1843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43" y="5799864"/>
                        <a:ext cx="306546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2"/>
          <p:cNvGraphicFramePr>
            <a:graphicFrameLocks noChangeAspect="1"/>
          </p:cNvGraphicFramePr>
          <p:nvPr>
            <p:extLst/>
          </p:nvPr>
        </p:nvGraphicFramePr>
        <p:xfrm>
          <a:off x="6102350" y="6687873"/>
          <a:ext cx="120173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2" name="Equation" r:id="rId5" imgW="825500" imgH="609600" progId="Equation.3">
                  <p:embed/>
                </p:oleObj>
              </mc:Choice>
              <mc:Fallback>
                <p:oleObj name="Equation" r:id="rId5" imgW="825500" imgH="609600" progId="Equation.3">
                  <p:embed/>
                  <p:pic>
                    <p:nvPicPr>
                      <p:cNvPr id="1843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6687873"/>
                        <a:ext cx="1201738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217738" y="2335213"/>
            <a:ext cx="3360737" cy="336073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18438" name="TextBox 13"/>
          <p:cNvSpPr txBox="1">
            <a:spLocks noChangeArrowheads="1"/>
          </p:cNvSpPr>
          <p:nvPr/>
        </p:nvSpPr>
        <p:spPr bwMode="auto">
          <a:xfrm>
            <a:off x="2320925" y="1100138"/>
            <a:ext cx="421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Times New Roman" charset="0"/>
                <a:cs typeface="Times New Roman" charset="0"/>
              </a:rPr>
              <a:t>Layer Weight, </a:t>
            </a:r>
            <a:r>
              <a:rPr lang="en-US" sz="3200" i="1">
                <a:latin typeface="Times New Roman" charset="0"/>
                <a:cs typeface="Times New Roman" charset="0"/>
              </a:rPr>
              <a:t>wt</a:t>
            </a:r>
          </a:p>
        </p:txBody>
      </p:sp>
      <p:sp>
        <p:nvSpPr>
          <p:cNvPr id="18439" name="TextBox 14"/>
          <p:cNvSpPr txBox="1">
            <a:spLocks noChangeArrowheads="1"/>
          </p:cNvSpPr>
          <p:nvPr/>
        </p:nvSpPr>
        <p:spPr bwMode="auto">
          <a:xfrm>
            <a:off x="69850" y="3021013"/>
            <a:ext cx="16986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Times New Roman" charset="0"/>
                <a:cs typeface="Times New Roman" charset="0"/>
              </a:rPr>
              <a:t>Soil Depth, </a:t>
            </a:r>
            <a:r>
              <a:rPr lang="en-US" sz="3200" i="1">
                <a:latin typeface="Times New Roman" charset="0"/>
                <a:cs typeface="Times New Roman" charset="0"/>
              </a:rPr>
              <a:t>z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95475" y="2344738"/>
            <a:ext cx="9525" cy="3409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12975" y="1998663"/>
            <a:ext cx="3403600" cy="14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4" idx="0"/>
          </p:cNvCxnSpPr>
          <p:nvPr/>
        </p:nvCxnSpPr>
        <p:spPr>
          <a:xfrm flipH="1">
            <a:off x="2227263" y="2335213"/>
            <a:ext cx="1670050" cy="2041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217738" y="2325688"/>
            <a:ext cx="2997200" cy="106362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4" name="TextBox 26"/>
          <p:cNvSpPr txBox="1">
            <a:spLocks noChangeArrowheads="1"/>
          </p:cNvSpPr>
          <p:nvPr/>
        </p:nvSpPr>
        <p:spPr bwMode="auto">
          <a:xfrm>
            <a:off x="2228850" y="4319588"/>
            <a:ext cx="946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Z*</a:t>
            </a:r>
          </a:p>
        </p:txBody>
      </p:sp>
      <p:sp>
        <p:nvSpPr>
          <p:cNvPr id="18445" name="TextBox 27"/>
          <p:cNvSpPr txBox="1">
            <a:spLocks noChangeArrowheads="1"/>
          </p:cNvSpPr>
          <p:nvPr/>
        </p:nvSpPr>
        <p:spPr bwMode="auto">
          <a:xfrm>
            <a:off x="2244725" y="2811463"/>
            <a:ext cx="946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Z*</a:t>
            </a:r>
          </a:p>
        </p:txBody>
      </p:sp>
      <p:graphicFrame>
        <p:nvGraphicFramePr>
          <p:cNvPr id="18446" name="Object 2"/>
          <p:cNvGraphicFramePr>
            <a:graphicFrameLocks noChangeAspect="1"/>
          </p:cNvGraphicFramePr>
          <p:nvPr>
            <p:extLst/>
          </p:nvPr>
        </p:nvGraphicFramePr>
        <p:xfrm>
          <a:off x="6011863" y="855663"/>
          <a:ext cx="30861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3" name="Equation" r:id="rId7" imgW="1955800" imgH="609600" progId="Equation.3">
                  <p:embed/>
                </p:oleObj>
              </mc:Choice>
              <mc:Fallback>
                <p:oleObj name="Equation" r:id="rId7" imgW="1955800" imgH="609600" progId="Equation.3">
                  <p:embed/>
                  <p:pic>
                    <p:nvPicPr>
                      <p:cNvPr id="184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855663"/>
                        <a:ext cx="308610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7" name="Rectangle 4"/>
          <p:cNvSpPr>
            <a:spLocks noChangeArrowheads="1"/>
          </p:cNvSpPr>
          <p:nvPr/>
        </p:nvSpPr>
        <p:spPr bwMode="auto">
          <a:xfrm>
            <a:off x="5980399" y="1935512"/>
            <a:ext cx="378154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charset="0"/>
                <a:cs typeface="Times New Roman" charset="0"/>
              </a:rPr>
              <a:t>         = dry bulk density of soil (g/cm</a:t>
            </a:r>
            <a:r>
              <a:rPr lang="en-US" sz="1600" baseline="30000" dirty="0">
                <a:latin typeface="Times New Roman" charset="0"/>
                <a:cs typeface="Times New Roman" charset="0"/>
              </a:rPr>
              <a:t>3</a:t>
            </a:r>
            <a:r>
              <a:rPr lang="en-US" sz="1600" dirty="0">
                <a:latin typeface="Times New Roman" charset="0"/>
                <a:cs typeface="Times New Roman" charset="0"/>
              </a:rPr>
              <a:t>)    </a:t>
            </a:r>
          </a:p>
          <a:p>
            <a:endParaRPr lang="en-US" sz="1600" dirty="0">
              <a:latin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cs typeface="Times New Roman" charset="0"/>
              </a:rPr>
              <a:t>         = gravimetric weight fraction of </a:t>
            </a:r>
          </a:p>
          <a:p>
            <a:r>
              <a:rPr lang="en-US" sz="1600" dirty="0">
                <a:latin typeface="Times New Roman" charset="0"/>
                <a:cs typeface="Times New Roman" charset="0"/>
              </a:rPr>
              <a:t>         lattice water (g/g)</a:t>
            </a:r>
          </a:p>
          <a:p>
            <a:endParaRPr lang="en-US" sz="1600" dirty="0">
              <a:latin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cs typeface="Times New Roman" charset="0"/>
              </a:rPr>
              <a:t>SOC  = gravimetric weight fraction of </a:t>
            </a:r>
          </a:p>
          <a:p>
            <a:r>
              <a:rPr lang="en-US" sz="1600" dirty="0">
                <a:latin typeface="Times New Roman" charset="0"/>
                <a:cs typeface="Times New Roman" charset="0"/>
              </a:rPr>
              <a:t>          soil organic carbon (g/g)</a:t>
            </a:r>
          </a:p>
          <a:p>
            <a:endParaRPr lang="en-US" sz="1600" dirty="0">
              <a:latin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cs typeface="Times New Roman" charset="0"/>
              </a:rPr>
              <a:t>          = volumetric water content (cm</a:t>
            </a:r>
            <a:r>
              <a:rPr lang="en-US" sz="1600" baseline="30000" dirty="0">
                <a:latin typeface="Times New Roman" charset="0"/>
                <a:cs typeface="Times New Roman" charset="0"/>
              </a:rPr>
              <a:t>3</a:t>
            </a:r>
            <a:r>
              <a:rPr lang="en-US" sz="1600" dirty="0">
                <a:latin typeface="Times New Roman" charset="0"/>
                <a:cs typeface="Times New Roman" charset="0"/>
              </a:rPr>
              <a:t>/cm</a:t>
            </a:r>
            <a:r>
              <a:rPr lang="en-US" sz="1600" baseline="30000" dirty="0">
                <a:latin typeface="Times New Roman" charset="0"/>
                <a:cs typeface="Times New Roman" charset="0"/>
              </a:rPr>
              <a:t>3</a:t>
            </a:r>
            <a:r>
              <a:rPr lang="en-US" sz="1600" dirty="0">
                <a:latin typeface="Times New Roman" charset="0"/>
                <a:cs typeface="Times New Roman" charset="0"/>
              </a:rPr>
              <a:t>)</a:t>
            </a:r>
          </a:p>
          <a:p>
            <a:endParaRPr lang="en-US" sz="1600" dirty="0">
              <a:latin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cs typeface="Times New Roman" charset="0"/>
              </a:rPr>
              <a:t>z*      = effective sensor depth (cm)</a:t>
            </a:r>
          </a:p>
          <a:p>
            <a:endParaRPr lang="en-US" sz="1600" dirty="0">
              <a:latin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cs typeface="Times New Roman" charset="0"/>
              </a:rPr>
              <a:t>Note: Coefficients 5.8 and 0.0829 derived using </a:t>
            </a:r>
            <a:r>
              <a:rPr lang="en-US" sz="1600" dirty="0" err="1">
                <a:latin typeface="Times New Roman" charset="0"/>
                <a:cs typeface="Times New Roman" charset="0"/>
              </a:rPr>
              <a:t>MCNPx</a:t>
            </a:r>
            <a:r>
              <a:rPr lang="en-US" sz="1600" dirty="0">
                <a:latin typeface="Times New Roman" charset="0"/>
                <a:cs typeface="Times New Roman" charset="0"/>
              </a:rPr>
              <a:t>* </a:t>
            </a:r>
          </a:p>
        </p:txBody>
      </p:sp>
      <p:graphicFrame>
        <p:nvGraphicFramePr>
          <p:cNvPr id="18448" name="Object 14"/>
          <p:cNvGraphicFramePr>
            <a:graphicFrameLocks noChangeAspect="1"/>
          </p:cNvGraphicFramePr>
          <p:nvPr>
            <p:extLst/>
          </p:nvPr>
        </p:nvGraphicFramePr>
        <p:xfrm>
          <a:off x="5992526" y="1956150"/>
          <a:ext cx="319088" cy="24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4" name="Equation" r:id="rId9" imgW="228600" imgH="177800" progId="Equation.3">
                  <p:embed/>
                </p:oleObj>
              </mc:Choice>
              <mc:Fallback>
                <p:oleObj name="Equation" r:id="rId9" imgW="228600" imgH="177800" progId="Equation.3">
                  <p:embed/>
                  <p:pic>
                    <p:nvPicPr>
                      <p:cNvPr id="1844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2526" y="1956150"/>
                        <a:ext cx="319088" cy="24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9" name="Object 6"/>
          <p:cNvGraphicFramePr>
            <a:graphicFrameLocks noChangeAspect="1"/>
          </p:cNvGraphicFramePr>
          <p:nvPr>
            <p:extLst/>
          </p:nvPr>
        </p:nvGraphicFramePr>
        <p:xfrm>
          <a:off x="6053864" y="2493785"/>
          <a:ext cx="173037" cy="17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5" name="Equation" r:id="rId11" imgW="101600" imgH="101600" progId="Equation.3">
                  <p:embed/>
                </p:oleObj>
              </mc:Choice>
              <mc:Fallback>
                <p:oleObj name="Equation" r:id="rId11" imgW="101600" imgH="101600" progId="Equation.3">
                  <p:embed/>
                  <p:pic>
                    <p:nvPicPr>
                      <p:cNvPr id="1844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864" y="2493785"/>
                        <a:ext cx="173037" cy="17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0" name="Object 7"/>
          <p:cNvGraphicFramePr>
            <a:graphicFrameLocks noChangeAspect="1"/>
          </p:cNvGraphicFramePr>
          <p:nvPr>
            <p:extLst/>
          </p:nvPr>
        </p:nvGraphicFramePr>
        <p:xfrm>
          <a:off x="6094277" y="3977380"/>
          <a:ext cx="157163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6" name="Equation" r:id="rId13" imgW="114300" imgH="139700" progId="Equation.3">
                  <p:embed/>
                </p:oleObj>
              </mc:Choice>
              <mc:Fallback>
                <p:oleObj name="Equation" r:id="rId13" imgW="114300" imgH="139700" progId="Equation.3">
                  <p:embed/>
                  <p:pic>
                    <p:nvPicPr>
                      <p:cNvPr id="184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277" y="3977380"/>
                        <a:ext cx="157163" cy="19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7464623"/>
            <a:ext cx="530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 (2012a), updated by Kohli et al. 2015*</a:t>
            </a:r>
          </a:p>
        </p:txBody>
      </p:sp>
    </p:spTree>
    <p:extLst>
      <p:ext uri="{BB962C8B-B14F-4D97-AF65-F5344CB8AC3E}">
        <p14:creationId xmlns:p14="http://schemas.microsoft.com/office/powerpoint/2010/main" val="3414958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1295400"/>
            <a:ext cx="6424613" cy="6135688"/>
          </a:xfrm>
          <a:prstGeom prst="rect">
            <a:avLst/>
          </a:prstGeom>
          <a:noFill/>
        </p:spPr>
        <p:txBody>
          <a:bodyPr lIns="101823" tIns="50911" rIns="101823" bIns="50911">
            <a:spAutoFit/>
          </a:bodyPr>
          <a:lstStyle/>
          <a:p>
            <a:pPr marL="457200" indent="-457200">
              <a:buFont typeface="Wingdings" charset="2"/>
              <a:buChar char="§"/>
              <a:defRPr/>
            </a:pPr>
            <a:r>
              <a:rPr lang="en-US" sz="2800" dirty="0"/>
              <a:t>1-D HYDRUS modeling of four different homogeneous isotropic in  2 m columns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800" dirty="0"/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800" dirty="0"/>
              <a:t>Top BC: 2.54 cm rain event over 24 hours, switch to 2 mm/day PET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800" dirty="0"/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800" dirty="0"/>
              <a:t>Lower BC: Free drainage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800" dirty="0"/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800" dirty="0"/>
              <a:t>IC: Field capacity (-100 cm)</a:t>
            </a:r>
          </a:p>
          <a:p>
            <a:pPr>
              <a:defRPr/>
            </a:pPr>
            <a:endParaRPr lang="en-US" sz="2800" dirty="0"/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800" dirty="0"/>
              <a:t>Van </a:t>
            </a:r>
            <a:r>
              <a:rPr lang="en-US" sz="2800" dirty="0" err="1"/>
              <a:t>Genuchten</a:t>
            </a:r>
            <a:r>
              <a:rPr lang="en-US" sz="2800" dirty="0"/>
              <a:t> </a:t>
            </a:r>
            <a:r>
              <a:rPr lang="en-US" sz="2800" dirty="0" err="1"/>
              <a:t>Mualem</a:t>
            </a:r>
            <a:r>
              <a:rPr lang="en-US" sz="2800" dirty="0"/>
              <a:t> Hydraulic Model</a:t>
            </a:r>
          </a:p>
          <a:p>
            <a:pPr>
              <a:defRPr/>
            </a:pP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486525" y="2225675"/>
            <a:ext cx="3303588" cy="3489325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6525" y="2217738"/>
            <a:ext cx="3303588" cy="1270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02600" y="1449388"/>
            <a:ext cx="9525" cy="7254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DB54207-E2BE-464E-A919-83548DBE1929}" type="slidenum">
              <a:rPr lang="en-US" sz="1600" b="0"/>
              <a:pPr algn="l" eaLnBrk="1" hangingPunct="1"/>
              <a:t>53</a:t>
            </a:fld>
            <a:endParaRPr lang="en-US" sz="1600" b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131175" y="3065463"/>
            <a:ext cx="14288" cy="785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7464623"/>
            <a:ext cx="530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 (2012a)</a:t>
            </a:r>
          </a:p>
        </p:txBody>
      </p:sp>
    </p:spTree>
    <p:extLst>
      <p:ext uri="{BB962C8B-B14F-4D97-AF65-F5344CB8AC3E}">
        <p14:creationId xmlns:p14="http://schemas.microsoft.com/office/powerpoint/2010/main" val="11632646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2625"/>
            <a:ext cx="10058400" cy="7089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155" name="TextBox 21"/>
          <p:cNvSpPr txBox="1">
            <a:spLocks noChangeArrowheads="1"/>
          </p:cNvSpPr>
          <p:nvPr/>
        </p:nvSpPr>
        <p:spPr bwMode="auto">
          <a:xfrm>
            <a:off x="0" y="788988"/>
            <a:ext cx="101758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3" tIns="50911" rIns="101823" bIns="5091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/>
              <a:t>Weighted average VWC: linear depth weighting to effective sensor depth, z*</a:t>
            </a:r>
          </a:p>
        </p:txBody>
      </p:sp>
      <p:pic>
        <p:nvPicPr>
          <p:cNvPr id="49156" name="Picture 1" descr="Depth_Profiles_San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300" y="1317625"/>
            <a:ext cx="6376988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C289686-3763-9942-905F-9634AC16804B}" type="slidenum">
              <a:rPr lang="en-US" sz="1600" b="0"/>
              <a:pPr algn="l" eaLnBrk="1" hangingPunct="1"/>
              <a:t>54</a:t>
            </a:fld>
            <a:endParaRPr lang="en-US" sz="1600" b="0"/>
          </a:p>
        </p:txBody>
      </p:sp>
      <p:sp>
        <p:nvSpPr>
          <p:cNvPr id="8" name="TextBox 7"/>
          <p:cNvSpPr txBox="1"/>
          <p:nvPr/>
        </p:nvSpPr>
        <p:spPr>
          <a:xfrm>
            <a:off x="0" y="7464623"/>
            <a:ext cx="530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 (2012a)</a:t>
            </a:r>
          </a:p>
        </p:txBody>
      </p:sp>
    </p:spTree>
    <p:extLst>
      <p:ext uri="{BB962C8B-B14F-4D97-AF65-F5344CB8AC3E}">
        <p14:creationId xmlns:p14="http://schemas.microsoft.com/office/powerpoint/2010/main" val="37157048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2625"/>
            <a:ext cx="10058400" cy="7089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78" name="TextBox 21"/>
          <p:cNvSpPr txBox="1">
            <a:spLocks noChangeArrowheads="1"/>
          </p:cNvSpPr>
          <p:nvPr/>
        </p:nvSpPr>
        <p:spPr bwMode="auto">
          <a:xfrm>
            <a:off x="0" y="715963"/>
            <a:ext cx="100584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3" tIns="50911" rIns="101823" bIns="5091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Use generated pore water profiles in MCNPx…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69D22168-16E6-684E-B9FB-5B2054D9EA2E}" type="slidenum">
              <a:rPr lang="en-US" sz="1600" b="0"/>
              <a:pPr algn="l" eaLnBrk="1" hangingPunct="1"/>
              <a:t>55</a:t>
            </a:fld>
            <a:endParaRPr lang="en-US" sz="1600" b="0"/>
          </a:p>
        </p:txBody>
      </p:sp>
      <p:pic>
        <p:nvPicPr>
          <p:cNvPr id="50181" name="Picture 2" descr="Sandhydr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1514475"/>
            <a:ext cx="98552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7464623"/>
            <a:ext cx="530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 (2012a)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574837" y="0"/>
            <a:ext cx="75580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1. Defining the support volume</a:t>
            </a:r>
          </a:p>
        </p:txBody>
      </p:sp>
    </p:spTree>
    <p:extLst>
      <p:ext uri="{BB962C8B-B14F-4D97-AF65-F5344CB8AC3E}">
        <p14:creationId xmlns:p14="http://schemas.microsoft.com/office/powerpoint/2010/main" val="2282070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53575" y="7405688"/>
            <a:ext cx="504825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46E72DC-B4AF-5442-A11C-24E8F8E8900E}" type="slidenum">
              <a:rPr lang="en-US" sz="1600" b="0"/>
              <a:pPr algn="l" eaLnBrk="1" hangingPunct="1"/>
              <a:t>56</a:t>
            </a:fld>
            <a:endParaRPr lang="en-US" sz="1600" b="0"/>
          </a:p>
        </p:txBody>
      </p:sp>
      <p:pic>
        <p:nvPicPr>
          <p:cNvPr id="51204" name="Picture 6" descr="Figure_6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25" y="835025"/>
            <a:ext cx="81915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7464623"/>
            <a:ext cx="530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 (2012a), updated by Kohli et al. 2015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574837" y="0"/>
            <a:ext cx="75580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latin typeface="+mn-lt"/>
                <a:cs typeface="Comic Sans MS" charset="0"/>
              </a:rPr>
              <a:t>1. Defining the support volume</a:t>
            </a:r>
          </a:p>
        </p:txBody>
      </p:sp>
    </p:spTree>
    <p:extLst>
      <p:ext uri="{BB962C8B-B14F-4D97-AF65-F5344CB8AC3E}">
        <p14:creationId xmlns:p14="http://schemas.microsoft.com/office/powerpoint/2010/main" val="9591982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79928" y="7301865"/>
            <a:ext cx="478473" cy="3562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560" tIns="50280" rIns="100560" bIns="5028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E5E24F1-B088-FC4D-9D76-FBA2AF1AFA8F}" type="slidenum">
              <a:rPr lang="en-US" altLang="en-US" sz="1540"/>
              <a:pPr algn="l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540"/>
          </a:p>
        </p:txBody>
      </p:sp>
      <p:sp>
        <p:nvSpPr>
          <p:cNvPr id="2" name="TextBox 1"/>
          <p:cNvSpPr txBox="1"/>
          <p:nvPr/>
        </p:nvSpPr>
        <p:spPr>
          <a:xfrm>
            <a:off x="158328" y="3222928"/>
            <a:ext cx="966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Validation of CRNS with in-situ Sensors</a:t>
            </a:r>
          </a:p>
        </p:txBody>
      </p:sp>
    </p:spTree>
    <p:extLst>
      <p:ext uri="{BB962C8B-B14F-4D97-AF65-F5344CB8AC3E}">
        <p14:creationId xmlns:p14="http://schemas.microsoft.com/office/powerpoint/2010/main" val="1733606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5" descr="Google_Footpr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175" y="2924175"/>
            <a:ext cx="48482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720725"/>
            <a:ext cx="267811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5219700" y="1905000"/>
            <a:ext cx="1668463" cy="105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921500" y="1905000"/>
            <a:ext cx="3136900" cy="1011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1155700"/>
            <a:ext cx="5526088" cy="6616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800" dirty="0"/>
              <a:t>35 km south of Tucson, AZ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800" dirty="0"/>
              <a:t>~400 mm annual rainfall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800" dirty="0"/>
              <a:t>50% of rainfall in July-Sep.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800" dirty="0"/>
              <a:t>&gt;35</a:t>
            </a:r>
            <a:r>
              <a:rPr lang="en-US" sz="2800" baseline="30000" dirty="0"/>
              <a:t>o</a:t>
            </a:r>
            <a:r>
              <a:rPr lang="en-US" sz="2800" dirty="0"/>
              <a:t>C Daily Temp. in July-Sep.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800" dirty="0"/>
              <a:t>30-40% Fractional cover, mixed shrub and cactus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2800" dirty="0"/>
              <a:t>Deep sandy loams w/ gravel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(Cavanaugh et al., 2011)</a:t>
            </a:r>
          </a:p>
          <a:p>
            <a:pPr>
              <a:defRPr/>
            </a:pPr>
            <a:endParaRPr lang="en-US" sz="32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219700" y="7308850"/>
            <a:ext cx="4838700" cy="9525"/>
          </a:xfrm>
          <a:prstGeom prst="straightConnector1">
            <a:avLst/>
          </a:prstGeom>
          <a:ln w="53975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33" name="Rectangle 17"/>
          <p:cNvSpPr>
            <a:spLocks noChangeArrowheads="1"/>
          </p:cNvSpPr>
          <p:nvPr/>
        </p:nvSpPr>
        <p:spPr bwMode="auto">
          <a:xfrm>
            <a:off x="6969125" y="6556375"/>
            <a:ext cx="1611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700 m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53703" y="7405688"/>
            <a:ext cx="50469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46E72DC-B4AF-5442-A11C-24E8F8E8900E}" type="slidenum">
              <a:rPr lang="en-US" sz="1600" b="0"/>
              <a:pPr algn="l" eaLnBrk="1" hangingPunct="1"/>
              <a:t>58</a:t>
            </a:fld>
            <a:endParaRPr lang="en-US" sz="1600" b="0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535898" y="0"/>
            <a:ext cx="6990298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Comic Sans MS" charset="0"/>
              </a:rPr>
              <a:t>Santa Rita Experimental Range</a:t>
            </a:r>
          </a:p>
        </p:txBody>
      </p:sp>
    </p:spTree>
    <p:extLst>
      <p:ext uri="{BB962C8B-B14F-4D97-AF65-F5344CB8AC3E}">
        <p14:creationId xmlns:p14="http://schemas.microsoft.com/office/powerpoint/2010/main" val="980088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Box 21"/>
          <p:cNvSpPr txBox="1">
            <a:spLocks noChangeArrowheads="1"/>
          </p:cNvSpPr>
          <p:nvPr/>
        </p:nvSpPr>
        <p:spPr bwMode="auto">
          <a:xfrm>
            <a:off x="104775" y="781200"/>
            <a:ext cx="5576888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§"/>
            </a:pPr>
            <a:r>
              <a:rPr lang="en-US" sz="2800" dirty="0"/>
              <a:t>Installed June 2011</a:t>
            </a:r>
          </a:p>
          <a:p>
            <a:pPr eaLnBrk="1" hangingPunct="1">
              <a:buFont typeface="Wingdings" charset="0"/>
              <a:buChar char="§"/>
            </a:pPr>
            <a:endParaRPr lang="en-US" sz="2800" dirty="0"/>
          </a:p>
          <a:p>
            <a:pPr eaLnBrk="1" hangingPunct="1">
              <a:buFont typeface="Wingdings" charset="0"/>
              <a:buChar char="§"/>
            </a:pPr>
            <a:r>
              <a:rPr lang="en-US" sz="2800" dirty="0"/>
              <a:t>Paired study: </a:t>
            </a:r>
            <a:r>
              <a:rPr lang="en-US" sz="2800" dirty="0">
                <a:solidFill>
                  <a:srgbClr val="FF0000"/>
                </a:solidFill>
              </a:rPr>
              <a:t>Open</a:t>
            </a:r>
            <a:r>
              <a:rPr lang="en-US" sz="2800" dirty="0"/>
              <a:t> vs. Canopy</a:t>
            </a:r>
          </a:p>
          <a:p>
            <a:pPr eaLnBrk="1" hangingPunct="1">
              <a:buFont typeface="Wingdings" charset="0"/>
              <a:buChar char="§"/>
            </a:pPr>
            <a:endParaRPr lang="en-US" sz="2800" dirty="0"/>
          </a:p>
          <a:p>
            <a:pPr eaLnBrk="1" hangingPunct="1">
              <a:buFont typeface="Wingdings" charset="0"/>
              <a:buChar char="§"/>
            </a:pPr>
            <a:r>
              <a:rPr lang="en-US" sz="2800" dirty="0"/>
              <a:t>18 Locations: 180 </a:t>
            </a:r>
            <a:r>
              <a:rPr lang="en-US" sz="2800" dirty="0" err="1"/>
              <a:t>Acclima</a:t>
            </a:r>
            <a:r>
              <a:rPr lang="en-US" sz="2800" dirty="0"/>
              <a:t> TDT sensors, 18 rain gages (chosen by equal COSMOS sensitivity) </a:t>
            </a:r>
          </a:p>
          <a:p>
            <a:pPr eaLnBrk="1" hangingPunct="1">
              <a:buFont typeface="Wingdings" charset="0"/>
              <a:buChar char="§"/>
            </a:pPr>
            <a:endParaRPr lang="en-US" sz="2800" dirty="0"/>
          </a:p>
          <a:p>
            <a:pPr eaLnBrk="1" hangingPunct="1">
              <a:buFont typeface="Wingdings" charset="0"/>
              <a:buChar char="§"/>
            </a:pPr>
            <a:r>
              <a:rPr lang="en-US" sz="2800" dirty="0"/>
              <a:t>TDT probes inserted horizontally at 10, 20, 30, 50, 70 cm, 30 minute data (added 5 cm probe Jan. 2012)</a:t>
            </a:r>
          </a:p>
          <a:p>
            <a:pPr eaLnBrk="1" hangingPunct="1">
              <a:buFont typeface="Wingdings" charset="0"/>
              <a:buChar char="§"/>
            </a:pPr>
            <a:endParaRPr lang="en-US" sz="2800" dirty="0"/>
          </a:p>
          <a:p>
            <a:pPr eaLnBrk="1" hangingPunct="1">
              <a:buFont typeface="Wingdings" charset="0"/>
              <a:buChar char="§"/>
            </a:pPr>
            <a:r>
              <a:rPr lang="en-US" sz="2800" dirty="0"/>
              <a:t>~160 TDT probes worked consistently</a:t>
            </a:r>
          </a:p>
        </p:txBody>
      </p:sp>
      <p:pic>
        <p:nvPicPr>
          <p:cNvPr id="54276" name="Picture 1" descr="TDT_Setu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9458" y="787690"/>
            <a:ext cx="2380340" cy="252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599316" y="1996763"/>
            <a:ext cx="3102129" cy="2232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15291" y="2028711"/>
            <a:ext cx="3142596" cy="8780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53703" y="7405688"/>
            <a:ext cx="50469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46E72DC-B4AF-5442-A11C-24E8F8E8900E}" type="slidenum">
              <a:rPr lang="en-US" sz="1600" b="0"/>
              <a:pPr algn="l" eaLnBrk="1" hangingPunct="1"/>
              <a:t>59</a:t>
            </a:fld>
            <a:endParaRPr lang="en-US" sz="1600" b="0"/>
          </a:p>
        </p:txBody>
      </p:sp>
      <p:pic>
        <p:nvPicPr>
          <p:cNvPr id="12" name="Picture 5" descr="Google_Footpr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462" y="3386462"/>
            <a:ext cx="4385938" cy="43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5-Point Star 16"/>
          <p:cNvSpPr/>
          <p:nvPr/>
        </p:nvSpPr>
        <p:spPr>
          <a:xfrm>
            <a:off x="8025313" y="5249861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8203114" y="5040311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8467696" y="4638145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701463" y="5160962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8095163" y="5520794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7898313" y="5721878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7612563" y="5664728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7472863" y="5370511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7479214" y="4911195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7193463" y="4589461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8442297" y="5463644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8154430" y="5958945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8526963" y="6215062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7504613" y="5956828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8852930" y="5533495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7288713" y="6521978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700279" y="5457295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7170179" y="5431895"/>
            <a:ext cx="159838" cy="15983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56400" y="3369733"/>
            <a:ext cx="3302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       TDT Profile Locations</a:t>
            </a:r>
          </a:p>
          <a:p>
            <a:r>
              <a:rPr lang="en-US" sz="2000" dirty="0"/>
              <a:t>        EC, Cosmic-ray Probe</a:t>
            </a:r>
          </a:p>
        </p:txBody>
      </p:sp>
      <p:sp>
        <p:nvSpPr>
          <p:cNvPr id="14" name="Multiply 13"/>
          <p:cNvSpPr/>
          <p:nvPr/>
        </p:nvSpPr>
        <p:spPr>
          <a:xfrm>
            <a:off x="6874932" y="3733800"/>
            <a:ext cx="330200" cy="381000"/>
          </a:xfrm>
          <a:prstGeom prst="mathMultiply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6850562" y="3393545"/>
            <a:ext cx="363038" cy="323322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"/>
          <p:cNvSpPr txBox="1">
            <a:spLocks/>
          </p:cNvSpPr>
          <p:nvPr/>
        </p:nvSpPr>
        <p:spPr bwMode="auto">
          <a:xfrm>
            <a:off x="9580563" y="7405688"/>
            <a:ext cx="477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 smtClean="0"/>
              <a:pPr algn="l" eaLnBrk="1" hangingPunct="1"/>
              <a:t>59</a:t>
            </a:fld>
            <a:endParaRPr lang="en-US" sz="1600" b="0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7464623"/>
            <a:ext cx="179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al., 2012b</a:t>
            </a:r>
          </a:p>
        </p:txBody>
      </p:sp>
      <p:sp>
        <p:nvSpPr>
          <p:cNvPr id="39" name="TextBox 2"/>
          <p:cNvSpPr txBox="1">
            <a:spLocks noChangeArrowheads="1"/>
          </p:cNvSpPr>
          <p:nvPr/>
        </p:nvSpPr>
        <p:spPr bwMode="auto">
          <a:xfrm>
            <a:off x="1535898" y="0"/>
            <a:ext cx="6990298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Comic Sans MS" charset="0"/>
              </a:rPr>
              <a:t>Santa Rita Experimental Range</a:t>
            </a:r>
          </a:p>
        </p:txBody>
      </p:sp>
    </p:spTree>
    <p:extLst>
      <p:ext uri="{BB962C8B-B14F-4D97-AF65-F5344CB8AC3E}">
        <p14:creationId xmlns:p14="http://schemas.microsoft.com/office/powerpoint/2010/main" val="165254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540" dirty="0"/>
          </a:p>
        </p:txBody>
      </p:sp>
      <p:pic>
        <p:nvPicPr>
          <p:cNvPr id="12" name="Picture 11" descr="Fig_5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940" y="2004078"/>
            <a:ext cx="7292340" cy="56353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77190" y="815341"/>
            <a:ext cx="930402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264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Completed 1-week expert training mission to Austria, July 2017 (20 participants).</a:t>
            </a:r>
          </a:p>
        </p:txBody>
      </p:sp>
    </p:spTree>
    <p:extLst>
      <p:ext uri="{BB962C8B-B14F-4D97-AF65-F5344CB8AC3E}">
        <p14:creationId xmlns:p14="http://schemas.microsoft.com/office/powerpoint/2010/main" val="1277246592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51B97B7D-A056-5142-B5E0-70CA29319D4D}" type="slidenum">
              <a:rPr lang="en-US" sz="1600" b="0"/>
              <a:pPr algn="l" eaLnBrk="1" hangingPunct="1"/>
              <a:t>60</a:t>
            </a:fld>
            <a:endParaRPr lang="en-US" sz="1600" b="0"/>
          </a:p>
        </p:txBody>
      </p:sp>
      <p:sp>
        <p:nvSpPr>
          <p:cNvPr id="3" name="TextBox 2"/>
          <p:cNvSpPr txBox="1"/>
          <p:nvPr/>
        </p:nvSpPr>
        <p:spPr>
          <a:xfrm>
            <a:off x="0" y="7464623"/>
            <a:ext cx="179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al., 2012b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35898" y="0"/>
            <a:ext cx="6990298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Comic Sans MS" charset="0"/>
              </a:rPr>
              <a:t>Santa Rita Experimental Range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DF604-A9C2-2B49-BB24-7DC2396D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973"/>
            <a:ext cx="5051664" cy="5559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D6C727-B990-CF41-85DE-04A957FF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7" y="1014973"/>
            <a:ext cx="4936443" cy="55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32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51B97B7D-A056-5142-B5E0-70CA29319D4D}" type="slidenum">
              <a:rPr lang="en-US" sz="1600" b="0"/>
              <a:pPr algn="l" eaLnBrk="1" hangingPunct="1"/>
              <a:t>61</a:t>
            </a:fld>
            <a:endParaRPr lang="en-US" sz="1600" b="0"/>
          </a:p>
        </p:txBody>
      </p:sp>
      <p:sp>
        <p:nvSpPr>
          <p:cNvPr id="3" name="TextBox 2"/>
          <p:cNvSpPr txBox="1"/>
          <p:nvPr/>
        </p:nvSpPr>
        <p:spPr>
          <a:xfrm>
            <a:off x="0" y="7464623"/>
            <a:ext cx="179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al., 2012b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35898" y="0"/>
            <a:ext cx="6990298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Comic Sans MS" charset="0"/>
              </a:rPr>
              <a:t>Santa Rita Experimental Range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F4180-DFDD-3145-80CA-4B7240B7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7" y="741416"/>
            <a:ext cx="6508887" cy="66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38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51B97B7D-A056-5142-B5E0-70CA29319D4D}" type="slidenum">
              <a:rPr lang="en-US" sz="1600" b="0"/>
              <a:pPr algn="l" eaLnBrk="1" hangingPunct="1"/>
              <a:t>62</a:t>
            </a:fld>
            <a:endParaRPr lang="en-US" sz="1600" b="0"/>
          </a:p>
        </p:txBody>
      </p:sp>
      <p:sp>
        <p:nvSpPr>
          <p:cNvPr id="3" name="TextBox 2"/>
          <p:cNvSpPr txBox="1"/>
          <p:nvPr/>
        </p:nvSpPr>
        <p:spPr>
          <a:xfrm>
            <a:off x="0" y="7464623"/>
            <a:ext cx="179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al., 2012b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35898" y="0"/>
            <a:ext cx="6990298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Comic Sans MS" charset="0"/>
              </a:rPr>
              <a:t>Santa Rita Experimental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95CCD-D388-BB4B-9FEA-D5B7C986F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13" y="1027386"/>
            <a:ext cx="7063827" cy="62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0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51B97B7D-A056-5142-B5E0-70CA29319D4D}" type="slidenum">
              <a:rPr lang="en-US" sz="1600" b="0"/>
              <a:pPr algn="l" eaLnBrk="1" hangingPunct="1"/>
              <a:t>63</a:t>
            </a:fld>
            <a:endParaRPr lang="en-US" sz="1600" b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5194830" y="3045365"/>
          <a:ext cx="4652962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" name="Equation" r:id="rId3" imgW="2349500" imgH="685800" progId="Equation.3">
                  <p:embed/>
                </p:oleObj>
              </mc:Choice>
              <mc:Fallback>
                <p:oleObj name="Equation" r:id="rId3" imgW="2349500" imgH="68580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830" y="3045365"/>
                        <a:ext cx="4652962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914401" y="3913462"/>
            <a:ext cx="2667000" cy="914400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95601" y="3303862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09801" y="4827862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76401" y="2846662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Evapotranspiration, </a:t>
            </a:r>
            <a:r>
              <a:rPr lang="en-US" sz="2400" i="1">
                <a:latin typeface="Times New Roman" charset="0"/>
                <a:ea typeface="ＭＳ Ｐゴシック" charset="0"/>
                <a:cs typeface="ＭＳ Ｐゴシック" charset="0"/>
              </a:rPr>
              <a:t>ET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95401" y="5361262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Leakage, </a:t>
            </a:r>
            <a:r>
              <a:rPr lang="en-US" sz="2400" i="1"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1" y="2313262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Rainfall, </a:t>
            </a:r>
            <a:r>
              <a:rPr lang="en-US" sz="2400" i="1" dirty="0">
                <a:latin typeface="Times New Roman" charset="0"/>
                <a:ea typeface="ＭＳ Ｐゴシック" charset="0"/>
                <a:cs typeface="ＭＳ Ｐゴシック" charset="0"/>
              </a:rPr>
              <a:t>P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95401" y="2846662"/>
            <a:ext cx="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90601" y="4142062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Soil Moisture,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1" y="4142062"/>
            <a:ext cx="627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685801" y="3913462"/>
            <a:ext cx="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2401" y="4142062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i="1" dirty="0">
                <a:latin typeface="Times New Roman" charset="0"/>
                <a:ea typeface="ＭＳ Ｐゴシック" charset="0"/>
                <a:cs typeface="ＭＳ Ｐゴシック" charset="0"/>
              </a:rPr>
              <a:t>z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048001" y="3761062"/>
            <a:ext cx="121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090332" y="3329264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sz="5400" kern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Runoff, </a:t>
            </a:r>
            <a:r>
              <a:rPr lang="en-US" sz="2400" i="1" dirty="0">
                <a:latin typeface="Times New Roman" charset="0"/>
                <a:ea typeface="ＭＳ Ｐゴシック" charset="0"/>
                <a:cs typeface="ＭＳ Ｐゴシック" charset="0"/>
              </a:rPr>
              <a:t>Ro</a:t>
            </a: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/>
          </p:nvPr>
        </p:nvGraphicFramePr>
        <p:xfrm>
          <a:off x="5242455" y="4112165"/>
          <a:ext cx="3446462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0" name="Equation" r:id="rId6" imgW="1739900" imgH="685800" progId="Equation.3">
                  <p:embed/>
                </p:oleObj>
              </mc:Choice>
              <mc:Fallback>
                <p:oleObj name="Equation" r:id="rId6" imgW="1739900" imgH="68580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2455" y="4112165"/>
                        <a:ext cx="3446462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6999" y="1456277"/>
            <a:ext cx="44788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Control Volume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47732" y="1371610"/>
            <a:ext cx="44788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Mass Balance</a:t>
            </a: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1535898" y="0"/>
            <a:ext cx="6990298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Comic Sans MS" charset="0"/>
              </a:rPr>
              <a:t>Santa Rita Experimental Range</a:t>
            </a:r>
          </a:p>
        </p:txBody>
      </p:sp>
    </p:spTree>
    <p:extLst>
      <p:ext uri="{BB962C8B-B14F-4D97-AF65-F5344CB8AC3E}">
        <p14:creationId xmlns:p14="http://schemas.microsoft.com/office/powerpoint/2010/main" val="209094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600" b="0"/>
              <a:pPr algn="l" eaLnBrk="1" hangingPunct="1"/>
              <a:t>64</a:t>
            </a:fld>
            <a:endParaRPr lang="en-US" sz="1600" b="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535898" y="0"/>
            <a:ext cx="6990298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Comic Sans MS" charset="0"/>
              </a:rPr>
              <a:t>Santa Rita Experimental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635FA-4C27-C248-9932-EC04866E9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7" y="782145"/>
            <a:ext cx="4826000" cy="589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50073-F344-844A-A57E-750997613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22736"/>
            <a:ext cx="4800600" cy="2476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2B7B4E-3BEF-0F47-807F-F757C5494933}"/>
              </a:ext>
            </a:extLst>
          </p:cNvPr>
          <p:cNvSpPr txBox="1"/>
          <p:nvPr/>
        </p:nvSpPr>
        <p:spPr>
          <a:xfrm>
            <a:off x="0" y="7464623"/>
            <a:ext cx="179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Franz et al., 2012b</a:t>
            </a:r>
          </a:p>
        </p:txBody>
      </p:sp>
    </p:spTree>
    <p:extLst>
      <p:ext uri="{BB962C8B-B14F-4D97-AF65-F5344CB8AC3E}">
        <p14:creationId xmlns:p14="http://schemas.microsoft.com/office/powerpoint/2010/main" val="15715131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Summary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65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1196744"/>
            <a:ext cx="10058400" cy="149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In-situ soil moisture sensors may not be representative of larger areas where management and hydrological models operate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3582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Summary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66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1196744"/>
            <a:ext cx="10058400" cy="293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In-situ soil moisture sensors may not be representative of larger areas where management and hydrological models operate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Cosmic-ray physics and CRNS method well understood with basic principles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63082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Summary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67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1196744"/>
            <a:ext cx="10058400" cy="485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In-situ soil moisture sensors may not be representative of larger areas where management and hydrological models operate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Cosmic-ray physics and CRNS method well understood with basic principles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CRNS method has greatly matured over last 15 years (spatial and vertical footprints, calibration procedure, MCNP and URANOS model  sim.)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4167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Summary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68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1196744"/>
            <a:ext cx="10058400" cy="629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In-situ soil moisture sensors may not be representative of larger areas where management and hydrological models operate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Cosmic-ray physics and CRNS method well understood with basic principles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CRNS method has greatly matured over last 15 years (spatial and vertical footprints, calibration procedure, MCNP and URANOS model  sim.)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Validation with in-situ sensors has been conducted at numerous sites, countries, and in various soil/vegetation ecosystems (RMSE~ 0.01-0.03 cm</a:t>
            </a:r>
            <a:r>
              <a:rPr lang="en-US" sz="2400" baseline="30000" dirty="0"/>
              <a:t>3</a:t>
            </a:r>
            <a:r>
              <a:rPr lang="en-US" sz="2400" dirty="0"/>
              <a:t>/cm</a:t>
            </a:r>
            <a:r>
              <a:rPr lang="en-US" sz="2400" baseline="30000" dirty="0"/>
              <a:t>3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65321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Key References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69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942560"/>
            <a:ext cx="10058400" cy="656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/>
              <a:t>Avery, W., C. </a:t>
            </a:r>
            <a:r>
              <a:rPr lang="en-US" sz="1200" dirty="0" err="1"/>
              <a:t>Finkenbiner</a:t>
            </a:r>
            <a:r>
              <a:rPr lang="en-US" sz="1200" dirty="0"/>
              <a:t>, T. E. Franz, T. Wang, A. L. </a:t>
            </a:r>
            <a:r>
              <a:rPr lang="en-US" sz="1200" dirty="0" err="1"/>
              <a:t>Nguy-Roberston</a:t>
            </a:r>
            <a:r>
              <a:rPr lang="en-US" sz="1200" dirty="0"/>
              <a:t>, A. </a:t>
            </a:r>
            <a:r>
              <a:rPr lang="en-US" sz="1200" dirty="0" err="1"/>
              <a:t>Suyker</a:t>
            </a:r>
            <a:r>
              <a:rPr lang="en-US" sz="1200" dirty="0"/>
              <a:t>, T. </a:t>
            </a:r>
            <a:r>
              <a:rPr lang="en-US" sz="1200" dirty="0" err="1"/>
              <a:t>Arkebauer</a:t>
            </a:r>
            <a:r>
              <a:rPr lang="en-US" sz="1200" dirty="0"/>
              <a:t>, and F. Munoz-Arriola (2016), Incorporation of globally available datasets into the roving cosmic-ray neutron probe method for estimating field-scale soil water content, HESS, 20, 3859-3872. doi:10.5194/hess-20-3859-2016.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 err="1"/>
              <a:t>Desilets</a:t>
            </a:r>
            <a:r>
              <a:rPr lang="en-US" sz="1200" dirty="0"/>
              <a:t>, D., M. </a:t>
            </a:r>
            <a:r>
              <a:rPr lang="en-US" sz="1200" dirty="0" err="1"/>
              <a:t>Zreda</a:t>
            </a:r>
            <a:r>
              <a:rPr lang="en-US" sz="1200" dirty="0"/>
              <a:t>, and T. P. A. </a:t>
            </a:r>
            <a:r>
              <a:rPr lang="en-US" sz="1200" dirty="0" err="1"/>
              <a:t>Ferre</a:t>
            </a:r>
            <a:r>
              <a:rPr lang="en-US" sz="1200" dirty="0"/>
              <a:t> (2010), Nature's neutron probe: Land surface hydrology at an elusive scale with cosmic rays, Water Resources Research, 46. doi:10.1029/2009wr008726.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 err="1"/>
              <a:t>Desilets</a:t>
            </a:r>
            <a:r>
              <a:rPr lang="en-US" sz="1200" dirty="0"/>
              <a:t>, D. (2011), Sandia Report: SAND2011-1101, Radius of influence for a cosmic-ray soil moisture probe: Theory and Monte Carlo simulations, Sandia National Laboratories, Albuquerque, New Mexico 87185 and Livermore, California 94550.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 err="1"/>
              <a:t>Desilets</a:t>
            </a:r>
            <a:r>
              <a:rPr lang="en-US" sz="1200" dirty="0"/>
              <a:t>, D., and M. </a:t>
            </a:r>
            <a:r>
              <a:rPr lang="en-US" sz="1200" dirty="0" err="1"/>
              <a:t>Zreda</a:t>
            </a:r>
            <a:r>
              <a:rPr lang="en-US" sz="1200" dirty="0"/>
              <a:t> (2013), Footprint diameter for a cosmic-ray soil moisture probe: Theory and monte </a:t>
            </a:r>
            <a:r>
              <a:rPr lang="en-US" sz="1200" dirty="0" err="1"/>
              <a:t>carlo</a:t>
            </a:r>
            <a:r>
              <a:rPr lang="en-US" sz="1200" dirty="0"/>
              <a:t> simulations, Water Resources Research. doi:10.1002/wrcr.20187.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/>
              <a:t>Franz, T. E., M. </a:t>
            </a:r>
            <a:r>
              <a:rPr lang="en-US" sz="1200" dirty="0" err="1"/>
              <a:t>Zreda</a:t>
            </a:r>
            <a:r>
              <a:rPr lang="en-US" sz="1200" dirty="0"/>
              <a:t>, P. A. </a:t>
            </a:r>
            <a:r>
              <a:rPr lang="en-US" sz="1200" dirty="0" err="1"/>
              <a:t>Ferre</a:t>
            </a:r>
            <a:r>
              <a:rPr lang="en-US" sz="1200" dirty="0"/>
              <a:t>, R. </a:t>
            </a:r>
            <a:r>
              <a:rPr lang="en-US" sz="1200" dirty="0" err="1"/>
              <a:t>Rosolem</a:t>
            </a:r>
            <a:r>
              <a:rPr lang="en-US" sz="1200" dirty="0"/>
              <a:t>, C. </a:t>
            </a:r>
            <a:r>
              <a:rPr lang="en-US" sz="1200" dirty="0" err="1"/>
              <a:t>Zweck</a:t>
            </a:r>
            <a:r>
              <a:rPr lang="en-US" sz="1200" dirty="0"/>
              <a:t>, S. </a:t>
            </a:r>
            <a:r>
              <a:rPr lang="en-US" sz="1200" dirty="0" err="1"/>
              <a:t>Stillman</a:t>
            </a:r>
            <a:r>
              <a:rPr lang="en-US" sz="1200" dirty="0"/>
              <a:t>, X. Zeng, and W. J. Shuttleworth (2012), Measurement depth of the cosmic-ray soil moisture probe affected by hydrogen from various sources, Water Resources Research, 48. doi:10.1029/2012WR011871.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/>
              <a:t>Franz, T. E., M. </a:t>
            </a:r>
            <a:r>
              <a:rPr lang="en-US" sz="1200" dirty="0" err="1"/>
              <a:t>Zreda</a:t>
            </a:r>
            <a:r>
              <a:rPr lang="en-US" sz="1200" dirty="0"/>
              <a:t>, R. </a:t>
            </a:r>
            <a:r>
              <a:rPr lang="en-US" sz="1200" dirty="0" err="1"/>
              <a:t>Rosolem</a:t>
            </a:r>
            <a:r>
              <a:rPr lang="en-US" sz="1200" dirty="0"/>
              <a:t>, and P. A. </a:t>
            </a:r>
            <a:r>
              <a:rPr lang="en-US" sz="1200" dirty="0" err="1"/>
              <a:t>Ferre</a:t>
            </a:r>
            <a:r>
              <a:rPr lang="en-US" sz="1200" dirty="0"/>
              <a:t> (2012), Field validation of cosmic-ray soil moisture sensor using a distributed sensor network, Vadose Zone Journal, 11(4). doi:10.2136/vzj2012.0046.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/>
              <a:t>Franz, T. E., M. </a:t>
            </a:r>
            <a:r>
              <a:rPr lang="en-US" sz="1200" dirty="0" err="1"/>
              <a:t>Zreda</a:t>
            </a:r>
            <a:r>
              <a:rPr lang="en-US" sz="1200" dirty="0"/>
              <a:t>, R. </a:t>
            </a:r>
            <a:r>
              <a:rPr lang="en-US" sz="1200" dirty="0" err="1"/>
              <a:t>Rosolem</a:t>
            </a:r>
            <a:r>
              <a:rPr lang="en-US" sz="1200" dirty="0"/>
              <a:t>, and P. A. </a:t>
            </a:r>
            <a:r>
              <a:rPr lang="en-US" sz="1200" dirty="0" err="1"/>
              <a:t>Ferre</a:t>
            </a:r>
            <a:r>
              <a:rPr lang="en-US" sz="1200" dirty="0"/>
              <a:t> (2013), A universal calibration function for determination of soil moisture with cosmic-ray neutrons, Hydrology and Earth System Sciences, 17, 453-460. doi:10.5194/hess-17-453-2013.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/>
              <a:t>Kohli, M., M. </a:t>
            </a:r>
            <a:r>
              <a:rPr lang="en-US" sz="1200" dirty="0" err="1"/>
              <a:t>Schron</a:t>
            </a:r>
            <a:r>
              <a:rPr lang="en-US" sz="1200" dirty="0"/>
              <a:t>, M. </a:t>
            </a:r>
            <a:r>
              <a:rPr lang="en-US" sz="1200" dirty="0" err="1"/>
              <a:t>Zreda</a:t>
            </a:r>
            <a:r>
              <a:rPr lang="en-US" sz="1200" dirty="0"/>
              <a:t>, U. Schmidt, P. Dietrich, and S. Zacharias (2015), Footprint characteristics revised for field-scale soil moisture monitoring with cosmic-ray neutrons, Water Resources Research, 51(7), 5772-5790. doi:10.1002/2015wr017169.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200" dirty="0" err="1"/>
              <a:t>Rosolem</a:t>
            </a:r>
            <a:r>
              <a:rPr lang="en-US" sz="1200" dirty="0"/>
              <a:t>, R., W. J. Shuttleworth, M. </a:t>
            </a:r>
            <a:r>
              <a:rPr lang="en-US" sz="1200" dirty="0" err="1"/>
              <a:t>Zreda</a:t>
            </a:r>
            <a:r>
              <a:rPr lang="en-US" sz="1200" dirty="0"/>
              <a:t>, T. E. Franz, X. Zeng, and S. A. </a:t>
            </a:r>
            <a:r>
              <a:rPr lang="en-US" sz="1200" dirty="0" err="1"/>
              <a:t>Kurc</a:t>
            </a:r>
            <a:r>
              <a:rPr lang="en-US" sz="1200" dirty="0"/>
              <a:t> (2013), The Effect of Atmospheric Water Vapor on the Cosmic-ray Soil Moisture Signal, J. </a:t>
            </a:r>
            <a:r>
              <a:rPr lang="en-US" sz="1200" dirty="0" err="1"/>
              <a:t>Hydrometeorol</a:t>
            </a:r>
            <a:r>
              <a:rPr lang="en-US" sz="1200" dirty="0"/>
              <a:t>. doi:10.1175/JHM-D-12-0120.1.</a:t>
            </a:r>
          </a:p>
          <a:p>
            <a:pPr marL="0" indent="0" eaLnBrk="1" hangingPunct="1">
              <a:defRPr/>
            </a:pPr>
            <a:endParaRPr lang="en-US" sz="1200" dirty="0"/>
          </a:p>
          <a:p>
            <a:r>
              <a:rPr lang="en-US" sz="1200" dirty="0" err="1"/>
              <a:t>Zreda</a:t>
            </a:r>
            <a:r>
              <a:rPr lang="en-US" sz="1200" dirty="0"/>
              <a:t>, M., D. </a:t>
            </a:r>
            <a:r>
              <a:rPr lang="en-US" sz="1200" dirty="0" err="1"/>
              <a:t>Desilets</a:t>
            </a:r>
            <a:r>
              <a:rPr lang="en-US" sz="1200" dirty="0"/>
              <a:t>, T. P. A. </a:t>
            </a:r>
            <a:r>
              <a:rPr lang="en-US" sz="1200" dirty="0" err="1"/>
              <a:t>Ferre</a:t>
            </a:r>
            <a:r>
              <a:rPr lang="en-US" sz="1200" dirty="0"/>
              <a:t>, and R. L. Scott (2008), Measuring soil moisture content non-invasively at intermediate spatial scale using </a:t>
            </a:r>
          </a:p>
          <a:p>
            <a:r>
              <a:rPr lang="en-US" sz="1200" dirty="0"/>
              <a:t>cosmic-ray neutrons, </a:t>
            </a:r>
            <a:r>
              <a:rPr lang="en-US" sz="1200" i="1" dirty="0"/>
              <a:t>Geophysical Research Letters</a:t>
            </a:r>
            <a:r>
              <a:rPr lang="en-US" sz="1200" dirty="0"/>
              <a:t>, </a:t>
            </a:r>
            <a:r>
              <a:rPr lang="en-US" sz="1200" i="1" dirty="0"/>
              <a:t>35</a:t>
            </a:r>
            <a:r>
              <a:rPr lang="en-US" sz="1200" dirty="0"/>
              <a:t>(21), 5. doi:L21402 10.1029/2008gl035655.</a:t>
            </a:r>
          </a:p>
          <a:p>
            <a:endParaRPr lang="en-US" sz="1200" dirty="0"/>
          </a:p>
          <a:p>
            <a:r>
              <a:rPr lang="en-US" sz="1200" dirty="0" err="1"/>
              <a:t>Zreda</a:t>
            </a:r>
            <a:r>
              <a:rPr lang="en-US" sz="1200" dirty="0"/>
              <a:t>, M., W. J. Shuttleworth, X. </a:t>
            </a:r>
            <a:r>
              <a:rPr lang="en-US" sz="1200" dirty="0" err="1"/>
              <a:t>Xeng</a:t>
            </a:r>
            <a:r>
              <a:rPr lang="en-US" sz="1200" dirty="0"/>
              <a:t>, C. </a:t>
            </a:r>
            <a:r>
              <a:rPr lang="en-US" sz="1200" dirty="0" err="1"/>
              <a:t>Zweck</a:t>
            </a:r>
            <a:r>
              <a:rPr lang="en-US" sz="1200" dirty="0"/>
              <a:t>, D. </a:t>
            </a:r>
            <a:r>
              <a:rPr lang="en-US" sz="1200" dirty="0" err="1"/>
              <a:t>Desilets</a:t>
            </a:r>
            <a:r>
              <a:rPr lang="en-US" sz="1200" dirty="0"/>
              <a:t>, T. E. Franz, and R. </a:t>
            </a:r>
            <a:r>
              <a:rPr lang="en-US" sz="1200" dirty="0" err="1"/>
              <a:t>Rosolem</a:t>
            </a:r>
            <a:r>
              <a:rPr lang="en-US" sz="1200" dirty="0"/>
              <a:t> (2012), COSMOS: The </a:t>
            </a:r>
            <a:r>
              <a:rPr lang="en-US" sz="1200" dirty="0" err="1"/>
              <a:t>COsmic</a:t>
            </a:r>
            <a:r>
              <a:rPr lang="en-US" sz="1200" dirty="0"/>
              <a:t>-ray Soil Moisture </a:t>
            </a:r>
          </a:p>
          <a:p>
            <a:r>
              <a:rPr lang="en-US" sz="1200" dirty="0"/>
              <a:t>Observing System, Hydrology and Earth System Sciences, 16, 4079-4099. doi:10.5194/hess-16-1-2012.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066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540" dirty="0"/>
          </a:p>
        </p:txBody>
      </p:sp>
      <p:sp>
        <p:nvSpPr>
          <p:cNvPr id="6" name="Rectangle 5"/>
          <p:cNvSpPr/>
          <p:nvPr/>
        </p:nvSpPr>
        <p:spPr>
          <a:xfrm>
            <a:off x="1371055" y="0"/>
            <a:ext cx="731628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08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Goals and Objectives for this Training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43766"/>
            <a:ext cx="100584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20" b="1" dirty="0">
                <a:latin typeface=""/>
              </a:rPr>
              <a:t>Main Purpose</a:t>
            </a:r>
          </a:p>
          <a:p>
            <a:r>
              <a:rPr lang="en-US" sz="2420" dirty="0">
                <a:latin typeface=""/>
              </a:rPr>
              <a:t>Virtual training activity on “Use of Cosmic Ray Neutron Sensor for Soil Moisture Management and Validation of Remote Sensing Soil Moisture Maps”</a:t>
            </a:r>
          </a:p>
          <a:p>
            <a:endParaRPr lang="en-US" sz="242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4783792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540" dirty="0"/>
          </a:p>
        </p:txBody>
      </p:sp>
      <p:sp>
        <p:nvSpPr>
          <p:cNvPr id="6" name="Rectangle 5"/>
          <p:cNvSpPr/>
          <p:nvPr/>
        </p:nvSpPr>
        <p:spPr>
          <a:xfrm>
            <a:off x="1371055" y="0"/>
            <a:ext cx="731628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08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Goals and Objectives for this Training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43766"/>
            <a:ext cx="10058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20" b="1" dirty="0">
                <a:latin typeface=""/>
              </a:rPr>
              <a:t>Main Purpose</a:t>
            </a:r>
          </a:p>
          <a:p>
            <a:r>
              <a:rPr lang="en-US" sz="2420" dirty="0">
                <a:latin typeface=""/>
              </a:rPr>
              <a:t>Virtual training activity on “Use of Cosmic Ray Neutron Sensor for Soil Moisture Management and Validation of Remote Sensing Soil Moisture Maps”</a:t>
            </a:r>
          </a:p>
          <a:p>
            <a:endParaRPr lang="en-US" sz="2420" dirty="0">
              <a:latin typeface=""/>
            </a:endParaRPr>
          </a:p>
          <a:p>
            <a:r>
              <a:rPr lang="en-US" sz="2420" b="1" dirty="0">
                <a:latin typeface=""/>
              </a:rPr>
              <a:t>Specific Objectives in next 6 lectures</a:t>
            </a:r>
          </a:p>
          <a:p>
            <a:pPr marL="377190" indent="-377190">
              <a:buAutoNum type="arabicPeriod"/>
            </a:pPr>
            <a:r>
              <a:rPr lang="en-US" sz="2420" dirty="0"/>
              <a:t>A full overview of the theory and methodology of the Cosmic-Ray Neutron Sensor (CRNS) for measuring area wide soil water content (L1 and L2) </a:t>
            </a:r>
          </a:p>
          <a:p>
            <a:endParaRPr lang="en-US" sz="2420" dirty="0"/>
          </a:p>
        </p:txBody>
      </p:sp>
    </p:spTree>
    <p:extLst>
      <p:ext uri="{BB962C8B-B14F-4D97-AF65-F5344CB8AC3E}">
        <p14:creationId xmlns:p14="http://schemas.microsoft.com/office/powerpoint/2010/main" val="136540723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4020" y="7238999"/>
            <a:ext cx="754380" cy="4004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52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7245" indent="-314325">
              <a:spcBef>
                <a:spcPct val="20000"/>
              </a:spcBef>
              <a:buChar char="–"/>
              <a:defRPr sz="308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251460">
              <a:spcBef>
                <a:spcPct val="20000"/>
              </a:spcBef>
              <a:buChar char="•"/>
              <a:defRPr sz="264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60220" indent="-25146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63140" indent="-25146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6606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6898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7190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74820" indent="-25146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41F32D6-4F62-9444-B574-9BB1AFF95397}" type="slidenum">
              <a:rPr lang="en-US" altLang="en-US" sz="1540"/>
              <a:pPr algn="ctr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540" dirty="0"/>
          </a:p>
        </p:txBody>
      </p:sp>
      <p:sp>
        <p:nvSpPr>
          <p:cNvPr id="6" name="Rectangle 5"/>
          <p:cNvSpPr/>
          <p:nvPr/>
        </p:nvSpPr>
        <p:spPr>
          <a:xfrm>
            <a:off x="1371055" y="0"/>
            <a:ext cx="731628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08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Goals and Objectives for this Training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43766"/>
            <a:ext cx="10058400" cy="456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20" b="1" dirty="0">
                <a:latin typeface=""/>
              </a:rPr>
              <a:t>Main Purpose</a:t>
            </a:r>
          </a:p>
          <a:p>
            <a:r>
              <a:rPr lang="en-US" sz="2420" dirty="0">
                <a:latin typeface=""/>
              </a:rPr>
              <a:t>Virtual training activity on “Use of Cosmic Ray Neutron Sensor for Soil Moisture Management and Validation of Remote Sensing Soil Moisture Maps”</a:t>
            </a:r>
          </a:p>
          <a:p>
            <a:endParaRPr lang="en-US" sz="2420" dirty="0">
              <a:latin typeface=""/>
            </a:endParaRPr>
          </a:p>
          <a:p>
            <a:r>
              <a:rPr lang="en-US" sz="2420" b="1" dirty="0">
                <a:latin typeface=""/>
              </a:rPr>
              <a:t>Specific Objectives in next 6 lectures</a:t>
            </a:r>
          </a:p>
          <a:p>
            <a:pPr marL="377190" indent="-377190">
              <a:buAutoNum type="arabicPeriod"/>
            </a:pPr>
            <a:r>
              <a:rPr lang="en-US" sz="2420" dirty="0"/>
              <a:t>A full overview of the theory and methodology of the Cosmic-Ray Neutron Sensor (CRNS) for measuring area wide soil water content (L1 and L2) </a:t>
            </a:r>
          </a:p>
          <a:p>
            <a:endParaRPr lang="en-US" sz="2420" dirty="0"/>
          </a:p>
          <a:p>
            <a:r>
              <a:rPr lang="en-US" sz="2420" dirty="0"/>
              <a:t>2. A full demonstration of data processing of the CRNS output (L3)</a:t>
            </a:r>
          </a:p>
          <a:p>
            <a:endParaRPr lang="en-US" sz="2420" dirty="0"/>
          </a:p>
        </p:txBody>
      </p:sp>
    </p:spTree>
    <p:extLst>
      <p:ext uri="{BB962C8B-B14F-4D97-AF65-F5344CB8AC3E}">
        <p14:creationId xmlns:p14="http://schemas.microsoft.com/office/powerpoint/2010/main" val="182615309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11260</TotalTime>
  <Words>2896</Words>
  <Application>Microsoft Macintosh PowerPoint</Application>
  <PresentationFormat>Custom</PresentationFormat>
  <Paragraphs>399</Paragraphs>
  <Slides>69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ＭＳ Ｐゴシック</vt:lpstr>
      <vt:lpstr>Arial</vt:lpstr>
      <vt:lpstr>Arial Narrow</vt:lpstr>
      <vt:lpstr>Comic Sans MS</vt:lpstr>
      <vt:lpstr>Times New Roman</vt:lpstr>
      <vt:lpstr>Wingdings</vt:lpstr>
      <vt:lpstr>Default Design</vt:lpstr>
      <vt:lpstr>SPW 8.0 Graph</vt:lpstr>
      <vt:lpstr>Document</vt:lpstr>
      <vt:lpstr>Artwork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Empirical Footprint Confirmation, San Diego</vt:lpstr>
      <vt:lpstr>Empirical Footprint Confirmation, San Diego</vt:lpstr>
      <vt:lpstr>Empirical Footprint Confirmation, San Diego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Trenton Franz</cp:lastModifiedBy>
  <cp:revision>563</cp:revision>
  <cp:lastPrinted>2011-11-23T17:58:00Z</cp:lastPrinted>
  <dcterms:created xsi:type="dcterms:W3CDTF">2011-10-13T19:10:29Z</dcterms:created>
  <dcterms:modified xsi:type="dcterms:W3CDTF">2021-05-06T18:49:39Z</dcterms:modified>
</cp:coreProperties>
</file>