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95" r:id="rId2"/>
    <p:sldId id="782" r:id="rId3"/>
    <p:sldId id="1220" r:id="rId4"/>
    <p:sldId id="1219" r:id="rId5"/>
    <p:sldId id="780" r:id="rId6"/>
    <p:sldId id="781" r:id="rId7"/>
    <p:sldId id="784" r:id="rId8"/>
    <p:sldId id="783" r:id="rId9"/>
  </p:sldIdLst>
  <p:sldSz cx="100584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508000" indent="-50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017588" indent="-103188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527175" indent="-155575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035175" indent="-206375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5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CB02C"/>
    <a:srgbClr val="181279"/>
    <a:srgbClr val="808080"/>
    <a:srgbClr val="800000"/>
    <a:srgbClr val="990000"/>
    <a:srgbClr val="000066"/>
    <a:srgbClr val="0000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2" autoAdjust="0"/>
    <p:restoredTop sz="95259" autoAdjust="0"/>
  </p:normalViewPr>
  <p:slideViewPr>
    <p:cSldViewPr snapToGrid="0">
      <p:cViewPr varScale="1">
        <p:scale>
          <a:sx n="98" d="100"/>
          <a:sy n="98" d="100"/>
        </p:scale>
        <p:origin x="1568" y="192"/>
      </p:cViewPr>
      <p:guideLst>
        <p:guide orient="horz" pos="2448"/>
        <p:guide pos="5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F8C900-DEB1-9B4A-8580-47372D4C34DB}" type="datetimeFigureOut">
              <a:rPr lang="en-US"/>
              <a:pPr>
                <a:defRPr/>
              </a:pPr>
              <a:t>5/6/21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D790E4F-A00C-CA40-8A02-A62570DE8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83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685800"/>
            <a:ext cx="44386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28C2E3-1424-A94A-841B-0561CF3AF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784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5080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10175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5271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351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545574" algn="l" defTabSz="10182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4686" algn="l" defTabSz="10182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3802" algn="l" defTabSz="10182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2914" algn="l" defTabSz="10182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F25FF-FAC8-B148-8CC6-C550D152B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8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6760" y="86360"/>
            <a:ext cx="2291080" cy="6390640"/>
          </a:xfrm>
          <a:prstGeom prst="rect">
            <a:avLst/>
          </a:prstGeom>
        </p:spPr>
        <p:txBody>
          <a:bodyPr vert="eaVert" lIns="101823" tIns="50911" rIns="101823" bIns="509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33" y="86360"/>
            <a:ext cx="6709093" cy="63906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B3BC2-CC58-F142-851E-9F2AF14C6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4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  <a:prstGeom prst="rect">
            <a:avLst/>
          </a:prstGeom>
        </p:spPr>
        <p:txBody>
          <a:bodyPr lIns="101870" tIns="50935" rIns="101870" bIns="509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/>
            </a:lvl1pPr>
          </a:lstStyle>
          <a:p>
            <a:pPr>
              <a:defRPr/>
            </a:pPr>
            <a:fld id="{02DD8A7D-9BDA-674B-B849-29A47DFCE092}" type="datetimeFigureOut">
              <a:rPr lang="en-US"/>
              <a:pPr>
                <a:defRPr/>
              </a:pPr>
              <a:t>5/6/21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2677B-FE12-7B40-B118-30518CFE4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3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3"/>
            <a:ext cx="8549640" cy="1543685"/>
          </a:xfrm>
          <a:prstGeom prst="rect">
            <a:avLst/>
          </a:prstGeom>
        </p:spPr>
        <p:txBody>
          <a:bodyPr lIns="101823" tIns="50911" rIns="101823" bIns="50911"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115" indent="0">
              <a:buNone/>
              <a:defRPr sz="2000"/>
            </a:lvl2pPr>
            <a:lvl3pPr marL="1018228" indent="0">
              <a:buNone/>
              <a:defRPr sz="1800"/>
            </a:lvl3pPr>
            <a:lvl4pPr marL="1527344" indent="0">
              <a:buNone/>
              <a:defRPr sz="1600"/>
            </a:lvl4pPr>
            <a:lvl5pPr marL="2036458" indent="0">
              <a:buNone/>
              <a:defRPr sz="1600"/>
            </a:lvl5pPr>
            <a:lvl6pPr marL="2545574" indent="0">
              <a:buNone/>
              <a:defRPr sz="1600"/>
            </a:lvl6pPr>
            <a:lvl7pPr marL="3054686" indent="0">
              <a:buNone/>
              <a:defRPr sz="1600"/>
            </a:lvl7pPr>
            <a:lvl8pPr marL="3563802" indent="0">
              <a:buNone/>
              <a:defRPr sz="1600"/>
            </a:lvl8pPr>
            <a:lvl9pPr marL="4072914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2C8F4-B4AE-D344-9EAD-4C7D60B67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7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8" y="86360"/>
            <a:ext cx="5448300" cy="431800"/>
          </a:xfrm>
          <a:prstGeom prst="rect">
            <a:avLst/>
          </a:prstGeom>
        </p:spPr>
        <p:txBody>
          <a:bodyPr lIns="101823" tIns="50911" rIns="101823" bIns="509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036320"/>
            <a:ext cx="4232910" cy="544068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930" y="1036320"/>
            <a:ext cx="4232910" cy="544068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A5179-B0DD-AA4E-97AA-87FB530BB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23" tIns="50911" rIns="101823" bIns="5091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15" indent="0">
              <a:buNone/>
              <a:defRPr sz="2200" b="1"/>
            </a:lvl2pPr>
            <a:lvl3pPr marL="1018228" indent="0">
              <a:buNone/>
              <a:defRPr sz="2000" b="1"/>
            </a:lvl3pPr>
            <a:lvl4pPr marL="1527344" indent="0">
              <a:buNone/>
              <a:defRPr sz="1800" b="1"/>
            </a:lvl4pPr>
            <a:lvl5pPr marL="2036458" indent="0">
              <a:buNone/>
              <a:defRPr sz="1800" b="1"/>
            </a:lvl5pPr>
            <a:lvl6pPr marL="2545574" indent="0">
              <a:buNone/>
              <a:defRPr sz="1800" b="1"/>
            </a:lvl6pPr>
            <a:lvl7pPr marL="3054686" indent="0">
              <a:buNone/>
              <a:defRPr sz="1800" b="1"/>
            </a:lvl7pPr>
            <a:lvl8pPr marL="3563802" indent="0">
              <a:buNone/>
              <a:defRPr sz="1800" b="1"/>
            </a:lvl8pPr>
            <a:lvl9pPr marL="407291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3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15" indent="0">
              <a:buNone/>
              <a:defRPr sz="2200" b="1"/>
            </a:lvl2pPr>
            <a:lvl3pPr marL="1018228" indent="0">
              <a:buNone/>
              <a:defRPr sz="2000" b="1"/>
            </a:lvl3pPr>
            <a:lvl4pPr marL="1527344" indent="0">
              <a:buNone/>
              <a:defRPr sz="1800" b="1"/>
            </a:lvl4pPr>
            <a:lvl5pPr marL="2036458" indent="0">
              <a:buNone/>
              <a:defRPr sz="1800" b="1"/>
            </a:lvl5pPr>
            <a:lvl6pPr marL="2545574" indent="0">
              <a:buNone/>
              <a:defRPr sz="1800" b="1"/>
            </a:lvl6pPr>
            <a:lvl7pPr marL="3054686" indent="0">
              <a:buNone/>
              <a:defRPr sz="1800" b="1"/>
            </a:lvl7pPr>
            <a:lvl8pPr marL="3563802" indent="0">
              <a:buNone/>
              <a:defRPr sz="1800" b="1"/>
            </a:lvl8pPr>
            <a:lvl9pPr marL="407291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3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4E269-405B-8A48-BD04-84B4A1561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3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8" y="86360"/>
            <a:ext cx="5448300" cy="431800"/>
          </a:xfrm>
          <a:prstGeom prst="rect">
            <a:avLst/>
          </a:prstGeom>
        </p:spPr>
        <p:txBody>
          <a:bodyPr lIns="101823" tIns="50911" rIns="101823" bIns="509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00F70-2FBF-8F40-971B-64A6FA132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5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94AB2-1003-D640-AD53-1112DE80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7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4" cy="1316990"/>
          </a:xfrm>
          <a:prstGeom prst="rect">
            <a:avLst/>
          </a:prstGeom>
        </p:spPr>
        <p:txBody>
          <a:bodyPr lIns="101823" tIns="50911" rIns="101823" bIns="50911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115" indent="0">
              <a:buNone/>
              <a:defRPr sz="1300"/>
            </a:lvl2pPr>
            <a:lvl3pPr marL="1018228" indent="0">
              <a:buNone/>
              <a:defRPr sz="1100"/>
            </a:lvl3pPr>
            <a:lvl4pPr marL="1527344" indent="0">
              <a:buNone/>
              <a:defRPr sz="1000"/>
            </a:lvl4pPr>
            <a:lvl5pPr marL="2036458" indent="0">
              <a:buNone/>
              <a:defRPr sz="1000"/>
            </a:lvl5pPr>
            <a:lvl6pPr marL="2545574" indent="0">
              <a:buNone/>
              <a:defRPr sz="1000"/>
            </a:lvl6pPr>
            <a:lvl7pPr marL="3054686" indent="0">
              <a:buNone/>
              <a:defRPr sz="1000"/>
            </a:lvl7pPr>
            <a:lvl8pPr marL="3563802" indent="0">
              <a:buNone/>
              <a:defRPr sz="1000"/>
            </a:lvl8pPr>
            <a:lvl9pPr marL="407291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25733-67B5-F349-AA05-28AB60FBA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0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  <a:prstGeom prst="rect">
            <a:avLst/>
          </a:prstGeom>
        </p:spPr>
        <p:txBody>
          <a:bodyPr lIns="101823" tIns="50911" rIns="101823" bIns="50911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115" indent="0">
              <a:buNone/>
              <a:defRPr sz="3100"/>
            </a:lvl2pPr>
            <a:lvl3pPr marL="1018228" indent="0">
              <a:buNone/>
              <a:defRPr sz="2700"/>
            </a:lvl3pPr>
            <a:lvl4pPr marL="1527344" indent="0">
              <a:buNone/>
              <a:defRPr sz="2200"/>
            </a:lvl4pPr>
            <a:lvl5pPr marL="2036458" indent="0">
              <a:buNone/>
              <a:defRPr sz="2200"/>
            </a:lvl5pPr>
            <a:lvl6pPr marL="2545574" indent="0">
              <a:buNone/>
              <a:defRPr sz="2200"/>
            </a:lvl6pPr>
            <a:lvl7pPr marL="3054686" indent="0">
              <a:buNone/>
              <a:defRPr sz="2200"/>
            </a:lvl7pPr>
            <a:lvl8pPr marL="3563802" indent="0">
              <a:buNone/>
              <a:defRPr sz="2200"/>
            </a:lvl8pPr>
            <a:lvl9pPr marL="4072914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115" indent="0">
              <a:buNone/>
              <a:defRPr sz="1300"/>
            </a:lvl2pPr>
            <a:lvl3pPr marL="1018228" indent="0">
              <a:buNone/>
              <a:defRPr sz="1100"/>
            </a:lvl3pPr>
            <a:lvl4pPr marL="1527344" indent="0">
              <a:buNone/>
              <a:defRPr sz="1000"/>
            </a:lvl4pPr>
            <a:lvl5pPr marL="2036458" indent="0">
              <a:buNone/>
              <a:defRPr sz="1000"/>
            </a:lvl5pPr>
            <a:lvl6pPr marL="2545574" indent="0">
              <a:buNone/>
              <a:defRPr sz="1000"/>
            </a:lvl6pPr>
            <a:lvl7pPr marL="3054686" indent="0">
              <a:buNone/>
              <a:defRPr sz="1000"/>
            </a:lvl7pPr>
            <a:lvl8pPr marL="3563802" indent="0">
              <a:buNone/>
              <a:defRPr sz="1000"/>
            </a:lvl8pPr>
            <a:lvl9pPr marL="407291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297A2-0568-C84A-9189-0BF6FA3C4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8" y="86360"/>
            <a:ext cx="5448300" cy="431800"/>
          </a:xfrm>
          <a:prstGeom prst="rect">
            <a:avLst/>
          </a:prstGeom>
        </p:spPr>
        <p:txBody>
          <a:bodyPr lIns="101823" tIns="50911" rIns="101823" bIns="509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865EA-6D55-A148-BF34-08F22F29B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058400" cy="7105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63" y="1036638"/>
            <a:ext cx="8634412" cy="54403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23" tIns="50911" rIns="101823" bIns="509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20200" y="7340600"/>
            <a:ext cx="669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23" tIns="50911" rIns="101823" bIns="50911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cs typeface="+mn-cs"/>
              </a:defRPr>
            </a:lvl1pPr>
          </a:lstStyle>
          <a:p>
            <a:pPr>
              <a:defRPr/>
            </a:pPr>
            <a:fld id="{38D2F9E1-657B-CB42-AE5A-44E492C38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346"/>
            <a:ext cx="1500824" cy="5844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13" y="57726"/>
            <a:ext cx="1470424" cy="442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509115" algn="l" rtl="0" fontAlgn="base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Narrow" pitchFamily="34" charset="0"/>
        </a:defRPr>
      </a:lvl6pPr>
      <a:lvl7pPr marL="1018228" algn="l" rtl="0" fontAlgn="base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Narrow" pitchFamily="34" charset="0"/>
        </a:defRPr>
      </a:lvl7pPr>
      <a:lvl8pPr marL="1527344" algn="l" rtl="0" fontAlgn="base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Narrow" pitchFamily="34" charset="0"/>
        </a:defRPr>
      </a:lvl8pPr>
      <a:lvl9pPr marL="2036458" algn="l" rtl="0" fontAlgn="base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Narrow" pitchFamily="34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27088" indent="-3175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2pPr>
      <a:lvl3pPr marL="1271588" indent="-2540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781175" indent="-2540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290763" indent="-2540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800129" indent="-25455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3309245" indent="-25455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818359" indent="-25455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4327471" indent="-25455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15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228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344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458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574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686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802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2914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t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0" y="1512926"/>
            <a:ext cx="10058400" cy="176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23" tIns="50911" rIns="101823" bIns="50911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Lecture 3: </a:t>
            </a:r>
          </a:p>
          <a:p>
            <a:pPr algn="ctr" eaLnBrk="1" hangingPunct="1"/>
            <a:r>
              <a:rPr lang="en-US" sz="3600" dirty="0"/>
              <a:t>Overview and demonstration of data download and data processing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0" y="4220822"/>
            <a:ext cx="10058400" cy="59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23" tIns="50911" rIns="101823" bIns="50911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FF0000"/>
                </a:solidFill>
              </a:rPr>
              <a:t>Trenton Franz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98E47AC-DAD7-A44B-B70D-DAD30CEEE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0475"/>
            <a:ext cx="10058400" cy="145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23" tIns="50911" rIns="101823" bIns="50911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dirty="0"/>
              <a:t>Assoc. Professor of </a:t>
            </a:r>
            <a:r>
              <a:rPr lang="en-US" sz="2200" dirty="0" err="1"/>
              <a:t>Hydrogeophysics</a:t>
            </a:r>
            <a:r>
              <a:rPr lang="en-US" sz="2200" dirty="0"/>
              <a:t> </a:t>
            </a:r>
          </a:p>
          <a:p>
            <a:pPr algn="ctr" eaLnBrk="1" hangingPunct="1"/>
            <a:r>
              <a:rPr lang="en-US" sz="2200" dirty="0"/>
              <a:t>School of Natural Resources </a:t>
            </a:r>
          </a:p>
          <a:p>
            <a:pPr algn="ctr" eaLnBrk="1" hangingPunct="1"/>
            <a:r>
              <a:rPr lang="en-US" sz="2200" dirty="0"/>
              <a:t>Faculty Fellow at the Daugherty Water for Food Global Institute</a:t>
            </a:r>
          </a:p>
          <a:p>
            <a:pPr algn="ctr" eaLnBrk="1" hangingPunct="1"/>
            <a:r>
              <a:rPr lang="en-US" sz="2200" dirty="0"/>
              <a:t>University of Nebraska-Lincoln</a:t>
            </a:r>
          </a:p>
        </p:txBody>
      </p:sp>
    </p:spTree>
    <p:extLst>
      <p:ext uri="{BB962C8B-B14F-4D97-AF65-F5344CB8AC3E}">
        <p14:creationId xmlns:p14="http://schemas.microsoft.com/office/powerpoint/2010/main" val="279513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untitl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92238"/>
            <a:ext cx="10058400" cy="570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80563" y="7405688"/>
            <a:ext cx="477837" cy="366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37F63C65-6BF7-864A-BBEE-E7BD698048F1}" type="slidenum">
              <a:rPr lang="en-US" sz="1600" b="0"/>
              <a:pPr algn="l" eaLnBrk="1" hangingPunct="1"/>
              <a:t>2</a:t>
            </a:fld>
            <a:endParaRPr lang="en-US" sz="1600" b="0"/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2422711" y="2514205"/>
            <a:ext cx="6623378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Probe calibration function, need at least 1 known pore water content, lattice water, soil organic carbon, and neutron count rate (</a:t>
            </a:r>
            <a:r>
              <a:rPr lang="en-US" sz="2400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Desilets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et al., 2010)</a:t>
            </a:r>
          </a:p>
        </p:txBody>
      </p:sp>
      <p:sp>
        <p:nvSpPr>
          <p:cNvPr id="18" name="Freeform 17"/>
          <p:cNvSpPr/>
          <p:nvPr/>
        </p:nvSpPr>
        <p:spPr>
          <a:xfrm>
            <a:off x="1601788" y="2139950"/>
            <a:ext cx="6799262" cy="3633788"/>
          </a:xfrm>
          <a:custGeom>
            <a:avLst/>
            <a:gdLst>
              <a:gd name="connsiteX0" fmla="*/ 0 w 6799219"/>
              <a:gd name="connsiteY0" fmla="*/ 0 h 3634040"/>
              <a:gd name="connsiteX1" fmla="*/ 615447 w 6799219"/>
              <a:gd name="connsiteY1" fmla="*/ 1670486 h 3634040"/>
              <a:gd name="connsiteX2" fmla="*/ 1738881 w 6799219"/>
              <a:gd name="connsiteY2" fmla="*/ 2764606 h 3634040"/>
              <a:gd name="connsiteX3" fmla="*/ 3507069 w 6799219"/>
              <a:gd name="connsiteY3" fmla="*/ 3243283 h 3634040"/>
              <a:gd name="connsiteX4" fmla="*/ 4933342 w 6799219"/>
              <a:gd name="connsiteY4" fmla="*/ 3516813 h 3634040"/>
              <a:gd name="connsiteX5" fmla="*/ 6799219 w 6799219"/>
              <a:gd name="connsiteY5" fmla="*/ 3634040 h 363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9219" h="3634040">
                <a:moveTo>
                  <a:pt x="0" y="0"/>
                </a:moveTo>
                <a:cubicBezTo>
                  <a:pt x="162817" y="604859"/>
                  <a:pt x="325634" y="1209718"/>
                  <a:pt x="615447" y="1670486"/>
                </a:cubicBezTo>
                <a:cubicBezTo>
                  <a:pt x="905260" y="2131254"/>
                  <a:pt x="1256944" y="2502473"/>
                  <a:pt x="1738881" y="2764606"/>
                </a:cubicBezTo>
                <a:cubicBezTo>
                  <a:pt x="2220818" y="3026739"/>
                  <a:pt x="2974659" y="3117915"/>
                  <a:pt x="3507069" y="3243283"/>
                </a:cubicBezTo>
                <a:cubicBezTo>
                  <a:pt x="4039479" y="3368651"/>
                  <a:pt x="4384650" y="3451687"/>
                  <a:pt x="4933342" y="3516813"/>
                </a:cubicBezTo>
                <a:cubicBezTo>
                  <a:pt x="5482034" y="3581939"/>
                  <a:pt x="6799219" y="3634040"/>
                  <a:pt x="6799219" y="363404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74837" y="0"/>
            <a:ext cx="755808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58" tIns="50929" rIns="101858" bIns="50929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>
                <a:latin typeface="+mn-lt"/>
                <a:cs typeface="Comic Sans MS" charset="0"/>
              </a:rPr>
              <a:t>1. Defining the support volume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908322" y="3872938"/>
            <a:ext cx="160069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47819"/>
              </p:ext>
            </p:extLst>
          </p:nvPr>
        </p:nvGraphicFramePr>
        <p:xfrm>
          <a:off x="3908322" y="3872939"/>
          <a:ext cx="4785063" cy="1215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r:id="rId4" imgW="2400300" imgH="609600" progId="Equation.3">
                  <p:embed/>
                </p:oleObj>
              </mc:Choice>
              <mc:Fallback>
                <p:oleObj r:id="rId4" imgW="2400300" imgH="609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322" y="3872939"/>
                        <a:ext cx="4785063" cy="12152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66557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426971" y="114301"/>
            <a:ext cx="7152253" cy="510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18" b="1" dirty="0"/>
              <a:t>Rover Calibration Across Nebraska, USA</a:t>
            </a:r>
            <a:endParaRPr lang="en-US" sz="2718" dirty="0"/>
          </a:p>
        </p:txBody>
      </p:sp>
      <p:pic>
        <p:nvPicPr>
          <p:cNvPr id="41" name="Picture 40" descr="IMG_114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04" y="5614340"/>
            <a:ext cx="1449616" cy="1932822"/>
          </a:xfrm>
          <a:prstGeom prst="rect">
            <a:avLst/>
          </a:prstGeom>
        </p:spPr>
      </p:pic>
      <p:pic>
        <p:nvPicPr>
          <p:cNvPr id="42" name="Picture 41" descr="IMG_10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143" y="5614340"/>
            <a:ext cx="2577097" cy="1932822"/>
          </a:xfrm>
          <a:prstGeom prst="rect">
            <a:avLst/>
          </a:prstGeom>
        </p:spPr>
      </p:pic>
      <p:pic>
        <p:nvPicPr>
          <p:cNvPr id="43" name="Picture 42" descr="IMG_112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406" y="5618142"/>
            <a:ext cx="1449616" cy="1932822"/>
          </a:xfrm>
          <a:prstGeom prst="rect">
            <a:avLst/>
          </a:prstGeom>
        </p:spPr>
      </p:pic>
      <p:pic>
        <p:nvPicPr>
          <p:cNvPr id="44" name="Picture 43" descr="IMG_096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707" y="5617167"/>
            <a:ext cx="2577097" cy="193282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19" y="1184814"/>
            <a:ext cx="9762565" cy="398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0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16776" y="7201706"/>
            <a:ext cx="450142" cy="34545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66" tIns="47983" rIns="95966" bIns="4798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3769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9964" indent="-269217" eaLnBrk="0" hangingPunct="0">
              <a:defRPr sz="3769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76868" indent="-215375" eaLnBrk="0" hangingPunct="0">
              <a:defRPr sz="3769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07616" indent="-215375" eaLnBrk="0" hangingPunct="0">
              <a:defRPr sz="3769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8363" indent="-215375" eaLnBrk="0" hangingPunct="0">
              <a:defRPr sz="3769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9110" indent="-215375" eaLnBrk="0" fontAlgn="base" hangingPunct="0">
              <a:spcBef>
                <a:spcPct val="0"/>
              </a:spcBef>
              <a:spcAft>
                <a:spcPct val="0"/>
              </a:spcAft>
              <a:defRPr sz="3769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99858" indent="-215375" eaLnBrk="0" fontAlgn="base" hangingPunct="0">
              <a:spcBef>
                <a:spcPct val="0"/>
              </a:spcBef>
              <a:spcAft>
                <a:spcPct val="0"/>
              </a:spcAft>
              <a:defRPr sz="3769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0605" indent="-215375" eaLnBrk="0" fontAlgn="base" hangingPunct="0">
              <a:spcBef>
                <a:spcPct val="0"/>
              </a:spcBef>
              <a:spcAft>
                <a:spcPct val="0"/>
              </a:spcAft>
              <a:defRPr sz="3769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61352" indent="-215375" eaLnBrk="0" fontAlgn="base" hangingPunct="0">
              <a:spcBef>
                <a:spcPct val="0"/>
              </a:spcBef>
              <a:spcAft>
                <a:spcPct val="0"/>
              </a:spcAft>
              <a:defRPr sz="3769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37F63C65-6BF7-864A-BBEE-E7BD698048F1}" type="slidenum">
              <a:rPr lang="en-US" sz="1507"/>
              <a:pPr algn="l" eaLnBrk="1" hangingPunct="1"/>
              <a:t>4</a:t>
            </a:fld>
            <a:endParaRPr lang="en-US" sz="1507"/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74" y="1038785"/>
            <a:ext cx="4311800" cy="3360012"/>
          </a:xfrm>
          <a:prstGeom prst="rect">
            <a:avLst/>
          </a:prstGeom>
          <a:noFill/>
        </p:spPr>
      </p:pic>
      <p:pic>
        <p:nvPicPr>
          <p:cNvPr id="6" name="Picture 5" descr="CRNP%20Sampling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022" y="966657"/>
            <a:ext cx="3857739" cy="353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58" y="4744516"/>
            <a:ext cx="4182671" cy="2639938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813" y="4634095"/>
            <a:ext cx="2358158" cy="285555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B7FFCB-CE63-544A-8AF0-7A2C85AB12D6}"/>
              </a:ext>
            </a:extLst>
          </p:cNvPr>
          <p:cNvSpPr txBox="1"/>
          <p:nvPr/>
        </p:nvSpPr>
        <p:spPr>
          <a:xfrm>
            <a:off x="8633460" y="3840182"/>
            <a:ext cx="1424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0" dirty="0"/>
              <a:t>Note recent work has shown samples should be taken at ~10, 50, 125 m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391C8044-8FF5-A645-8B3F-F516D29A2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654" y="49545"/>
            <a:ext cx="6887140" cy="121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58" tIns="50929" rIns="101858" bIns="50929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cs typeface="Comic Sans MS" charset="0"/>
              </a:rPr>
              <a:t>Sampling Pattern For Calibration</a:t>
            </a:r>
          </a:p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+mn-lt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6503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DSCI007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63" y="1061442"/>
            <a:ext cx="4560137" cy="352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5834" y="4913645"/>
            <a:ext cx="3687762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13" y="4899358"/>
            <a:ext cx="1565275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106" y="4885070"/>
            <a:ext cx="37274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80013" y="57150"/>
            <a:ext cx="6977754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58" tIns="50929" rIns="101858" bIns="50929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cs typeface="Comic Sans MS" charset="0"/>
              </a:rPr>
              <a:t>A Foot/Shovel in the CRNS Door</a:t>
            </a:r>
          </a:p>
        </p:txBody>
      </p:sp>
      <p:sp>
        <p:nvSpPr>
          <p:cNvPr id="143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80563" y="7405688"/>
            <a:ext cx="477837" cy="366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3D120FD2-1225-BF4F-82CD-44CD94603488}" type="slidenum">
              <a:rPr lang="en-US" sz="1600" b="0"/>
              <a:pPr algn="l" eaLnBrk="1" hangingPunct="1"/>
              <a:t>5</a:t>
            </a:fld>
            <a:endParaRPr lang="en-US" sz="1600" b="0"/>
          </a:p>
        </p:txBody>
      </p:sp>
      <p:pic>
        <p:nvPicPr>
          <p:cNvPr id="2" name="Picture 1" descr="Cosmos Around USA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594" y="730986"/>
            <a:ext cx="5328806" cy="39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0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873125" y="725065"/>
          <a:ext cx="8298180" cy="6703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SPW 8.0 Graph" r:id="rId3" imgW="9253440" imgH="7254720" progId="">
                  <p:embed/>
                </p:oleObj>
              </mc:Choice>
              <mc:Fallback>
                <p:oleObj name="SPW 8.0 Graph" r:id="rId3" imgW="9253440" imgH="7254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725065"/>
                        <a:ext cx="8298180" cy="6703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80563" y="7405688"/>
            <a:ext cx="477837" cy="366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03AFF320-E494-A742-B604-F01D270FF316}" type="slidenum">
              <a:rPr lang="en-US" sz="1600" b="0"/>
              <a:pPr algn="l" eaLnBrk="1" hangingPunct="1"/>
              <a:t>6</a:t>
            </a:fld>
            <a:endParaRPr lang="en-US" sz="1600" b="0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11335" y="0"/>
            <a:ext cx="75580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23" tIns="50911" rIns="101823" bIns="5091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cs typeface="Comic Sans MS" charset="0"/>
              </a:rPr>
              <a:t>Point vs. Area Average?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4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74837" y="0"/>
            <a:ext cx="755808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58" tIns="50929" rIns="101858" bIns="50929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>
                <a:latin typeface="+mn-lt"/>
                <a:cs typeface="Comic Sans MS" charset="0"/>
              </a:rPr>
              <a:t>Detector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80563" y="7405688"/>
            <a:ext cx="477837" cy="366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3140A773-CFD9-4D43-8F93-35348FE46B1F}" type="slidenum">
              <a:rPr lang="en-US" sz="1600" b="0"/>
              <a:pPr algn="l" eaLnBrk="1" hangingPunct="1"/>
              <a:t>7</a:t>
            </a:fld>
            <a:endParaRPr lang="en-US" sz="1600" b="0"/>
          </a:p>
        </p:txBody>
      </p:sp>
      <p:pic>
        <p:nvPicPr>
          <p:cNvPr id="6" name="Picture 4" descr="E:\m\projects\COSMOS\probes\colorado-oct09\photos-from-darin\marshal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5458" y="740769"/>
            <a:ext cx="5102942" cy="70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1" name="Picture 3" descr="E:\m\proposals\current\rev\MSI-COSMOS\dec08info\2008-probe-P1000480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890229"/>
            <a:ext cx="5734571" cy="441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7359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80563" y="7405688"/>
            <a:ext cx="477837" cy="366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03AFF320-E494-A742-B604-F01D270FF316}" type="slidenum">
              <a:rPr lang="en-US" sz="1600" b="0"/>
              <a:pPr algn="l" eaLnBrk="1" hangingPunct="1"/>
              <a:t>8</a:t>
            </a:fld>
            <a:endParaRPr lang="en-US" sz="1600" b="0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11335" y="0"/>
            <a:ext cx="75580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23" tIns="50911" rIns="101823" bIns="5091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cs typeface="Comic Sans MS" charset="0"/>
              </a:rPr>
              <a:t>Summary of Equations 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22300" y="4454013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" y="2901013"/>
            <a:ext cx="991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to spreadsheets and word document</a:t>
            </a:r>
          </a:p>
        </p:txBody>
      </p:sp>
    </p:spTree>
    <p:extLst>
      <p:ext uri="{BB962C8B-B14F-4D97-AF65-F5344CB8AC3E}">
        <p14:creationId xmlns:p14="http://schemas.microsoft.com/office/powerpoint/2010/main" val="3140974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10480</TotalTime>
  <Words>130</Words>
  <Application>Microsoft Macintosh PowerPoint</Application>
  <PresentationFormat>Custom</PresentationFormat>
  <Paragraphs>23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Arial Narrow</vt:lpstr>
      <vt:lpstr>Comic Sans MS</vt:lpstr>
      <vt:lpstr>Times New Roman</vt:lpstr>
      <vt:lpstr>Default Design</vt:lpstr>
      <vt:lpstr>Equation.3</vt:lpstr>
      <vt:lpstr>SPW 8.0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Trenton Franz</cp:lastModifiedBy>
  <cp:revision>507</cp:revision>
  <cp:lastPrinted>2011-11-23T17:58:00Z</cp:lastPrinted>
  <dcterms:created xsi:type="dcterms:W3CDTF">2011-10-13T19:10:29Z</dcterms:created>
  <dcterms:modified xsi:type="dcterms:W3CDTF">2021-05-06T19:10:08Z</dcterms:modified>
</cp:coreProperties>
</file>