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595" r:id="rId2"/>
    <p:sldId id="1229" r:id="rId3"/>
    <p:sldId id="1198" r:id="rId4"/>
    <p:sldId id="1340" r:id="rId5"/>
    <p:sldId id="1209" r:id="rId6"/>
    <p:sldId id="1222" r:id="rId7"/>
    <p:sldId id="1223" r:id="rId8"/>
    <p:sldId id="1224" r:id="rId9"/>
    <p:sldId id="1210" r:id="rId10"/>
    <p:sldId id="1211" r:id="rId11"/>
    <p:sldId id="1212" r:id="rId12"/>
    <p:sldId id="1213" r:id="rId13"/>
    <p:sldId id="1225" r:id="rId14"/>
    <p:sldId id="1348" r:id="rId15"/>
    <p:sldId id="1200" r:id="rId16"/>
    <p:sldId id="1201" r:id="rId17"/>
    <p:sldId id="1202" r:id="rId18"/>
    <p:sldId id="1276" r:id="rId19"/>
    <p:sldId id="1197" r:id="rId20"/>
    <p:sldId id="1307" r:id="rId21"/>
    <p:sldId id="1308" r:id="rId22"/>
    <p:sldId id="1310" r:id="rId23"/>
    <p:sldId id="966" r:id="rId24"/>
    <p:sldId id="967" r:id="rId25"/>
    <p:sldId id="968" r:id="rId26"/>
    <p:sldId id="969" r:id="rId27"/>
    <p:sldId id="970" r:id="rId28"/>
    <p:sldId id="971" r:id="rId29"/>
    <p:sldId id="972" r:id="rId30"/>
    <p:sldId id="973" r:id="rId31"/>
    <p:sldId id="974" r:id="rId32"/>
    <p:sldId id="975" r:id="rId33"/>
    <p:sldId id="976" r:id="rId34"/>
    <p:sldId id="977" r:id="rId35"/>
    <p:sldId id="978" r:id="rId36"/>
    <p:sldId id="979" r:id="rId37"/>
    <p:sldId id="980" r:id="rId38"/>
    <p:sldId id="981" r:id="rId39"/>
    <p:sldId id="982" r:id="rId40"/>
    <p:sldId id="983" r:id="rId41"/>
    <p:sldId id="984" r:id="rId42"/>
    <p:sldId id="1158" r:id="rId43"/>
    <p:sldId id="1349" r:id="rId44"/>
    <p:sldId id="1350" r:id="rId45"/>
    <p:sldId id="1331" r:id="rId46"/>
    <p:sldId id="1263" r:id="rId47"/>
    <p:sldId id="1246" r:id="rId48"/>
    <p:sldId id="1272" r:id="rId49"/>
    <p:sldId id="1247" r:id="rId50"/>
    <p:sldId id="1053" r:id="rId51"/>
    <p:sldId id="1342" r:id="rId52"/>
    <p:sldId id="1347" r:id="rId53"/>
    <p:sldId id="1343" r:id="rId54"/>
    <p:sldId id="1273" r:id="rId55"/>
    <p:sldId id="1249" r:id="rId56"/>
    <p:sldId id="1255" r:id="rId57"/>
    <p:sldId id="1344" r:id="rId58"/>
    <p:sldId id="1250" r:id="rId59"/>
    <p:sldId id="1256" r:id="rId60"/>
    <p:sldId id="1332" r:id="rId61"/>
    <p:sldId id="1260" r:id="rId62"/>
    <p:sldId id="1251" r:id="rId63"/>
    <p:sldId id="1258" r:id="rId64"/>
    <p:sldId id="1345" r:id="rId65"/>
    <p:sldId id="1271" r:id="rId66"/>
    <p:sldId id="1228" r:id="rId67"/>
    <p:sldId id="878" r:id="rId68"/>
  </p:sldIdLst>
  <p:sldSz cx="10058400" cy="7772400"/>
  <p:notesSz cx="6858000" cy="9144000"/>
  <p:defaultTextStyle>
    <a:defPPr>
      <a:defRPr lang="en-US"/>
    </a:defPPr>
    <a:lvl1pPr algn="l" rtl="0" fontAlgn="base">
      <a:spcBef>
        <a:spcPct val="0"/>
      </a:spcBef>
      <a:spcAft>
        <a:spcPct val="0"/>
      </a:spcAft>
      <a:defRPr sz="4000" kern="1200">
        <a:solidFill>
          <a:schemeClr val="tx1"/>
        </a:solidFill>
        <a:latin typeface="Arial" charset="0"/>
        <a:ea typeface="ＭＳ Ｐゴシック" charset="0"/>
        <a:cs typeface="ＭＳ Ｐゴシック" charset="0"/>
      </a:defRPr>
    </a:lvl1pPr>
    <a:lvl2pPr marL="508000" indent="-50800" algn="l" rtl="0" fontAlgn="base">
      <a:spcBef>
        <a:spcPct val="0"/>
      </a:spcBef>
      <a:spcAft>
        <a:spcPct val="0"/>
      </a:spcAft>
      <a:defRPr sz="4000" kern="1200">
        <a:solidFill>
          <a:schemeClr val="tx1"/>
        </a:solidFill>
        <a:latin typeface="Arial" charset="0"/>
        <a:ea typeface="ＭＳ Ｐゴシック" charset="0"/>
        <a:cs typeface="ＭＳ Ｐゴシック" charset="0"/>
      </a:defRPr>
    </a:lvl2pPr>
    <a:lvl3pPr marL="1017588" indent="-103188" algn="l" rtl="0" fontAlgn="base">
      <a:spcBef>
        <a:spcPct val="0"/>
      </a:spcBef>
      <a:spcAft>
        <a:spcPct val="0"/>
      </a:spcAft>
      <a:defRPr sz="4000" kern="1200">
        <a:solidFill>
          <a:schemeClr val="tx1"/>
        </a:solidFill>
        <a:latin typeface="Arial" charset="0"/>
        <a:ea typeface="ＭＳ Ｐゴシック" charset="0"/>
        <a:cs typeface="ＭＳ Ｐゴシック" charset="0"/>
      </a:defRPr>
    </a:lvl3pPr>
    <a:lvl4pPr marL="1527175" indent="-155575" algn="l" rtl="0" fontAlgn="base">
      <a:spcBef>
        <a:spcPct val="0"/>
      </a:spcBef>
      <a:spcAft>
        <a:spcPct val="0"/>
      </a:spcAft>
      <a:defRPr sz="4000" kern="1200">
        <a:solidFill>
          <a:schemeClr val="tx1"/>
        </a:solidFill>
        <a:latin typeface="Arial" charset="0"/>
        <a:ea typeface="ＭＳ Ｐゴシック" charset="0"/>
        <a:cs typeface="ＭＳ Ｐゴシック" charset="0"/>
      </a:defRPr>
    </a:lvl4pPr>
    <a:lvl5pPr marL="2035175" indent="-206375" algn="l" rtl="0" fontAlgn="base">
      <a:spcBef>
        <a:spcPct val="0"/>
      </a:spcBef>
      <a:spcAft>
        <a:spcPct val="0"/>
      </a:spcAft>
      <a:defRPr sz="4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4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4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4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4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448">
          <p15:clr>
            <a:srgbClr val="A4A3A4"/>
          </p15:clr>
        </p15:guide>
        <p15:guide id="2" pos="5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a:srgbClr val="0CB02C"/>
    <a:srgbClr val="181279"/>
    <a:srgbClr val="808080"/>
    <a:srgbClr val="800000"/>
    <a:srgbClr val="990000"/>
    <a:srgbClr val="000066"/>
    <a:srgbClr val="0000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16" autoAdjust="0"/>
    <p:restoredTop sz="95333" autoAdjust="0"/>
  </p:normalViewPr>
  <p:slideViewPr>
    <p:cSldViewPr snapToGrid="0">
      <p:cViewPr varScale="1">
        <p:scale>
          <a:sx n="98" d="100"/>
          <a:sy n="98" d="100"/>
        </p:scale>
        <p:origin x="720" y="192"/>
      </p:cViewPr>
      <p:guideLst>
        <p:guide orient="horz" pos="2448"/>
        <p:guide pos="590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0F8C900-DEB1-9B4A-8580-47372D4C34DB}" type="datetimeFigureOut">
              <a:rPr lang="en-US"/>
              <a:pPr>
                <a:defRPr/>
              </a:pPr>
              <a:t>5/10/21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D790E4F-A00C-CA40-8A02-A62570DE88FD}" type="slidenum">
              <a:rPr lang="en-US"/>
              <a:pPr>
                <a:defRPr/>
              </a:pPr>
              <a:t>‹#›</a:t>
            </a:fld>
            <a:endParaRPr lang="en-US"/>
          </a:p>
        </p:txBody>
      </p:sp>
    </p:spTree>
    <p:extLst>
      <p:ext uri="{BB962C8B-B14F-4D97-AF65-F5344CB8AC3E}">
        <p14:creationId xmlns:p14="http://schemas.microsoft.com/office/powerpoint/2010/main" val="3279783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ltLang="en-US"/>
          </a:p>
        </p:txBody>
      </p:sp>
      <p:sp>
        <p:nvSpPr>
          <p:cNvPr id="82948" name="Rectangle 4"/>
          <p:cNvSpPr>
            <a:spLocks noGrp="1" noRot="1" noChangeAspect="1" noChangeArrowheads="1" noTextEdit="1"/>
          </p:cNvSpPr>
          <p:nvPr>
            <p:ph type="sldImg" idx="2"/>
          </p:nvPr>
        </p:nvSpPr>
        <p:spPr bwMode="auto">
          <a:xfrm>
            <a:off x="1209675" y="685800"/>
            <a:ext cx="443865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C628C2E3-1424-A94A-841B-0561CF3AF224}" type="slidenum">
              <a:rPr lang="en-US"/>
              <a:pPr>
                <a:defRPr/>
              </a:pPr>
              <a:t>‹#›</a:t>
            </a:fld>
            <a:endParaRPr lang="en-US"/>
          </a:p>
        </p:txBody>
      </p:sp>
    </p:spTree>
    <p:extLst>
      <p:ext uri="{BB962C8B-B14F-4D97-AF65-F5344CB8AC3E}">
        <p14:creationId xmlns:p14="http://schemas.microsoft.com/office/powerpoint/2010/main" val="368687846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0" kern="1200">
        <a:solidFill>
          <a:schemeClr val="tx1"/>
        </a:solidFill>
        <a:latin typeface="Arial" charset="0"/>
        <a:ea typeface="ＭＳ Ｐゴシック" charset="0"/>
        <a:cs typeface="ＭＳ Ｐゴシック" charset="0"/>
      </a:defRPr>
    </a:lvl1pPr>
    <a:lvl2pPr marL="508000" algn="l" rtl="0" eaLnBrk="0" fontAlgn="base" hangingPunct="0">
      <a:spcBef>
        <a:spcPct val="30000"/>
      </a:spcBef>
      <a:spcAft>
        <a:spcPct val="0"/>
      </a:spcAft>
      <a:defRPr sz="1300" kern="1200">
        <a:solidFill>
          <a:schemeClr val="tx1"/>
        </a:solidFill>
        <a:latin typeface="Arial" charset="0"/>
        <a:ea typeface="ＭＳ Ｐゴシック" charset="0"/>
        <a:cs typeface="+mn-cs"/>
      </a:defRPr>
    </a:lvl2pPr>
    <a:lvl3pPr marL="1017588" algn="l" rtl="0" eaLnBrk="0" fontAlgn="base" hangingPunct="0">
      <a:spcBef>
        <a:spcPct val="30000"/>
      </a:spcBef>
      <a:spcAft>
        <a:spcPct val="0"/>
      </a:spcAft>
      <a:defRPr sz="1300" kern="1200">
        <a:solidFill>
          <a:schemeClr val="tx1"/>
        </a:solidFill>
        <a:latin typeface="Arial" charset="0"/>
        <a:ea typeface="ＭＳ Ｐゴシック" charset="0"/>
        <a:cs typeface="+mn-cs"/>
      </a:defRPr>
    </a:lvl3pPr>
    <a:lvl4pPr marL="1527175" algn="l" rtl="0" eaLnBrk="0" fontAlgn="base" hangingPunct="0">
      <a:spcBef>
        <a:spcPct val="30000"/>
      </a:spcBef>
      <a:spcAft>
        <a:spcPct val="0"/>
      </a:spcAft>
      <a:defRPr sz="1300" kern="1200">
        <a:solidFill>
          <a:schemeClr val="tx1"/>
        </a:solidFill>
        <a:latin typeface="Arial" charset="0"/>
        <a:ea typeface="ＭＳ Ｐゴシック" charset="0"/>
        <a:cs typeface="+mn-cs"/>
      </a:defRPr>
    </a:lvl4pPr>
    <a:lvl5pPr marL="2035175" algn="l" rtl="0" eaLnBrk="0" fontAlgn="base" hangingPunct="0">
      <a:spcBef>
        <a:spcPct val="30000"/>
      </a:spcBef>
      <a:spcAft>
        <a:spcPct val="0"/>
      </a:spcAft>
      <a:defRPr sz="1300" kern="1200">
        <a:solidFill>
          <a:schemeClr val="tx1"/>
        </a:solidFill>
        <a:latin typeface="Arial" charset="0"/>
        <a:ea typeface="ＭＳ Ｐゴシック" charset="0"/>
        <a:cs typeface="+mn-cs"/>
      </a:defRPr>
    </a:lvl5pPr>
    <a:lvl6pPr marL="2545574" algn="l" defTabSz="1018228" rtl="0" eaLnBrk="1" latinLnBrk="0" hangingPunct="1">
      <a:defRPr sz="1300" kern="1200">
        <a:solidFill>
          <a:schemeClr val="tx1"/>
        </a:solidFill>
        <a:latin typeface="+mn-lt"/>
        <a:ea typeface="+mn-ea"/>
        <a:cs typeface="+mn-cs"/>
      </a:defRPr>
    </a:lvl6pPr>
    <a:lvl7pPr marL="3054686" algn="l" defTabSz="1018228" rtl="0" eaLnBrk="1" latinLnBrk="0" hangingPunct="1">
      <a:defRPr sz="1300" kern="1200">
        <a:solidFill>
          <a:schemeClr val="tx1"/>
        </a:solidFill>
        <a:latin typeface="+mn-lt"/>
        <a:ea typeface="+mn-ea"/>
        <a:cs typeface="+mn-cs"/>
      </a:defRPr>
    </a:lvl7pPr>
    <a:lvl8pPr marL="3563802" algn="l" defTabSz="1018228" rtl="0" eaLnBrk="1" latinLnBrk="0" hangingPunct="1">
      <a:defRPr sz="1300" kern="1200">
        <a:solidFill>
          <a:schemeClr val="tx1"/>
        </a:solidFill>
        <a:latin typeface="+mn-lt"/>
        <a:ea typeface="+mn-ea"/>
        <a:cs typeface="+mn-cs"/>
      </a:defRPr>
    </a:lvl8pPr>
    <a:lvl9pPr marL="4072914" algn="l" defTabSz="101822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4243" indent="-290093" eaLnBrk="0" hangingPunct="0">
              <a:defRPr sz="2400">
                <a:solidFill>
                  <a:schemeClr val="tx1"/>
                </a:solidFill>
                <a:latin typeface="Arial" charset="0"/>
                <a:ea typeface="ＭＳ Ｐゴシック" charset="0"/>
              </a:defRPr>
            </a:lvl2pPr>
            <a:lvl3pPr marL="1160374" indent="-232075" eaLnBrk="0" hangingPunct="0">
              <a:defRPr sz="2400">
                <a:solidFill>
                  <a:schemeClr val="tx1"/>
                </a:solidFill>
                <a:latin typeface="Arial" charset="0"/>
                <a:ea typeface="ＭＳ Ｐゴシック" charset="0"/>
              </a:defRPr>
            </a:lvl3pPr>
            <a:lvl4pPr marL="1624523" indent="-232075" eaLnBrk="0" hangingPunct="0">
              <a:defRPr sz="2400">
                <a:solidFill>
                  <a:schemeClr val="tx1"/>
                </a:solidFill>
                <a:latin typeface="Arial" charset="0"/>
                <a:ea typeface="ＭＳ Ｐゴシック" charset="0"/>
              </a:defRPr>
            </a:lvl4pPr>
            <a:lvl5pPr marL="2088672" indent="-232075" eaLnBrk="0" hangingPunct="0">
              <a:defRPr sz="2400">
                <a:solidFill>
                  <a:schemeClr val="tx1"/>
                </a:solidFill>
                <a:latin typeface="Arial" charset="0"/>
                <a:ea typeface="ＭＳ Ｐゴシック" charset="0"/>
              </a:defRPr>
            </a:lvl5pPr>
            <a:lvl6pPr marL="2552822" indent="-232075" eaLnBrk="0" fontAlgn="base" hangingPunct="0">
              <a:spcBef>
                <a:spcPct val="0"/>
              </a:spcBef>
              <a:spcAft>
                <a:spcPct val="0"/>
              </a:spcAft>
              <a:defRPr sz="2400">
                <a:solidFill>
                  <a:schemeClr val="tx1"/>
                </a:solidFill>
                <a:latin typeface="Arial" charset="0"/>
                <a:ea typeface="ＭＳ Ｐゴシック" charset="0"/>
              </a:defRPr>
            </a:lvl6pPr>
            <a:lvl7pPr marL="3016971" indent="-232075" eaLnBrk="0" fontAlgn="base" hangingPunct="0">
              <a:spcBef>
                <a:spcPct val="0"/>
              </a:spcBef>
              <a:spcAft>
                <a:spcPct val="0"/>
              </a:spcAft>
              <a:defRPr sz="2400">
                <a:solidFill>
                  <a:schemeClr val="tx1"/>
                </a:solidFill>
                <a:latin typeface="Arial" charset="0"/>
                <a:ea typeface="ＭＳ Ｐゴシック" charset="0"/>
              </a:defRPr>
            </a:lvl7pPr>
            <a:lvl8pPr marL="3481121" indent="-232075" eaLnBrk="0" fontAlgn="base" hangingPunct="0">
              <a:spcBef>
                <a:spcPct val="0"/>
              </a:spcBef>
              <a:spcAft>
                <a:spcPct val="0"/>
              </a:spcAft>
              <a:defRPr sz="2400">
                <a:solidFill>
                  <a:schemeClr val="tx1"/>
                </a:solidFill>
                <a:latin typeface="Arial" charset="0"/>
                <a:ea typeface="ＭＳ Ｐゴシック" charset="0"/>
              </a:defRPr>
            </a:lvl8pPr>
            <a:lvl9pPr marL="3945270" indent="-2320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CD0D66-A396-AE48-AAF7-5FA098CFC51F}" type="slidenum">
              <a:rPr lang="en-US" sz="1200">
                <a:solidFill>
                  <a:srgbClr val="000000"/>
                </a:solidFill>
              </a:rPr>
              <a:pPr eaLnBrk="1" hangingPunct="1"/>
              <a:t>7</a:t>
            </a:fld>
            <a:endParaRPr lang="en-US" sz="1200">
              <a:solidFill>
                <a:srgbClr val="000000"/>
              </a:solidFill>
            </a:endParaRPr>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3555" name="Rectangle 3"/>
          <p:cNvSpPr>
            <a:spLocks noGrp="1" noChangeArrowheads="1"/>
          </p:cNvSpPr>
          <p:nvPr>
            <p:ph type="body" idx="1"/>
          </p:nvPr>
        </p:nvSpPr>
        <p:spPr bwMode="auto">
          <a:xfrm>
            <a:off x="701040" y="4387135"/>
            <a:ext cx="5608320" cy="4157838"/>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07820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4243" indent="-290093" eaLnBrk="0" hangingPunct="0">
              <a:defRPr sz="2400">
                <a:solidFill>
                  <a:schemeClr val="tx1"/>
                </a:solidFill>
                <a:latin typeface="Arial" charset="0"/>
                <a:ea typeface="ＭＳ Ｐゴシック" charset="0"/>
              </a:defRPr>
            </a:lvl2pPr>
            <a:lvl3pPr marL="1160374" indent="-232075" eaLnBrk="0" hangingPunct="0">
              <a:defRPr sz="2400">
                <a:solidFill>
                  <a:schemeClr val="tx1"/>
                </a:solidFill>
                <a:latin typeface="Arial" charset="0"/>
                <a:ea typeface="ＭＳ Ｐゴシック" charset="0"/>
              </a:defRPr>
            </a:lvl3pPr>
            <a:lvl4pPr marL="1624523" indent="-232075" eaLnBrk="0" hangingPunct="0">
              <a:defRPr sz="2400">
                <a:solidFill>
                  <a:schemeClr val="tx1"/>
                </a:solidFill>
                <a:latin typeface="Arial" charset="0"/>
                <a:ea typeface="ＭＳ Ｐゴシック" charset="0"/>
              </a:defRPr>
            </a:lvl4pPr>
            <a:lvl5pPr marL="2088672" indent="-232075" eaLnBrk="0" hangingPunct="0">
              <a:defRPr sz="2400">
                <a:solidFill>
                  <a:schemeClr val="tx1"/>
                </a:solidFill>
                <a:latin typeface="Arial" charset="0"/>
                <a:ea typeface="ＭＳ Ｐゴシック" charset="0"/>
              </a:defRPr>
            </a:lvl5pPr>
            <a:lvl6pPr marL="2552822" indent="-232075" eaLnBrk="0" fontAlgn="base" hangingPunct="0">
              <a:spcBef>
                <a:spcPct val="0"/>
              </a:spcBef>
              <a:spcAft>
                <a:spcPct val="0"/>
              </a:spcAft>
              <a:defRPr sz="2400">
                <a:solidFill>
                  <a:schemeClr val="tx1"/>
                </a:solidFill>
                <a:latin typeface="Arial" charset="0"/>
                <a:ea typeface="ＭＳ Ｐゴシック" charset="0"/>
              </a:defRPr>
            </a:lvl6pPr>
            <a:lvl7pPr marL="3016971" indent="-232075" eaLnBrk="0" fontAlgn="base" hangingPunct="0">
              <a:spcBef>
                <a:spcPct val="0"/>
              </a:spcBef>
              <a:spcAft>
                <a:spcPct val="0"/>
              </a:spcAft>
              <a:defRPr sz="2400">
                <a:solidFill>
                  <a:schemeClr val="tx1"/>
                </a:solidFill>
                <a:latin typeface="Arial" charset="0"/>
                <a:ea typeface="ＭＳ Ｐゴシック" charset="0"/>
              </a:defRPr>
            </a:lvl7pPr>
            <a:lvl8pPr marL="3481121" indent="-232075" eaLnBrk="0" fontAlgn="base" hangingPunct="0">
              <a:spcBef>
                <a:spcPct val="0"/>
              </a:spcBef>
              <a:spcAft>
                <a:spcPct val="0"/>
              </a:spcAft>
              <a:defRPr sz="2400">
                <a:solidFill>
                  <a:schemeClr val="tx1"/>
                </a:solidFill>
                <a:latin typeface="Arial" charset="0"/>
                <a:ea typeface="ＭＳ Ｐゴシック" charset="0"/>
              </a:defRPr>
            </a:lvl8pPr>
            <a:lvl9pPr marL="3945270" indent="-2320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189593-32A9-D146-BD51-DED5B6043098}" type="slidenum">
              <a:rPr lang="en-US" sz="1200">
                <a:solidFill>
                  <a:srgbClr val="000000"/>
                </a:solidFill>
              </a:rPr>
              <a:pPr eaLnBrk="1" hangingPunct="1"/>
              <a:t>8</a:t>
            </a:fld>
            <a:endParaRPr lang="en-US" sz="1200">
              <a:solidFill>
                <a:srgbClr val="000000"/>
              </a:solidFill>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3" name="Rectangle 3"/>
          <p:cNvSpPr>
            <a:spLocks noGrp="1" noChangeArrowheads="1"/>
          </p:cNvSpPr>
          <p:nvPr>
            <p:ph type="body" idx="1"/>
          </p:nvPr>
        </p:nvSpPr>
        <p:spPr bwMode="auto">
          <a:xfrm>
            <a:off x="701040" y="4387135"/>
            <a:ext cx="5608320" cy="4157838"/>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8911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https://upload.wikimedia.org/wikipedia/commons/thumb/4/44/Ogallala_saturated_thickness_1997-sattk97-v2.svg/300px-Ogallala_saturated_thickness_1997-sattk97-v2.svg.png</a:t>
            </a:r>
          </a:p>
        </p:txBody>
      </p:sp>
      <p:sp>
        <p:nvSpPr>
          <p:cNvPr id="4" name="Slide Number Placeholder 3"/>
          <p:cNvSpPr>
            <a:spLocks noGrp="1"/>
          </p:cNvSpPr>
          <p:nvPr>
            <p:ph type="sldNum" sz="quarter" idx="10"/>
          </p:nvPr>
        </p:nvSpPr>
        <p:spPr/>
        <p:txBody>
          <a:bodyPr/>
          <a:lstStyle/>
          <a:p>
            <a:fld id="{99D673F0-3C75-4679-A56C-49DB35B2B763}" type="slidenum">
              <a:rPr lang="en-US" smtClean="0"/>
              <a:t>9</a:t>
            </a:fld>
            <a:endParaRPr lang="en-US"/>
          </a:p>
        </p:txBody>
      </p:sp>
    </p:spTree>
    <p:extLst>
      <p:ext uri="{BB962C8B-B14F-4D97-AF65-F5344CB8AC3E}">
        <p14:creationId xmlns:p14="http://schemas.microsoft.com/office/powerpoint/2010/main" val="2768912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F47CE9A-2B98-C046-9967-B6F97DD07F57}" type="slidenum">
              <a:rPr lang="en-US" altLang="en-US" sz="1200">
                <a:solidFill>
                  <a:srgbClr val="000000"/>
                </a:solidFill>
              </a:rPr>
              <a:pPr eaLnBrk="1" hangingPunct="1"/>
              <a:t>11</a:t>
            </a:fld>
            <a:endParaRPr lang="en-US" altLang="en-US" sz="1200">
              <a:solidFill>
                <a:srgbClr val="000000"/>
              </a:solidFill>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5222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https://upload.wikimedia.org/wikipedia/commons/thumb/4/44/Ogallala_saturated_thickness_1997-sattk97-v2.svg/300px-Ogallala_saturated_thickness_1997-sattk97-v2.svg.png</a:t>
            </a:r>
          </a:p>
        </p:txBody>
      </p:sp>
      <p:sp>
        <p:nvSpPr>
          <p:cNvPr id="4" name="Slide Number Placeholder 3"/>
          <p:cNvSpPr>
            <a:spLocks noGrp="1"/>
          </p:cNvSpPr>
          <p:nvPr>
            <p:ph type="sldNum" sz="quarter" idx="10"/>
          </p:nvPr>
        </p:nvSpPr>
        <p:spPr/>
        <p:txBody>
          <a:bodyPr/>
          <a:lstStyle/>
          <a:p>
            <a:fld id="{99D673F0-3C75-4679-A56C-49DB35B2B763}" type="slidenum">
              <a:rPr lang="en-US" smtClean="0"/>
              <a:t>13</a:t>
            </a:fld>
            <a:endParaRPr lang="en-US"/>
          </a:p>
        </p:txBody>
      </p:sp>
    </p:spTree>
    <p:extLst>
      <p:ext uri="{BB962C8B-B14F-4D97-AF65-F5344CB8AC3E}">
        <p14:creationId xmlns:p14="http://schemas.microsoft.com/office/powerpoint/2010/main" val="132812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new field capacity product I created for our field site.</a:t>
            </a:r>
            <a:r>
              <a:rPr lang="en-US" baseline="0" dirty="0"/>
              <a:t> This product can be used to make prescription irrigation maps for the field that better characterize the soil spatial heterogeneity within the field. </a:t>
            </a:r>
          </a:p>
          <a:p>
            <a:r>
              <a:rPr lang="en-US" baseline="0" dirty="0"/>
              <a:t>Wetness Index! SSURGO with FC values</a:t>
            </a:r>
            <a:endParaRPr lang="en-US" dirty="0"/>
          </a:p>
        </p:txBody>
      </p:sp>
      <p:sp>
        <p:nvSpPr>
          <p:cNvPr id="4" name="Slide Number Placeholder 3"/>
          <p:cNvSpPr>
            <a:spLocks noGrp="1"/>
          </p:cNvSpPr>
          <p:nvPr>
            <p:ph type="sldNum" sz="quarter" idx="10"/>
          </p:nvPr>
        </p:nvSpPr>
        <p:spPr/>
        <p:txBody>
          <a:bodyPr/>
          <a:lstStyle/>
          <a:p>
            <a:fld id="{E24E658C-C215-6B42-BB03-C67F99FE4692}" type="slidenum">
              <a:rPr lang="en-US" smtClean="0"/>
              <a:t>44</a:t>
            </a:fld>
            <a:endParaRPr lang="en-US"/>
          </a:p>
        </p:txBody>
      </p:sp>
    </p:spTree>
    <p:extLst>
      <p:ext uri="{BB962C8B-B14F-4D97-AF65-F5344CB8AC3E}">
        <p14:creationId xmlns:p14="http://schemas.microsoft.com/office/powerpoint/2010/main" val="2405603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840F25FF-FAC8-B148-8CC6-C550D152BF3A}" type="slidenum">
              <a:rPr lang="en-US"/>
              <a:pPr>
                <a:defRPr/>
              </a:pPr>
              <a:t>‹#›</a:t>
            </a:fld>
            <a:endParaRPr lang="en-US"/>
          </a:p>
        </p:txBody>
      </p:sp>
    </p:spTree>
    <p:extLst>
      <p:ext uri="{BB962C8B-B14F-4D97-AF65-F5344CB8AC3E}">
        <p14:creationId xmlns:p14="http://schemas.microsoft.com/office/powerpoint/2010/main" val="303658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6760" y="86360"/>
            <a:ext cx="2291080" cy="6390640"/>
          </a:xfrm>
          <a:prstGeom prst="rect">
            <a:avLst/>
          </a:prstGeom>
        </p:spPr>
        <p:txBody>
          <a:bodyPr vert="eaVert" lIns="101823" tIns="50911" rIns="101823" bIns="50911"/>
          <a:lstStyle/>
          <a:p>
            <a:r>
              <a:rPr lang="en-US"/>
              <a:t>Click to edit Master title style</a:t>
            </a:r>
          </a:p>
        </p:txBody>
      </p:sp>
      <p:sp>
        <p:nvSpPr>
          <p:cNvPr id="3" name="Vertical Text Placeholder 2"/>
          <p:cNvSpPr>
            <a:spLocks noGrp="1"/>
          </p:cNvSpPr>
          <p:nvPr>
            <p:ph type="body" orient="vert" idx="1"/>
          </p:nvPr>
        </p:nvSpPr>
        <p:spPr>
          <a:xfrm>
            <a:off x="220033" y="86360"/>
            <a:ext cx="6709093" cy="63906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737B3BC2-CC58-F142-851E-9F2AF14C68D8}" type="slidenum">
              <a:rPr lang="en-US"/>
              <a:pPr>
                <a:defRPr/>
              </a:pPr>
              <a:t>‹#›</a:t>
            </a:fld>
            <a:endParaRPr lang="en-US"/>
          </a:p>
        </p:txBody>
      </p:sp>
    </p:spTree>
    <p:extLst>
      <p:ext uri="{BB962C8B-B14F-4D97-AF65-F5344CB8AC3E}">
        <p14:creationId xmlns:p14="http://schemas.microsoft.com/office/powerpoint/2010/main" val="162014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02920" y="7077922"/>
            <a:ext cx="2346960" cy="5397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436620" y="7077922"/>
            <a:ext cx="3185160" cy="5397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D4A07B-A596-1349-B7C5-2239F6D4CD59}" type="slidenum">
              <a:rPr lang="en-US" altLang="en-US"/>
              <a:pPr/>
              <a:t>‹#›</a:t>
            </a:fld>
            <a:endParaRPr lang="en-US" altLang="en-US"/>
          </a:p>
        </p:txBody>
      </p:sp>
    </p:spTree>
    <p:extLst>
      <p:ext uri="{BB962C8B-B14F-4D97-AF65-F5344CB8AC3E}">
        <p14:creationId xmlns:p14="http://schemas.microsoft.com/office/powerpoint/2010/main" val="31984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2920" indent="0" algn="ctr">
              <a:buNone/>
              <a:defRPr/>
            </a:lvl2pPr>
            <a:lvl3pPr marL="1005840" indent="0" algn="ctr">
              <a:buNone/>
              <a:defRPr/>
            </a:lvl3pPr>
            <a:lvl4pPr marL="1508760" indent="0" algn="ctr">
              <a:buNone/>
              <a:defRPr/>
            </a:lvl4pPr>
            <a:lvl5pPr marL="2011680" indent="0" algn="ctr">
              <a:buNone/>
              <a:defRPr/>
            </a:lvl5pPr>
            <a:lvl6pPr marL="2514600" indent="0" algn="ctr">
              <a:buNone/>
              <a:defRPr/>
            </a:lvl6pPr>
            <a:lvl7pPr marL="3017520" indent="0" algn="ctr">
              <a:buNone/>
              <a:defRPr/>
            </a:lvl7pPr>
            <a:lvl8pPr marL="3520440" indent="0" algn="ctr">
              <a:buNone/>
              <a:defRPr/>
            </a:lvl8pPr>
            <a:lvl9pPr marL="40233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1EF6DB-3D18-514E-82A9-B90AD28A1FDE}" type="slidenum">
              <a:rPr lang="en-US" altLang="en-US"/>
              <a:pPr/>
              <a:t>‹#›</a:t>
            </a:fld>
            <a:endParaRPr lang="en-US" altLang="en-US"/>
          </a:p>
        </p:txBody>
      </p:sp>
    </p:spTree>
    <p:extLst>
      <p:ext uri="{BB962C8B-B14F-4D97-AF65-F5344CB8AC3E}">
        <p14:creationId xmlns:p14="http://schemas.microsoft.com/office/powerpoint/2010/main" val="63509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7" name="Content Placeholder 26"/>
          <p:cNvSpPr>
            <a:spLocks noGrp="1"/>
          </p:cNvSpPr>
          <p:nvPr>
            <p:ph idx="1"/>
          </p:nvPr>
        </p:nvSpPr>
        <p:spPr>
          <a:effectLst/>
        </p:spPr>
        <p:txBody>
          <a:bodyPr/>
          <a:lstStyle>
            <a:lvl1pPr>
              <a:defRPr sz="1922">
                <a:solidFill>
                  <a:schemeClr val="tx1">
                    <a:lumMod val="75000"/>
                    <a:lumOff val="25000"/>
                  </a:schemeClr>
                </a:solidFill>
                <a:effectLst/>
                <a:latin typeface="Arial" pitchFamily="34" charset="0"/>
                <a:cs typeface="Arial" pitchFamily="34" charset="0"/>
              </a:defRPr>
            </a:lvl1pPr>
            <a:lvl2pPr>
              <a:defRPr sz="1602">
                <a:solidFill>
                  <a:schemeClr val="tx1">
                    <a:lumMod val="75000"/>
                    <a:lumOff val="25000"/>
                  </a:schemeClr>
                </a:solidFill>
                <a:effectLst/>
                <a:latin typeface="Arial" pitchFamily="34" charset="0"/>
                <a:cs typeface="Arial" pitchFamily="34" charset="0"/>
              </a:defRPr>
            </a:lvl2pPr>
            <a:lvl3pPr>
              <a:defRPr sz="1602">
                <a:solidFill>
                  <a:schemeClr val="tx1">
                    <a:lumMod val="75000"/>
                    <a:lumOff val="25000"/>
                  </a:schemeClr>
                </a:solidFill>
                <a:effectLst/>
                <a:latin typeface="Arial" pitchFamily="34" charset="0"/>
                <a:cs typeface="Arial" pitchFamily="34" charset="0"/>
              </a:defRPr>
            </a:lvl3pPr>
            <a:lvl4pPr>
              <a:defRPr>
                <a:solidFill>
                  <a:schemeClr val="tx1">
                    <a:lumMod val="75000"/>
                    <a:lumOff val="25000"/>
                  </a:schemeClr>
                </a:solidFill>
                <a:effectLst/>
                <a:latin typeface="Arial" pitchFamily="34" charset="0"/>
                <a:cs typeface="Arial" pitchFamily="34" charset="0"/>
              </a:defRPr>
            </a:lvl4pPr>
            <a:lvl5pPr>
              <a:defRPr>
                <a:solidFill>
                  <a:schemeClr val="tx1">
                    <a:lumMod val="75000"/>
                    <a:lumOff val="25000"/>
                  </a:schemeClr>
                </a:solidFill>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4"/>
          <p:cNvSpPr>
            <a:spLocks noGrp="1"/>
          </p:cNvSpPr>
          <p:nvPr>
            <p:ph type="dt" sz="half" idx="10"/>
          </p:nvPr>
        </p:nvSpPr>
        <p:spPr>
          <a:xfrm>
            <a:off x="7124700" y="86363"/>
            <a:ext cx="2766060" cy="327448"/>
          </a:xfrm>
          <a:prstGeom prst="rect">
            <a:avLst/>
          </a:prstGeom>
        </p:spPr>
        <p:txBody>
          <a:bodyPr/>
          <a:lstStyle>
            <a:lvl1pPr>
              <a:defRPr/>
            </a:lvl1pPr>
          </a:lstStyle>
          <a:p>
            <a:pPr>
              <a:defRPr/>
            </a:pPr>
            <a:fld id="{8F26EC56-6F12-4914-8527-11C8B828B39D}" type="datetimeFigureOut">
              <a:rPr lang="en-US">
                <a:solidFill>
                  <a:srgbClr val="53548A">
                    <a:shade val="75000"/>
                  </a:srgbClr>
                </a:solidFill>
              </a:rPr>
              <a:pPr>
                <a:defRPr/>
              </a:pPr>
              <a:t>5/10/21</a:t>
            </a:fld>
            <a:endParaRPr lang="en-US">
              <a:solidFill>
                <a:srgbClr val="53548A">
                  <a:shade val="75000"/>
                </a:srgbClr>
              </a:solidFill>
            </a:endParaRPr>
          </a:p>
        </p:txBody>
      </p:sp>
      <p:sp>
        <p:nvSpPr>
          <p:cNvPr id="5" name="Footer Placeholder 18"/>
          <p:cNvSpPr>
            <a:spLocks noGrp="1"/>
          </p:cNvSpPr>
          <p:nvPr>
            <p:ph type="ftr" sz="quarter" idx="11"/>
          </p:nvPr>
        </p:nvSpPr>
        <p:spPr>
          <a:xfrm>
            <a:off x="3939540" y="86363"/>
            <a:ext cx="3185160" cy="327448"/>
          </a:xfrm>
          <a:prstGeom prst="rect">
            <a:avLst/>
          </a:prstGeom>
        </p:spPr>
        <p:txBody>
          <a:bodyPr/>
          <a:lstStyle>
            <a:lvl1pPr>
              <a:defRPr/>
            </a:lvl1pPr>
          </a:lstStyle>
          <a:p>
            <a:pPr>
              <a:defRPr/>
            </a:pPr>
            <a:endParaRPr lang="en-US">
              <a:solidFill>
                <a:srgbClr val="53548A">
                  <a:shade val="75000"/>
                </a:srgbClr>
              </a:solidFill>
            </a:endParaRPr>
          </a:p>
        </p:txBody>
      </p:sp>
      <p:sp>
        <p:nvSpPr>
          <p:cNvPr id="6" name="Slide Number Placeholder 15"/>
          <p:cNvSpPr>
            <a:spLocks noGrp="1"/>
          </p:cNvSpPr>
          <p:nvPr>
            <p:ph type="sldNum" sz="quarter" idx="12"/>
          </p:nvPr>
        </p:nvSpPr>
        <p:spPr>
          <a:xfrm>
            <a:off x="9052561" y="7337002"/>
            <a:ext cx="834708" cy="280670"/>
          </a:xfrm>
        </p:spPr>
        <p:txBody>
          <a:bodyPr/>
          <a:lstStyle>
            <a:lvl1pPr>
              <a:defRPr/>
            </a:lvl1pPr>
          </a:lstStyle>
          <a:p>
            <a:pPr>
              <a:defRPr/>
            </a:pPr>
            <a:fld id="{9E0DD37C-1A72-4BB9-B386-9BCF1D8DDD23}" type="slidenum">
              <a:rPr lang="en-US">
                <a:solidFill>
                  <a:srgbClr val="53548A">
                    <a:shade val="75000"/>
                  </a:srgbClr>
                </a:solidFill>
              </a:rPr>
              <a:pPr>
                <a:defRPr/>
              </a:pPr>
              <a:t>‹#›</a:t>
            </a:fld>
            <a:endParaRPr lang="en-US">
              <a:solidFill>
                <a:srgbClr val="53548A">
                  <a:shade val="75000"/>
                </a:srgbClr>
              </a:solidFill>
            </a:endParaRPr>
          </a:p>
        </p:txBody>
      </p:sp>
      <p:sp>
        <p:nvSpPr>
          <p:cNvPr id="7" name="Title Placeholder 9"/>
          <p:cNvSpPr>
            <a:spLocks noGrp="1"/>
          </p:cNvSpPr>
          <p:nvPr>
            <p:ph type="title"/>
          </p:nvPr>
        </p:nvSpPr>
        <p:spPr>
          <a:xfrm>
            <a:off x="325782" y="333732"/>
            <a:ext cx="9555480" cy="1009792"/>
          </a:xfrm>
          <a:prstGeom prst="rect">
            <a:avLst/>
          </a:prstGeom>
        </p:spPr>
        <p:txBody>
          <a:bodyPr vert="horz" anchor="b">
            <a:normAutofit/>
          </a:bodyPr>
          <a:lstStyle/>
          <a:p>
            <a:r>
              <a:rPr lang="en-US" dirty="0"/>
              <a:t>Click to edit Master title style</a:t>
            </a:r>
          </a:p>
        </p:txBody>
      </p:sp>
    </p:spTree>
    <p:extLst>
      <p:ext uri="{BB962C8B-B14F-4D97-AF65-F5344CB8AC3E}">
        <p14:creationId xmlns:p14="http://schemas.microsoft.com/office/powerpoint/2010/main" val="1528428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3"/>
            <a:ext cx="8549640" cy="1543685"/>
          </a:xfrm>
          <a:prstGeom prst="rect">
            <a:avLst/>
          </a:prstGeom>
        </p:spPr>
        <p:txBody>
          <a:bodyPr lIns="101823" tIns="50911" rIns="101823" bIns="50911"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115" indent="0">
              <a:buNone/>
              <a:defRPr sz="2000"/>
            </a:lvl2pPr>
            <a:lvl3pPr marL="1018228" indent="0">
              <a:buNone/>
              <a:defRPr sz="1800"/>
            </a:lvl3pPr>
            <a:lvl4pPr marL="1527344" indent="0">
              <a:buNone/>
              <a:defRPr sz="1600"/>
            </a:lvl4pPr>
            <a:lvl5pPr marL="2036458" indent="0">
              <a:buNone/>
              <a:defRPr sz="1600"/>
            </a:lvl5pPr>
            <a:lvl6pPr marL="2545574" indent="0">
              <a:buNone/>
              <a:defRPr sz="1600"/>
            </a:lvl6pPr>
            <a:lvl7pPr marL="3054686" indent="0">
              <a:buNone/>
              <a:defRPr sz="1600"/>
            </a:lvl7pPr>
            <a:lvl8pPr marL="3563802" indent="0">
              <a:buNone/>
              <a:defRPr sz="1600"/>
            </a:lvl8pPr>
            <a:lvl9pPr marL="4072914" indent="0">
              <a:buNone/>
              <a:defRPr sz="1600"/>
            </a:lvl9pPr>
          </a:lstStyle>
          <a:p>
            <a:pPr lvl="0"/>
            <a:r>
              <a:rPr lang="en-US"/>
              <a:t>Click to edit Master text styles</a:t>
            </a:r>
          </a:p>
        </p:txBody>
      </p:sp>
      <p:sp>
        <p:nvSpPr>
          <p:cNvPr id="4" name="Rectangle 17"/>
          <p:cNvSpPr>
            <a:spLocks noGrp="1" noChangeArrowheads="1"/>
          </p:cNvSpPr>
          <p:nvPr>
            <p:ph type="sldNum" sz="quarter" idx="10"/>
          </p:nvPr>
        </p:nvSpPr>
        <p:spPr>
          <a:ln/>
        </p:spPr>
        <p:txBody>
          <a:bodyPr/>
          <a:lstStyle>
            <a:lvl1pPr>
              <a:defRPr/>
            </a:lvl1pPr>
          </a:lstStyle>
          <a:p>
            <a:pPr>
              <a:defRPr/>
            </a:pPr>
            <a:fld id="{11B2C8F4-B4AE-D344-9EAD-4C7D60B67F50}" type="slidenum">
              <a:rPr lang="en-US"/>
              <a:pPr>
                <a:defRPr/>
              </a:pPr>
              <a:t>‹#›</a:t>
            </a:fld>
            <a:endParaRPr lang="en-US"/>
          </a:p>
        </p:txBody>
      </p:sp>
    </p:spTree>
    <p:extLst>
      <p:ext uri="{BB962C8B-B14F-4D97-AF65-F5344CB8AC3E}">
        <p14:creationId xmlns:p14="http://schemas.microsoft.com/office/powerpoint/2010/main" val="87077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Content Placeholder 2"/>
          <p:cNvSpPr>
            <a:spLocks noGrp="1"/>
          </p:cNvSpPr>
          <p:nvPr>
            <p:ph sz="half" idx="1"/>
          </p:nvPr>
        </p:nvSpPr>
        <p:spPr>
          <a:xfrm>
            <a:off x="754380" y="1036320"/>
            <a:ext cx="4232910" cy="544068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4930" y="1036320"/>
            <a:ext cx="4232910" cy="544068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ln/>
        </p:spPr>
        <p:txBody>
          <a:bodyPr/>
          <a:lstStyle>
            <a:lvl1pPr>
              <a:defRPr/>
            </a:lvl1pPr>
          </a:lstStyle>
          <a:p>
            <a:pPr>
              <a:defRPr/>
            </a:pPr>
            <a:fld id="{8C6A5179-B0DD-AA4E-97AA-87FB530BB313}" type="slidenum">
              <a:rPr lang="en-US"/>
              <a:pPr>
                <a:defRPr/>
              </a:pPr>
              <a:t>‹#›</a:t>
            </a:fld>
            <a:endParaRPr lang="en-US"/>
          </a:p>
        </p:txBody>
      </p:sp>
    </p:spTree>
    <p:extLst>
      <p:ext uri="{BB962C8B-B14F-4D97-AF65-F5344CB8AC3E}">
        <p14:creationId xmlns:p14="http://schemas.microsoft.com/office/powerpoint/2010/main" val="2954962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lIns="101823" tIns="50911" rIns="101823" bIns="50911"/>
          <a:lstStyle>
            <a:lvl1pPr>
              <a:defRPr/>
            </a:lvl1pPr>
          </a:lstStyle>
          <a:p>
            <a:r>
              <a:rPr lang="en-US"/>
              <a:t>Click to edit Master title style</a:t>
            </a:r>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3" y="1739795"/>
            <a:ext cx="4445953"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33"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sldNum" sz="quarter" idx="10"/>
          </p:nvPr>
        </p:nvSpPr>
        <p:spPr>
          <a:ln/>
        </p:spPr>
        <p:txBody>
          <a:bodyPr/>
          <a:lstStyle>
            <a:lvl1pPr>
              <a:defRPr/>
            </a:lvl1pPr>
          </a:lstStyle>
          <a:p>
            <a:pPr>
              <a:defRPr/>
            </a:pPr>
            <a:fld id="{9C84E269-405B-8A48-BD04-84B4A156170B}" type="slidenum">
              <a:rPr lang="en-US"/>
              <a:pPr>
                <a:defRPr/>
              </a:pPr>
              <a:t>‹#›</a:t>
            </a:fld>
            <a:endParaRPr lang="en-US"/>
          </a:p>
        </p:txBody>
      </p:sp>
    </p:spTree>
    <p:extLst>
      <p:ext uri="{BB962C8B-B14F-4D97-AF65-F5344CB8AC3E}">
        <p14:creationId xmlns:p14="http://schemas.microsoft.com/office/powerpoint/2010/main" val="334823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Rectangle 17"/>
          <p:cNvSpPr>
            <a:spLocks noGrp="1" noChangeArrowheads="1"/>
          </p:cNvSpPr>
          <p:nvPr>
            <p:ph type="sldNum" sz="quarter" idx="10"/>
          </p:nvPr>
        </p:nvSpPr>
        <p:spPr>
          <a:ln/>
        </p:spPr>
        <p:txBody>
          <a:bodyPr/>
          <a:lstStyle>
            <a:lvl1pPr>
              <a:defRPr/>
            </a:lvl1pPr>
          </a:lstStyle>
          <a:p>
            <a:pPr>
              <a:defRPr/>
            </a:pPr>
            <a:fld id="{A7500F70-2FBF-8F40-971B-64A6FA1327D1}" type="slidenum">
              <a:rPr lang="en-US"/>
              <a:pPr>
                <a:defRPr/>
              </a:pPr>
              <a:t>‹#›</a:t>
            </a:fld>
            <a:endParaRPr lang="en-US"/>
          </a:p>
        </p:txBody>
      </p:sp>
    </p:spTree>
    <p:extLst>
      <p:ext uri="{BB962C8B-B14F-4D97-AF65-F5344CB8AC3E}">
        <p14:creationId xmlns:p14="http://schemas.microsoft.com/office/powerpoint/2010/main" val="233915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pPr>
              <a:defRPr/>
            </a:pPr>
            <a:fld id="{A5D94AB2-1003-D640-AD53-1112DE800265}" type="slidenum">
              <a:rPr lang="en-US"/>
              <a:pPr>
                <a:defRPr/>
              </a:pPr>
              <a:t>‹#›</a:t>
            </a:fld>
            <a:endParaRPr lang="en-US"/>
          </a:p>
        </p:txBody>
      </p:sp>
    </p:spTree>
    <p:extLst>
      <p:ext uri="{BB962C8B-B14F-4D97-AF65-F5344CB8AC3E}">
        <p14:creationId xmlns:p14="http://schemas.microsoft.com/office/powerpoint/2010/main" val="399917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a:prstGeom prst="rect">
            <a:avLst/>
          </a:prstGeom>
        </p:spPr>
        <p:txBody>
          <a:bodyPr lIns="101823" tIns="50911" rIns="101823" bIns="50911"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AC325733-67B5-F349-AA05-28AB60FBA88F}" type="slidenum">
              <a:rPr lang="en-US"/>
              <a:pPr>
                <a:defRPr/>
              </a:pPr>
              <a:t>‹#›</a:t>
            </a:fld>
            <a:endParaRPr lang="en-US"/>
          </a:p>
        </p:txBody>
      </p:sp>
    </p:spTree>
    <p:extLst>
      <p:ext uri="{BB962C8B-B14F-4D97-AF65-F5344CB8AC3E}">
        <p14:creationId xmlns:p14="http://schemas.microsoft.com/office/powerpoint/2010/main" val="188990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a:prstGeom prst="rect">
            <a:avLst/>
          </a:prstGeom>
        </p:spPr>
        <p:txBody>
          <a:bodyPr lIns="101823" tIns="50911" rIns="101823" bIns="50911"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115" indent="0">
              <a:buNone/>
              <a:defRPr sz="3100"/>
            </a:lvl2pPr>
            <a:lvl3pPr marL="1018228" indent="0">
              <a:buNone/>
              <a:defRPr sz="2700"/>
            </a:lvl3pPr>
            <a:lvl4pPr marL="1527344" indent="0">
              <a:buNone/>
              <a:defRPr sz="2200"/>
            </a:lvl4pPr>
            <a:lvl5pPr marL="2036458" indent="0">
              <a:buNone/>
              <a:defRPr sz="2200"/>
            </a:lvl5pPr>
            <a:lvl6pPr marL="2545574" indent="0">
              <a:buNone/>
              <a:defRPr sz="2200"/>
            </a:lvl6pPr>
            <a:lvl7pPr marL="3054686" indent="0">
              <a:buNone/>
              <a:defRPr sz="2200"/>
            </a:lvl7pPr>
            <a:lvl8pPr marL="3563802" indent="0">
              <a:buNone/>
              <a:defRPr sz="2200"/>
            </a:lvl8pPr>
            <a:lvl9pPr marL="4072914"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a:t>Click to edit Master text styles</a:t>
            </a:r>
          </a:p>
        </p:txBody>
      </p:sp>
      <p:sp>
        <p:nvSpPr>
          <p:cNvPr id="5" name="Rectangle 17"/>
          <p:cNvSpPr>
            <a:spLocks noGrp="1" noChangeArrowheads="1"/>
          </p:cNvSpPr>
          <p:nvPr>
            <p:ph type="sldNum" sz="quarter" idx="10"/>
          </p:nvPr>
        </p:nvSpPr>
        <p:spPr>
          <a:ln/>
        </p:spPr>
        <p:txBody>
          <a:bodyPr/>
          <a:lstStyle>
            <a:lvl1pPr>
              <a:defRPr/>
            </a:lvl1pPr>
          </a:lstStyle>
          <a:p>
            <a:pPr>
              <a:defRPr/>
            </a:pPr>
            <a:fld id="{67A297A2-0568-C84A-9189-0BF6FA3C468F}" type="slidenum">
              <a:rPr lang="en-US"/>
              <a:pPr>
                <a:defRPr/>
              </a:pPr>
              <a:t>‹#›</a:t>
            </a:fld>
            <a:endParaRPr lang="en-US"/>
          </a:p>
        </p:txBody>
      </p:sp>
    </p:spTree>
    <p:extLst>
      <p:ext uri="{BB962C8B-B14F-4D97-AF65-F5344CB8AC3E}">
        <p14:creationId xmlns:p14="http://schemas.microsoft.com/office/powerpoint/2010/main" val="8670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0028" y="86360"/>
            <a:ext cx="5448300" cy="431800"/>
          </a:xfrm>
          <a:prstGeom prst="rect">
            <a:avLst/>
          </a:prstGeom>
        </p:spPr>
        <p:txBody>
          <a:bodyPr lIns="101823" tIns="50911" rIns="101823" bIns="50911"/>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ln/>
        </p:spPr>
        <p:txBody>
          <a:bodyPr/>
          <a:lstStyle>
            <a:lvl1pPr>
              <a:defRPr/>
            </a:lvl1pPr>
          </a:lstStyle>
          <a:p>
            <a:pPr>
              <a:defRPr/>
            </a:pPr>
            <a:fld id="{0D8865EA-6D55-A148-BF34-08F22F29B3C5}" type="slidenum">
              <a:rPr lang="en-US"/>
              <a:pPr>
                <a:defRPr/>
              </a:pPr>
              <a:t>‹#›</a:t>
            </a:fld>
            <a:endParaRPr lang="en-US"/>
          </a:p>
        </p:txBody>
      </p:sp>
    </p:spTree>
    <p:extLst>
      <p:ext uri="{BB962C8B-B14F-4D97-AF65-F5344CB8AC3E}">
        <p14:creationId xmlns:p14="http://schemas.microsoft.com/office/powerpoint/2010/main" val="15491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0058400" cy="71051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0" name="Rectangle 16"/>
          <p:cNvSpPr>
            <a:spLocks noGrp="1" noChangeArrowheads="1"/>
          </p:cNvSpPr>
          <p:nvPr>
            <p:ph type="body" idx="1"/>
          </p:nvPr>
        </p:nvSpPr>
        <p:spPr bwMode="auto">
          <a:xfrm>
            <a:off x="754063" y="1036638"/>
            <a:ext cx="8634412" cy="5440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cmpd="tri">
                <a:solidFill>
                  <a:srgbClr val="000000"/>
                </a:solidFill>
                <a:miter lim="800000"/>
                <a:headEnd/>
                <a:tailEnd/>
              </a14:hiddenLine>
            </a:ext>
          </a:extLst>
        </p:spPr>
        <p:txBody>
          <a:bodyPr vert="horz" wrap="square" lIns="101823" tIns="50911" rIns="101823" bIns="509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sldNum" sz="quarter" idx="4"/>
          </p:nvPr>
        </p:nvSpPr>
        <p:spPr bwMode="auto">
          <a:xfrm>
            <a:off x="9220200" y="7340600"/>
            <a:ext cx="669925" cy="258763"/>
          </a:xfrm>
          <a:prstGeom prst="rect">
            <a:avLst/>
          </a:prstGeom>
          <a:noFill/>
          <a:ln w="9525">
            <a:noFill/>
            <a:miter lim="800000"/>
            <a:headEnd/>
            <a:tailEnd/>
          </a:ln>
          <a:effectLst/>
        </p:spPr>
        <p:txBody>
          <a:bodyPr vert="horz" wrap="square" lIns="101823" tIns="50911" rIns="101823" bIns="50911" numCol="1" anchor="t" anchorCtr="0" compatLnSpc="1">
            <a:prstTxWarp prst="textNoShape">
              <a:avLst/>
            </a:prstTxWarp>
          </a:bodyPr>
          <a:lstStyle>
            <a:lvl1pPr algn="r">
              <a:defRPr sz="1300" b="1">
                <a:cs typeface="+mn-cs"/>
              </a:defRPr>
            </a:lvl1pPr>
          </a:lstStyle>
          <a:p>
            <a:pPr>
              <a:defRPr/>
            </a:pPr>
            <a:fld id="{38D2F9E1-657B-CB42-AE5A-44E492C3841D}" type="slidenum">
              <a:rPr lang="en-US"/>
              <a:pPr>
                <a:defRPr/>
              </a:pPr>
              <a:t>‹#›</a:t>
            </a:fld>
            <a:endParaRPr lang="en-US"/>
          </a:p>
        </p:txBody>
      </p:sp>
      <p:pic>
        <p:nvPicPr>
          <p:cNvPr id="6" name="Picture 5"/>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67346"/>
            <a:ext cx="1500824" cy="584433"/>
          </a:xfrm>
          <a:prstGeom prst="rect">
            <a:avLst/>
          </a:prstGeom>
        </p:spPr>
      </p:pic>
      <p:pic>
        <p:nvPicPr>
          <p:cNvPr id="2" name="Picture 1"/>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8559113" y="57726"/>
            <a:ext cx="1470424" cy="442555"/>
          </a:xfrm>
          <a:prstGeom prst="rect">
            <a:avLst/>
          </a:prstGeom>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7" r:id="rId11"/>
    <p:sldLayoutId id="2147483818" r:id="rId12"/>
    <p:sldLayoutId id="2147483819" r:id="rId13"/>
  </p:sldLayoutIdLst>
  <p:hf hdr="0" ftr="0" dt="0"/>
  <p:txStyles>
    <p:titleStyle>
      <a:lvl1pPr algn="l" rtl="0" eaLnBrk="0" fontAlgn="base" hangingPunct="0">
        <a:spcBef>
          <a:spcPct val="0"/>
        </a:spcBef>
        <a:spcAft>
          <a:spcPct val="0"/>
        </a:spcAft>
        <a:defRPr>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a:solidFill>
            <a:schemeClr val="bg1"/>
          </a:solidFill>
          <a:latin typeface="Arial Narrow" pitchFamily="34" charset="0"/>
          <a:ea typeface="ＭＳ Ｐゴシック" charset="0"/>
          <a:cs typeface="ＭＳ Ｐゴシック" charset="0"/>
        </a:defRPr>
      </a:lvl5pPr>
      <a:lvl6pPr marL="509115" algn="l" rtl="0" fontAlgn="base">
        <a:spcBef>
          <a:spcPct val="0"/>
        </a:spcBef>
        <a:spcAft>
          <a:spcPct val="0"/>
        </a:spcAft>
        <a:defRPr sz="1800">
          <a:solidFill>
            <a:schemeClr val="bg1"/>
          </a:solidFill>
          <a:latin typeface="Arial Narrow" pitchFamily="34" charset="0"/>
        </a:defRPr>
      </a:lvl6pPr>
      <a:lvl7pPr marL="1018228" algn="l" rtl="0" fontAlgn="base">
        <a:spcBef>
          <a:spcPct val="0"/>
        </a:spcBef>
        <a:spcAft>
          <a:spcPct val="0"/>
        </a:spcAft>
        <a:defRPr sz="1800">
          <a:solidFill>
            <a:schemeClr val="bg1"/>
          </a:solidFill>
          <a:latin typeface="Arial Narrow" pitchFamily="34" charset="0"/>
        </a:defRPr>
      </a:lvl7pPr>
      <a:lvl8pPr marL="1527344" algn="l" rtl="0" fontAlgn="base">
        <a:spcBef>
          <a:spcPct val="0"/>
        </a:spcBef>
        <a:spcAft>
          <a:spcPct val="0"/>
        </a:spcAft>
        <a:defRPr sz="1800">
          <a:solidFill>
            <a:schemeClr val="bg1"/>
          </a:solidFill>
          <a:latin typeface="Arial Narrow" pitchFamily="34" charset="0"/>
        </a:defRPr>
      </a:lvl8pPr>
      <a:lvl9pPr marL="2036458" algn="l" rtl="0" fontAlgn="base">
        <a:spcBef>
          <a:spcPct val="0"/>
        </a:spcBef>
        <a:spcAft>
          <a:spcPct val="0"/>
        </a:spcAft>
        <a:defRPr sz="1800">
          <a:solidFill>
            <a:schemeClr val="bg1"/>
          </a:solidFill>
          <a:latin typeface="Arial Narrow" pitchFamily="34"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a:solidFill>
            <a:schemeClr val="tx1"/>
          </a:solidFill>
          <a:latin typeface="+mn-lt"/>
          <a:ea typeface="ＭＳ Ｐゴシック" charset="0"/>
        </a:defRPr>
      </a:lvl2pPr>
      <a:lvl3pPr marL="1271588" indent="-254000" algn="l" rtl="0" eaLnBrk="0" fontAlgn="base" hangingPunct="0">
        <a:spcBef>
          <a:spcPct val="20000"/>
        </a:spcBef>
        <a:spcAft>
          <a:spcPct val="0"/>
        </a:spcAft>
        <a:buChar char="•"/>
        <a:defRPr>
          <a:solidFill>
            <a:schemeClr val="tx1"/>
          </a:solidFill>
          <a:latin typeface="+mn-lt"/>
          <a:ea typeface="ＭＳ Ｐゴシック" charset="0"/>
        </a:defRPr>
      </a:lvl3pPr>
      <a:lvl4pPr marL="1781175" indent="-254000" algn="l" rtl="0" eaLnBrk="0" fontAlgn="base" hangingPunct="0">
        <a:spcBef>
          <a:spcPct val="20000"/>
        </a:spcBef>
        <a:spcAft>
          <a:spcPct val="0"/>
        </a:spcAft>
        <a:buChar char="–"/>
        <a:defRPr>
          <a:solidFill>
            <a:schemeClr val="tx1"/>
          </a:solidFill>
          <a:latin typeface="+mn-lt"/>
          <a:ea typeface="ＭＳ Ｐゴシック" charset="0"/>
        </a:defRPr>
      </a:lvl4pPr>
      <a:lvl5pPr marL="2290763" indent="-254000" algn="l" rtl="0" eaLnBrk="0" fontAlgn="base" hangingPunct="0">
        <a:spcBef>
          <a:spcPct val="20000"/>
        </a:spcBef>
        <a:spcAft>
          <a:spcPct val="0"/>
        </a:spcAft>
        <a:buChar char="»"/>
        <a:defRPr>
          <a:solidFill>
            <a:schemeClr val="tx1"/>
          </a:solidFill>
          <a:latin typeface="+mn-lt"/>
          <a:ea typeface="ＭＳ Ｐゴシック" charset="0"/>
        </a:defRPr>
      </a:lvl5pPr>
      <a:lvl6pPr marL="2800129" indent="-254556" algn="l" rtl="0" fontAlgn="base">
        <a:spcBef>
          <a:spcPct val="20000"/>
        </a:spcBef>
        <a:spcAft>
          <a:spcPct val="0"/>
        </a:spcAft>
        <a:buChar char="»"/>
        <a:defRPr sz="1800">
          <a:solidFill>
            <a:schemeClr val="tx1"/>
          </a:solidFill>
          <a:latin typeface="+mn-lt"/>
        </a:defRPr>
      </a:lvl6pPr>
      <a:lvl7pPr marL="3309245" indent="-254556" algn="l" rtl="0" fontAlgn="base">
        <a:spcBef>
          <a:spcPct val="20000"/>
        </a:spcBef>
        <a:spcAft>
          <a:spcPct val="0"/>
        </a:spcAft>
        <a:buChar char="»"/>
        <a:defRPr sz="1800">
          <a:solidFill>
            <a:schemeClr val="tx1"/>
          </a:solidFill>
          <a:latin typeface="+mn-lt"/>
        </a:defRPr>
      </a:lvl7pPr>
      <a:lvl8pPr marL="3818359" indent="-254556" algn="l" rtl="0" fontAlgn="base">
        <a:spcBef>
          <a:spcPct val="20000"/>
        </a:spcBef>
        <a:spcAft>
          <a:spcPct val="0"/>
        </a:spcAft>
        <a:buChar char="»"/>
        <a:defRPr sz="1800">
          <a:solidFill>
            <a:schemeClr val="tx1"/>
          </a:solidFill>
          <a:latin typeface="+mn-lt"/>
        </a:defRPr>
      </a:lvl8pPr>
      <a:lvl9pPr marL="4327471" indent="-254556" algn="l" rtl="0" fontAlgn="base">
        <a:spcBef>
          <a:spcPct val="20000"/>
        </a:spcBef>
        <a:spcAft>
          <a:spcPct val="0"/>
        </a:spcAft>
        <a:buChar char="»"/>
        <a:defRPr sz="1800">
          <a:solidFill>
            <a:schemeClr val="tx1"/>
          </a:solidFill>
          <a:latin typeface="+mn-lt"/>
        </a:defRPr>
      </a:lvl9pPr>
    </p:bodyStyle>
    <p:otherStyle>
      <a:defPPr>
        <a:defRPr lang="en-US"/>
      </a:defPPr>
      <a:lvl1pPr marL="0" algn="l" defTabSz="1018228" rtl="0" eaLnBrk="1" latinLnBrk="0" hangingPunct="1">
        <a:defRPr sz="2000" kern="1200">
          <a:solidFill>
            <a:schemeClr val="tx1"/>
          </a:solidFill>
          <a:latin typeface="+mn-lt"/>
          <a:ea typeface="+mn-ea"/>
          <a:cs typeface="+mn-cs"/>
        </a:defRPr>
      </a:lvl1pPr>
      <a:lvl2pPr marL="509115" algn="l" defTabSz="1018228" rtl="0" eaLnBrk="1" latinLnBrk="0" hangingPunct="1">
        <a:defRPr sz="2000" kern="1200">
          <a:solidFill>
            <a:schemeClr val="tx1"/>
          </a:solidFill>
          <a:latin typeface="+mn-lt"/>
          <a:ea typeface="+mn-ea"/>
          <a:cs typeface="+mn-cs"/>
        </a:defRPr>
      </a:lvl2pPr>
      <a:lvl3pPr marL="1018228" algn="l" defTabSz="1018228" rtl="0" eaLnBrk="1" latinLnBrk="0" hangingPunct="1">
        <a:defRPr sz="2000" kern="1200">
          <a:solidFill>
            <a:schemeClr val="tx1"/>
          </a:solidFill>
          <a:latin typeface="+mn-lt"/>
          <a:ea typeface="+mn-ea"/>
          <a:cs typeface="+mn-cs"/>
        </a:defRPr>
      </a:lvl3pPr>
      <a:lvl4pPr marL="1527344" algn="l" defTabSz="1018228" rtl="0" eaLnBrk="1" latinLnBrk="0" hangingPunct="1">
        <a:defRPr sz="2000" kern="1200">
          <a:solidFill>
            <a:schemeClr val="tx1"/>
          </a:solidFill>
          <a:latin typeface="+mn-lt"/>
          <a:ea typeface="+mn-ea"/>
          <a:cs typeface="+mn-cs"/>
        </a:defRPr>
      </a:lvl4pPr>
      <a:lvl5pPr marL="2036458" algn="l" defTabSz="1018228" rtl="0" eaLnBrk="1" latinLnBrk="0" hangingPunct="1">
        <a:defRPr sz="2000" kern="1200">
          <a:solidFill>
            <a:schemeClr val="tx1"/>
          </a:solidFill>
          <a:latin typeface="+mn-lt"/>
          <a:ea typeface="+mn-ea"/>
          <a:cs typeface="+mn-cs"/>
        </a:defRPr>
      </a:lvl5pPr>
      <a:lvl6pPr marL="2545574" algn="l" defTabSz="1018228" rtl="0" eaLnBrk="1" latinLnBrk="0" hangingPunct="1">
        <a:defRPr sz="2000" kern="1200">
          <a:solidFill>
            <a:schemeClr val="tx1"/>
          </a:solidFill>
          <a:latin typeface="+mn-lt"/>
          <a:ea typeface="+mn-ea"/>
          <a:cs typeface="+mn-cs"/>
        </a:defRPr>
      </a:lvl6pPr>
      <a:lvl7pPr marL="3054686" algn="l" defTabSz="1018228" rtl="0" eaLnBrk="1" latinLnBrk="0" hangingPunct="1">
        <a:defRPr sz="2000" kern="1200">
          <a:solidFill>
            <a:schemeClr val="tx1"/>
          </a:solidFill>
          <a:latin typeface="+mn-lt"/>
          <a:ea typeface="+mn-ea"/>
          <a:cs typeface="+mn-cs"/>
        </a:defRPr>
      </a:lvl7pPr>
      <a:lvl8pPr marL="3563802" algn="l" defTabSz="1018228" rtl="0" eaLnBrk="1" latinLnBrk="0" hangingPunct="1">
        <a:defRPr sz="2000" kern="1200">
          <a:solidFill>
            <a:schemeClr val="tx1"/>
          </a:solidFill>
          <a:latin typeface="+mn-lt"/>
          <a:ea typeface="+mn-ea"/>
          <a:cs typeface="+mn-cs"/>
        </a:defRPr>
      </a:lvl8pPr>
      <a:lvl9pPr marL="4072914" algn="l" defTabSz="101822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docid=4-7BqjRae_hs5M&amp;tbnid=xTFNtZkAvQ6tiM:&amp;ved=0CAUQjRw&amp;url=http://www.valleyirrigation.com/valley-irrigation/ae/home&amp;ei=ChOWUsmiJMv9oASfzoCICQ&amp;bvm=bv.57155469,d.aWc&amp;psig=AFQjCNGaIqotgYqW-mJVioWoAbicjc4I3g&amp;ust=1385652961145078" TargetMode="External"/><Relationship Id="rId2" Type="http://schemas.openxmlformats.org/officeDocument/2006/relationships/image" Target="../media/image35.jpeg"/><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hyperlink" Target="http://www.google.com/url?sa=i&amp;rct=j&amp;q=&amp;esrc=s&amp;source=images&amp;cd=&amp;docid=4-7BqjRae_hs5M&amp;tbnid=xTFNtZkAvQ6tiM:&amp;ved=0CAUQjRw&amp;url=http://www.valleyirrigation.com/valley-irrigation/ae/home&amp;ei=ChOWUsmiJMv9oASfzoCICQ&amp;bvm=bv.57155469,d.aWc&amp;psig=AFQjCNGaIqotgYqW-mJVioWoAbicjc4I3g&amp;ust=1385652961145078"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49.tif"/><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tif"/><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0.tif"/><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65.tif"/><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tif"/><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tiff"/><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tiff"/><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71.tif"/><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3"/>
          <p:cNvSpPr txBox="1">
            <a:spLocks noChangeArrowheads="1"/>
          </p:cNvSpPr>
          <p:nvPr/>
        </p:nvSpPr>
        <p:spPr bwMode="auto">
          <a:xfrm>
            <a:off x="0" y="1512926"/>
            <a:ext cx="10058400" cy="121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3600" dirty="0"/>
              <a:t>Lecture 6:</a:t>
            </a:r>
          </a:p>
          <a:p>
            <a:pPr algn="ctr" eaLnBrk="1" hangingPunct="1"/>
            <a:r>
              <a:rPr lang="en-US" sz="3600" dirty="0"/>
              <a:t>Use of CRNS data for irrigation agriculture</a:t>
            </a:r>
          </a:p>
        </p:txBody>
      </p:sp>
      <p:sp>
        <p:nvSpPr>
          <p:cNvPr id="23554" name="TextBox 5"/>
          <p:cNvSpPr txBox="1">
            <a:spLocks noChangeArrowheads="1"/>
          </p:cNvSpPr>
          <p:nvPr/>
        </p:nvSpPr>
        <p:spPr bwMode="auto">
          <a:xfrm>
            <a:off x="0" y="4513475"/>
            <a:ext cx="10058400" cy="595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3200" dirty="0">
                <a:solidFill>
                  <a:srgbClr val="FF0000"/>
                </a:solidFill>
              </a:rPr>
              <a:t>Trenton Franz</a:t>
            </a:r>
          </a:p>
        </p:txBody>
      </p:sp>
      <p:sp>
        <p:nvSpPr>
          <p:cNvPr id="23556" name="TextBox 7"/>
          <p:cNvSpPr txBox="1">
            <a:spLocks noChangeArrowheads="1"/>
          </p:cNvSpPr>
          <p:nvPr/>
        </p:nvSpPr>
        <p:spPr bwMode="auto">
          <a:xfrm>
            <a:off x="0" y="5790475"/>
            <a:ext cx="10058400" cy="1457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23" tIns="50911" rIns="101823" bIns="50911">
            <a:spAutoFit/>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2200" dirty="0"/>
              <a:t>Assoc. Professor of </a:t>
            </a:r>
            <a:r>
              <a:rPr lang="en-US" sz="2200" dirty="0" err="1"/>
              <a:t>Hydrogeophysics</a:t>
            </a:r>
            <a:r>
              <a:rPr lang="en-US" sz="2200" dirty="0"/>
              <a:t> </a:t>
            </a:r>
          </a:p>
          <a:p>
            <a:pPr algn="ctr" eaLnBrk="1" hangingPunct="1"/>
            <a:r>
              <a:rPr lang="en-US" sz="2200" dirty="0"/>
              <a:t>School of Natural Resources </a:t>
            </a:r>
          </a:p>
          <a:p>
            <a:pPr algn="ctr" eaLnBrk="1" hangingPunct="1"/>
            <a:r>
              <a:rPr lang="en-US" sz="2200" dirty="0"/>
              <a:t>Faculty Fellow at the Daugherty Water for Food Global Institute</a:t>
            </a:r>
          </a:p>
          <a:p>
            <a:pPr algn="ctr" eaLnBrk="1" hangingPunct="1"/>
            <a:r>
              <a:rPr lang="en-US" sz="2200" dirty="0"/>
              <a:t>University of Nebraska-Lincoln</a:t>
            </a:r>
          </a:p>
        </p:txBody>
      </p:sp>
    </p:spTree>
    <p:extLst>
      <p:ext uri="{BB962C8B-B14F-4D97-AF65-F5344CB8AC3E}">
        <p14:creationId xmlns:p14="http://schemas.microsoft.com/office/powerpoint/2010/main" val="2795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436" y="1212020"/>
            <a:ext cx="3244096" cy="553399"/>
          </a:xfrm>
        </p:spPr>
        <p:txBody>
          <a:bodyPr>
            <a:normAutofit fontScale="90000"/>
          </a:bodyPr>
          <a:lstStyle/>
          <a:p>
            <a:r>
              <a:rPr lang="en-US" sz="3300" dirty="0">
                <a:solidFill>
                  <a:prstClr val="black"/>
                </a:solidFill>
              </a:rPr>
              <a:t>High Plains Aquifer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480348" y="1280419"/>
            <a:ext cx="4060676" cy="5434706"/>
          </a:xfrm>
        </p:spPr>
      </p:pic>
      <p:sp>
        <p:nvSpPr>
          <p:cNvPr id="4" name="Text Placeholder 3"/>
          <p:cNvSpPr>
            <a:spLocks noGrp="1"/>
          </p:cNvSpPr>
          <p:nvPr>
            <p:ph type="body" sz="half" idx="2"/>
          </p:nvPr>
        </p:nvSpPr>
        <p:spPr>
          <a:xfrm>
            <a:off x="492395" y="2007646"/>
            <a:ext cx="4526280" cy="4581749"/>
          </a:xfrm>
        </p:spPr>
        <p:txBody>
          <a:bodyPr>
            <a:normAutofit fontScale="92500" lnSpcReduction="20000"/>
          </a:bodyPr>
          <a:lstStyle/>
          <a:p>
            <a:pPr marL="235744" indent="-235744">
              <a:buFont typeface="Arial" panose="020B0604020202020204" pitchFamily="34" charset="0"/>
              <a:buChar char="•"/>
            </a:pPr>
            <a:r>
              <a:rPr lang="en-US" sz="2475" dirty="0"/>
              <a:t>~3 Billion acre feet of water </a:t>
            </a:r>
          </a:p>
          <a:p>
            <a:pPr marL="612934" lvl="1" indent="-235744">
              <a:buFont typeface="Arial" panose="020B0604020202020204" pitchFamily="34" charset="0"/>
              <a:buChar char="•"/>
            </a:pPr>
            <a:r>
              <a:rPr lang="en-US" sz="2310" dirty="0"/>
              <a:t>Amount of water to cover one acre one foot deep</a:t>
            </a:r>
          </a:p>
          <a:p>
            <a:endParaRPr lang="en-US" sz="2475" dirty="0"/>
          </a:p>
          <a:p>
            <a:pPr marL="235744" indent="-235744">
              <a:buFont typeface="Arial" panose="020B0604020202020204" pitchFamily="34" charset="0"/>
              <a:buChar char="•"/>
            </a:pPr>
            <a:r>
              <a:rPr lang="en-US" sz="2475" dirty="0"/>
              <a:t>Provides water to ~2.5 million people</a:t>
            </a:r>
          </a:p>
          <a:p>
            <a:pPr marL="235744" indent="-235744">
              <a:buFont typeface="Arial" panose="020B0604020202020204" pitchFamily="34" charset="0"/>
              <a:buChar char="•"/>
            </a:pPr>
            <a:endParaRPr lang="en-US" sz="2475" dirty="0"/>
          </a:p>
          <a:p>
            <a:pPr marL="235744" indent="-235744">
              <a:buFont typeface="Arial" panose="020B0604020202020204" pitchFamily="34" charset="0"/>
              <a:buChar char="•"/>
            </a:pPr>
            <a:r>
              <a:rPr lang="en-US" sz="2475" dirty="0"/>
              <a:t>Recharged by rainwater, snowmelt, and artificial recharge</a:t>
            </a:r>
          </a:p>
          <a:p>
            <a:pPr marL="612934" lvl="1" indent="-235744">
              <a:buFont typeface="Arial" panose="020B0604020202020204" pitchFamily="34" charset="0"/>
              <a:buChar char="•"/>
            </a:pPr>
            <a:r>
              <a:rPr lang="en-US" sz="2310" dirty="0"/>
              <a:t>Limited by soil type, precipitation, weather patterns</a:t>
            </a:r>
          </a:p>
          <a:p>
            <a:pPr marL="612934" lvl="1" indent="-235744">
              <a:buFont typeface="Arial" panose="020B0604020202020204" pitchFamily="34" charset="0"/>
              <a:buChar char="•"/>
            </a:pPr>
            <a:r>
              <a:rPr lang="en-US" sz="2310" dirty="0"/>
              <a:t>~1 inch average recharge yearly</a:t>
            </a:r>
          </a:p>
          <a:p>
            <a:pPr marL="235744" indent="-235744">
              <a:buFont typeface="Arial" panose="020B0604020202020204" pitchFamily="34" charset="0"/>
              <a:buChar char="•"/>
            </a:pPr>
            <a:endParaRPr lang="en-US" sz="2475" dirty="0"/>
          </a:p>
          <a:p>
            <a:pPr marL="235744" indent="-235744">
              <a:buFont typeface="Arial" panose="020B0604020202020204" pitchFamily="34" charset="0"/>
              <a:buChar char="•"/>
            </a:pPr>
            <a:endParaRPr lang="en-US" sz="2310" dirty="0"/>
          </a:p>
          <a:p>
            <a:pPr marL="235744" indent="-235744">
              <a:buFont typeface="Arial" panose="020B0604020202020204" pitchFamily="34" charset="0"/>
              <a:buChar char="•"/>
            </a:pPr>
            <a:endParaRPr lang="en-US" sz="2475" dirty="0"/>
          </a:p>
          <a:p>
            <a:pPr marL="235744" indent="-235744">
              <a:buFont typeface="Arial" panose="020B0604020202020204" pitchFamily="34" charset="0"/>
              <a:buChar char="•"/>
            </a:pPr>
            <a:endParaRPr lang="en-US" sz="2475" dirty="0"/>
          </a:p>
          <a:p>
            <a:pPr marL="235744" indent="-235744">
              <a:buFont typeface="Arial" panose="020B0604020202020204" pitchFamily="34" charset="0"/>
              <a:buChar char="•"/>
            </a:pPr>
            <a:endParaRPr lang="en-US" sz="2475" dirty="0"/>
          </a:p>
          <a:p>
            <a:pPr marL="235744" indent="-235744">
              <a:buFont typeface="Arial" panose="020B0604020202020204" pitchFamily="34" charset="0"/>
              <a:buChar char="•"/>
            </a:pPr>
            <a:endParaRPr lang="en-US" sz="2475" dirty="0"/>
          </a:p>
        </p:txBody>
      </p:sp>
      <p:sp>
        <p:nvSpPr>
          <p:cNvPr id="6" name="TextBox 2"/>
          <p:cNvSpPr txBox="1">
            <a:spLocks noChangeArrowheads="1"/>
          </p:cNvSpPr>
          <p:nvPr/>
        </p:nvSpPr>
        <p:spPr bwMode="auto">
          <a:xfrm>
            <a:off x="1505233" y="34925"/>
            <a:ext cx="7047935"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a:latin typeface="+mn-lt"/>
                <a:cs typeface="Comic Sans MS" charset="0"/>
              </a:rPr>
              <a:t>High Plains Aquifer</a:t>
            </a:r>
            <a:endParaRPr lang="en-US" dirty="0">
              <a:latin typeface="+mn-lt"/>
              <a:cs typeface="Comic Sans MS" charset="0"/>
            </a:endParaRPr>
          </a:p>
        </p:txBody>
      </p:sp>
    </p:spTree>
    <p:extLst>
      <p:ext uri="{BB962C8B-B14F-4D97-AF65-F5344CB8AC3E}">
        <p14:creationId xmlns:p14="http://schemas.microsoft.com/office/powerpoint/2010/main" val="938498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69117" y="1057275"/>
            <a:ext cx="4431983" cy="5657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626" name="Rectangle 5"/>
          <p:cNvSpPr>
            <a:spLocks noChangeArrowheads="1"/>
          </p:cNvSpPr>
          <p:nvPr/>
        </p:nvSpPr>
        <p:spPr bwMode="auto">
          <a:xfrm>
            <a:off x="1445895" y="1308735"/>
            <a:ext cx="2856429" cy="81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Aft>
                <a:spcPts val="990"/>
              </a:spcAft>
            </a:pPr>
            <a:r>
              <a:rPr lang="en-US" altLang="en-US" sz="1485" b="1" i="1">
                <a:solidFill>
                  <a:srgbClr val="000000"/>
                </a:solidFill>
                <a:latin typeface="Arial Rounded MT Bold" charset="0"/>
              </a:rPr>
              <a:t>Groundwater Level Changes </a:t>
            </a:r>
          </a:p>
          <a:p>
            <a:pPr eaLnBrk="1" hangingPunct="1">
              <a:spcAft>
                <a:spcPts val="743"/>
              </a:spcAft>
            </a:pPr>
            <a:r>
              <a:rPr lang="en-US" altLang="en-US" sz="1485" b="1" i="1">
                <a:solidFill>
                  <a:srgbClr val="000000"/>
                </a:solidFill>
                <a:latin typeface="Arial Rounded MT Bold" charset="0"/>
              </a:rPr>
              <a:t>Since Predevelopment</a:t>
            </a:r>
          </a:p>
        </p:txBody>
      </p:sp>
      <p:pic>
        <p:nvPicPr>
          <p:cNvPr id="2662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57301" y="2516267"/>
            <a:ext cx="4073128" cy="244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amond 2"/>
          <p:cNvSpPr>
            <a:spLocks noChangeAspect="1"/>
          </p:cNvSpPr>
          <p:nvPr/>
        </p:nvSpPr>
        <p:spPr bwMode="auto">
          <a:xfrm>
            <a:off x="2194560" y="4991578"/>
            <a:ext cx="1751530" cy="1413153"/>
          </a:xfrm>
          <a:prstGeom prst="diamond">
            <a:avLst/>
          </a:prstGeom>
          <a:solidFill>
            <a:srgbClr val="E27100"/>
          </a:solidFill>
          <a:ln w="12700" cap="flat" cmpd="sng" algn="ctr">
            <a:solidFill>
              <a:schemeClr val="tx1"/>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485" b="1" i="1">
                <a:solidFill>
                  <a:srgbClr val="FFFF00"/>
                </a:solidFill>
                <a:effectLst>
                  <a:outerShdw blurRad="38100" dist="38100" dir="2700000" algn="tl">
                    <a:srgbClr val="000000"/>
                  </a:outerShdw>
                </a:effectLst>
              </a:rPr>
              <a:t>Aquifer Going Dry??</a:t>
            </a:r>
          </a:p>
        </p:txBody>
      </p:sp>
      <p:sp>
        <p:nvSpPr>
          <p:cNvPr id="6" name="TextBox 2"/>
          <p:cNvSpPr txBox="1">
            <a:spLocks noChangeArrowheads="1"/>
          </p:cNvSpPr>
          <p:nvPr/>
        </p:nvSpPr>
        <p:spPr bwMode="auto">
          <a:xfrm>
            <a:off x="1505233" y="34925"/>
            <a:ext cx="7047935"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a:latin typeface="+mn-lt"/>
                <a:cs typeface="Comic Sans MS" charset="0"/>
              </a:rPr>
              <a:t>High Plains Aquifer</a:t>
            </a:r>
            <a:endParaRPr lang="en-US" dirty="0">
              <a:latin typeface="+mn-lt"/>
              <a:cs typeface="Comic Sans MS" charset="0"/>
            </a:endParaRPr>
          </a:p>
        </p:txBody>
      </p:sp>
    </p:spTree>
    <p:extLst>
      <p:ext uri="{BB962C8B-B14F-4D97-AF65-F5344CB8AC3E}">
        <p14:creationId xmlns:p14="http://schemas.microsoft.com/office/powerpoint/2010/main" val="345783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p:nvPr>
        </p:nvSpPr>
        <p:spPr>
          <a:xfrm>
            <a:off x="1297902" y="1151574"/>
            <a:ext cx="3286006" cy="1476018"/>
          </a:xfrm>
        </p:spPr>
        <p:txBody>
          <a:bodyPr/>
          <a:lstStyle/>
          <a:p>
            <a:r>
              <a:rPr lang="en-US" altLang="en-US" sz="2310"/>
              <a:t>Depletion as Fraction of Saturated Thickness of the Aquifer </a:t>
            </a:r>
            <a:br>
              <a:rPr lang="en-US" altLang="en-US" sz="2310"/>
            </a:br>
            <a:r>
              <a:rPr lang="en-US" altLang="en-US" sz="1650"/>
              <a:t>(McGuire , 2011)</a:t>
            </a:r>
          </a:p>
        </p:txBody>
      </p:sp>
      <p:sp>
        <p:nvSpPr>
          <p:cNvPr id="30722" name="TextBox 1"/>
          <p:cNvSpPr txBox="1">
            <a:spLocks noChangeArrowheads="1"/>
          </p:cNvSpPr>
          <p:nvPr/>
        </p:nvSpPr>
        <p:spPr bwMode="auto">
          <a:xfrm>
            <a:off x="1331953" y="2880361"/>
            <a:ext cx="3227070" cy="1920526"/>
          </a:xfrm>
          <a:prstGeom prst="rect">
            <a:avLst/>
          </a:prstGeom>
          <a:solidFill>
            <a:srgbClr val="93E3FF"/>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980" b="1" i="1">
                <a:latin typeface="Calibri" charset="0"/>
              </a:rPr>
              <a:t>Depletions in southern High Plains &gt; 50% of saturated thickness</a:t>
            </a:r>
          </a:p>
          <a:p>
            <a:pPr eaLnBrk="1" hangingPunct="1"/>
            <a:endParaRPr lang="en-US" altLang="en-US" sz="1980" b="1" i="1">
              <a:latin typeface="Calibri" charset="0"/>
            </a:endParaRPr>
          </a:p>
          <a:p>
            <a:pPr eaLnBrk="1" hangingPunct="1"/>
            <a:r>
              <a:rPr lang="en-US" altLang="en-US" sz="1980" b="1" i="1">
                <a:latin typeface="Calibri" charset="0"/>
              </a:rPr>
              <a:t>Small area in Nebraska &gt;  25% of saturated thickness</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581" y="3882273"/>
            <a:ext cx="6549" cy="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003" y="4011930"/>
            <a:ext cx="6548" cy="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58559" y="1057275"/>
            <a:ext cx="4142541"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iamond 7"/>
          <p:cNvSpPr>
            <a:spLocks noChangeAspect="1"/>
          </p:cNvSpPr>
          <p:nvPr/>
        </p:nvSpPr>
        <p:spPr bwMode="auto">
          <a:xfrm>
            <a:off x="2556933" y="4994197"/>
            <a:ext cx="1748011" cy="1413153"/>
          </a:xfrm>
          <a:prstGeom prst="diamond">
            <a:avLst/>
          </a:prstGeom>
          <a:solidFill>
            <a:srgbClr val="E27100"/>
          </a:solidFill>
          <a:ln w="12700" cap="flat" cmpd="sng" algn="ctr">
            <a:solidFill>
              <a:schemeClr val="tx1"/>
            </a:solidFill>
            <a:prstDash val="solid"/>
            <a:round/>
            <a:headEnd type="none" w="med" len="med"/>
            <a:tailEnd type="none" w="med" len="med"/>
          </a:ln>
          <a:effec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485" b="1" i="1">
                <a:solidFill>
                  <a:srgbClr val="FFFF00"/>
                </a:solidFill>
                <a:effectLst>
                  <a:outerShdw blurRad="38100" dist="38100" dir="2700000" algn="tl">
                    <a:srgbClr val="000000"/>
                  </a:outerShdw>
                </a:effectLst>
              </a:rPr>
              <a:t>Aquifer Going Dry??</a:t>
            </a:r>
          </a:p>
        </p:txBody>
      </p:sp>
      <p:sp>
        <p:nvSpPr>
          <p:cNvPr id="9" name="TextBox 2"/>
          <p:cNvSpPr txBox="1">
            <a:spLocks noChangeArrowheads="1"/>
          </p:cNvSpPr>
          <p:nvPr/>
        </p:nvSpPr>
        <p:spPr bwMode="auto">
          <a:xfrm>
            <a:off x="1505233" y="34925"/>
            <a:ext cx="7047935"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a:latin typeface="+mn-lt"/>
                <a:cs typeface="Comic Sans MS" charset="0"/>
              </a:rPr>
              <a:t>High Plains Aquifer</a:t>
            </a:r>
            <a:endParaRPr lang="en-US" dirty="0">
              <a:latin typeface="+mn-lt"/>
              <a:cs typeface="Comic Sans MS" charset="0"/>
            </a:endParaRPr>
          </a:p>
        </p:txBody>
      </p:sp>
    </p:spTree>
    <p:extLst>
      <p:ext uri="{BB962C8B-B14F-4D97-AF65-F5344CB8AC3E}">
        <p14:creationId xmlns:p14="http://schemas.microsoft.com/office/powerpoint/2010/main" val="3605093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95" y="1104363"/>
            <a:ext cx="4578668" cy="660083"/>
          </a:xfrm>
        </p:spPr>
        <p:txBody>
          <a:bodyPr>
            <a:normAutofit/>
          </a:bodyPr>
          <a:lstStyle/>
          <a:p>
            <a:pPr algn="ctr"/>
            <a:r>
              <a:rPr lang="en-US" sz="3300"/>
              <a:t>USA Aquifers</a:t>
            </a:r>
            <a:endParaRPr lang="en-US" sz="33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9959"/>
            <a:ext cx="5622163" cy="37888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166" y="1057275"/>
            <a:ext cx="4285236" cy="56578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958340"/>
            <a:ext cx="2440571" cy="756785"/>
          </a:xfrm>
          <a:prstGeom prst="rect">
            <a:avLst/>
          </a:prstGeom>
        </p:spPr>
      </p:pic>
    </p:spTree>
    <p:extLst>
      <p:ext uri="{BB962C8B-B14F-4D97-AF65-F5344CB8AC3E}">
        <p14:creationId xmlns:p14="http://schemas.microsoft.com/office/powerpoint/2010/main" val="28889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2580" y="2293620"/>
            <a:ext cx="8046720" cy="3207032"/>
          </a:xfrm>
          <a:prstGeom prst="rect">
            <a:avLst/>
          </a:prstGeom>
          <a:noFill/>
        </p:spPr>
        <p:txBody>
          <a:bodyPr wrap="square" rtlCol="0">
            <a:spAutoFit/>
          </a:bodyPr>
          <a:lstStyle/>
          <a:p>
            <a:r>
              <a:rPr lang="en-US" sz="5280" dirty="0">
                <a:latin typeface="Times New Roman" panose="02020603050405020304" pitchFamily="18" charset="0"/>
                <a:cs typeface="Times New Roman" panose="02020603050405020304" pitchFamily="18" charset="0"/>
              </a:rPr>
              <a:t>If soil moisture is so great why don</a:t>
            </a:r>
            <a:r>
              <a:rPr lang="mr-IN" sz="5280" dirty="0">
                <a:latin typeface="Times New Roman" panose="02020603050405020304" pitchFamily="18" charset="0"/>
              </a:rPr>
              <a:t>’</a:t>
            </a:r>
            <a:r>
              <a:rPr lang="en-US" sz="5280" dirty="0">
                <a:latin typeface="Times New Roman" panose="02020603050405020304" pitchFamily="18" charset="0"/>
                <a:cs typeface="Times New Roman" panose="02020603050405020304" pitchFamily="18" charset="0"/>
              </a:rPr>
              <a:t>t all farmers use it schedule irrigation?</a:t>
            </a:r>
          </a:p>
          <a:p>
            <a:endParaRPr lang="en-US" sz="4400" dirty="0"/>
          </a:p>
        </p:txBody>
      </p:sp>
    </p:spTree>
    <p:extLst>
      <p:ext uri="{BB962C8B-B14F-4D97-AF65-F5344CB8AC3E}">
        <p14:creationId xmlns:p14="http://schemas.microsoft.com/office/powerpoint/2010/main" val="513117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8390DE-5749-3D44-A968-9B201973D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349"/>
            <a:ext cx="7943384" cy="6199455"/>
          </a:xfrm>
          <a:prstGeom prst="rect">
            <a:avLst/>
          </a:prstGeom>
        </p:spPr>
      </p:pic>
      <p:pic>
        <p:nvPicPr>
          <p:cNvPr id="8" name="Picture 7">
            <a:extLst>
              <a:ext uri="{FF2B5EF4-FFF2-40B4-BE49-F238E27FC236}">
                <a16:creationId xmlns:a16="http://schemas.microsoft.com/office/drawing/2014/main" id="{9C90DCB1-7158-BA43-BBD4-D92460F5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49" y="6913804"/>
            <a:ext cx="2430780" cy="858596"/>
          </a:xfrm>
          <a:prstGeom prst="rect">
            <a:avLst/>
          </a:prstGeom>
        </p:spPr>
      </p:pic>
      <p:sp>
        <p:nvSpPr>
          <p:cNvPr id="5" name="TextBox 4">
            <a:extLst>
              <a:ext uri="{FF2B5EF4-FFF2-40B4-BE49-F238E27FC236}">
                <a16:creationId xmlns:a16="http://schemas.microsoft.com/office/drawing/2014/main" id="{AD86ED4B-C9E6-814B-80A3-71D361F835EE}"/>
              </a:ext>
            </a:extLst>
          </p:cNvPr>
          <p:cNvSpPr txBox="1"/>
          <p:nvPr/>
        </p:nvSpPr>
        <p:spPr>
          <a:xfrm>
            <a:off x="1634835" y="13855"/>
            <a:ext cx="6733309" cy="584775"/>
          </a:xfrm>
          <a:prstGeom prst="rect">
            <a:avLst/>
          </a:prstGeom>
          <a:noFill/>
        </p:spPr>
        <p:txBody>
          <a:bodyPr wrap="square" rtlCol="0">
            <a:spAutoFit/>
          </a:bodyPr>
          <a:lstStyle/>
          <a:p>
            <a:r>
              <a:rPr lang="en-US" sz="1600" dirty="0"/>
              <a:t>If soil moisture is so great why don</a:t>
            </a:r>
            <a:r>
              <a:rPr lang="mr-IN" sz="1600" dirty="0"/>
              <a:t>’</a:t>
            </a:r>
            <a:r>
              <a:rPr lang="en-US" sz="1600" dirty="0"/>
              <a:t>t all farmers use it schedule irrigation?</a:t>
            </a:r>
          </a:p>
        </p:txBody>
      </p:sp>
    </p:spTree>
    <p:extLst>
      <p:ext uri="{BB962C8B-B14F-4D97-AF65-F5344CB8AC3E}">
        <p14:creationId xmlns:p14="http://schemas.microsoft.com/office/powerpoint/2010/main" val="124912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ACF3CB-F507-9548-9B0E-0B99415EB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1" y="784860"/>
            <a:ext cx="7943384" cy="6199455"/>
          </a:xfrm>
          <a:prstGeom prst="rect">
            <a:avLst/>
          </a:prstGeom>
        </p:spPr>
      </p:pic>
      <p:sp>
        <p:nvSpPr>
          <p:cNvPr id="6" name="Rectangle 5"/>
          <p:cNvSpPr/>
          <p:nvPr/>
        </p:nvSpPr>
        <p:spPr>
          <a:xfrm>
            <a:off x="167640" y="1287780"/>
            <a:ext cx="7353243" cy="6705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7" name="TextBox 6"/>
          <p:cNvSpPr txBox="1"/>
          <p:nvPr/>
        </p:nvSpPr>
        <p:spPr>
          <a:xfrm>
            <a:off x="1424940" y="2337036"/>
            <a:ext cx="7962900" cy="3410164"/>
          </a:xfrm>
          <a:prstGeom prst="rect">
            <a:avLst/>
          </a:prstGeom>
          <a:solidFill>
            <a:schemeClr val="bg1"/>
          </a:solidFill>
        </p:spPr>
        <p:txBody>
          <a:bodyPr wrap="square" rtlCol="0">
            <a:spAutoFit/>
          </a:bodyPr>
          <a:lstStyle/>
          <a:p>
            <a:pPr marL="314325" indent="-314325">
              <a:buFont typeface="Arial" charset="0"/>
              <a:buChar char="•"/>
            </a:pPr>
            <a:r>
              <a:rPr lang="en-US" sz="3080" dirty="0">
                <a:solidFill>
                  <a:srgbClr val="FF0000"/>
                </a:solidFill>
              </a:rPr>
              <a:t>Only about 10% of people use SM probes! </a:t>
            </a:r>
          </a:p>
          <a:p>
            <a:pPr marL="314325" indent="-314325">
              <a:buFont typeface="Arial" charset="0"/>
              <a:buChar char="•"/>
            </a:pPr>
            <a:r>
              <a:rPr lang="en-US" sz="3080" dirty="0">
                <a:solidFill>
                  <a:srgbClr val="FF0000"/>
                </a:solidFill>
              </a:rPr>
              <a:t>Condition of crop and feel of soil overwhelmingly used</a:t>
            </a:r>
          </a:p>
          <a:p>
            <a:pPr marL="314325" indent="-314325">
              <a:buFont typeface="Arial" charset="0"/>
              <a:buChar char="•"/>
            </a:pPr>
            <a:r>
              <a:rPr lang="en-US" sz="3080" dirty="0">
                <a:solidFill>
                  <a:srgbClr val="FF0000"/>
                </a:solidFill>
              </a:rPr>
              <a:t>About twice as many people use personal calendar</a:t>
            </a:r>
          </a:p>
          <a:p>
            <a:pPr marL="314325" indent="-314325">
              <a:buFont typeface="Arial" charset="0"/>
              <a:buChar char="•"/>
            </a:pPr>
            <a:r>
              <a:rPr lang="en-US" sz="3080" dirty="0">
                <a:solidFill>
                  <a:srgbClr val="FF0000"/>
                </a:solidFill>
              </a:rPr>
              <a:t>About half as many people rely on their neighbor</a:t>
            </a:r>
          </a:p>
        </p:txBody>
      </p:sp>
      <p:pic>
        <p:nvPicPr>
          <p:cNvPr id="9" name="Picture 8">
            <a:extLst>
              <a:ext uri="{FF2B5EF4-FFF2-40B4-BE49-F238E27FC236}">
                <a16:creationId xmlns:a16="http://schemas.microsoft.com/office/drawing/2014/main" id="{4AAC5D98-0564-1344-A355-B973B9997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49" y="7076458"/>
            <a:ext cx="1646691" cy="581642"/>
          </a:xfrm>
          <a:prstGeom prst="rect">
            <a:avLst/>
          </a:prstGeom>
        </p:spPr>
      </p:pic>
      <p:sp>
        <p:nvSpPr>
          <p:cNvPr id="10" name="TextBox 9">
            <a:extLst>
              <a:ext uri="{FF2B5EF4-FFF2-40B4-BE49-F238E27FC236}">
                <a16:creationId xmlns:a16="http://schemas.microsoft.com/office/drawing/2014/main" id="{05D9AF68-93A3-9944-B288-A63014907014}"/>
              </a:ext>
            </a:extLst>
          </p:cNvPr>
          <p:cNvSpPr txBox="1"/>
          <p:nvPr/>
        </p:nvSpPr>
        <p:spPr>
          <a:xfrm>
            <a:off x="1634835" y="0"/>
            <a:ext cx="6733309" cy="584775"/>
          </a:xfrm>
          <a:prstGeom prst="rect">
            <a:avLst/>
          </a:prstGeom>
          <a:noFill/>
        </p:spPr>
        <p:txBody>
          <a:bodyPr wrap="square" rtlCol="0">
            <a:spAutoFit/>
          </a:bodyPr>
          <a:lstStyle/>
          <a:p>
            <a:r>
              <a:rPr lang="en-US" sz="1600" dirty="0"/>
              <a:t>If soil moisture is so great why don</a:t>
            </a:r>
            <a:r>
              <a:rPr lang="mr-IN" sz="1600" dirty="0"/>
              <a:t>’</a:t>
            </a:r>
            <a:r>
              <a:rPr lang="en-US" sz="1600" dirty="0"/>
              <a:t>t all farmers use it schedule irrigation?</a:t>
            </a:r>
          </a:p>
        </p:txBody>
      </p:sp>
    </p:spTree>
    <p:extLst>
      <p:ext uri="{BB962C8B-B14F-4D97-AF65-F5344CB8AC3E}">
        <p14:creationId xmlns:p14="http://schemas.microsoft.com/office/powerpoint/2010/main" val="1624177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29DCAF-B335-0140-83C9-3A857F10F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049"/>
            <a:ext cx="7943384" cy="6199455"/>
          </a:xfrm>
          <a:prstGeom prst="rect">
            <a:avLst/>
          </a:prstGeom>
        </p:spPr>
      </p:pic>
      <p:pic>
        <p:nvPicPr>
          <p:cNvPr id="12" name="Picture 11">
            <a:extLst>
              <a:ext uri="{FF2B5EF4-FFF2-40B4-BE49-F238E27FC236}">
                <a16:creationId xmlns:a16="http://schemas.microsoft.com/office/drawing/2014/main" id="{E20C3F5D-CD8F-3542-A0FF-87CD20D5E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94" y="6881131"/>
            <a:ext cx="2430780" cy="858596"/>
          </a:xfrm>
          <a:prstGeom prst="rect">
            <a:avLst/>
          </a:prstGeom>
        </p:spPr>
      </p:pic>
      <p:sp>
        <p:nvSpPr>
          <p:cNvPr id="5" name="Rectangle 4"/>
          <p:cNvSpPr/>
          <p:nvPr/>
        </p:nvSpPr>
        <p:spPr>
          <a:xfrm>
            <a:off x="333158" y="3223851"/>
            <a:ext cx="3740204" cy="1412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6" name="Rectangle 5"/>
          <p:cNvSpPr/>
          <p:nvPr/>
        </p:nvSpPr>
        <p:spPr>
          <a:xfrm>
            <a:off x="366977" y="4305300"/>
            <a:ext cx="3740204" cy="167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7" name="Rectangle 6"/>
          <p:cNvSpPr/>
          <p:nvPr/>
        </p:nvSpPr>
        <p:spPr>
          <a:xfrm>
            <a:off x="328118" y="5185410"/>
            <a:ext cx="3740204" cy="167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8" name="Rectangle 7"/>
          <p:cNvSpPr/>
          <p:nvPr/>
        </p:nvSpPr>
        <p:spPr>
          <a:xfrm>
            <a:off x="335280" y="2209800"/>
            <a:ext cx="3740204" cy="167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Rectangle 8"/>
          <p:cNvSpPr/>
          <p:nvPr/>
        </p:nvSpPr>
        <p:spPr>
          <a:xfrm>
            <a:off x="328117" y="5876925"/>
            <a:ext cx="3740204" cy="167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TextBox 9"/>
          <p:cNvSpPr txBox="1"/>
          <p:nvPr/>
        </p:nvSpPr>
        <p:spPr>
          <a:xfrm>
            <a:off x="4095907" y="3371658"/>
            <a:ext cx="5962493" cy="1311128"/>
          </a:xfrm>
          <a:prstGeom prst="rect">
            <a:avLst/>
          </a:prstGeom>
          <a:solidFill>
            <a:schemeClr val="bg1"/>
          </a:solidFill>
        </p:spPr>
        <p:txBody>
          <a:bodyPr wrap="square" rtlCol="0">
            <a:spAutoFit/>
          </a:bodyPr>
          <a:lstStyle/>
          <a:p>
            <a:r>
              <a:rPr lang="en-US" sz="2640" dirty="0">
                <a:solidFill>
                  <a:srgbClr val="FF0000"/>
                </a:solidFill>
              </a:rPr>
              <a:t>Percentages (5-20%) not that much different even in regions with depleting GW resources</a:t>
            </a:r>
          </a:p>
        </p:txBody>
      </p:sp>
      <p:sp>
        <p:nvSpPr>
          <p:cNvPr id="13" name="TextBox 12">
            <a:extLst>
              <a:ext uri="{FF2B5EF4-FFF2-40B4-BE49-F238E27FC236}">
                <a16:creationId xmlns:a16="http://schemas.microsoft.com/office/drawing/2014/main" id="{EDBEB71E-33E3-8549-B14D-6E2ADB3C9E1B}"/>
              </a:ext>
            </a:extLst>
          </p:cNvPr>
          <p:cNvSpPr txBox="1"/>
          <p:nvPr/>
        </p:nvSpPr>
        <p:spPr>
          <a:xfrm>
            <a:off x="1634835" y="0"/>
            <a:ext cx="6733309" cy="584775"/>
          </a:xfrm>
          <a:prstGeom prst="rect">
            <a:avLst/>
          </a:prstGeom>
          <a:noFill/>
        </p:spPr>
        <p:txBody>
          <a:bodyPr wrap="square" rtlCol="0">
            <a:spAutoFit/>
          </a:bodyPr>
          <a:lstStyle/>
          <a:p>
            <a:r>
              <a:rPr lang="en-US" sz="1600" dirty="0"/>
              <a:t>If soil moisture is so great why don</a:t>
            </a:r>
            <a:r>
              <a:rPr lang="mr-IN" sz="1600" dirty="0"/>
              <a:t>’</a:t>
            </a:r>
            <a:r>
              <a:rPr lang="en-US" sz="1600" dirty="0"/>
              <a:t>t all farmers use it schedule irrigation?</a:t>
            </a:r>
          </a:p>
        </p:txBody>
      </p:sp>
    </p:spTree>
    <p:extLst>
      <p:ext uri="{BB962C8B-B14F-4D97-AF65-F5344CB8AC3E}">
        <p14:creationId xmlns:p14="http://schemas.microsoft.com/office/powerpoint/2010/main" val="1199042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7854" y="114300"/>
            <a:ext cx="7347065" cy="498598"/>
          </a:xfrm>
          <a:prstGeom prst="rect">
            <a:avLst/>
          </a:prstGeom>
          <a:noFill/>
        </p:spPr>
        <p:txBody>
          <a:bodyPr wrap="square" rtlCol="0">
            <a:spAutoFit/>
          </a:bodyPr>
          <a:lstStyle/>
          <a:p>
            <a:r>
              <a:rPr lang="en-US" sz="2640" dirty="0"/>
              <a:t>The Paradox of Soil Moisture Sensors, pick 2!</a:t>
            </a:r>
          </a:p>
        </p:txBody>
      </p:sp>
      <p:sp>
        <p:nvSpPr>
          <p:cNvPr id="3" name="Triangle 2"/>
          <p:cNvSpPr/>
          <p:nvPr/>
        </p:nvSpPr>
        <p:spPr>
          <a:xfrm>
            <a:off x="3185160" y="1706881"/>
            <a:ext cx="4610100" cy="3974224"/>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 name="TextBox 3"/>
          <p:cNvSpPr txBox="1"/>
          <p:nvPr/>
        </p:nvSpPr>
        <p:spPr>
          <a:xfrm>
            <a:off x="1341120" y="5897880"/>
            <a:ext cx="3185160" cy="430887"/>
          </a:xfrm>
          <a:prstGeom prst="rect">
            <a:avLst/>
          </a:prstGeom>
          <a:noFill/>
        </p:spPr>
        <p:txBody>
          <a:bodyPr wrap="square" rtlCol="0">
            <a:spAutoFit/>
          </a:bodyPr>
          <a:lstStyle/>
          <a:p>
            <a:r>
              <a:rPr lang="en-US" sz="2200" dirty="0"/>
              <a:t>Reliable/Easy to Use</a:t>
            </a:r>
          </a:p>
        </p:txBody>
      </p:sp>
      <p:sp>
        <p:nvSpPr>
          <p:cNvPr id="5" name="TextBox 4"/>
          <p:cNvSpPr txBox="1"/>
          <p:nvPr/>
        </p:nvSpPr>
        <p:spPr>
          <a:xfrm>
            <a:off x="7711440" y="5814060"/>
            <a:ext cx="1676400" cy="430887"/>
          </a:xfrm>
          <a:prstGeom prst="rect">
            <a:avLst/>
          </a:prstGeom>
          <a:noFill/>
        </p:spPr>
        <p:txBody>
          <a:bodyPr wrap="square" rtlCol="0">
            <a:spAutoFit/>
          </a:bodyPr>
          <a:lstStyle/>
          <a:p>
            <a:r>
              <a:rPr lang="en-US" sz="2200"/>
              <a:t>Accurate</a:t>
            </a:r>
            <a:endParaRPr lang="en-US" sz="2200" dirty="0"/>
          </a:p>
        </p:txBody>
      </p:sp>
      <p:sp>
        <p:nvSpPr>
          <p:cNvPr id="6" name="TextBox 5"/>
          <p:cNvSpPr txBox="1"/>
          <p:nvPr/>
        </p:nvSpPr>
        <p:spPr>
          <a:xfrm>
            <a:off x="4540368" y="1049984"/>
            <a:ext cx="2179320" cy="430887"/>
          </a:xfrm>
          <a:prstGeom prst="rect">
            <a:avLst/>
          </a:prstGeom>
          <a:noFill/>
        </p:spPr>
        <p:txBody>
          <a:bodyPr wrap="square" rtlCol="0">
            <a:spAutoFit/>
          </a:bodyPr>
          <a:lstStyle/>
          <a:p>
            <a:r>
              <a:rPr lang="en-US" sz="2200" dirty="0"/>
              <a:t>Inexpensive</a:t>
            </a:r>
          </a:p>
        </p:txBody>
      </p:sp>
      <p:pic>
        <p:nvPicPr>
          <p:cNvPr id="7" name="Picture 5" descr="IMG_112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39539" y="4452743"/>
            <a:ext cx="1554251" cy="11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2120" y="4452743"/>
            <a:ext cx="1508580" cy="11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589" y="3136762"/>
            <a:ext cx="1676400" cy="1255682"/>
          </a:xfrm>
          <a:prstGeom prst="rect">
            <a:avLst/>
          </a:prstGeom>
        </p:spPr>
      </p:pic>
      <p:sp>
        <p:nvSpPr>
          <p:cNvPr id="10" name="TextBox 9"/>
          <p:cNvSpPr txBox="1"/>
          <p:nvPr/>
        </p:nvSpPr>
        <p:spPr>
          <a:xfrm>
            <a:off x="2472690" y="6574499"/>
            <a:ext cx="6118860" cy="1200329"/>
          </a:xfrm>
          <a:prstGeom prst="rect">
            <a:avLst/>
          </a:prstGeom>
          <a:noFill/>
        </p:spPr>
        <p:txBody>
          <a:bodyPr wrap="square" rtlCol="0">
            <a:spAutoFit/>
          </a:bodyPr>
          <a:lstStyle/>
          <a:p>
            <a:r>
              <a:rPr lang="en-US" sz="2400" dirty="0"/>
              <a:t>“Many ag. companies give away free soil moisture probes but they often never leave the barn”</a:t>
            </a:r>
          </a:p>
        </p:txBody>
      </p:sp>
    </p:spTree>
    <p:extLst>
      <p:ext uri="{BB962C8B-B14F-4D97-AF65-F5344CB8AC3E}">
        <p14:creationId xmlns:p14="http://schemas.microsoft.com/office/powerpoint/2010/main" val="2681737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922103"/>
            <a:ext cx="3688080" cy="7359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8880" y="1750070"/>
            <a:ext cx="6605480" cy="5172033"/>
          </a:xfrm>
          <a:prstGeom prst="rect">
            <a:avLst/>
          </a:prstGeom>
        </p:spPr>
      </p:pic>
      <p:sp>
        <p:nvSpPr>
          <p:cNvPr id="28" name="TextBox 2"/>
          <p:cNvSpPr txBox="1">
            <a:spLocks noChangeArrowheads="1"/>
          </p:cNvSpPr>
          <p:nvPr/>
        </p:nvSpPr>
        <p:spPr bwMode="auto">
          <a:xfrm>
            <a:off x="1608880" y="0"/>
            <a:ext cx="6840643" cy="637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828" tIns="49413" rIns="98828" bIns="49413">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495" dirty="0">
                <a:latin typeface="+mn-lt"/>
                <a:cs typeface="Comic Sans MS" charset="0"/>
              </a:rPr>
              <a:t>Paradox of Irrigation Efficiency</a:t>
            </a:r>
          </a:p>
        </p:txBody>
      </p:sp>
      <p:sp>
        <p:nvSpPr>
          <p:cNvPr id="6" name="TextBox 5"/>
          <p:cNvSpPr txBox="1"/>
          <p:nvPr/>
        </p:nvSpPr>
        <p:spPr>
          <a:xfrm>
            <a:off x="419100" y="868680"/>
            <a:ext cx="9471660" cy="830997"/>
          </a:xfrm>
          <a:prstGeom prst="rect">
            <a:avLst/>
          </a:prstGeom>
          <a:noFill/>
        </p:spPr>
        <p:txBody>
          <a:bodyPr wrap="square" rtlCol="0">
            <a:spAutoFit/>
          </a:bodyPr>
          <a:lstStyle/>
          <a:p>
            <a:r>
              <a:rPr lang="en-US" sz="2400" b="1" dirty="0">
                <a:solidFill>
                  <a:srgbClr val="FF0000"/>
                </a:solidFill>
              </a:rPr>
              <a:t>Many documented cases around the globe where introduction of technology leads to net increase in system water use!</a:t>
            </a:r>
          </a:p>
        </p:txBody>
      </p:sp>
    </p:spTree>
    <p:extLst>
      <p:ext uri="{BB962C8B-B14F-4D97-AF65-F5344CB8AC3E}">
        <p14:creationId xmlns:p14="http://schemas.microsoft.com/office/powerpoint/2010/main" val="379224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6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Overview</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2</a:t>
            </a:fld>
            <a:endParaRPr lang="en-US" sz="1600" b="0"/>
          </a:p>
        </p:txBody>
      </p:sp>
      <p:sp>
        <p:nvSpPr>
          <p:cNvPr id="16" name="TextBox 21"/>
          <p:cNvSpPr txBox="1">
            <a:spLocks noChangeArrowheads="1"/>
          </p:cNvSpPr>
          <p:nvPr/>
        </p:nvSpPr>
        <p:spPr bwMode="auto">
          <a:xfrm>
            <a:off x="0" y="1379624"/>
            <a:ext cx="10058400" cy="3237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3200" dirty="0"/>
              <a:t>Water and agriculture</a:t>
            </a:r>
          </a:p>
          <a:p>
            <a:pPr eaLnBrk="1" hangingPunct="1">
              <a:lnSpc>
                <a:spcPct val="130000"/>
              </a:lnSpc>
              <a:buFont typeface="Arial" charset="0"/>
              <a:buChar char="•"/>
              <a:defRPr/>
            </a:pPr>
            <a:endParaRPr lang="en-US" sz="3200" dirty="0"/>
          </a:p>
          <a:p>
            <a:pPr eaLnBrk="1" hangingPunct="1">
              <a:lnSpc>
                <a:spcPct val="130000"/>
              </a:lnSpc>
              <a:buFont typeface="Arial" charset="0"/>
              <a:buChar char="•"/>
              <a:defRPr/>
            </a:pPr>
            <a:r>
              <a:rPr lang="en-US" sz="3200" dirty="0"/>
              <a:t>Irrigation scheduling and CRNS</a:t>
            </a:r>
          </a:p>
          <a:p>
            <a:pPr eaLnBrk="1" hangingPunct="1">
              <a:lnSpc>
                <a:spcPct val="130000"/>
              </a:lnSpc>
              <a:buFont typeface="Arial" charset="0"/>
              <a:buChar char="•"/>
              <a:defRPr/>
            </a:pPr>
            <a:endParaRPr lang="en-US" sz="3200" dirty="0"/>
          </a:p>
          <a:p>
            <a:pPr eaLnBrk="1" hangingPunct="1">
              <a:lnSpc>
                <a:spcPct val="130000"/>
              </a:lnSpc>
              <a:buFont typeface="Arial" charset="0"/>
              <a:buChar char="•"/>
              <a:defRPr/>
            </a:pPr>
            <a:r>
              <a:rPr lang="en-US" sz="3200" dirty="0"/>
              <a:t>Connection of CRNS to crop yield</a:t>
            </a:r>
          </a:p>
        </p:txBody>
      </p:sp>
    </p:spTree>
    <p:extLst>
      <p:ext uri="{BB962C8B-B14F-4D97-AF65-F5344CB8AC3E}">
        <p14:creationId xmlns:p14="http://schemas.microsoft.com/office/powerpoint/2010/main" val="2533069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87F547-3646-3E4C-99E7-BF45019C8275}"/>
              </a:ext>
            </a:extLst>
          </p:cNvPr>
          <p:cNvSpPr txBox="1"/>
          <p:nvPr/>
        </p:nvSpPr>
        <p:spPr>
          <a:xfrm>
            <a:off x="586740" y="1143324"/>
            <a:ext cx="2598420" cy="1040285"/>
          </a:xfrm>
          <a:prstGeom prst="rect">
            <a:avLst/>
          </a:prstGeom>
          <a:noFill/>
        </p:spPr>
        <p:txBody>
          <a:bodyPr wrap="square" rtlCol="0">
            <a:spAutoFit/>
          </a:bodyPr>
          <a:lstStyle/>
          <a:p>
            <a:r>
              <a:rPr lang="en-US" sz="3080" dirty="0"/>
              <a:t>Basic Research</a:t>
            </a:r>
          </a:p>
        </p:txBody>
      </p:sp>
      <p:sp>
        <p:nvSpPr>
          <p:cNvPr id="6" name="TextBox 5">
            <a:extLst>
              <a:ext uri="{FF2B5EF4-FFF2-40B4-BE49-F238E27FC236}">
                <a16:creationId xmlns:a16="http://schemas.microsoft.com/office/drawing/2014/main" id="{F5D78A76-A312-FE4D-93A9-979A39F77DC2}"/>
              </a:ext>
            </a:extLst>
          </p:cNvPr>
          <p:cNvSpPr txBox="1"/>
          <p:nvPr/>
        </p:nvSpPr>
        <p:spPr>
          <a:xfrm>
            <a:off x="3939540" y="1143324"/>
            <a:ext cx="2598420" cy="1040285"/>
          </a:xfrm>
          <a:prstGeom prst="rect">
            <a:avLst/>
          </a:prstGeom>
          <a:noFill/>
        </p:spPr>
        <p:txBody>
          <a:bodyPr wrap="square" rtlCol="0">
            <a:spAutoFit/>
          </a:bodyPr>
          <a:lstStyle/>
          <a:p>
            <a:r>
              <a:rPr lang="en-US" sz="3080" dirty="0"/>
              <a:t>Applied Research</a:t>
            </a:r>
          </a:p>
        </p:txBody>
      </p:sp>
      <p:sp>
        <p:nvSpPr>
          <p:cNvPr id="8" name="TextBox 7">
            <a:extLst>
              <a:ext uri="{FF2B5EF4-FFF2-40B4-BE49-F238E27FC236}">
                <a16:creationId xmlns:a16="http://schemas.microsoft.com/office/drawing/2014/main" id="{9FBD0A09-F313-E846-8CB3-DE41DB4C7BC3}"/>
              </a:ext>
            </a:extLst>
          </p:cNvPr>
          <p:cNvSpPr txBox="1"/>
          <p:nvPr/>
        </p:nvSpPr>
        <p:spPr>
          <a:xfrm>
            <a:off x="7376160" y="1310964"/>
            <a:ext cx="2357571" cy="566309"/>
          </a:xfrm>
          <a:prstGeom prst="rect">
            <a:avLst/>
          </a:prstGeom>
          <a:noFill/>
        </p:spPr>
        <p:txBody>
          <a:bodyPr wrap="square" rtlCol="0">
            <a:spAutoFit/>
          </a:bodyPr>
          <a:lstStyle/>
          <a:p>
            <a:r>
              <a:rPr lang="en-US" sz="3080" dirty="0"/>
              <a:t>Operations</a:t>
            </a:r>
          </a:p>
        </p:txBody>
      </p:sp>
      <p:cxnSp>
        <p:nvCxnSpPr>
          <p:cNvPr id="9" name="Straight Arrow Connector 8">
            <a:extLst>
              <a:ext uri="{FF2B5EF4-FFF2-40B4-BE49-F238E27FC236}">
                <a16:creationId xmlns:a16="http://schemas.microsoft.com/office/drawing/2014/main" id="{23F750F6-491A-4840-B0D3-21A65CC24DE7}"/>
              </a:ext>
            </a:extLst>
          </p:cNvPr>
          <p:cNvCxnSpPr/>
          <p:nvPr/>
        </p:nvCxnSpPr>
        <p:spPr>
          <a:xfrm>
            <a:off x="2598420" y="1668082"/>
            <a:ext cx="1089660"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8F1220-6185-904B-A7AC-1FF97F5DE877}"/>
              </a:ext>
            </a:extLst>
          </p:cNvPr>
          <p:cNvCxnSpPr/>
          <p:nvPr/>
        </p:nvCxnSpPr>
        <p:spPr>
          <a:xfrm>
            <a:off x="5999117" y="1634258"/>
            <a:ext cx="1089660"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AC70B7-A5A3-8647-93FC-2FCE5C81B178}"/>
              </a:ext>
            </a:extLst>
          </p:cNvPr>
          <p:cNvSpPr txBox="1"/>
          <p:nvPr/>
        </p:nvSpPr>
        <p:spPr>
          <a:xfrm>
            <a:off x="0" y="114300"/>
            <a:ext cx="10058400" cy="634020"/>
          </a:xfrm>
          <a:prstGeom prst="rect">
            <a:avLst/>
          </a:prstGeom>
          <a:noFill/>
        </p:spPr>
        <p:txBody>
          <a:bodyPr wrap="square" rtlCol="0">
            <a:spAutoFit/>
          </a:bodyPr>
          <a:lstStyle/>
          <a:p>
            <a:pPr algn="ctr"/>
            <a:r>
              <a:rPr lang="en-US" sz="3520" dirty="0"/>
              <a:t>Progression of CRNS </a:t>
            </a:r>
          </a:p>
        </p:txBody>
      </p:sp>
    </p:spTree>
    <p:extLst>
      <p:ext uri="{BB962C8B-B14F-4D97-AF65-F5344CB8AC3E}">
        <p14:creationId xmlns:p14="http://schemas.microsoft.com/office/powerpoint/2010/main" val="3845347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87F547-3646-3E4C-99E7-BF45019C8275}"/>
              </a:ext>
            </a:extLst>
          </p:cNvPr>
          <p:cNvSpPr txBox="1"/>
          <p:nvPr/>
        </p:nvSpPr>
        <p:spPr>
          <a:xfrm>
            <a:off x="586740" y="1143324"/>
            <a:ext cx="2598420" cy="1040285"/>
          </a:xfrm>
          <a:prstGeom prst="rect">
            <a:avLst/>
          </a:prstGeom>
          <a:noFill/>
        </p:spPr>
        <p:txBody>
          <a:bodyPr wrap="square" rtlCol="0">
            <a:spAutoFit/>
          </a:bodyPr>
          <a:lstStyle/>
          <a:p>
            <a:r>
              <a:rPr lang="en-US" sz="3080" dirty="0"/>
              <a:t>Basic Research</a:t>
            </a:r>
          </a:p>
        </p:txBody>
      </p:sp>
      <p:sp>
        <p:nvSpPr>
          <p:cNvPr id="6" name="TextBox 5">
            <a:extLst>
              <a:ext uri="{FF2B5EF4-FFF2-40B4-BE49-F238E27FC236}">
                <a16:creationId xmlns:a16="http://schemas.microsoft.com/office/drawing/2014/main" id="{F5D78A76-A312-FE4D-93A9-979A39F77DC2}"/>
              </a:ext>
            </a:extLst>
          </p:cNvPr>
          <p:cNvSpPr txBox="1"/>
          <p:nvPr/>
        </p:nvSpPr>
        <p:spPr>
          <a:xfrm>
            <a:off x="3939540" y="1143324"/>
            <a:ext cx="2598420" cy="1040285"/>
          </a:xfrm>
          <a:prstGeom prst="rect">
            <a:avLst/>
          </a:prstGeom>
          <a:noFill/>
        </p:spPr>
        <p:txBody>
          <a:bodyPr wrap="square" rtlCol="0">
            <a:spAutoFit/>
          </a:bodyPr>
          <a:lstStyle/>
          <a:p>
            <a:r>
              <a:rPr lang="en-US" sz="3080" dirty="0"/>
              <a:t>Applied Research</a:t>
            </a:r>
          </a:p>
        </p:txBody>
      </p:sp>
      <p:sp>
        <p:nvSpPr>
          <p:cNvPr id="8" name="TextBox 7">
            <a:extLst>
              <a:ext uri="{FF2B5EF4-FFF2-40B4-BE49-F238E27FC236}">
                <a16:creationId xmlns:a16="http://schemas.microsoft.com/office/drawing/2014/main" id="{9FBD0A09-F313-E846-8CB3-DE41DB4C7BC3}"/>
              </a:ext>
            </a:extLst>
          </p:cNvPr>
          <p:cNvSpPr txBox="1"/>
          <p:nvPr/>
        </p:nvSpPr>
        <p:spPr>
          <a:xfrm>
            <a:off x="7376160" y="1310964"/>
            <a:ext cx="2357571" cy="566309"/>
          </a:xfrm>
          <a:prstGeom prst="rect">
            <a:avLst/>
          </a:prstGeom>
          <a:noFill/>
        </p:spPr>
        <p:txBody>
          <a:bodyPr wrap="square" rtlCol="0">
            <a:spAutoFit/>
          </a:bodyPr>
          <a:lstStyle/>
          <a:p>
            <a:r>
              <a:rPr lang="en-US" sz="3080" dirty="0"/>
              <a:t>Operations</a:t>
            </a:r>
          </a:p>
        </p:txBody>
      </p:sp>
      <p:pic>
        <p:nvPicPr>
          <p:cNvPr id="13314" name="Picture 2" descr="Jumping Gap On Mountain Images, Stock Photos &amp; Vectors | Shutterstock">
            <a:extLst>
              <a:ext uri="{FF2B5EF4-FFF2-40B4-BE49-F238E27FC236}">
                <a16:creationId xmlns:a16="http://schemas.microsoft.com/office/drawing/2014/main" id="{7B38F421-56CD-F24C-B648-29690C1A1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30494"/>
            <a:ext cx="3743960" cy="2514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3F750F6-491A-4840-B0D3-21A65CC24DE7}"/>
              </a:ext>
            </a:extLst>
          </p:cNvPr>
          <p:cNvCxnSpPr/>
          <p:nvPr/>
        </p:nvCxnSpPr>
        <p:spPr>
          <a:xfrm>
            <a:off x="2598420" y="1668082"/>
            <a:ext cx="1089660"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8F1220-6185-904B-A7AC-1FF97F5DE877}"/>
              </a:ext>
            </a:extLst>
          </p:cNvPr>
          <p:cNvCxnSpPr/>
          <p:nvPr/>
        </p:nvCxnSpPr>
        <p:spPr>
          <a:xfrm>
            <a:off x="5999117" y="1634258"/>
            <a:ext cx="1089660"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AC70B7-A5A3-8647-93FC-2FCE5C81B178}"/>
              </a:ext>
            </a:extLst>
          </p:cNvPr>
          <p:cNvSpPr txBox="1"/>
          <p:nvPr/>
        </p:nvSpPr>
        <p:spPr>
          <a:xfrm>
            <a:off x="0" y="114300"/>
            <a:ext cx="10058400" cy="634020"/>
          </a:xfrm>
          <a:prstGeom prst="rect">
            <a:avLst/>
          </a:prstGeom>
          <a:noFill/>
        </p:spPr>
        <p:txBody>
          <a:bodyPr wrap="square" rtlCol="0">
            <a:spAutoFit/>
          </a:bodyPr>
          <a:lstStyle/>
          <a:p>
            <a:pPr algn="ctr"/>
            <a:r>
              <a:rPr lang="en-US" sz="3520" dirty="0"/>
              <a:t>Progression of CRNS </a:t>
            </a:r>
          </a:p>
        </p:txBody>
      </p:sp>
      <p:sp>
        <p:nvSpPr>
          <p:cNvPr id="13" name="TextBox 12">
            <a:extLst>
              <a:ext uri="{FF2B5EF4-FFF2-40B4-BE49-F238E27FC236}">
                <a16:creationId xmlns:a16="http://schemas.microsoft.com/office/drawing/2014/main" id="{766F5EE0-7DF5-404D-951D-283E4BBB5B72}"/>
              </a:ext>
            </a:extLst>
          </p:cNvPr>
          <p:cNvSpPr txBox="1"/>
          <p:nvPr/>
        </p:nvSpPr>
        <p:spPr>
          <a:xfrm>
            <a:off x="293370" y="5802373"/>
            <a:ext cx="4610100" cy="1569660"/>
          </a:xfrm>
          <a:prstGeom prst="rect">
            <a:avLst/>
          </a:prstGeom>
          <a:noFill/>
        </p:spPr>
        <p:txBody>
          <a:bodyPr wrap="square" rtlCol="0">
            <a:spAutoFit/>
          </a:bodyPr>
          <a:lstStyle/>
          <a:p>
            <a:r>
              <a:rPr lang="en-US" sz="2400" dirty="0"/>
              <a:t>Theory, transport modelling, calibration function, footprint size, processing algorithms, calibration procedure </a:t>
            </a:r>
          </a:p>
        </p:txBody>
      </p:sp>
    </p:spTree>
    <p:extLst>
      <p:ext uri="{BB962C8B-B14F-4D97-AF65-F5344CB8AC3E}">
        <p14:creationId xmlns:p14="http://schemas.microsoft.com/office/powerpoint/2010/main" val="626411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87F547-3646-3E4C-99E7-BF45019C8275}"/>
              </a:ext>
            </a:extLst>
          </p:cNvPr>
          <p:cNvSpPr txBox="1"/>
          <p:nvPr/>
        </p:nvSpPr>
        <p:spPr>
          <a:xfrm>
            <a:off x="586740" y="1143324"/>
            <a:ext cx="2598420" cy="1040285"/>
          </a:xfrm>
          <a:prstGeom prst="rect">
            <a:avLst/>
          </a:prstGeom>
          <a:noFill/>
        </p:spPr>
        <p:txBody>
          <a:bodyPr wrap="square" rtlCol="0">
            <a:spAutoFit/>
          </a:bodyPr>
          <a:lstStyle/>
          <a:p>
            <a:r>
              <a:rPr lang="en-US" sz="3080" dirty="0"/>
              <a:t>Basic Research</a:t>
            </a:r>
          </a:p>
        </p:txBody>
      </p:sp>
      <p:sp>
        <p:nvSpPr>
          <p:cNvPr id="6" name="TextBox 5">
            <a:extLst>
              <a:ext uri="{FF2B5EF4-FFF2-40B4-BE49-F238E27FC236}">
                <a16:creationId xmlns:a16="http://schemas.microsoft.com/office/drawing/2014/main" id="{F5D78A76-A312-FE4D-93A9-979A39F77DC2}"/>
              </a:ext>
            </a:extLst>
          </p:cNvPr>
          <p:cNvSpPr txBox="1"/>
          <p:nvPr/>
        </p:nvSpPr>
        <p:spPr>
          <a:xfrm>
            <a:off x="3939540" y="1143324"/>
            <a:ext cx="2598420" cy="1040285"/>
          </a:xfrm>
          <a:prstGeom prst="rect">
            <a:avLst/>
          </a:prstGeom>
          <a:noFill/>
        </p:spPr>
        <p:txBody>
          <a:bodyPr wrap="square" rtlCol="0">
            <a:spAutoFit/>
          </a:bodyPr>
          <a:lstStyle/>
          <a:p>
            <a:r>
              <a:rPr lang="en-US" sz="3080" dirty="0"/>
              <a:t>Applied Research</a:t>
            </a:r>
          </a:p>
        </p:txBody>
      </p:sp>
      <p:sp>
        <p:nvSpPr>
          <p:cNvPr id="8" name="TextBox 7">
            <a:extLst>
              <a:ext uri="{FF2B5EF4-FFF2-40B4-BE49-F238E27FC236}">
                <a16:creationId xmlns:a16="http://schemas.microsoft.com/office/drawing/2014/main" id="{9FBD0A09-F313-E846-8CB3-DE41DB4C7BC3}"/>
              </a:ext>
            </a:extLst>
          </p:cNvPr>
          <p:cNvSpPr txBox="1"/>
          <p:nvPr/>
        </p:nvSpPr>
        <p:spPr>
          <a:xfrm>
            <a:off x="7376160" y="1310964"/>
            <a:ext cx="2357571" cy="566309"/>
          </a:xfrm>
          <a:prstGeom prst="rect">
            <a:avLst/>
          </a:prstGeom>
          <a:noFill/>
        </p:spPr>
        <p:txBody>
          <a:bodyPr wrap="square" rtlCol="0">
            <a:spAutoFit/>
          </a:bodyPr>
          <a:lstStyle/>
          <a:p>
            <a:r>
              <a:rPr lang="en-US" sz="3080" dirty="0"/>
              <a:t>Operations</a:t>
            </a:r>
          </a:p>
        </p:txBody>
      </p:sp>
      <p:pic>
        <p:nvPicPr>
          <p:cNvPr id="13314" name="Picture 2" descr="Jumping Gap On Mountain Images, Stock Photos &amp; Vectors | Shutterstock">
            <a:extLst>
              <a:ext uri="{FF2B5EF4-FFF2-40B4-BE49-F238E27FC236}">
                <a16:creationId xmlns:a16="http://schemas.microsoft.com/office/drawing/2014/main" id="{7B38F421-56CD-F24C-B648-29690C1A1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30494"/>
            <a:ext cx="374396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usiness man falling in cliff gap businessman fail">
            <a:extLst>
              <a:ext uri="{FF2B5EF4-FFF2-40B4-BE49-F238E27FC236}">
                <a16:creationId xmlns:a16="http://schemas.microsoft.com/office/drawing/2014/main" id="{EC51C453-17E3-CA43-BB36-62C66ECC3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760" y="2377441"/>
            <a:ext cx="3619910" cy="282070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3F750F6-491A-4840-B0D3-21A65CC24DE7}"/>
              </a:ext>
            </a:extLst>
          </p:cNvPr>
          <p:cNvCxnSpPr/>
          <p:nvPr/>
        </p:nvCxnSpPr>
        <p:spPr>
          <a:xfrm>
            <a:off x="2598420" y="1668082"/>
            <a:ext cx="1089660"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8F1220-6185-904B-A7AC-1FF97F5DE877}"/>
              </a:ext>
            </a:extLst>
          </p:cNvPr>
          <p:cNvCxnSpPr/>
          <p:nvPr/>
        </p:nvCxnSpPr>
        <p:spPr>
          <a:xfrm>
            <a:off x="5999117" y="1634258"/>
            <a:ext cx="1089660"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AC70B7-A5A3-8647-93FC-2FCE5C81B178}"/>
              </a:ext>
            </a:extLst>
          </p:cNvPr>
          <p:cNvSpPr txBox="1"/>
          <p:nvPr/>
        </p:nvSpPr>
        <p:spPr>
          <a:xfrm>
            <a:off x="0" y="114300"/>
            <a:ext cx="10058400" cy="634020"/>
          </a:xfrm>
          <a:prstGeom prst="rect">
            <a:avLst/>
          </a:prstGeom>
          <a:noFill/>
        </p:spPr>
        <p:txBody>
          <a:bodyPr wrap="square" rtlCol="0">
            <a:spAutoFit/>
          </a:bodyPr>
          <a:lstStyle/>
          <a:p>
            <a:pPr algn="ctr"/>
            <a:r>
              <a:rPr lang="en-US" sz="3520" dirty="0"/>
              <a:t>Progression of CRNS </a:t>
            </a:r>
          </a:p>
        </p:txBody>
      </p:sp>
      <p:sp>
        <p:nvSpPr>
          <p:cNvPr id="13" name="TextBox 12">
            <a:extLst>
              <a:ext uri="{FF2B5EF4-FFF2-40B4-BE49-F238E27FC236}">
                <a16:creationId xmlns:a16="http://schemas.microsoft.com/office/drawing/2014/main" id="{766F5EE0-7DF5-404D-951D-283E4BBB5B72}"/>
              </a:ext>
            </a:extLst>
          </p:cNvPr>
          <p:cNvSpPr txBox="1"/>
          <p:nvPr/>
        </p:nvSpPr>
        <p:spPr>
          <a:xfrm>
            <a:off x="293370" y="5802373"/>
            <a:ext cx="4610100" cy="1569660"/>
          </a:xfrm>
          <a:prstGeom prst="rect">
            <a:avLst/>
          </a:prstGeom>
          <a:noFill/>
        </p:spPr>
        <p:txBody>
          <a:bodyPr wrap="square" rtlCol="0">
            <a:spAutoFit/>
          </a:bodyPr>
          <a:lstStyle/>
          <a:p>
            <a:r>
              <a:rPr lang="en-US" sz="2400" dirty="0"/>
              <a:t>Theory, transport modelling, calibration function, footprint size, processing algorithms, calibration procedure </a:t>
            </a:r>
          </a:p>
        </p:txBody>
      </p:sp>
      <p:sp>
        <p:nvSpPr>
          <p:cNvPr id="17" name="TextBox 16">
            <a:extLst>
              <a:ext uri="{FF2B5EF4-FFF2-40B4-BE49-F238E27FC236}">
                <a16:creationId xmlns:a16="http://schemas.microsoft.com/office/drawing/2014/main" id="{03984E0C-6C1C-7047-8970-60235F9E6BA5}"/>
              </a:ext>
            </a:extLst>
          </p:cNvPr>
          <p:cNvSpPr txBox="1"/>
          <p:nvPr/>
        </p:nvSpPr>
        <p:spPr>
          <a:xfrm>
            <a:off x="5456124" y="5828898"/>
            <a:ext cx="4107180" cy="1569660"/>
          </a:xfrm>
          <a:prstGeom prst="rect">
            <a:avLst/>
          </a:prstGeom>
          <a:noFill/>
        </p:spPr>
        <p:txBody>
          <a:bodyPr wrap="square" rtlCol="0">
            <a:spAutoFit/>
          </a:bodyPr>
          <a:lstStyle/>
          <a:p>
            <a:r>
              <a:rPr lang="en-US" sz="2400" dirty="0"/>
              <a:t>Value proposition, benefit to water and fertilizer applications, yield impact, decision and risk?</a:t>
            </a:r>
          </a:p>
        </p:txBody>
      </p:sp>
    </p:spTree>
    <p:extLst>
      <p:ext uri="{BB962C8B-B14F-4D97-AF65-F5344CB8AC3E}">
        <p14:creationId xmlns:p14="http://schemas.microsoft.com/office/powerpoint/2010/main" val="2230078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Box 18"/>
          <p:cNvSpPr txBox="1">
            <a:spLocks noChangeArrowheads="1"/>
          </p:cNvSpPr>
          <p:nvPr/>
        </p:nvSpPr>
        <p:spPr bwMode="auto">
          <a:xfrm>
            <a:off x="8732" y="1228408"/>
            <a:ext cx="10049668" cy="221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48" tIns="50274" rIns="100548" bIns="50274">
            <a:spAutoFit/>
          </a:bodyPr>
          <a:lstStyle>
            <a:lvl1pPr marL="512763" indent="-512763">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spcAft>
                <a:spcPts val="1980"/>
              </a:spcAft>
              <a:buFont typeface="Wingdings" charset="2"/>
              <a:buChar char="§"/>
            </a:pPr>
            <a:r>
              <a:rPr lang="en-US" altLang="en-US" sz="2750"/>
              <a:t>Hypothesis: It is difficult to accurately measure water availability in the soil at the measurement scale of water application (individual nozzle and center-pivot) with existing point based technology. That uncertainty is 1 key factor that leads to overwatering as to not adversely affect yield.</a:t>
            </a:r>
          </a:p>
        </p:txBody>
      </p:sp>
      <p:sp>
        <p:nvSpPr>
          <p:cNvPr id="102402"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D4B398ED-F3F1-9D4A-B225-F34F590D8886}" type="slidenum">
              <a:rPr lang="en-US" altLang="en-US" sz="1540"/>
              <a:pPr algn="l">
                <a:spcBef>
                  <a:spcPct val="0"/>
                </a:spcBef>
                <a:buFontTx/>
                <a:buNone/>
              </a:pPr>
              <a:t>23</a:t>
            </a:fld>
            <a:endParaRPr lang="en-US" altLang="en-US" sz="1540"/>
          </a:p>
        </p:txBody>
      </p:sp>
      <p:grpSp>
        <p:nvGrpSpPr>
          <p:cNvPr id="102403" name="Group 5"/>
          <p:cNvGrpSpPr>
            <a:grpSpLocks/>
          </p:cNvGrpSpPr>
          <p:nvPr/>
        </p:nvGrpSpPr>
        <p:grpSpPr bwMode="auto">
          <a:xfrm>
            <a:off x="1037272" y="4165600"/>
            <a:ext cx="7824947" cy="3097848"/>
            <a:chOff x="0" y="0"/>
            <a:chExt cx="7702503" cy="2624038"/>
          </a:xfrm>
        </p:grpSpPr>
        <p:pic>
          <p:nvPicPr>
            <p:cNvPr id="102406" name="Picture 6" descr="ttp://h2o-optimizer.com/site/1716h2o_/vri_pivo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6"/>
              <a:ext cx="4778564" cy="262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irc_mi" descr="http://az276019.vo.msecnd.net/valmontstaging/int-images/vri-home.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78563" y="0"/>
              <a:ext cx="2923940" cy="26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04" name="TextBox 1"/>
          <p:cNvSpPr txBox="1">
            <a:spLocks noChangeArrowheads="1"/>
          </p:cNvSpPr>
          <p:nvPr/>
        </p:nvSpPr>
        <p:spPr bwMode="auto">
          <a:xfrm>
            <a:off x="3370263" y="7359492"/>
            <a:ext cx="3904615"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Right photo courtesy of Valley Irrigation</a:t>
            </a:r>
          </a:p>
        </p:txBody>
      </p:sp>
      <p:sp>
        <p:nvSpPr>
          <p:cNvPr id="9" name="TextBox 2"/>
          <p:cNvSpPr txBox="1">
            <a:spLocks noChangeArrowheads="1"/>
          </p:cNvSpPr>
          <p:nvPr/>
        </p:nvSpPr>
        <p:spPr bwMode="auto">
          <a:xfrm>
            <a:off x="0" y="98583"/>
            <a:ext cx="10058400" cy="710928"/>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Research Area 1</a:t>
            </a:r>
          </a:p>
        </p:txBody>
      </p:sp>
    </p:spTree>
    <p:extLst>
      <p:ext uri="{BB962C8B-B14F-4D97-AF65-F5344CB8AC3E}">
        <p14:creationId xmlns:p14="http://schemas.microsoft.com/office/powerpoint/2010/main" val="412089864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18"/>
          <p:cNvSpPr txBox="1">
            <a:spLocks noChangeArrowheads="1"/>
          </p:cNvSpPr>
          <p:nvPr/>
        </p:nvSpPr>
        <p:spPr bwMode="auto">
          <a:xfrm>
            <a:off x="0" y="1178442"/>
            <a:ext cx="10049668" cy="315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48" tIns="50274" rIns="100548" bIns="50274">
            <a:spAutoFit/>
          </a:bodyPr>
          <a:lstStyle>
            <a:lvl1pPr marL="512763" indent="-512763">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spcAft>
                <a:spcPts val="1980"/>
              </a:spcAft>
              <a:buFont typeface="Wingdings" charset="2"/>
              <a:buChar char="§"/>
            </a:pPr>
            <a:r>
              <a:rPr lang="en-US" altLang="en-US" sz="2750">
                <a:solidFill>
                  <a:srgbClr val="FF0000"/>
                </a:solidFill>
              </a:rPr>
              <a:t>Duh, only apply water when and where we need to</a:t>
            </a:r>
          </a:p>
          <a:p>
            <a:pPr>
              <a:spcBef>
                <a:spcPct val="0"/>
              </a:spcBef>
              <a:spcAft>
                <a:spcPts val="1980"/>
              </a:spcAft>
              <a:buFont typeface="Wingdings" charset="2"/>
              <a:buChar char="§"/>
            </a:pPr>
            <a:endParaRPr lang="en-US" altLang="en-US" sz="2750">
              <a:solidFill>
                <a:srgbClr val="FF0000"/>
              </a:solidFill>
            </a:endParaRPr>
          </a:p>
          <a:p>
            <a:pPr>
              <a:spcBef>
                <a:spcPct val="0"/>
              </a:spcBef>
              <a:spcAft>
                <a:spcPts val="1980"/>
              </a:spcAft>
              <a:buFont typeface="Wingdings" charset="2"/>
              <a:buChar char="§"/>
            </a:pPr>
            <a:r>
              <a:rPr lang="en-US" altLang="en-US" sz="2750"/>
              <a:t>Turns out that it is not that easy to measure plant water use (ET) and soil water storage at the same scale or the scale of water application (i.e. see myriad of ET and soil moisture monitoring methods)</a:t>
            </a:r>
          </a:p>
        </p:txBody>
      </p:sp>
      <p:sp>
        <p:nvSpPr>
          <p:cNvPr id="5" name="TextBox 2"/>
          <p:cNvSpPr txBox="1">
            <a:spLocks noChangeArrowheads="1"/>
          </p:cNvSpPr>
          <p:nvPr/>
        </p:nvSpPr>
        <p:spPr bwMode="auto">
          <a:xfrm>
            <a:off x="1581229" y="0"/>
            <a:ext cx="6887210" cy="710928"/>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Solution!</a:t>
            </a:r>
          </a:p>
        </p:txBody>
      </p:sp>
      <p:sp>
        <p:nvSpPr>
          <p:cNvPr id="103427"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47A26421-8D3E-FC45-B5E2-190885572D68}" type="slidenum">
              <a:rPr lang="en-US" altLang="en-US" sz="1540"/>
              <a:pPr algn="l">
                <a:spcBef>
                  <a:spcPct val="0"/>
                </a:spcBef>
                <a:buFontTx/>
                <a:buNone/>
              </a:pPr>
              <a:t>24</a:t>
            </a:fld>
            <a:endParaRPr lang="en-US" altLang="en-US" sz="1540"/>
          </a:p>
        </p:txBody>
      </p:sp>
      <p:pic>
        <p:nvPicPr>
          <p:cNvPr id="10342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9742" y="4654551"/>
            <a:ext cx="3845243" cy="279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708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Box 18"/>
          <p:cNvSpPr txBox="1">
            <a:spLocks noChangeArrowheads="1"/>
          </p:cNvSpPr>
          <p:nvPr/>
        </p:nvSpPr>
        <p:spPr bwMode="auto">
          <a:xfrm>
            <a:off x="1" y="816293"/>
            <a:ext cx="10049669" cy="137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48" tIns="50274" rIns="100548" bIns="50274">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spcAft>
                <a:spcPts val="1980"/>
              </a:spcAft>
              <a:buNone/>
            </a:pPr>
            <a:r>
              <a:rPr lang="en-US" altLang="en-US" sz="2750"/>
              <a:t>We can measure required ET from temperature, energy, mass or combination approaches (Penman-Monteith, FAO reference crop). </a:t>
            </a:r>
            <a:r>
              <a:rPr lang="en-US" altLang="en-US" sz="2750">
                <a:solidFill>
                  <a:srgbClr val="FF0000"/>
                </a:solidFill>
              </a:rPr>
              <a:t>Value representative of field.</a:t>
            </a:r>
          </a:p>
        </p:txBody>
      </p:sp>
      <p:sp>
        <p:nvSpPr>
          <p:cNvPr id="5" name="TextBox 2"/>
          <p:cNvSpPr txBox="1">
            <a:spLocks noChangeArrowheads="1"/>
          </p:cNvSpPr>
          <p:nvPr/>
        </p:nvSpPr>
        <p:spPr bwMode="auto">
          <a:xfrm>
            <a:off x="1581230" y="0"/>
            <a:ext cx="6887210" cy="710928"/>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Measuring ET and Storage</a:t>
            </a:r>
          </a:p>
        </p:txBody>
      </p:sp>
      <p:sp>
        <p:nvSpPr>
          <p:cNvPr id="104451"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A496BECE-A5D3-5D41-A9EB-3D454EB02558}" type="slidenum">
              <a:rPr lang="en-US" altLang="en-US" sz="1540"/>
              <a:pPr algn="l">
                <a:spcBef>
                  <a:spcPct val="0"/>
                </a:spcBef>
                <a:buFontTx/>
                <a:buNone/>
              </a:pPr>
              <a:t>25</a:t>
            </a:fld>
            <a:endParaRPr lang="en-US" altLang="en-US" sz="1540"/>
          </a:p>
        </p:txBody>
      </p:sp>
      <p:pic>
        <p:nvPicPr>
          <p:cNvPr id="10445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17875" y="2150428"/>
            <a:ext cx="3069908" cy="210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Box 3"/>
          <p:cNvSpPr txBox="1">
            <a:spLocks noChangeArrowheads="1"/>
          </p:cNvSpPr>
          <p:nvPr/>
        </p:nvSpPr>
        <p:spPr bwMode="auto">
          <a:xfrm>
            <a:off x="3352800" y="4270375"/>
            <a:ext cx="3017520" cy="27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10"/>
              <a:t>Source: S. Irmak with permission</a:t>
            </a:r>
          </a:p>
        </p:txBody>
      </p:sp>
    </p:spTree>
    <p:extLst>
      <p:ext uri="{BB962C8B-B14F-4D97-AF65-F5344CB8AC3E}">
        <p14:creationId xmlns:p14="http://schemas.microsoft.com/office/powerpoint/2010/main" val="75480871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18"/>
          <p:cNvSpPr txBox="1">
            <a:spLocks noChangeArrowheads="1"/>
          </p:cNvSpPr>
          <p:nvPr/>
        </p:nvSpPr>
        <p:spPr bwMode="auto">
          <a:xfrm>
            <a:off x="1" y="816293"/>
            <a:ext cx="10049669" cy="137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48" tIns="50274" rIns="100548" bIns="50274">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spcAft>
                <a:spcPts val="1980"/>
              </a:spcAft>
              <a:buNone/>
            </a:pPr>
            <a:r>
              <a:rPr lang="en-US" altLang="en-US" sz="2750"/>
              <a:t>We can measure required ET from temperature, energy, mass or combination approaches (Penman-Monteith, FAO reference crop). Value representative of field.</a:t>
            </a:r>
          </a:p>
        </p:txBody>
      </p:sp>
      <p:sp>
        <p:nvSpPr>
          <p:cNvPr id="105474"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DE76AFF3-2036-D04C-BA21-BAE9CF4AF3B7}" type="slidenum">
              <a:rPr lang="en-US" altLang="en-US" sz="1540"/>
              <a:pPr algn="l">
                <a:spcBef>
                  <a:spcPct val="0"/>
                </a:spcBef>
                <a:buFontTx/>
                <a:buNone/>
              </a:pPr>
              <a:t>26</a:t>
            </a:fld>
            <a:endParaRPr lang="en-US" altLang="en-US" sz="1540"/>
          </a:p>
        </p:txBody>
      </p:sp>
      <p:pic>
        <p:nvPicPr>
          <p:cNvPr id="1054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17875" y="2150428"/>
            <a:ext cx="3069908" cy="210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88189" y="5026502"/>
            <a:ext cx="3071653" cy="223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Box 8"/>
          <p:cNvSpPr txBox="1">
            <a:spLocks noChangeArrowheads="1"/>
          </p:cNvSpPr>
          <p:nvPr/>
        </p:nvSpPr>
        <p:spPr bwMode="auto">
          <a:xfrm>
            <a:off x="3389472" y="7389178"/>
            <a:ext cx="2299811" cy="27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10"/>
              <a:t>Source: www.shellypark.co.nz</a:t>
            </a:r>
          </a:p>
        </p:txBody>
      </p:sp>
      <p:sp>
        <p:nvSpPr>
          <p:cNvPr id="105478" name="Rectangle 6"/>
          <p:cNvSpPr>
            <a:spLocks noChangeArrowheads="1"/>
          </p:cNvSpPr>
          <p:nvPr/>
        </p:nvSpPr>
        <p:spPr bwMode="auto">
          <a:xfrm>
            <a:off x="0" y="4520090"/>
            <a:ext cx="10058400" cy="46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spcAft>
                <a:spcPts val="1980"/>
              </a:spcAft>
              <a:buNone/>
            </a:pPr>
            <a:r>
              <a:rPr lang="en-US" altLang="en-US" sz="2420"/>
              <a:t>However; we can only measure </a:t>
            </a:r>
            <a:r>
              <a:rPr lang="en-US" altLang="en-US" sz="2420">
                <a:solidFill>
                  <a:srgbClr val="FF0000"/>
                </a:solidFill>
              </a:rPr>
              <a:t>soil water storage at a point.</a:t>
            </a:r>
          </a:p>
        </p:txBody>
      </p:sp>
      <p:sp>
        <p:nvSpPr>
          <p:cNvPr id="10" name="TextBox 2"/>
          <p:cNvSpPr txBox="1">
            <a:spLocks noChangeArrowheads="1"/>
          </p:cNvSpPr>
          <p:nvPr/>
        </p:nvSpPr>
        <p:spPr bwMode="auto">
          <a:xfrm>
            <a:off x="1581230" y="24909"/>
            <a:ext cx="6887210" cy="710928"/>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Measuring ET and Storage</a:t>
            </a:r>
          </a:p>
        </p:txBody>
      </p:sp>
      <p:sp>
        <p:nvSpPr>
          <p:cNvPr id="105480" name="TextBox 10"/>
          <p:cNvSpPr txBox="1">
            <a:spLocks noChangeArrowheads="1"/>
          </p:cNvSpPr>
          <p:nvPr/>
        </p:nvSpPr>
        <p:spPr bwMode="auto">
          <a:xfrm>
            <a:off x="3352800" y="4270375"/>
            <a:ext cx="3017520" cy="27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10"/>
              <a:t>Source: S. Irmak with permission</a:t>
            </a:r>
          </a:p>
        </p:txBody>
      </p:sp>
    </p:spTree>
    <p:extLst>
      <p:ext uri="{BB962C8B-B14F-4D97-AF65-F5344CB8AC3E}">
        <p14:creationId xmlns:p14="http://schemas.microsoft.com/office/powerpoint/2010/main" val="2913687934"/>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Box 18"/>
          <p:cNvSpPr txBox="1">
            <a:spLocks noChangeArrowheads="1"/>
          </p:cNvSpPr>
          <p:nvPr/>
        </p:nvSpPr>
        <p:spPr bwMode="auto">
          <a:xfrm>
            <a:off x="1" y="816293"/>
            <a:ext cx="10049669" cy="137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48" tIns="50274" rIns="100548" bIns="50274">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spcAft>
                <a:spcPts val="1980"/>
              </a:spcAft>
              <a:buNone/>
            </a:pPr>
            <a:r>
              <a:rPr lang="en-US" altLang="en-US" sz="2750" dirty="0"/>
              <a:t>We can measure required ET from temperature, energy, mass or combination approaches (Penman-Monteith, FAO reference crop). Value representative of field.</a:t>
            </a:r>
          </a:p>
        </p:txBody>
      </p:sp>
      <p:sp>
        <p:nvSpPr>
          <p:cNvPr id="106498"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6711C33E-750F-5142-9D26-F905E9B20CF9}" type="slidenum">
              <a:rPr lang="en-US" altLang="en-US" sz="1540"/>
              <a:pPr algn="l">
                <a:spcBef>
                  <a:spcPct val="0"/>
                </a:spcBef>
                <a:buFontTx/>
                <a:buNone/>
              </a:pPr>
              <a:t>27</a:t>
            </a:fld>
            <a:endParaRPr lang="en-US" altLang="en-US" sz="1540"/>
          </a:p>
        </p:txBody>
      </p:sp>
      <p:pic>
        <p:nvPicPr>
          <p:cNvPr id="1064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17875" y="2150428"/>
            <a:ext cx="3069908" cy="210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3"/>
          <p:cNvSpPr txBox="1">
            <a:spLocks noChangeArrowheads="1"/>
          </p:cNvSpPr>
          <p:nvPr/>
        </p:nvSpPr>
        <p:spPr bwMode="auto">
          <a:xfrm>
            <a:off x="3695065" y="4270376"/>
            <a:ext cx="2298065" cy="27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10"/>
              <a:t>Source: www. Calmit.unl.edu</a:t>
            </a:r>
          </a:p>
        </p:txBody>
      </p:sp>
      <p:pic>
        <p:nvPicPr>
          <p:cNvPr id="106501"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88189" y="5026502"/>
            <a:ext cx="3071653" cy="223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extBox 8"/>
          <p:cNvSpPr txBox="1">
            <a:spLocks noChangeArrowheads="1"/>
          </p:cNvSpPr>
          <p:nvPr/>
        </p:nvSpPr>
        <p:spPr bwMode="auto">
          <a:xfrm>
            <a:off x="3389472" y="7389178"/>
            <a:ext cx="2299811" cy="27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10"/>
              <a:t>Source: www.shellypark.co.nz</a:t>
            </a:r>
          </a:p>
        </p:txBody>
      </p:sp>
      <p:sp>
        <p:nvSpPr>
          <p:cNvPr id="106503" name="Rectangle 6"/>
          <p:cNvSpPr>
            <a:spLocks noChangeArrowheads="1"/>
          </p:cNvSpPr>
          <p:nvPr/>
        </p:nvSpPr>
        <p:spPr bwMode="auto">
          <a:xfrm>
            <a:off x="0" y="4520090"/>
            <a:ext cx="10058400" cy="46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spcAft>
                <a:spcPts val="1980"/>
              </a:spcAft>
              <a:buNone/>
            </a:pPr>
            <a:r>
              <a:rPr lang="en-US" altLang="en-US" sz="2420"/>
              <a:t>However; we can only measure soil water storage at a point.</a:t>
            </a:r>
          </a:p>
        </p:txBody>
      </p:sp>
      <p:sp>
        <p:nvSpPr>
          <p:cNvPr id="106504" name="Rectangle 2"/>
          <p:cNvSpPr>
            <a:spLocks noChangeArrowheads="1"/>
          </p:cNvSpPr>
          <p:nvPr/>
        </p:nvSpPr>
        <p:spPr bwMode="auto">
          <a:xfrm>
            <a:off x="0" y="3510757"/>
            <a:ext cx="10058400" cy="17162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spcAft>
                <a:spcPts val="1980"/>
              </a:spcAft>
              <a:buNone/>
            </a:pPr>
            <a:r>
              <a:rPr lang="en-US" altLang="en-US" sz="3520">
                <a:solidFill>
                  <a:srgbClr val="FF0000"/>
                </a:solidFill>
              </a:rPr>
              <a:t>$64,000?: How representative are point soil moisture measurements over entire field or watering section?</a:t>
            </a:r>
          </a:p>
        </p:txBody>
      </p:sp>
      <p:sp>
        <p:nvSpPr>
          <p:cNvPr id="11" name="TextBox 2"/>
          <p:cNvSpPr txBox="1">
            <a:spLocks noChangeArrowheads="1"/>
          </p:cNvSpPr>
          <p:nvPr/>
        </p:nvSpPr>
        <p:spPr bwMode="auto">
          <a:xfrm>
            <a:off x="1581230" y="40754"/>
            <a:ext cx="6887210" cy="710928"/>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Measuring ET and Storage</a:t>
            </a:r>
          </a:p>
        </p:txBody>
      </p:sp>
    </p:spTree>
    <p:extLst>
      <p:ext uri="{BB962C8B-B14F-4D97-AF65-F5344CB8AC3E}">
        <p14:creationId xmlns:p14="http://schemas.microsoft.com/office/powerpoint/2010/main" val="3921370845"/>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06550" y="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07522"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5163CAB3-3FD2-5E4D-9815-2AF5D735ADBE}" type="slidenum">
              <a:rPr lang="en-US" altLang="en-US" sz="1540"/>
              <a:pPr algn="l">
                <a:spcBef>
                  <a:spcPct val="0"/>
                </a:spcBef>
                <a:buFontTx/>
                <a:buNone/>
              </a:pPr>
              <a:t>28</a:t>
            </a:fld>
            <a:endParaRPr lang="en-US" altLang="en-US" sz="1540"/>
          </a:p>
        </p:txBody>
      </p:sp>
      <p:pic>
        <p:nvPicPr>
          <p:cNvPr id="107523" name="Picture 2" descr="Screen Shot 2014-08-12 at 3.56.39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55340"/>
            <a:ext cx="5050155" cy="307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4"/>
          <p:cNvSpPr txBox="1">
            <a:spLocks noChangeArrowheads="1"/>
          </p:cNvSpPr>
          <p:nvPr/>
        </p:nvSpPr>
        <p:spPr bwMode="auto">
          <a:xfrm>
            <a:off x="141447" y="1287780"/>
            <a:ext cx="9916953" cy="151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3080"/>
              <a:t>June-July 2014, near Central City, NE</a:t>
            </a:r>
          </a:p>
          <a:p>
            <a:pPr eaLnBrk="1" hangingPunct="1">
              <a:spcBef>
                <a:spcPct val="0"/>
              </a:spcBef>
              <a:buFontTx/>
              <a:buNone/>
            </a:pPr>
            <a:r>
              <a:rPr lang="en-US" altLang="en-US" sz="3080"/>
              <a:t>Installed 12 profiles of Watermark sensors and 1 cosmic-ray sensor </a:t>
            </a:r>
          </a:p>
        </p:txBody>
      </p:sp>
      <p:pic>
        <p:nvPicPr>
          <p:cNvPr id="107525" name="Picture 7" descr="Screen Shot 2014-08-12 at 3.57.06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18723" y="3355340"/>
            <a:ext cx="5039678" cy="307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Box 9"/>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cxnSp>
        <p:nvCxnSpPr>
          <p:cNvPr id="6" name="Straight Arrow Connector 5"/>
          <p:cNvCxnSpPr/>
          <p:nvPr/>
        </p:nvCxnSpPr>
        <p:spPr>
          <a:xfrm>
            <a:off x="2642077" y="3697605"/>
            <a:ext cx="4655503" cy="107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7616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56318" y="113279"/>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08546"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19EBFFDD-CEA3-3547-8DDE-510CA75AADE3}" type="slidenum">
              <a:rPr lang="en-US" altLang="en-US" sz="1540"/>
              <a:pPr algn="l">
                <a:spcBef>
                  <a:spcPct val="0"/>
                </a:spcBef>
                <a:buFontTx/>
                <a:buNone/>
              </a:pPr>
              <a:t>29</a:t>
            </a:fld>
            <a:endParaRPr lang="en-US" altLang="en-US" sz="1540"/>
          </a:p>
        </p:txBody>
      </p:sp>
      <p:pic>
        <p:nvPicPr>
          <p:cNvPr id="108547" name="Picture 4" descr="Screen Shot 2014-08-12 at 3.57.2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16050" y="3372803"/>
            <a:ext cx="4851083" cy="307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5" descr="C:\suat03\Research Projects\BREBS_3_Dryland Pasture_Central City\Spatial Soil Moisture Project at BREBS-3\BREBS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72803"/>
            <a:ext cx="5168900" cy="306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Box 6"/>
          <p:cNvSpPr txBox="1">
            <a:spLocks noChangeArrowheads="1"/>
          </p:cNvSpPr>
          <p:nvPr/>
        </p:nvSpPr>
        <p:spPr bwMode="auto">
          <a:xfrm>
            <a:off x="141447" y="1371601"/>
            <a:ext cx="9916953" cy="103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3080"/>
              <a:t>Field is fairly flat, homogeneous vegetation, sandy loam soil texture, </a:t>
            </a:r>
            <a:r>
              <a:rPr lang="en-US" altLang="en-US" sz="3080">
                <a:solidFill>
                  <a:srgbClr val="FF0000"/>
                </a:solidFill>
              </a:rPr>
              <a:t>ideal setting for homogeneity?</a:t>
            </a:r>
            <a:r>
              <a:rPr lang="en-US" altLang="en-US" sz="3080"/>
              <a:t> </a:t>
            </a:r>
          </a:p>
        </p:txBody>
      </p:sp>
      <p:cxnSp>
        <p:nvCxnSpPr>
          <p:cNvPr id="8" name="Straight Arrow Connector 7"/>
          <p:cNvCxnSpPr/>
          <p:nvPr/>
        </p:nvCxnSpPr>
        <p:spPr>
          <a:xfrm flipV="1">
            <a:off x="2443005" y="4984592"/>
            <a:ext cx="1615281" cy="873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8551" name="TextBox 8"/>
          <p:cNvSpPr txBox="1">
            <a:spLocks noChangeArrowheads="1"/>
          </p:cNvSpPr>
          <p:nvPr/>
        </p:nvSpPr>
        <p:spPr bwMode="auto">
          <a:xfrm>
            <a:off x="2771299" y="5063173"/>
            <a:ext cx="1234598" cy="46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20"/>
              <a:t>200m</a:t>
            </a:r>
          </a:p>
        </p:txBody>
      </p:sp>
      <p:sp>
        <p:nvSpPr>
          <p:cNvPr id="108552" name="TextBox 9"/>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spTree>
    <p:extLst>
      <p:ext uri="{BB962C8B-B14F-4D97-AF65-F5344CB8AC3E}">
        <p14:creationId xmlns:p14="http://schemas.microsoft.com/office/powerpoint/2010/main" val="999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875" y="1186197"/>
            <a:ext cx="4105420" cy="2330819"/>
          </a:xfrm>
          <a:prstGeom prst="rect">
            <a:avLst/>
          </a:prstGeom>
        </p:spPr>
      </p:pic>
      <p:sp>
        <p:nvSpPr>
          <p:cNvPr id="6" name="TextBox 5"/>
          <p:cNvSpPr txBox="1"/>
          <p:nvPr/>
        </p:nvSpPr>
        <p:spPr>
          <a:xfrm>
            <a:off x="0" y="114300"/>
            <a:ext cx="10058400" cy="566309"/>
          </a:xfrm>
          <a:prstGeom prst="rect">
            <a:avLst/>
          </a:prstGeom>
          <a:noFill/>
        </p:spPr>
        <p:txBody>
          <a:bodyPr wrap="square" rtlCol="0">
            <a:spAutoFit/>
          </a:bodyPr>
          <a:lstStyle/>
          <a:p>
            <a:pPr algn="ctr"/>
            <a:r>
              <a:rPr lang="en-US" sz="3080" dirty="0"/>
              <a:t>Types of Irrigation</a:t>
            </a:r>
          </a:p>
        </p:txBody>
      </p:sp>
      <p:sp>
        <p:nvSpPr>
          <p:cNvPr id="7" name="TextBox 6"/>
          <p:cNvSpPr txBox="1"/>
          <p:nvPr/>
        </p:nvSpPr>
        <p:spPr>
          <a:xfrm>
            <a:off x="1" y="654364"/>
            <a:ext cx="4578790" cy="461665"/>
          </a:xfrm>
          <a:prstGeom prst="rect">
            <a:avLst/>
          </a:prstGeom>
          <a:noFill/>
        </p:spPr>
        <p:txBody>
          <a:bodyPr wrap="square" rtlCol="0">
            <a:spAutoFit/>
          </a:bodyPr>
          <a:lstStyle/>
          <a:p>
            <a:pPr algn="ctr"/>
            <a:r>
              <a:rPr lang="en-US" sz="2400" dirty="0"/>
              <a:t>Flood Irrigation</a:t>
            </a:r>
          </a:p>
        </p:txBody>
      </p:sp>
      <p:pic>
        <p:nvPicPr>
          <p:cNvPr id="8" name="Picture 7"/>
          <p:cNvPicPr>
            <a:picLocks noChangeAspect="1"/>
          </p:cNvPicPr>
          <p:nvPr/>
        </p:nvPicPr>
        <p:blipFill>
          <a:blip r:embed="rId3"/>
          <a:stretch>
            <a:fillRect/>
          </a:stretch>
        </p:blipFill>
        <p:spPr>
          <a:xfrm>
            <a:off x="4462864" y="1091843"/>
            <a:ext cx="3359257" cy="2399470"/>
          </a:xfrm>
          <a:prstGeom prst="rect">
            <a:avLst/>
          </a:prstGeom>
        </p:spPr>
      </p:pic>
      <p:pic>
        <p:nvPicPr>
          <p:cNvPr id="9" name="Picture 8"/>
          <p:cNvPicPr>
            <a:picLocks noChangeAspect="1"/>
          </p:cNvPicPr>
          <p:nvPr/>
        </p:nvPicPr>
        <p:blipFill>
          <a:blip r:embed="rId4"/>
          <a:stretch>
            <a:fillRect/>
          </a:stretch>
        </p:blipFill>
        <p:spPr>
          <a:xfrm>
            <a:off x="226515" y="4018924"/>
            <a:ext cx="4125761" cy="3303896"/>
          </a:xfrm>
          <a:prstGeom prst="rect">
            <a:avLst/>
          </a:prstGeom>
        </p:spPr>
      </p:pic>
      <p:sp>
        <p:nvSpPr>
          <p:cNvPr id="10" name="TextBox 9"/>
          <p:cNvSpPr txBox="1"/>
          <p:nvPr/>
        </p:nvSpPr>
        <p:spPr>
          <a:xfrm>
            <a:off x="5415014" y="667487"/>
            <a:ext cx="4643386" cy="461665"/>
          </a:xfrm>
          <a:prstGeom prst="rect">
            <a:avLst/>
          </a:prstGeom>
          <a:noFill/>
        </p:spPr>
        <p:txBody>
          <a:bodyPr wrap="square" rtlCol="0">
            <a:spAutoFit/>
          </a:bodyPr>
          <a:lstStyle/>
          <a:p>
            <a:pPr algn="ctr"/>
            <a:r>
              <a:rPr lang="en-US" sz="2400" dirty="0"/>
              <a:t>Center pivot Irrigation</a:t>
            </a:r>
          </a:p>
        </p:txBody>
      </p:sp>
      <p:sp>
        <p:nvSpPr>
          <p:cNvPr id="11" name="TextBox 10"/>
          <p:cNvSpPr txBox="1"/>
          <p:nvPr/>
        </p:nvSpPr>
        <p:spPr>
          <a:xfrm>
            <a:off x="0" y="3583504"/>
            <a:ext cx="4125761" cy="461665"/>
          </a:xfrm>
          <a:prstGeom prst="rect">
            <a:avLst/>
          </a:prstGeom>
          <a:noFill/>
        </p:spPr>
        <p:txBody>
          <a:bodyPr wrap="square" rtlCol="0">
            <a:spAutoFit/>
          </a:bodyPr>
          <a:lstStyle/>
          <a:p>
            <a:pPr algn="ctr"/>
            <a:r>
              <a:rPr lang="en-US" sz="2400" dirty="0"/>
              <a:t>Surface Drip Irrigation</a:t>
            </a:r>
          </a:p>
        </p:txBody>
      </p:sp>
      <p:pic>
        <p:nvPicPr>
          <p:cNvPr id="12" name="Picture 11"/>
          <p:cNvPicPr>
            <a:picLocks noChangeAspect="1"/>
          </p:cNvPicPr>
          <p:nvPr/>
        </p:nvPicPr>
        <p:blipFill>
          <a:blip r:embed="rId5"/>
          <a:stretch>
            <a:fillRect/>
          </a:stretch>
        </p:blipFill>
        <p:spPr>
          <a:xfrm>
            <a:off x="5386790" y="4018924"/>
            <a:ext cx="4671610" cy="3246769"/>
          </a:xfrm>
          <a:prstGeom prst="rect">
            <a:avLst/>
          </a:prstGeom>
        </p:spPr>
      </p:pic>
      <p:sp>
        <p:nvSpPr>
          <p:cNvPr id="13" name="TextBox 12"/>
          <p:cNvSpPr txBox="1"/>
          <p:nvPr/>
        </p:nvSpPr>
        <p:spPr>
          <a:xfrm>
            <a:off x="5415014" y="3570381"/>
            <a:ext cx="4125761" cy="461665"/>
          </a:xfrm>
          <a:prstGeom prst="rect">
            <a:avLst/>
          </a:prstGeom>
          <a:noFill/>
        </p:spPr>
        <p:txBody>
          <a:bodyPr wrap="square" rtlCol="0">
            <a:spAutoFit/>
          </a:bodyPr>
          <a:lstStyle/>
          <a:p>
            <a:pPr algn="ctr"/>
            <a:r>
              <a:rPr lang="en-US" sz="2400" dirty="0"/>
              <a:t>Subsurface Drip Irrigation</a:t>
            </a:r>
          </a:p>
        </p:txBody>
      </p:sp>
      <p:sp>
        <p:nvSpPr>
          <p:cNvPr id="14" name="TextBox 13"/>
          <p:cNvSpPr txBox="1"/>
          <p:nvPr/>
        </p:nvSpPr>
        <p:spPr>
          <a:xfrm>
            <a:off x="-1" y="7335861"/>
            <a:ext cx="10058400" cy="329321"/>
          </a:xfrm>
          <a:prstGeom prst="rect">
            <a:avLst/>
          </a:prstGeom>
          <a:noFill/>
        </p:spPr>
        <p:txBody>
          <a:bodyPr wrap="square" rtlCol="0">
            <a:spAutoFit/>
          </a:bodyPr>
          <a:lstStyle/>
          <a:p>
            <a:r>
              <a:rPr lang="en-US" sz="1540" dirty="0"/>
              <a:t>Photo credit: Google search, Valmont Industries</a:t>
            </a:r>
          </a:p>
        </p:txBody>
      </p:sp>
      <p:pic>
        <p:nvPicPr>
          <p:cNvPr id="15" name="irc_mi" descr="http://az276019.vo.msecnd.net/valmontstaging/int-images/vri-home.jpg">
            <a:hlinkClick r:id="rId6"/>
          </p:cNvPr>
          <p:cNvPicPr/>
          <p:nvPr/>
        </p:nvPicPr>
        <p:blipFill>
          <a:blip r:embed="rId7">
            <a:extLst>
              <a:ext uri="{28A0092B-C50C-407E-A947-70E740481C1C}">
                <a14:useLocalDpi xmlns:a14="http://schemas.microsoft.com/office/drawing/2010/main"/>
              </a:ext>
            </a:extLst>
          </a:blip>
          <a:srcRect/>
          <a:stretch>
            <a:fillRect/>
          </a:stretch>
        </p:blipFill>
        <p:spPr bwMode="auto">
          <a:xfrm>
            <a:off x="7822121" y="1100754"/>
            <a:ext cx="2236278" cy="2401519"/>
          </a:xfrm>
          <a:prstGeom prst="rect">
            <a:avLst/>
          </a:prstGeom>
          <a:noFill/>
          <a:ln>
            <a:noFill/>
          </a:ln>
        </p:spPr>
      </p:pic>
    </p:spTree>
    <p:extLst>
      <p:ext uri="{BB962C8B-B14F-4D97-AF65-F5344CB8AC3E}">
        <p14:creationId xmlns:p14="http://schemas.microsoft.com/office/powerpoint/2010/main" val="2839835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22267" y="17018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09570"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3CAAAC32-B90C-E043-8392-D8FEF6635E82}" type="slidenum">
              <a:rPr lang="en-US" altLang="en-US" sz="1540"/>
              <a:pPr algn="l">
                <a:spcBef>
                  <a:spcPct val="0"/>
                </a:spcBef>
                <a:buFontTx/>
                <a:buNone/>
              </a:pPr>
              <a:t>30</a:t>
            </a:fld>
            <a:endParaRPr lang="en-US" altLang="en-US" sz="1540"/>
          </a:p>
        </p:txBody>
      </p:sp>
      <p:sp>
        <p:nvSpPr>
          <p:cNvPr id="109571" name="TextBox 4"/>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pic>
        <p:nvPicPr>
          <p:cNvPr id="109572" name="Picture 2" descr="f1.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17467"/>
            <a:ext cx="10058400" cy="634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6"/>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spTree>
    <p:extLst>
      <p:ext uri="{BB962C8B-B14F-4D97-AF65-F5344CB8AC3E}">
        <p14:creationId xmlns:p14="http://schemas.microsoft.com/office/powerpoint/2010/main" val="2395410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22267" y="17018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10594"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5E3485BD-535A-1C44-8480-825E9A791332}" type="slidenum">
              <a:rPr lang="en-US" altLang="en-US" sz="1540"/>
              <a:pPr algn="l">
                <a:spcBef>
                  <a:spcPct val="0"/>
                </a:spcBef>
                <a:buFontTx/>
                <a:buNone/>
              </a:pPr>
              <a:t>31</a:t>
            </a:fld>
            <a:endParaRPr lang="en-US" altLang="en-US" sz="1540"/>
          </a:p>
        </p:txBody>
      </p:sp>
      <p:sp>
        <p:nvSpPr>
          <p:cNvPr id="110595" name="TextBox 4"/>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pic>
        <p:nvPicPr>
          <p:cNvPr id="110596" name="Picture 2" descr="f2.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13975"/>
            <a:ext cx="10058400" cy="634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6"/>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spTree>
    <p:extLst>
      <p:ext uri="{BB962C8B-B14F-4D97-AF65-F5344CB8AC3E}">
        <p14:creationId xmlns:p14="http://schemas.microsoft.com/office/powerpoint/2010/main" val="4054579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22267" y="17018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11618"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DE5E24F1-B088-FC4D-9D76-FBA2AF1AFA8F}" type="slidenum">
              <a:rPr lang="en-US" altLang="en-US" sz="1540"/>
              <a:pPr algn="l">
                <a:spcBef>
                  <a:spcPct val="0"/>
                </a:spcBef>
                <a:buFontTx/>
                <a:buNone/>
              </a:pPr>
              <a:t>32</a:t>
            </a:fld>
            <a:endParaRPr lang="en-US" altLang="en-US" sz="1540"/>
          </a:p>
        </p:txBody>
      </p:sp>
      <p:pic>
        <p:nvPicPr>
          <p:cNvPr id="111619" name="Picture 4" descr="f3.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29690"/>
            <a:ext cx="10058400" cy="632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Box 6"/>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spTree>
    <p:extLst>
      <p:ext uri="{BB962C8B-B14F-4D97-AF65-F5344CB8AC3E}">
        <p14:creationId xmlns:p14="http://schemas.microsoft.com/office/powerpoint/2010/main" val="1398382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22267" y="17018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12642"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D199EAF7-475C-3C48-A503-B8F3DF1DE817}" type="slidenum">
              <a:rPr lang="en-US" altLang="en-US" sz="1540"/>
              <a:pPr algn="l">
                <a:spcBef>
                  <a:spcPct val="0"/>
                </a:spcBef>
                <a:buFontTx/>
                <a:buNone/>
              </a:pPr>
              <a:t>33</a:t>
            </a:fld>
            <a:endParaRPr lang="en-US" altLang="en-US" sz="1540"/>
          </a:p>
        </p:txBody>
      </p:sp>
      <p:pic>
        <p:nvPicPr>
          <p:cNvPr id="112643" name="Picture 4" descr="f3.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29690"/>
            <a:ext cx="10058400" cy="632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6"/>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cxnSp>
        <p:nvCxnSpPr>
          <p:cNvPr id="8" name="Straight Arrow Connector 7"/>
          <p:cNvCxnSpPr/>
          <p:nvPr/>
        </p:nvCxnSpPr>
        <p:spPr>
          <a:xfrm>
            <a:off x="6901180" y="5819300"/>
            <a:ext cx="1082675" cy="10478"/>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2646" name="TextBox 1"/>
          <p:cNvSpPr txBox="1">
            <a:spLocks noChangeArrowheads="1"/>
          </p:cNvSpPr>
          <p:nvPr/>
        </p:nvSpPr>
        <p:spPr bwMode="auto">
          <a:xfrm>
            <a:off x="6220143" y="4951412"/>
            <a:ext cx="2794000" cy="3958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980" b="1"/>
              <a:t>~ 8 Days</a:t>
            </a:r>
          </a:p>
        </p:txBody>
      </p:sp>
    </p:spTree>
    <p:extLst>
      <p:ext uri="{BB962C8B-B14F-4D97-AF65-F5344CB8AC3E}">
        <p14:creationId xmlns:p14="http://schemas.microsoft.com/office/powerpoint/2010/main" val="2863860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22267" y="17018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13666"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C9F0ED01-61DE-2948-A5E4-AF78246B29B5}" type="slidenum">
              <a:rPr lang="en-US" altLang="en-US" sz="1540"/>
              <a:pPr algn="l">
                <a:spcBef>
                  <a:spcPct val="0"/>
                </a:spcBef>
                <a:buFontTx/>
                <a:buNone/>
              </a:pPr>
              <a:t>34</a:t>
            </a:fld>
            <a:endParaRPr lang="en-US" altLang="en-US" sz="1540"/>
          </a:p>
        </p:txBody>
      </p:sp>
      <p:pic>
        <p:nvPicPr>
          <p:cNvPr id="113667" name="Picture 4" descr="f4.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55885"/>
            <a:ext cx="10058400" cy="630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6"/>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spTree>
    <p:extLst>
      <p:ext uri="{BB962C8B-B14F-4D97-AF65-F5344CB8AC3E}">
        <p14:creationId xmlns:p14="http://schemas.microsoft.com/office/powerpoint/2010/main" val="509626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22267" y="17018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14690"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5C1F15D2-FC79-7440-BA1E-ECE94AF2E322}" type="slidenum">
              <a:rPr lang="en-US" altLang="en-US" sz="1540"/>
              <a:pPr algn="l">
                <a:spcBef>
                  <a:spcPct val="0"/>
                </a:spcBef>
                <a:buFontTx/>
                <a:buNone/>
              </a:pPr>
              <a:t>35</a:t>
            </a:fld>
            <a:endParaRPr lang="en-US" altLang="en-US" sz="1540"/>
          </a:p>
        </p:txBody>
      </p:sp>
      <p:pic>
        <p:nvPicPr>
          <p:cNvPr id="114691" name="Picture 2" descr="f5.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55885"/>
            <a:ext cx="10058400" cy="630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Box 5"/>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spTree>
    <p:extLst>
      <p:ext uri="{BB962C8B-B14F-4D97-AF65-F5344CB8AC3E}">
        <p14:creationId xmlns:p14="http://schemas.microsoft.com/office/powerpoint/2010/main" val="51682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22267" y="17018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15714"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6BEE5536-4C59-EE43-87DF-5476B1DB311E}" type="slidenum">
              <a:rPr lang="en-US" altLang="en-US" sz="1540"/>
              <a:pPr algn="l">
                <a:spcBef>
                  <a:spcPct val="0"/>
                </a:spcBef>
                <a:buFontTx/>
                <a:buNone/>
              </a:pPr>
              <a:t>36</a:t>
            </a:fld>
            <a:endParaRPr lang="en-US" altLang="en-US" sz="1540"/>
          </a:p>
        </p:txBody>
      </p:sp>
      <p:pic>
        <p:nvPicPr>
          <p:cNvPr id="115715" name="Picture 4" descr="f6.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4615"/>
            <a:ext cx="10058400" cy="629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Box 6"/>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spTree>
    <p:extLst>
      <p:ext uri="{BB962C8B-B14F-4D97-AF65-F5344CB8AC3E}">
        <p14:creationId xmlns:p14="http://schemas.microsoft.com/office/powerpoint/2010/main" val="3415415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622267" y="170180"/>
            <a:ext cx="6887210" cy="592434"/>
          </a:xfrm>
          <a:prstGeom prst="rect">
            <a:avLst/>
          </a:prstGeom>
          <a:noFill/>
          <a:ln>
            <a:noFill/>
          </a:ln>
          <a:extLst>
            <a:ext uri="{909E8E84-426E-40dd-AFC4-6F175D3DCCD1}"/>
            <a:ext uri="{91240B29-F687-4f45-9708-019B960494DF}"/>
          </a:extLst>
        </p:spPr>
        <p:txBody>
          <a:bodyPr lIns="100548" tIns="50274" rIns="100548" bIns="50274">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190" dirty="0">
                <a:solidFill>
                  <a:srgbClr val="000000"/>
                </a:solidFill>
                <a:latin typeface="+mn-lt"/>
                <a:cs typeface="Comic Sans MS" charset="0"/>
              </a:rPr>
              <a:t>Supporting Evidence</a:t>
            </a:r>
          </a:p>
        </p:txBody>
      </p:sp>
      <p:sp>
        <p:nvSpPr>
          <p:cNvPr id="116738"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E02FB94C-14D2-7346-B482-25770B2A4D9A}" type="slidenum">
              <a:rPr lang="en-US" altLang="en-US" sz="1540"/>
              <a:pPr algn="l">
                <a:spcBef>
                  <a:spcPct val="0"/>
                </a:spcBef>
                <a:buFontTx/>
                <a:buNone/>
              </a:pPr>
              <a:t>37</a:t>
            </a:fld>
            <a:endParaRPr lang="en-US" altLang="en-US" sz="1540"/>
          </a:p>
        </p:txBody>
      </p:sp>
      <p:pic>
        <p:nvPicPr>
          <p:cNvPr id="116739" name="Picture 4" descr="f6.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364615"/>
            <a:ext cx="10058400" cy="629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Box 6"/>
          <p:cNvSpPr txBox="1">
            <a:spLocks noChangeArrowheads="1"/>
          </p:cNvSpPr>
          <p:nvPr/>
        </p:nvSpPr>
        <p:spPr bwMode="auto">
          <a:xfrm>
            <a:off x="0" y="7359492"/>
            <a:ext cx="10058400" cy="3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30"/>
              <a:t>In collaboration with S. Irmak, A. Kilic, and A. Diotto</a:t>
            </a:r>
          </a:p>
        </p:txBody>
      </p:sp>
      <p:cxnSp>
        <p:nvCxnSpPr>
          <p:cNvPr id="8" name="Straight Arrow Connector 7"/>
          <p:cNvCxnSpPr/>
          <p:nvPr/>
        </p:nvCxnSpPr>
        <p:spPr>
          <a:xfrm flipV="1">
            <a:off x="7131685" y="5812315"/>
            <a:ext cx="443548" cy="8731"/>
          </a:xfrm>
          <a:prstGeom prst="straightConnector1">
            <a:avLst/>
          </a:prstGeom>
          <a:ln w="38100" cmpd="sng">
            <a:solidFill>
              <a:srgbClr val="66006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6742" name="TextBox 8"/>
          <p:cNvSpPr txBox="1">
            <a:spLocks noChangeArrowheads="1"/>
          </p:cNvSpPr>
          <p:nvPr/>
        </p:nvSpPr>
        <p:spPr bwMode="auto">
          <a:xfrm>
            <a:off x="6340635" y="4874577"/>
            <a:ext cx="2292826" cy="3958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980" b="1">
                <a:solidFill>
                  <a:srgbClr val="660066"/>
                </a:solidFill>
              </a:rPr>
              <a:t>~ 3 Days</a:t>
            </a:r>
          </a:p>
        </p:txBody>
      </p:sp>
    </p:spTree>
    <p:extLst>
      <p:ext uri="{BB962C8B-B14F-4D97-AF65-F5344CB8AC3E}">
        <p14:creationId xmlns:p14="http://schemas.microsoft.com/office/powerpoint/2010/main" val="2084713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06514238-6C0C-6E47-BFA6-D7311562272E}" type="slidenum">
              <a:rPr lang="en-US" altLang="en-US" sz="1540"/>
              <a:pPr algn="l">
                <a:spcBef>
                  <a:spcPct val="0"/>
                </a:spcBef>
                <a:buFontTx/>
                <a:buNone/>
              </a:pPr>
              <a:t>38</a:t>
            </a:fld>
            <a:endParaRPr lang="en-US" altLang="en-US" sz="1540"/>
          </a:p>
        </p:txBody>
      </p:sp>
      <p:sp>
        <p:nvSpPr>
          <p:cNvPr id="5" name="TextBox 2"/>
          <p:cNvSpPr txBox="1">
            <a:spLocks noChangeArrowheads="1"/>
          </p:cNvSpPr>
          <p:nvPr/>
        </p:nvSpPr>
        <p:spPr bwMode="auto">
          <a:xfrm>
            <a:off x="1335882" y="114300"/>
            <a:ext cx="7557770" cy="710893"/>
          </a:xfrm>
          <a:prstGeom prst="rect">
            <a:avLst/>
          </a:prstGeom>
          <a:noFill/>
          <a:ln>
            <a:noFill/>
          </a:ln>
          <a:extLst>
            <a:ext uri="{909E8E84-426E-40dd-AFC4-6F175D3DCCD1}"/>
            <a:ext uri="{91240B29-F687-4f45-9708-019B960494DF}"/>
          </a:extLst>
        </p:spPr>
        <p:txBody>
          <a:bodyPr lIns="100514" tIns="50257" rIns="100514" bIns="50257">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More Spins in Rainfall Roulette</a:t>
            </a:r>
          </a:p>
        </p:txBody>
      </p:sp>
      <p:sp>
        <p:nvSpPr>
          <p:cNvPr id="117763" name="Rectangle 3"/>
          <p:cNvSpPr>
            <a:spLocks noChangeArrowheads="1"/>
          </p:cNvSpPr>
          <p:nvPr/>
        </p:nvSpPr>
        <p:spPr bwMode="auto">
          <a:xfrm>
            <a:off x="0" y="894874"/>
            <a:ext cx="10058400" cy="13607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750"/>
              <a:t>By reducing Watermark point sensor uncertainty with CRS, this example showed a savings of 2.5 days without the need to water during this drying cycle.</a:t>
            </a:r>
          </a:p>
        </p:txBody>
      </p:sp>
    </p:spTree>
    <p:extLst>
      <p:ext uri="{BB962C8B-B14F-4D97-AF65-F5344CB8AC3E}">
        <p14:creationId xmlns:p14="http://schemas.microsoft.com/office/powerpoint/2010/main" val="2922759974"/>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8BD9CCD4-B325-F043-A186-2D7341BE9694}" type="slidenum">
              <a:rPr lang="en-US" altLang="en-US" sz="1540"/>
              <a:pPr algn="l">
                <a:spcBef>
                  <a:spcPct val="0"/>
                </a:spcBef>
                <a:buFontTx/>
                <a:buNone/>
              </a:pPr>
              <a:t>39</a:t>
            </a:fld>
            <a:endParaRPr lang="en-US" altLang="en-US" sz="1540"/>
          </a:p>
        </p:txBody>
      </p:sp>
      <p:sp>
        <p:nvSpPr>
          <p:cNvPr id="5" name="TextBox 2"/>
          <p:cNvSpPr txBox="1">
            <a:spLocks noChangeArrowheads="1"/>
          </p:cNvSpPr>
          <p:nvPr/>
        </p:nvSpPr>
        <p:spPr bwMode="auto">
          <a:xfrm>
            <a:off x="1335882" y="114300"/>
            <a:ext cx="7557770" cy="710893"/>
          </a:xfrm>
          <a:prstGeom prst="rect">
            <a:avLst/>
          </a:prstGeom>
          <a:noFill/>
          <a:ln>
            <a:noFill/>
          </a:ln>
          <a:extLst>
            <a:ext uri="{909E8E84-426E-40dd-AFC4-6F175D3DCCD1}"/>
            <a:ext uri="{91240B29-F687-4f45-9708-019B960494DF}"/>
          </a:extLst>
        </p:spPr>
        <p:txBody>
          <a:bodyPr lIns="100514" tIns="50257" rIns="100514" bIns="50257">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More Spins in Rainfall Roulette</a:t>
            </a:r>
          </a:p>
        </p:txBody>
      </p:sp>
      <p:sp>
        <p:nvSpPr>
          <p:cNvPr id="118787" name="Rectangle 3"/>
          <p:cNvSpPr>
            <a:spLocks noChangeArrowheads="1"/>
          </p:cNvSpPr>
          <p:nvPr/>
        </p:nvSpPr>
        <p:spPr bwMode="auto">
          <a:xfrm>
            <a:off x="0" y="894874"/>
            <a:ext cx="10058400" cy="32227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750"/>
              <a:t>By reducing Watermark point sensor uncertainty with CRS, this example showed a savings of 2.5 days without the need to water during this drying cycle.</a:t>
            </a:r>
          </a:p>
          <a:p>
            <a:pPr eaLnBrk="1" hangingPunct="1">
              <a:spcBef>
                <a:spcPct val="0"/>
              </a:spcBef>
              <a:buFontTx/>
              <a:buNone/>
            </a:pPr>
            <a:endParaRPr lang="en-US" altLang="en-US" sz="2420"/>
          </a:p>
          <a:p>
            <a:pPr eaLnBrk="1" hangingPunct="1">
              <a:spcBef>
                <a:spcPct val="0"/>
              </a:spcBef>
              <a:buFontTx/>
              <a:buNone/>
            </a:pPr>
            <a:r>
              <a:rPr lang="en-US" altLang="en-US" sz="2420">
                <a:solidFill>
                  <a:srgbClr val="008000"/>
                </a:solidFill>
              </a:rPr>
              <a:t>Yield:</a:t>
            </a:r>
          </a:p>
          <a:p>
            <a:pPr eaLnBrk="1" hangingPunct="1">
              <a:spcBef>
                <a:spcPct val="0"/>
              </a:spcBef>
              <a:buFontTx/>
              <a:buNone/>
            </a:pPr>
            <a:r>
              <a:rPr lang="en-US" altLang="en-US" sz="2420">
                <a:solidFill>
                  <a:srgbClr val="008000"/>
                </a:solidFill>
              </a:rPr>
              <a:t>How many inches of water can we save in May and June to apply in July and August? 1 inch of water = 12-15 bushels/acre, savings ~ $7k per 130 acres at $4 corn per inch of water</a:t>
            </a:r>
          </a:p>
        </p:txBody>
      </p:sp>
    </p:spTree>
    <p:extLst>
      <p:ext uri="{BB962C8B-B14F-4D97-AF65-F5344CB8AC3E}">
        <p14:creationId xmlns:p14="http://schemas.microsoft.com/office/powerpoint/2010/main" val="89841525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272434" y="0"/>
            <a:ext cx="7324382" cy="590951"/>
          </a:xfrm>
          <a:prstGeom prst="rect">
            <a:avLst/>
          </a:prstGeom>
          <a:noFill/>
          <a:ln>
            <a:noFill/>
          </a:ln>
          <a:extLst>
            <a:ext uri="{909E8E84-426E-40dd-AFC4-6F175D3DCCD1}"/>
            <a:ext uri="{91240B29-F687-4f45-9708-019B960494DF}"/>
          </a:extLst>
        </p:spPr>
        <p:txBody>
          <a:bodyPr wrap="square" lIns="97558" tIns="48778" rIns="97558" bIns="48778">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200" dirty="0">
                <a:solidFill>
                  <a:srgbClr val="000000"/>
                </a:solidFill>
                <a:latin typeface="+mn-lt"/>
                <a:cs typeface="Comic Sans MS" charset="0"/>
              </a:rPr>
              <a:t>Average Farm Size Around the Globe</a:t>
            </a:r>
          </a:p>
        </p:txBody>
      </p:sp>
      <p:sp>
        <p:nvSpPr>
          <p:cNvPr id="1741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417">
                <a:solidFill>
                  <a:schemeClr val="tx1"/>
                </a:solidFill>
                <a:latin typeface="Arial" charset="0"/>
                <a:ea typeface="ＭＳ Ｐゴシック" charset="-128"/>
              </a:defRPr>
            </a:lvl1pPr>
            <a:lvl2pPr marL="793251" indent="-305096">
              <a:spcBef>
                <a:spcPct val="20000"/>
              </a:spcBef>
              <a:buChar char="–"/>
              <a:defRPr sz="2990">
                <a:solidFill>
                  <a:schemeClr val="tx1"/>
                </a:solidFill>
                <a:latin typeface="Arial" charset="0"/>
                <a:ea typeface="ＭＳ Ｐゴシック" charset="-128"/>
              </a:defRPr>
            </a:lvl2pPr>
            <a:lvl3pPr marL="1220386" indent="-244077">
              <a:spcBef>
                <a:spcPct val="20000"/>
              </a:spcBef>
              <a:buChar char="•"/>
              <a:defRPr sz="2563">
                <a:solidFill>
                  <a:schemeClr val="tx1"/>
                </a:solidFill>
                <a:latin typeface="Arial" charset="0"/>
                <a:ea typeface="ＭＳ Ｐゴシック" charset="-128"/>
              </a:defRPr>
            </a:lvl3pPr>
            <a:lvl4pPr marL="1708540" indent="-244077">
              <a:spcBef>
                <a:spcPct val="20000"/>
              </a:spcBef>
              <a:buChar char="–"/>
              <a:defRPr sz="2135">
                <a:solidFill>
                  <a:schemeClr val="tx1"/>
                </a:solidFill>
                <a:latin typeface="Arial" charset="0"/>
                <a:ea typeface="ＭＳ Ｐゴシック" charset="-128"/>
              </a:defRPr>
            </a:lvl4pPr>
            <a:lvl5pPr marL="2196695" indent="-244077">
              <a:spcBef>
                <a:spcPct val="20000"/>
              </a:spcBef>
              <a:buChar char="»"/>
              <a:defRPr sz="2135">
                <a:solidFill>
                  <a:schemeClr val="tx1"/>
                </a:solidFill>
                <a:latin typeface="Arial" charset="0"/>
                <a:ea typeface="ＭＳ Ｐゴシック" charset="-128"/>
              </a:defRPr>
            </a:lvl5pPr>
            <a:lvl6pPr marL="2684848" indent="-244077" eaLnBrk="0" fontAlgn="base" hangingPunct="0">
              <a:spcBef>
                <a:spcPct val="20000"/>
              </a:spcBef>
              <a:spcAft>
                <a:spcPct val="0"/>
              </a:spcAft>
              <a:buChar char="»"/>
              <a:defRPr sz="2135">
                <a:solidFill>
                  <a:schemeClr val="tx1"/>
                </a:solidFill>
                <a:latin typeface="Arial" charset="0"/>
                <a:ea typeface="ＭＳ Ｐゴシック" charset="-128"/>
              </a:defRPr>
            </a:lvl6pPr>
            <a:lvl7pPr marL="3173003" indent="-244077" eaLnBrk="0" fontAlgn="base" hangingPunct="0">
              <a:spcBef>
                <a:spcPct val="20000"/>
              </a:spcBef>
              <a:spcAft>
                <a:spcPct val="0"/>
              </a:spcAft>
              <a:buChar char="»"/>
              <a:defRPr sz="2135">
                <a:solidFill>
                  <a:schemeClr val="tx1"/>
                </a:solidFill>
                <a:latin typeface="Arial" charset="0"/>
                <a:ea typeface="ＭＳ Ｐゴシック" charset="-128"/>
              </a:defRPr>
            </a:lvl7pPr>
            <a:lvl8pPr marL="3661158" indent="-244077" eaLnBrk="0" fontAlgn="base" hangingPunct="0">
              <a:spcBef>
                <a:spcPct val="20000"/>
              </a:spcBef>
              <a:spcAft>
                <a:spcPct val="0"/>
              </a:spcAft>
              <a:buChar char="»"/>
              <a:defRPr sz="2135">
                <a:solidFill>
                  <a:schemeClr val="tx1"/>
                </a:solidFill>
                <a:latin typeface="Arial" charset="0"/>
                <a:ea typeface="ＭＳ Ｐゴシック" charset="-128"/>
              </a:defRPr>
            </a:lvl8pPr>
            <a:lvl9pPr marL="4149311" indent="-244077" eaLnBrk="0" fontAlgn="base" hangingPunct="0">
              <a:spcBef>
                <a:spcPct val="20000"/>
              </a:spcBef>
              <a:spcAft>
                <a:spcPct val="0"/>
              </a:spcAft>
              <a:buChar char="»"/>
              <a:defRPr sz="2135">
                <a:solidFill>
                  <a:schemeClr val="tx1"/>
                </a:solidFill>
                <a:latin typeface="Arial" charset="0"/>
                <a:ea typeface="ＭＳ Ｐゴシック" charset="-128"/>
              </a:defRPr>
            </a:lvl9pPr>
          </a:lstStyle>
          <a:p>
            <a:pPr>
              <a:spcBef>
                <a:spcPct val="0"/>
              </a:spcBef>
              <a:buFontTx/>
              <a:buNone/>
            </a:pPr>
            <a:fld id="{641F32D6-4F62-9444-B574-9BB1AFF95397}" type="slidenum">
              <a:rPr lang="en-US" altLang="en-US" sz="1495"/>
              <a:pPr>
                <a:spcBef>
                  <a:spcPct val="0"/>
                </a:spcBef>
                <a:buFontTx/>
                <a:buNone/>
              </a:pPr>
              <a:t>4</a:t>
            </a:fld>
            <a:endParaRPr lang="en-US" altLang="en-US" sz="1495"/>
          </a:p>
        </p:txBody>
      </p:sp>
      <p:pic>
        <p:nvPicPr>
          <p:cNvPr id="12290" name="Picture 2" descr="https://wad.jrc.ec.europa.eu/sites/default/files/subchapters/7_1_Agri_global_patterns/7_1_Global_Patterns.jpg">
            <a:extLst>
              <a:ext uri="{FF2B5EF4-FFF2-40B4-BE49-F238E27FC236}">
                <a16:creationId xmlns:a16="http://schemas.microsoft.com/office/drawing/2014/main" id="{FFD47990-DC33-4A49-B753-6B0C0AED3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928"/>
            <a:ext cx="10058400" cy="48685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E7C28C-C71B-DB4E-86CD-66CEEA4AE7BC}"/>
              </a:ext>
            </a:extLst>
          </p:cNvPr>
          <p:cNvSpPr/>
          <p:nvPr/>
        </p:nvSpPr>
        <p:spPr>
          <a:xfrm>
            <a:off x="0" y="7245985"/>
            <a:ext cx="7392130" cy="400110"/>
          </a:xfrm>
          <a:prstGeom prst="rect">
            <a:avLst/>
          </a:prstGeom>
        </p:spPr>
        <p:txBody>
          <a:bodyPr wrap="square">
            <a:spAutoFit/>
          </a:bodyPr>
          <a:lstStyle/>
          <a:p>
            <a:r>
              <a:rPr lang="en-US" sz="2000" dirty="0"/>
              <a:t>https://</a:t>
            </a:r>
            <a:r>
              <a:rPr lang="en-US" sz="2000" dirty="0" err="1"/>
              <a:t>wad.jrc.ec.europa.eu</a:t>
            </a:r>
            <a:r>
              <a:rPr lang="en-US" sz="2000" dirty="0"/>
              <a:t>/</a:t>
            </a:r>
            <a:r>
              <a:rPr lang="en-US" sz="2000" dirty="0" err="1"/>
              <a:t>smallholderagriculture</a:t>
            </a:r>
            <a:endParaRPr lang="en-US" sz="2000" dirty="0"/>
          </a:p>
        </p:txBody>
      </p:sp>
      <p:pic>
        <p:nvPicPr>
          <p:cNvPr id="4" name="Picture 3">
            <a:extLst>
              <a:ext uri="{FF2B5EF4-FFF2-40B4-BE49-F238E27FC236}">
                <a16:creationId xmlns:a16="http://schemas.microsoft.com/office/drawing/2014/main" id="{BA3305BC-6A46-7947-A9DE-B94D066B0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38614"/>
            <a:ext cx="2420034" cy="1946007"/>
          </a:xfrm>
          <a:prstGeom prst="rect">
            <a:avLst/>
          </a:prstGeom>
        </p:spPr>
      </p:pic>
    </p:spTree>
    <p:extLst>
      <p:ext uri="{BB962C8B-B14F-4D97-AF65-F5344CB8AC3E}">
        <p14:creationId xmlns:p14="http://schemas.microsoft.com/office/powerpoint/2010/main" val="398645322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F6551B67-F98A-BA43-8362-69783859FFC4}" type="slidenum">
              <a:rPr lang="en-US" altLang="en-US" sz="1540"/>
              <a:pPr algn="l">
                <a:spcBef>
                  <a:spcPct val="0"/>
                </a:spcBef>
                <a:buFontTx/>
                <a:buNone/>
              </a:pPr>
              <a:t>40</a:t>
            </a:fld>
            <a:endParaRPr lang="en-US" altLang="en-US" sz="1540"/>
          </a:p>
        </p:txBody>
      </p:sp>
      <p:sp>
        <p:nvSpPr>
          <p:cNvPr id="5" name="TextBox 2"/>
          <p:cNvSpPr txBox="1">
            <a:spLocks noChangeArrowheads="1"/>
          </p:cNvSpPr>
          <p:nvPr/>
        </p:nvSpPr>
        <p:spPr bwMode="auto">
          <a:xfrm>
            <a:off x="1335882" y="114300"/>
            <a:ext cx="7557770" cy="710893"/>
          </a:xfrm>
          <a:prstGeom prst="rect">
            <a:avLst/>
          </a:prstGeom>
          <a:noFill/>
          <a:ln>
            <a:noFill/>
          </a:ln>
          <a:extLst>
            <a:ext uri="{909E8E84-426E-40dd-AFC4-6F175D3DCCD1}"/>
            <a:ext uri="{91240B29-F687-4f45-9708-019B960494DF}"/>
          </a:extLst>
        </p:spPr>
        <p:txBody>
          <a:bodyPr lIns="100514" tIns="50257" rIns="100514" bIns="50257">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More Spins in Rainfall Roulette</a:t>
            </a:r>
          </a:p>
        </p:txBody>
      </p:sp>
      <p:sp>
        <p:nvSpPr>
          <p:cNvPr id="119811" name="Rectangle 3"/>
          <p:cNvSpPr>
            <a:spLocks noChangeArrowheads="1"/>
          </p:cNvSpPr>
          <p:nvPr/>
        </p:nvSpPr>
        <p:spPr bwMode="auto">
          <a:xfrm>
            <a:off x="0" y="894875"/>
            <a:ext cx="10058400" cy="4712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750" dirty="0"/>
              <a:t>By reducing Watermark point sensor uncertainty with CRS, this example showed a savings of 2.5 days without the need to water during this drying cycle.</a:t>
            </a:r>
          </a:p>
          <a:p>
            <a:pPr eaLnBrk="1" hangingPunct="1">
              <a:spcBef>
                <a:spcPct val="0"/>
              </a:spcBef>
              <a:buFontTx/>
              <a:buNone/>
            </a:pPr>
            <a:endParaRPr lang="en-US" altLang="en-US" sz="2420" dirty="0"/>
          </a:p>
          <a:p>
            <a:pPr eaLnBrk="1" hangingPunct="1">
              <a:spcBef>
                <a:spcPct val="0"/>
              </a:spcBef>
              <a:buFontTx/>
              <a:buNone/>
            </a:pPr>
            <a:r>
              <a:rPr lang="en-US" altLang="en-US" sz="2420" dirty="0">
                <a:solidFill>
                  <a:srgbClr val="008000"/>
                </a:solidFill>
              </a:rPr>
              <a:t>Yield:</a:t>
            </a:r>
          </a:p>
          <a:p>
            <a:pPr eaLnBrk="1" hangingPunct="1">
              <a:spcBef>
                <a:spcPct val="0"/>
              </a:spcBef>
              <a:buFontTx/>
              <a:buNone/>
            </a:pPr>
            <a:r>
              <a:rPr lang="en-US" altLang="en-US" sz="2420" dirty="0">
                <a:solidFill>
                  <a:srgbClr val="008000"/>
                </a:solidFill>
              </a:rPr>
              <a:t>How many inches of water can we save in May and June to apply in July and August? 1 inch of water = 12-15 bushels/acre, savings ~ $7k per 130 acres at $4 corn per inch of water</a:t>
            </a:r>
          </a:p>
          <a:p>
            <a:pPr eaLnBrk="1" hangingPunct="1">
              <a:spcBef>
                <a:spcPct val="0"/>
              </a:spcBef>
              <a:buFontTx/>
              <a:buNone/>
            </a:pPr>
            <a:endParaRPr lang="en-US" altLang="en-US" sz="2420" dirty="0"/>
          </a:p>
          <a:p>
            <a:pPr eaLnBrk="1" hangingPunct="1">
              <a:spcBef>
                <a:spcPct val="0"/>
              </a:spcBef>
              <a:buFontTx/>
              <a:buNone/>
            </a:pPr>
            <a:r>
              <a:rPr lang="en-US" altLang="en-US" sz="2420" dirty="0">
                <a:solidFill>
                  <a:srgbClr val="3366FF"/>
                </a:solidFill>
              </a:rPr>
              <a:t>Energy:</a:t>
            </a:r>
          </a:p>
          <a:p>
            <a:pPr eaLnBrk="1" hangingPunct="1">
              <a:spcBef>
                <a:spcPct val="0"/>
              </a:spcBef>
              <a:buFontTx/>
              <a:buNone/>
            </a:pPr>
            <a:r>
              <a:rPr lang="en-US" altLang="en-US" sz="2420" dirty="0">
                <a:solidFill>
                  <a:srgbClr val="3366FF"/>
                </a:solidFill>
              </a:rPr>
              <a:t>How much water/energy does that cost us over an entire growing season? 1 center-pivot rotation, ~$1k in energy pumping costs</a:t>
            </a:r>
          </a:p>
        </p:txBody>
      </p:sp>
    </p:spTree>
    <p:extLst>
      <p:ext uri="{BB962C8B-B14F-4D97-AF65-F5344CB8AC3E}">
        <p14:creationId xmlns:p14="http://schemas.microsoft.com/office/powerpoint/2010/main" val="175265601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p:cNvSpPr>
            <a:spLocks noGrp="1"/>
          </p:cNvSpPr>
          <p:nvPr>
            <p:ph type="sldNum" sz="quarter" idx="12"/>
          </p:nvPr>
        </p:nvSpPr>
        <p:spPr>
          <a:xfrm>
            <a:off x="9579928" y="7301865"/>
            <a:ext cx="478473" cy="3562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560" tIns="50280" rIns="100560" bIns="50280" numCol="1" anchor="t" anchorCtr="0" compatLnSpc="1">
            <a:prstTxWarp prst="textNoShape">
              <a:avLst/>
            </a:prstTxWarp>
          </a:bodyPr>
          <a:lstStyle>
            <a:lvl1pPr>
              <a:spcBef>
                <a:spcPct val="20000"/>
              </a:spcBef>
              <a:buChar char="•"/>
              <a:defRPr sz="3520">
                <a:solidFill>
                  <a:schemeClr val="tx1"/>
                </a:solidFill>
                <a:latin typeface="Arial" charset="0"/>
                <a:ea typeface="ＭＳ Ｐゴシック" charset="-128"/>
              </a:defRPr>
            </a:lvl1pPr>
            <a:lvl2pPr marL="817245" indent="-314325">
              <a:spcBef>
                <a:spcPct val="20000"/>
              </a:spcBef>
              <a:buChar char="–"/>
              <a:defRPr sz="3080">
                <a:solidFill>
                  <a:schemeClr val="tx1"/>
                </a:solidFill>
                <a:latin typeface="Arial" charset="0"/>
                <a:ea typeface="ＭＳ Ｐゴシック" charset="-128"/>
              </a:defRPr>
            </a:lvl2pPr>
            <a:lvl3pPr marL="1257300" indent="-251460">
              <a:spcBef>
                <a:spcPct val="20000"/>
              </a:spcBef>
              <a:buChar char="•"/>
              <a:defRPr sz="2640">
                <a:solidFill>
                  <a:schemeClr val="tx1"/>
                </a:solidFill>
                <a:latin typeface="Arial" charset="0"/>
                <a:ea typeface="ＭＳ Ｐゴシック" charset="-128"/>
              </a:defRPr>
            </a:lvl3pPr>
            <a:lvl4pPr marL="1760220" indent="-251460">
              <a:spcBef>
                <a:spcPct val="20000"/>
              </a:spcBef>
              <a:buChar char="–"/>
              <a:defRPr sz="2200">
                <a:solidFill>
                  <a:schemeClr val="tx1"/>
                </a:solidFill>
                <a:latin typeface="Arial" charset="0"/>
                <a:ea typeface="ＭＳ Ｐゴシック" charset="-128"/>
              </a:defRPr>
            </a:lvl4pPr>
            <a:lvl5pPr marL="2263140" indent="-251460">
              <a:spcBef>
                <a:spcPct val="20000"/>
              </a:spcBef>
              <a:buChar char="»"/>
              <a:defRPr sz="2200">
                <a:solidFill>
                  <a:schemeClr val="tx1"/>
                </a:solidFill>
                <a:latin typeface="Arial" charset="0"/>
                <a:ea typeface="ＭＳ Ｐゴシック" charset="-128"/>
              </a:defRPr>
            </a:lvl5pPr>
            <a:lvl6pPr marL="2766060" indent="-251460" eaLnBrk="0" fontAlgn="base" hangingPunct="0">
              <a:spcBef>
                <a:spcPct val="20000"/>
              </a:spcBef>
              <a:spcAft>
                <a:spcPct val="0"/>
              </a:spcAft>
              <a:buChar char="»"/>
              <a:defRPr sz="2200">
                <a:solidFill>
                  <a:schemeClr val="tx1"/>
                </a:solidFill>
                <a:latin typeface="Arial" charset="0"/>
                <a:ea typeface="ＭＳ Ｐゴシック" charset="-128"/>
              </a:defRPr>
            </a:lvl6pPr>
            <a:lvl7pPr marL="3268980" indent="-251460" eaLnBrk="0" fontAlgn="base" hangingPunct="0">
              <a:spcBef>
                <a:spcPct val="20000"/>
              </a:spcBef>
              <a:spcAft>
                <a:spcPct val="0"/>
              </a:spcAft>
              <a:buChar char="»"/>
              <a:defRPr sz="2200">
                <a:solidFill>
                  <a:schemeClr val="tx1"/>
                </a:solidFill>
                <a:latin typeface="Arial" charset="0"/>
                <a:ea typeface="ＭＳ Ｐゴシック" charset="-128"/>
              </a:defRPr>
            </a:lvl7pPr>
            <a:lvl8pPr marL="3771900" indent="-251460" eaLnBrk="0" fontAlgn="base" hangingPunct="0">
              <a:spcBef>
                <a:spcPct val="20000"/>
              </a:spcBef>
              <a:spcAft>
                <a:spcPct val="0"/>
              </a:spcAft>
              <a:buChar char="»"/>
              <a:defRPr sz="2200">
                <a:solidFill>
                  <a:schemeClr val="tx1"/>
                </a:solidFill>
                <a:latin typeface="Arial" charset="0"/>
                <a:ea typeface="ＭＳ Ｐゴシック" charset="-128"/>
              </a:defRPr>
            </a:lvl8pPr>
            <a:lvl9pPr marL="4274820" indent="-251460" eaLnBrk="0" fontAlgn="base" hangingPunct="0">
              <a:spcBef>
                <a:spcPct val="20000"/>
              </a:spcBef>
              <a:spcAft>
                <a:spcPct val="0"/>
              </a:spcAft>
              <a:buChar char="»"/>
              <a:defRPr sz="2200">
                <a:solidFill>
                  <a:schemeClr val="tx1"/>
                </a:solidFill>
                <a:latin typeface="Arial" charset="0"/>
                <a:ea typeface="ＭＳ Ｐゴシック" charset="-128"/>
              </a:defRPr>
            </a:lvl9pPr>
          </a:lstStyle>
          <a:p>
            <a:pPr algn="l">
              <a:spcBef>
                <a:spcPct val="0"/>
              </a:spcBef>
              <a:buFontTx/>
              <a:buNone/>
            </a:pPr>
            <a:fld id="{670FA613-6800-1344-8A53-62C76BD6A13B}" type="slidenum">
              <a:rPr lang="en-US" altLang="en-US" sz="1540"/>
              <a:pPr algn="l">
                <a:spcBef>
                  <a:spcPct val="0"/>
                </a:spcBef>
                <a:buFontTx/>
                <a:buNone/>
              </a:pPr>
              <a:t>41</a:t>
            </a:fld>
            <a:endParaRPr lang="en-US" altLang="en-US" sz="1540"/>
          </a:p>
        </p:txBody>
      </p:sp>
      <p:sp>
        <p:nvSpPr>
          <p:cNvPr id="5" name="TextBox 2"/>
          <p:cNvSpPr txBox="1">
            <a:spLocks noChangeArrowheads="1"/>
          </p:cNvSpPr>
          <p:nvPr/>
        </p:nvSpPr>
        <p:spPr bwMode="auto">
          <a:xfrm>
            <a:off x="1335882" y="114300"/>
            <a:ext cx="7557770" cy="710893"/>
          </a:xfrm>
          <a:prstGeom prst="rect">
            <a:avLst/>
          </a:prstGeom>
          <a:noFill/>
          <a:ln>
            <a:noFill/>
          </a:ln>
          <a:extLst>
            <a:ext uri="{909E8E84-426E-40dd-AFC4-6F175D3DCCD1}"/>
            <a:ext uri="{91240B29-F687-4f45-9708-019B960494DF}"/>
          </a:extLst>
        </p:spPr>
        <p:txBody>
          <a:bodyPr lIns="100514" tIns="50257" rIns="100514" bIns="50257">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960" dirty="0">
                <a:solidFill>
                  <a:srgbClr val="000000"/>
                </a:solidFill>
                <a:latin typeface="+mn-lt"/>
                <a:cs typeface="Comic Sans MS" charset="0"/>
              </a:rPr>
              <a:t>More Spins in Rainfall Roulette</a:t>
            </a:r>
          </a:p>
        </p:txBody>
      </p:sp>
      <p:sp>
        <p:nvSpPr>
          <p:cNvPr id="120835" name="Rectangle 3"/>
          <p:cNvSpPr>
            <a:spLocks noChangeArrowheads="1"/>
          </p:cNvSpPr>
          <p:nvPr/>
        </p:nvSpPr>
        <p:spPr bwMode="auto">
          <a:xfrm>
            <a:off x="0" y="894875"/>
            <a:ext cx="10058400" cy="65744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750" dirty="0"/>
              <a:t>By reducing Watermark point sensor uncertainty with CRS, this example showed a savings of 2.5 days without the need to water during this drying cycle.</a:t>
            </a:r>
          </a:p>
          <a:p>
            <a:pPr eaLnBrk="1" hangingPunct="1">
              <a:spcBef>
                <a:spcPct val="0"/>
              </a:spcBef>
              <a:buFontTx/>
              <a:buNone/>
            </a:pPr>
            <a:endParaRPr lang="en-US" altLang="en-US" sz="2420" dirty="0"/>
          </a:p>
          <a:p>
            <a:pPr eaLnBrk="1" hangingPunct="1">
              <a:spcBef>
                <a:spcPct val="0"/>
              </a:spcBef>
              <a:buFontTx/>
              <a:buNone/>
            </a:pPr>
            <a:r>
              <a:rPr lang="en-US" altLang="en-US" sz="2420" dirty="0">
                <a:solidFill>
                  <a:srgbClr val="008000"/>
                </a:solidFill>
              </a:rPr>
              <a:t>Yield:</a:t>
            </a:r>
          </a:p>
          <a:p>
            <a:pPr eaLnBrk="1" hangingPunct="1">
              <a:spcBef>
                <a:spcPct val="0"/>
              </a:spcBef>
              <a:buFontTx/>
              <a:buNone/>
            </a:pPr>
            <a:r>
              <a:rPr lang="en-US" altLang="en-US" sz="2420" dirty="0">
                <a:solidFill>
                  <a:srgbClr val="008000"/>
                </a:solidFill>
              </a:rPr>
              <a:t>How many inches of water can we save in May and June to apply in July and August? 1 inch of water = 12-15 bushels/acre, savings ~ $7k per 130 acres at $4 corn per inch of water</a:t>
            </a:r>
          </a:p>
          <a:p>
            <a:pPr eaLnBrk="1" hangingPunct="1">
              <a:spcBef>
                <a:spcPct val="0"/>
              </a:spcBef>
              <a:buFontTx/>
              <a:buNone/>
            </a:pPr>
            <a:endParaRPr lang="en-US" altLang="en-US" sz="2420" dirty="0"/>
          </a:p>
          <a:p>
            <a:pPr eaLnBrk="1" hangingPunct="1">
              <a:spcBef>
                <a:spcPct val="0"/>
              </a:spcBef>
              <a:buFontTx/>
              <a:buNone/>
            </a:pPr>
            <a:r>
              <a:rPr lang="en-US" altLang="en-US" sz="2420" dirty="0">
                <a:solidFill>
                  <a:srgbClr val="3366FF"/>
                </a:solidFill>
              </a:rPr>
              <a:t>Energy:</a:t>
            </a:r>
          </a:p>
          <a:p>
            <a:pPr eaLnBrk="1" hangingPunct="1">
              <a:spcBef>
                <a:spcPct val="0"/>
              </a:spcBef>
              <a:buFontTx/>
              <a:buNone/>
            </a:pPr>
            <a:r>
              <a:rPr lang="en-US" altLang="en-US" sz="2420" dirty="0">
                <a:solidFill>
                  <a:srgbClr val="3366FF"/>
                </a:solidFill>
              </a:rPr>
              <a:t>How much water/energy does that cost us over an entire growing season? 1 center-pivot rotation, ~$1k in energy pumping costs</a:t>
            </a:r>
          </a:p>
          <a:p>
            <a:pPr eaLnBrk="1" hangingPunct="1">
              <a:spcBef>
                <a:spcPct val="0"/>
              </a:spcBef>
              <a:buFontTx/>
              <a:buNone/>
            </a:pPr>
            <a:endParaRPr lang="en-US" altLang="en-US" sz="2420" dirty="0">
              <a:solidFill>
                <a:srgbClr val="FF0000"/>
              </a:solidFill>
            </a:endParaRPr>
          </a:p>
          <a:p>
            <a:pPr eaLnBrk="1" hangingPunct="1">
              <a:spcBef>
                <a:spcPct val="0"/>
              </a:spcBef>
              <a:buFontTx/>
              <a:buNone/>
            </a:pPr>
            <a:r>
              <a:rPr lang="en-US" altLang="en-US" sz="2420" dirty="0">
                <a:solidFill>
                  <a:srgbClr val="FF0000"/>
                </a:solidFill>
              </a:rPr>
              <a:t>Fertilizer:</a:t>
            </a:r>
          </a:p>
          <a:p>
            <a:pPr eaLnBrk="1" hangingPunct="1">
              <a:spcBef>
                <a:spcPct val="0"/>
              </a:spcBef>
              <a:buFontTx/>
              <a:buNone/>
            </a:pPr>
            <a:r>
              <a:rPr lang="en-US" altLang="en-US" sz="2420" dirty="0">
                <a:solidFill>
                  <a:srgbClr val="FF0000"/>
                </a:solidFill>
              </a:rPr>
              <a:t>How much Nitrogen can we save from leaching out of the root zone? ~$0.4 per </a:t>
            </a:r>
            <a:r>
              <a:rPr lang="en-US" altLang="en-US" sz="2420" dirty="0" err="1">
                <a:solidFill>
                  <a:srgbClr val="FF0000"/>
                </a:solidFill>
              </a:rPr>
              <a:t>lb</a:t>
            </a:r>
            <a:r>
              <a:rPr lang="en-US" altLang="en-US" sz="2420" dirty="0">
                <a:solidFill>
                  <a:srgbClr val="FF0000"/>
                </a:solidFill>
              </a:rPr>
              <a:t> of N, need 200 </a:t>
            </a:r>
            <a:r>
              <a:rPr lang="en-US" altLang="en-US" sz="2420" dirty="0" err="1">
                <a:solidFill>
                  <a:srgbClr val="FF0000"/>
                </a:solidFill>
              </a:rPr>
              <a:t>lb</a:t>
            </a:r>
            <a:r>
              <a:rPr lang="en-US" altLang="en-US" sz="2420" dirty="0">
                <a:solidFill>
                  <a:srgbClr val="FF0000"/>
                </a:solidFill>
              </a:rPr>
              <a:t> per acre, savings ~$50 per </a:t>
            </a:r>
            <a:r>
              <a:rPr lang="en-US" altLang="en-US" sz="2420" dirty="0" err="1">
                <a:solidFill>
                  <a:srgbClr val="FF0000"/>
                </a:solidFill>
              </a:rPr>
              <a:t>lb</a:t>
            </a:r>
            <a:r>
              <a:rPr lang="en-US" altLang="en-US" sz="2420" dirty="0">
                <a:solidFill>
                  <a:srgbClr val="FF0000"/>
                </a:solidFill>
              </a:rPr>
              <a:t> of N per 130 acres</a:t>
            </a:r>
          </a:p>
        </p:txBody>
      </p:sp>
    </p:spTree>
    <p:extLst>
      <p:ext uri="{BB962C8B-B14F-4D97-AF65-F5344CB8AC3E}">
        <p14:creationId xmlns:p14="http://schemas.microsoft.com/office/powerpoint/2010/main" val="288165560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10073"/>
            <a:ext cx="10058399" cy="58477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3200" dirty="0"/>
              <a:t>Irrigation Scheduling 101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 y="2252675"/>
            <a:ext cx="7968252" cy="27308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480" y="4983555"/>
            <a:ext cx="7968252" cy="26510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877" y="731367"/>
            <a:ext cx="3707523" cy="1633627"/>
          </a:xfrm>
          <a:prstGeom prst="rect">
            <a:avLst/>
          </a:prstGeom>
        </p:spPr>
      </p:pic>
      <p:sp>
        <p:nvSpPr>
          <p:cNvPr id="6" name="TextBox 5"/>
          <p:cNvSpPr txBox="1"/>
          <p:nvPr/>
        </p:nvSpPr>
        <p:spPr>
          <a:xfrm>
            <a:off x="-1" y="886462"/>
            <a:ext cx="6350877" cy="1015663"/>
          </a:xfrm>
          <a:prstGeom prst="rect">
            <a:avLst/>
          </a:prstGeom>
          <a:noFill/>
        </p:spPr>
        <p:txBody>
          <a:bodyPr wrap="square" rtlCol="0">
            <a:spAutoFit/>
          </a:bodyPr>
          <a:lstStyle/>
          <a:p>
            <a:r>
              <a:rPr lang="en-US" sz="2000" dirty="0"/>
              <a:t>Need to know size of soil bucket (field capacity and wilting point) and relative soil moisture status through time (trigger irrigation halfway between)</a:t>
            </a:r>
          </a:p>
        </p:txBody>
      </p:sp>
      <p:sp>
        <p:nvSpPr>
          <p:cNvPr id="2" name="Oval 1">
            <a:extLst>
              <a:ext uri="{FF2B5EF4-FFF2-40B4-BE49-F238E27FC236}">
                <a16:creationId xmlns:a16="http://schemas.microsoft.com/office/drawing/2014/main" id="{D13465C0-0C83-9447-8B44-B7B62BED44E4}"/>
              </a:ext>
            </a:extLst>
          </p:cNvPr>
          <p:cNvSpPr/>
          <p:nvPr/>
        </p:nvSpPr>
        <p:spPr>
          <a:xfrm>
            <a:off x="4585855" y="3144982"/>
            <a:ext cx="2909454" cy="98367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DDD7DFC3-A60C-6D49-A228-EE7346E2A818}"/>
              </a:ext>
            </a:extLst>
          </p:cNvPr>
          <p:cNvCxnSpPr/>
          <p:nvPr/>
        </p:nvCxnSpPr>
        <p:spPr>
          <a:xfrm flipV="1">
            <a:off x="7024255" y="1468582"/>
            <a:ext cx="1676400" cy="56803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B1B271-A18C-C04E-8B76-6E87CE6C5AAE}"/>
              </a:ext>
            </a:extLst>
          </p:cNvPr>
          <p:cNvSpPr txBox="1"/>
          <p:nvPr/>
        </p:nvSpPr>
        <p:spPr>
          <a:xfrm>
            <a:off x="7736330" y="1756652"/>
            <a:ext cx="1643197" cy="461665"/>
          </a:xfrm>
          <a:prstGeom prst="rect">
            <a:avLst/>
          </a:prstGeom>
          <a:noFill/>
        </p:spPr>
        <p:txBody>
          <a:bodyPr wrap="square" rtlCol="0">
            <a:spAutoFit/>
          </a:bodyPr>
          <a:lstStyle/>
          <a:p>
            <a:r>
              <a:rPr lang="en-US" sz="2400" dirty="0">
                <a:solidFill>
                  <a:srgbClr val="FF0000"/>
                </a:solidFill>
              </a:rPr>
              <a:t>25 km</a:t>
            </a:r>
          </a:p>
        </p:txBody>
      </p:sp>
    </p:spTree>
    <p:extLst>
      <p:ext uri="{BB962C8B-B14F-4D97-AF65-F5344CB8AC3E}">
        <p14:creationId xmlns:p14="http://schemas.microsoft.com/office/powerpoint/2010/main" val="4164769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77388"/>
            <a:ext cx="6828294" cy="2786190"/>
          </a:xfrm>
          <a:prstGeom prst="rect">
            <a:avLst/>
          </a:prstGeom>
        </p:spPr>
      </p:pic>
      <p:sp>
        <p:nvSpPr>
          <p:cNvPr id="11" name="TextBox 10"/>
          <p:cNvSpPr txBox="1"/>
          <p:nvPr/>
        </p:nvSpPr>
        <p:spPr>
          <a:xfrm>
            <a:off x="147919" y="123579"/>
            <a:ext cx="9762565" cy="56630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n-US" sz="3080" dirty="0" err="1"/>
              <a:t>Hydrogeophysical</a:t>
            </a:r>
            <a:r>
              <a:rPr lang="en-US" sz="3080" dirty="0"/>
              <a:t> Mapping</a:t>
            </a:r>
          </a:p>
        </p:txBody>
      </p:sp>
      <p:pic>
        <p:nvPicPr>
          <p:cNvPr id="13" name="Picture 12"/>
          <p:cNvPicPr/>
          <p:nvPr/>
        </p:nvPicPr>
        <p:blipFill>
          <a:blip r:embed="rId3"/>
          <a:stretch>
            <a:fillRect/>
          </a:stretch>
        </p:blipFill>
        <p:spPr>
          <a:xfrm>
            <a:off x="5532120" y="794076"/>
            <a:ext cx="4385736" cy="678020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17" y="794076"/>
            <a:ext cx="4582814" cy="3633068"/>
          </a:xfrm>
          <a:prstGeom prst="rect">
            <a:avLst/>
          </a:prstGeom>
        </p:spPr>
      </p:pic>
    </p:spTree>
    <p:extLst>
      <p:ext uri="{BB962C8B-B14F-4D97-AF65-F5344CB8AC3E}">
        <p14:creationId xmlns:p14="http://schemas.microsoft.com/office/powerpoint/2010/main" val="2411973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1847893" y="332913"/>
            <a:ext cx="6461809" cy="632366"/>
          </a:xfrm>
        </p:spPr>
        <p:txBody>
          <a:bodyPr/>
          <a:lstStyle/>
          <a:p>
            <a:pPr algn="ctr"/>
            <a:r>
              <a:rPr lang="en-US" sz="2561" dirty="0">
                <a:solidFill>
                  <a:schemeClr val="tx1"/>
                </a:solidFill>
                <a:latin typeface="+mn-lt"/>
              </a:rPr>
              <a:t>Spatial Products Useful for Irrigators</a:t>
            </a:r>
          </a:p>
        </p:txBody>
      </p:sp>
      <p:sp>
        <p:nvSpPr>
          <p:cNvPr id="3" name="Rectangle 2"/>
          <p:cNvSpPr/>
          <p:nvPr/>
        </p:nvSpPr>
        <p:spPr>
          <a:xfrm>
            <a:off x="1002142" y="4438933"/>
            <a:ext cx="236886" cy="157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6"/>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93297" y="1058588"/>
            <a:ext cx="4965103" cy="29952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489" y="965279"/>
            <a:ext cx="5441194" cy="56942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668" y="5289954"/>
            <a:ext cx="3896973" cy="1652571"/>
          </a:xfrm>
          <a:prstGeom prst="rect">
            <a:avLst/>
          </a:prstGeom>
        </p:spPr>
      </p:pic>
    </p:spTree>
    <p:extLst>
      <p:ext uri="{BB962C8B-B14F-4D97-AF65-F5344CB8AC3E}">
        <p14:creationId xmlns:p14="http://schemas.microsoft.com/office/powerpoint/2010/main" val="2444760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468582" y="0"/>
            <a:ext cx="7107381" cy="838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400" dirty="0">
                <a:solidFill>
                  <a:srgbClr val="000000"/>
                </a:solidFill>
                <a:latin typeface="+mn-lt"/>
                <a:cs typeface="Comic Sans MS" charset="0"/>
              </a:rPr>
              <a:t>Understanding the spatiotemporal pattern of within field yield variation</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45</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6" name="Picture 5">
            <a:extLst>
              <a:ext uri="{FF2B5EF4-FFF2-40B4-BE49-F238E27FC236}">
                <a16:creationId xmlns:a16="http://schemas.microsoft.com/office/drawing/2014/main" id="{61192777-5C69-1344-958D-77E928192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42" y="2209800"/>
            <a:ext cx="9369038" cy="3939540"/>
          </a:xfrm>
          <a:prstGeom prst="rect">
            <a:avLst/>
          </a:prstGeom>
        </p:spPr>
      </p:pic>
    </p:spTree>
    <p:extLst>
      <p:ext uri="{BB962C8B-B14F-4D97-AF65-F5344CB8AC3E}">
        <p14:creationId xmlns:p14="http://schemas.microsoft.com/office/powerpoint/2010/main" val="4154677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46</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sp>
        <p:nvSpPr>
          <p:cNvPr id="4" name="TextBox 3">
            <a:extLst>
              <a:ext uri="{FF2B5EF4-FFF2-40B4-BE49-F238E27FC236}">
                <a16:creationId xmlns:a16="http://schemas.microsoft.com/office/drawing/2014/main" id="{2B95586A-5936-E548-9825-ACCA004A1098}"/>
              </a:ext>
            </a:extLst>
          </p:cNvPr>
          <p:cNvSpPr txBox="1"/>
          <p:nvPr/>
        </p:nvSpPr>
        <p:spPr>
          <a:xfrm>
            <a:off x="140989" y="1040905"/>
            <a:ext cx="9762565" cy="6617196"/>
          </a:xfrm>
          <a:prstGeom prst="rect">
            <a:avLst/>
          </a:prstGeom>
          <a:noFill/>
        </p:spPr>
        <p:txBody>
          <a:bodyPr wrap="square" rtlCol="0">
            <a:spAutoFit/>
          </a:bodyPr>
          <a:lstStyle/>
          <a:p>
            <a:r>
              <a:rPr lang="en-US" sz="2000" dirty="0"/>
              <a:t>Research Questions: </a:t>
            </a:r>
          </a:p>
          <a:p>
            <a:endParaRPr lang="en-US" sz="2000" dirty="0"/>
          </a:p>
          <a:p>
            <a:r>
              <a:rPr lang="en-US" sz="2000" dirty="0"/>
              <a:t>1. What physical factors (weather, soils, topography, vegetative growth) are the most important for understanding and predicting within field spatiotemporal variation of maize and soybean yield? </a:t>
            </a:r>
          </a:p>
          <a:p>
            <a:endParaRPr lang="en-US" sz="2000" dirty="0"/>
          </a:p>
          <a:p>
            <a:r>
              <a:rPr lang="en-US" sz="2000" dirty="0"/>
              <a:t>2. How can we make improved spatiotemporal predictions of yield?</a:t>
            </a:r>
          </a:p>
          <a:p>
            <a:endParaRPr lang="en-US" sz="2000" dirty="0"/>
          </a:p>
          <a:p>
            <a:endParaRPr lang="en-US" sz="2000" dirty="0"/>
          </a:p>
          <a:p>
            <a:r>
              <a:rPr lang="en-US" sz="2000" dirty="0"/>
              <a:t>Methods: Combine high resolution (10m) </a:t>
            </a:r>
            <a:r>
              <a:rPr lang="en-US" sz="2000" dirty="0" err="1"/>
              <a:t>hydrogeophyscial</a:t>
            </a:r>
            <a:r>
              <a:rPr lang="en-US" sz="2000" dirty="0"/>
              <a:t> mapping, remote sensing, and topographic data, with historical yield maps of 8-130 acre study sites across NE using a variety of statistical methods. </a:t>
            </a:r>
          </a:p>
          <a:p>
            <a:r>
              <a:rPr lang="en-US" sz="2000" dirty="0"/>
              <a:t>	Use statistics to understand: </a:t>
            </a:r>
          </a:p>
          <a:p>
            <a:r>
              <a:rPr lang="en-US" sz="2000" dirty="0"/>
              <a:t>	1) spatial patterns of crop yield and relative covariate importance</a:t>
            </a:r>
          </a:p>
          <a:p>
            <a:r>
              <a:rPr lang="en-US" sz="2000" dirty="0"/>
              <a:t>	2) spatiotemporal prediction of yield</a:t>
            </a:r>
          </a:p>
          <a:p>
            <a:endParaRPr lang="en-US" sz="2000" dirty="0"/>
          </a:p>
          <a:p>
            <a:r>
              <a:rPr lang="en-US" sz="2000" dirty="0"/>
              <a:t>Datasets: Weather (NE </a:t>
            </a:r>
            <a:r>
              <a:rPr lang="en-US" sz="2000" dirty="0" err="1"/>
              <a:t>Mesonet</a:t>
            </a:r>
            <a:r>
              <a:rPr lang="en-US" sz="2000" dirty="0"/>
              <a:t> Sites), Yield Data (combine data), Elevation (NE Lidar), Soil Texture/ Soil Moisture (electromagnetic induction and neutron intensity), Vegetation (Landsat peak GCVI). Statistical Methods (MLR, EOF, Random Forests).</a:t>
            </a:r>
          </a:p>
          <a:p>
            <a:endParaRPr lang="en-US" sz="4400" dirty="0"/>
          </a:p>
        </p:txBody>
      </p:sp>
      <p:sp>
        <p:nvSpPr>
          <p:cNvPr id="6" name="TextBox 2">
            <a:extLst>
              <a:ext uri="{FF2B5EF4-FFF2-40B4-BE49-F238E27FC236}">
                <a16:creationId xmlns:a16="http://schemas.microsoft.com/office/drawing/2014/main" id="{FBA3D3A1-43BE-A844-BB05-058143D76EEF}"/>
              </a:ext>
            </a:extLst>
          </p:cNvPr>
          <p:cNvSpPr txBox="1">
            <a:spLocks noChangeArrowheads="1"/>
          </p:cNvSpPr>
          <p:nvPr/>
        </p:nvSpPr>
        <p:spPr bwMode="auto">
          <a:xfrm>
            <a:off x="1468582" y="0"/>
            <a:ext cx="7107381" cy="838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400" dirty="0">
                <a:solidFill>
                  <a:srgbClr val="000000"/>
                </a:solidFill>
                <a:latin typeface="+mn-lt"/>
                <a:cs typeface="Comic Sans MS" charset="0"/>
              </a:rPr>
              <a:t>Understanding the spatiotemporal pattern of within field yield variation</a:t>
            </a:r>
          </a:p>
        </p:txBody>
      </p:sp>
    </p:spTree>
    <p:extLst>
      <p:ext uri="{BB962C8B-B14F-4D97-AF65-F5344CB8AC3E}">
        <p14:creationId xmlns:p14="http://schemas.microsoft.com/office/powerpoint/2010/main" val="3888232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114301"/>
            <a:ext cx="10058399" cy="637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495" dirty="0">
                <a:solidFill>
                  <a:srgbClr val="000000"/>
                </a:solidFill>
                <a:latin typeface="+mn-lt"/>
                <a:cs typeface="Comic Sans MS" charset="0"/>
              </a:rPr>
              <a:t>Study Sites</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47</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8" name="Picture 7">
            <a:extLst>
              <a:ext uri="{FF2B5EF4-FFF2-40B4-BE49-F238E27FC236}">
                <a16:creationId xmlns:a16="http://schemas.microsoft.com/office/drawing/2014/main" id="{6ADE7EF7-8F38-9847-95DD-E2B816A5C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250" y="826486"/>
            <a:ext cx="7433898" cy="6831614"/>
          </a:xfrm>
          <a:prstGeom prst="rect">
            <a:avLst/>
          </a:prstGeom>
        </p:spPr>
      </p:pic>
    </p:spTree>
    <p:extLst>
      <p:ext uri="{BB962C8B-B14F-4D97-AF65-F5344CB8AC3E}">
        <p14:creationId xmlns:p14="http://schemas.microsoft.com/office/powerpoint/2010/main" val="2996137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114301"/>
            <a:ext cx="10058399" cy="637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495" dirty="0">
                <a:solidFill>
                  <a:srgbClr val="000000"/>
                </a:solidFill>
                <a:latin typeface="+mn-lt"/>
                <a:cs typeface="Comic Sans MS" charset="0"/>
              </a:rPr>
              <a:t>Study Sites</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48</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4" name="Picture 3">
            <a:extLst>
              <a:ext uri="{FF2B5EF4-FFF2-40B4-BE49-F238E27FC236}">
                <a16:creationId xmlns:a16="http://schemas.microsoft.com/office/drawing/2014/main" id="{578D1A5B-4CBB-FD43-BD48-C03AE3C9B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 y="865514"/>
            <a:ext cx="5172187" cy="6792587"/>
          </a:xfrm>
          <a:prstGeom prst="rect">
            <a:avLst/>
          </a:prstGeom>
        </p:spPr>
      </p:pic>
      <p:sp>
        <p:nvSpPr>
          <p:cNvPr id="3" name="TextBox 2">
            <a:extLst>
              <a:ext uri="{FF2B5EF4-FFF2-40B4-BE49-F238E27FC236}">
                <a16:creationId xmlns:a16="http://schemas.microsoft.com/office/drawing/2014/main" id="{66BB98D2-CEC0-0045-AA95-1DD250F899BD}"/>
              </a:ext>
            </a:extLst>
          </p:cNvPr>
          <p:cNvSpPr txBox="1"/>
          <p:nvPr/>
        </p:nvSpPr>
        <p:spPr>
          <a:xfrm>
            <a:off x="6345667" y="2184315"/>
            <a:ext cx="3436620" cy="2062103"/>
          </a:xfrm>
          <a:prstGeom prst="rect">
            <a:avLst/>
          </a:prstGeom>
          <a:noFill/>
        </p:spPr>
        <p:txBody>
          <a:bodyPr wrap="square" rtlCol="0">
            <a:spAutoFit/>
          </a:bodyPr>
          <a:lstStyle/>
          <a:p>
            <a:r>
              <a:rPr lang="en-US" sz="3200" dirty="0"/>
              <a:t>*Higher </a:t>
            </a:r>
            <a:r>
              <a:rPr lang="en-US" sz="3200" dirty="0" err="1"/>
              <a:t>ECa</a:t>
            </a:r>
            <a:r>
              <a:rPr lang="en-US" sz="3200" dirty="0"/>
              <a:t> values typically  indicate more clay rich soil</a:t>
            </a:r>
          </a:p>
        </p:txBody>
      </p:sp>
    </p:spTree>
    <p:extLst>
      <p:ext uri="{BB962C8B-B14F-4D97-AF65-F5344CB8AC3E}">
        <p14:creationId xmlns:p14="http://schemas.microsoft.com/office/powerpoint/2010/main" val="868115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169770"/>
            <a:ext cx="10058399" cy="637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495" dirty="0">
                <a:solidFill>
                  <a:srgbClr val="000000"/>
                </a:solidFill>
                <a:latin typeface="+mn-lt"/>
                <a:cs typeface="Comic Sans MS" charset="0"/>
              </a:rPr>
              <a:t>Site Description and Weather Data</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49</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4" name="Picture 3">
            <a:extLst>
              <a:ext uri="{FF2B5EF4-FFF2-40B4-BE49-F238E27FC236}">
                <a16:creationId xmlns:a16="http://schemas.microsoft.com/office/drawing/2014/main" id="{984A4808-DCCE-BA46-96F8-3B5B8C648CE4}"/>
              </a:ext>
            </a:extLst>
          </p:cNvPr>
          <p:cNvPicPr>
            <a:picLocks noChangeAspect="1"/>
          </p:cNvPicPr>
          <p:nvPr/>
        </p:nvPicPr>
        <p:blipFill>
          <a:blip r:embed="rId2"/>
          <a:stretch>
            <a:fillRect/>
          </a:stretch>
        </p:blipFill>
        <p:spPr>
          <a:xfrm>
            <a:off x="0" y="2164628"/>
            <a:ext cx="10058400" cy="3443145"/>
          </a:xfrm>
          <a:prstGeom prst="rect">
            <a:avLst/>
          </a:prstGeom>
        </p:spPr>
      </p:pic>
    </p:spTree>
    <p:extLst>
      <p:ext uri="{BB962C8B-B14F-4D97-AF65-F5344CB8AC3E}">
        <p14:creationId xmlns:p14="http://schemas.microsoft.com/office/powerpoint/2010/main" val="172335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5</a:t>
            </a:fld>
            <a:endParaRPr lang="en-US" sz="1600" b="0"/>
          </a:p>
        </p:txBody>
      </p:sp>
      <p:pic>
        <p:nvPicPr>
          <p:cNvPr id="5" name="Picture 4"/>
          <p:cNvPicPr>
            <a:picLocks noChangeAspect="1"/>
          </p:cNvPicPr>
          <p:nvPr/>
        </p:nvPicPr>
        <p:blipFill>
          <a:blip r:embed="rId2"/>
          <a:stretch>
            <a:fillRect/>
          </a:stretch>
        </p:blipFill>
        <p:spPr>
          <a:xfrm>
            <a:off x="1109962" y="1516281"/>
            <a:ext cx="7609735" cy="5823624"/>
          </a:xfrm>
          <a:prstGeom prst="rect">
            <a:avLst/>
          </a:prstGeom>
        </p:spPr>
      </p:pic>
      <p:sp>
        <p:nvSpPr>
          <p:cNvPr id="6" name="TextBox 5"/>
          <p:cNvSpPr txBox="1"/>
          <p:nvPr/>
        </p:nvSpPr>
        <p:spPr>
          <a:xfrm>
            <a:off x="1052090" y="7403068"/>
            <a:ext cx="3777742" cy="369332"/>
          </a:xfrm>
          <a:prstGeom prst="rect">
            <a:avLst/>
          </a:prstGeom>
          <a:noFill/>
        </p:spPr>
        <p:txBody>
          <a:bodyPr wrap="square" rtlCol="0">
            <a:spAutoFit/>
          </a:bodyPr>
          <a:lstStyle/>
          <a:p>
            <a:r>
              <a:rPr lang="en-US" sz="1800" dirty="0" err="1"/>
              <a:t>Mekonnen</a:t>
            </a:r>
            <a:r>
              <a:rPr lang="en-US" sz="1800" dirty="0"/>
              <a:t> and Hoekstra 2011</a:t>
            </a:r>
          </a:p>
        </p:txBody>
      </p:sp>
      <p:sp>
        <p:nvSpPr>
          <p:cNvPr id="2" name="TextBox 1"/>
          <p:cNvSpPr txBox="1"/>
          <p:nvPr/>
        </p:nvSpPr>
        <p:spPr>
          <a:xfrm>
            <a:off x="129996" y="833505"/>
            <a:ext cx="9928404" cy="646331"/>
          </a:xfrm>
          <a:prstGeom prst="rect">
            <a:avLst/>
          </a:prstGeom>
          <a:noFill/>
        </p:spPr>
        <p:txBody>
          <a:bodyPr wrap="square" rtlCol="0">
            <a:spAutoFit/>
          </a:bodyPr>
          <a:lstStyle/>
          <a:p>
            <a:pPr marL="342900" indent="-342900">
              <a:buFont typeface="Arial"/>
              <a:buChar char="•"/>
            </a:pPr>
            <a:r>
              <a:rPr lang="en-US" sz="1800" dirty="0"/>
              <a:t>Global Water Footprint 1996-2005 was 7404 Gm</a:t>
            </a:r>
            <a:r>
              <a:rPr lang="en-US" sz="1800" baseline="30000" dirty="0"/>
              <a:t>3</a:t>
            </a:r>
            <a:r>
              <a:rPr lang="en-US" sz="1800" dirty="0"/>
              <a:t> yr</a:t>
            </a:r>
            <a:r>
              <a:rPr lang="en-US" sz="1800" baseline="30000" dirty="0"/>
              <a:t>-1</a:t>
            </a:r>
            <a:r>
              <a:rPr lang="en-US" sz="1800" dirty="0"/>
              <a:t> (78% Green, 12% Blue, 10% Grey)</a:t>
            </a:r>
          </a:p>
          <a:p>
            <a:pPr marL="342900" indent="-342900">
              <a:buFont typeface="Arial"/>
              <a:buChar char="•"/>
            </a:pPr>
            <a:r>
              <a:rPr lang="en-US" sz="1800" dirty="0"/>
              <a:t>Blue water use relatively small but critical in localized areas</a:t>
            </a:r>
          </a:p>
        </p:txBody>
      </p:sp>
      <p:sp>
        <p:nvSpPr>
          <p:cNvPr id="8" name="TextBox 2"/>
          <p:cNvSpPr txBox="1">
            <a:spLocks noChangeArrowheads="1"/>
          </p:cNvSpPr>
          <p:nvPr/>
        </p:nvSpPr>
        <p:spPr bwMode="auto">
          <a:xfrm>
            <a:off x="1505233" y="34925"/>
            <a:ext cx="7047935"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latin typeface="+mn-lt"/>
                <a:cs typeface="Comic Sans MS" charset="0"/>
              </a:rPr>
              <a:t>Green vs. Blue Water</a:t>
            </a:r>
          </a:p>
        </p:txBody>
      </p:sp>
    </p:spTree>
    <p:extLst>
      <p:ext uri="{BB962C8B-B14F-4D97-AF65-F5344CB8AC3E}">
        <p14:creationId xmlns:p14="http://schemas.microsoft.com/office/powerpoint/2010/main" val="1254618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85EDF7-B288-48A6-A254-5798E6BBA59B}" type="slidenum">
              <a:rPr lang="en-US" smtClean="0"/>
              <a:t>50</a:t>
            </a:fld>
            <a:endParaRPr lang="en-US"/>
          </a:p>
        </p:txBody>
      </p:sp>
      <p:sp>
        <p:nvSpPr>
          <p:cNvPr id="3" name="TextBox 2"/>
          <p:cNvSpPr txBox="1"/>
          <p:nvPr/>
        </p:nvSpPr>
        <p:spPr>
          <a:xfrm>
            <a:off x="0" y="814905"/>
            <a:ext cx="10058399" cy="3309496"/>
          </a:xfrm>
          <a:prstGeom prst="rect">
            <a:avLst/>
          </a:prstGeom>
          <a:noFill/>
        </p:spPr>
        <p:txBody>
          <a:bodyPr wrap="square" rtlCol="0">
            <a:spAutoFit/>
          </a:bodyPr>
          <a:lstStyle/>
          <a:p>
            <a:r>
              <a:rPr lang="is-IS" sz="2400" dirty="0"/>
              <a:t>Use EOF framework to seperate spatial and temporal anomalies</a:t>
            </a:r>
          </a:p>
          <a:p>
            <a:endParaRPr lang="is-IS" sz="3106" dirty="0"/>
          </a:p>
          <a:p>
            <a:pPr marL="1047806" lvl="1" indent="-554721">
              <a:buFont typeface="Arial" charset="0"/>
              <a:buChar char="•"/>
            </a:pPr>
            <a:r>
              <a:rPr lang="is-IS" sz="2200" dirty="0"/>
              <a:t>Spatial loadings map (EOFs) can be used to group sites of “like” soil moisture, soil texture, GCVI, and Yield patterns</a:t>
            </a:r>
          </a:p>
          <a:p>
            <a:pPr marL="1047806" lvl="1" indent="-554721">
              <a:buFont typeface="Arial" charset="0"/>
              <a:buChar char="•"/>
            </a:pPr>
            <a:r>
              <a:rPr lang="is-IS" sz="2200" dirty="0"/>
              <a:t>WRT to Yield, weather or crop models can be used to describe the temporal varying component (ECs) and field average yield</a:t>
            </a:r>
          </a:p>
          <a:p>
            <a:pPr marL="1047806" lvl="1" indent="-554721">
              <a:buFont typeface="Arial" charset="0"/>
              <a:buChar char="•"/>
            </a:pPr>
            <a:r>
              <a:rPr lang="is-IS" sz="2200" dirty="0"/>
              <a:t>Combine reduced number of spatial (EOFs) and time varying loadings (EC) to reconstruct spatial patterns across space and time</a:t>
            </a:r>
          </a:p>
          <a:p>
            <a:pPr marL="1047806" lvl="1" indent="-554721">
              <a:buFont typeface="Arial" charset="0"/>
              <a:buChar char="•"/>
            </a:pPr>
            <a:r>
              <a:rPr lang="is-IS" sz="2200" dirty="0"/>
              <a:t>Very similar to PCA </a:t>
            </a:r>
            <a:endParaRPr lang="en-US" sz="2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582828"/>
            <a:ext cx="6294661" cy="3057051"/>
          </a:xfrm>
          <a:prstGeom prst="rect">
            <a:avLst/>
          </a:prstGeom>
        </p:spPr>
      </p:pic>
      <p:sp>
        <p:nvSpPr>
          <p:cNvPr id="8" name="TextBox 7"/>
          <p:cNvSpPr txBox="1"/>
          <p:nvPr/>
        </p:nvSpPr>
        <p:spPr>
          <a:xfrm>
            <a:off x="7027386" y="5789726"/>
            <a:ext cx="2709229" cy="634020"/>
          </a:xfrm>
          <a:prstGeom prst="rect">
            <a:avLst/>
          </a:prstGeom>
          <a:noFill/>
        </p:spPr>
        <p:txBody>
          <a:bodyPr wrap="square" rtlCol="0">
            <a:spAutoFit/>
          </a:bodyPr>
          <a:lstStyle/>
          <a:p>
            <a:r>
              <a:rPr lang="en-US" sz="3520" dirty="0"/>
              <a:t>V*E = L*E</a:t>
            </a:r>
          </a:p>
        </p:txBody>
      </p:sp>
    </p:spTree>
    <p:extLst>
      <p:ext uri="{BB962C8B-B14F-4D97-AF65-F5344CB8AC3E}">
        <p14:creationId xmlns:p14="http://schemas.microsoft.com/office/powerpoint/2010/main" val="2647649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85EDF7-B288-48A6-A254-5798E6BBA59B}" type="slidenum">
              <a:rPr lang="en-US" smtClean="0"/>
              <a:t>51</a:t>
            </a:fld>
            <a:endParaRPr lang="en-US"/>
          </a:p>
        </p:txBody>
      </p:sp>
      <p:sp>
        <p:nvSpPr>
          <p:cNvPr id="3" name="TextBox 2"/>
          <p:cNvSpPr txBox="1"/>
          <p:nvPr/>
        </p:nvSpPr>
        <p:spPr>
          <a:xfrm>
            <a:off x="1330037" y="12700"/>
            <a:ext cx="7387244" cy="830997"/>
          </a:xfrm>
          <a:prstGeom prst="rect">
            <a:avLst/>
          </a:prstGeom>
          <a:noFill/>
        </p:spPr>
        <p:txBody>
          <a:bodyPr wrap="square" rtlCol="0">
            <a:spAutoFit/>
          </a:bodyPr>
          <a:lstStyle/>
          <a:p>
            <a:pPr algn="ctr"/>
            <a:r>
              <a:rPr lang="is-IS" sz="2400" dirty="0"/>
              <a:t>Use EOF to seperate spatial and temporal information</a:t>
            </a:r>
            <a:endParaRPr lang="en-US" sz="2400" dirty="0"/>
          </a:p>
        </p:txBody>
      </p:sp>
      <p:pic>
        <p:nvPicPr>
          <p:cNvPr id="6" name="Picture 5">
            <a:extLst>
              <a:ext uri="{FF2B5EF4-FFF2-40B4-BE49-F238E27FC236}">
                <a16:creationId xmlns:a16="http://schemas.microsoft.com/office/drawing/2014/main" id="{ED19D721-8E53-7842-A1EF-C3F1A26FC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20" y="772905"/>
            <a:ext cx="6873240" cy="6824378"/>
          </a:xfrm>
          <a:prstGeom prst="rect">
            <a:avLst/>
          </a:prstGeom>
        </p:spPr>
      </p:pic>
      <p:sp>
        <p:nvSpPr>
          <p:cNvPr id="7" name="Rectangle 6">
            <a:extLst>
              <a:ext uri="{FF2B5EF4-FFF2-40B4-BE49-F238E27FC236}">
                <a16:creationId xmlns:a16="http://schemas.microsoft.com/office/drawing/2014/main" id="{679250E9-FE85-8E4A-99B9-34F52D7C2F4C}"/>
              </a:ext>
            </a:extLst>
          </p:cNvPr>
          <p:cNvSpPr/>
          <p:nvPr/>
        </p:nvSpPr>
        <p:spPr>
          <a:xfrm>
            <a:off x="3604260" y="868680"/>
            <a:ext cx="5699760" cy="5615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Rectangle 8">
            <a:extLst>
              <a:ext uri="{FF2B5EF4-FFF2-40B4-BE49-F238E27FC236}">
                <a16:creationId xmlns:a16="http://schemas.microsoft.com/office/drawing/2014/main" id="{5F413935-118A-5D4A-ABE7-E59B3F69ACA5}"/>
              </a:ext>
            </a:extLst>
          </p:cNvPr>
          <p:cNvSpPr/>
          <p:nvPr/>
        </p:nvSpPr>
        <p:spPr>
          <a:xfrm>
            <a:off x="4819650" y="5334143"/>
            <a:ext cx="3897630" cy="226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Tree>
    <p:extLst>
      <p:ext uri="{BB962C8B-B14F-4D97-AF65-F5344CB8AC3E}">
        <p14:creationId xmlns:p14="http://schemas.microsoft.com/office/powerpoint/2010/main" val="982636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85EDF7-B288-48A6-A254-5798E6BBA59B}" type="slidenum">
              <a:rPr lang="en-US" smtClean="0"/>
              <a:t>52</a:t>
            </a:fld>
            <a:endParaRPr lang="en-US"/>
          </a:p>
        </p:txBody>
      </p:sp>
      <p:pic>
        <p:nvPicPr>
          <p:cNvPr id="6" name="Picture 5">
            <a:extLst>
              <a:ext uri="{FF2B5EF4-FFF2-40B4-BE49-F238E27FC236}">
                <a16:creationId xmlns:a16="http://schemas.microsoft.com/office/drawing/2014/main" id="{ED19D721-8E53-7842-A1EF-C3F1A26FC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220" y="772905"/>
            <a:ext cx="6873240" cy="6824378"/>
          </a:xfrm>
          <a:prstGeom prst="rect">
            <a:avLst/>
          </a:prstGeom>
        </p:spPr>
      </p:pic>
      <p:sp>
        <p:nvSpPr>
          <p:cNvPr id="8" name="TextBox 7">
            <a:extLst>
              <a:ext uri="{FF2B5EF4-FFF2-40B4-BE49-F238E27FC236}">
                <a16:creationId xmlns:a16="http://schemas.microsoft.com/office/drawing/2014/main" id="{AF9F24A4-6DD9-DF49-AFBB-610D22C2B1AA}"/>
              </a:ext>
            </a:extLst>
          </p:cNvPr>
          <p:cNvSpPr txBox="1"/>
          <p:nvPr/>
        </p:nvSpPr>
        <p:spPr>
          <a:xfrm>
            <a:off x="1330037" y="12700"/>
            <a:ext cx="7387244" cy="830997"/>
          </a:xfrm>
          <a:prstGeom prst="rect">
            <a:avLst/>
          </a:prstGeom>
          <a:noFill/>
        </p:spPr>
        <p:txBody>
          <a:bodyPr wrap="square" rtlCol="0">
            <a:spAutoFit/>
          </a:bodyPr>
          <a:lstStyle/>
          <a:p>
            <a:pPr algn="ctr"/>
            <a:r>
              <a:rPr lang="is-IS" sz="2400" dirty="0"/>
              <a:t>Use EOF to seperate spatial and temporal information</a:t>
            </a:r>
            <a:endParaRPr lang="en-US" sz="2400" dirty="0"/>
          </a:p>
        </p:txBody>
      </p:sp>
    </p:spTree>
    <p:extLst>
      <p:ext uri="{BB962C8B-B14F-4D97-AF65-F5344CB8AC3E}">
        <p14:creationId xmlns:p14="http://schemas.microsoft.com/office/powerpoint/2010/main" val="2537689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85EDF7-B288-48A6-A254-5798E6BBA59B}" type="slidenum">
              <a:rPr lang="en-US" smtClean="0"/>
              <a:t>53</a:t>
            </a:fld>
            <a:endParaRPr lang="en-US"/>
          </a:p>
        </p:txBody>
      </p:sp>
      <p:pic>
        <p:nvPicPr>
          <p:cNvPr id="7" name="Picture 6">
            <a:extLst>
              <a:ext uri="{FF2B5EF4-FFF2-40B4-BE49-F238E27FC236}">
                <a16:creationId xmlns:a16="http://schemas.microsoft.com/office/drawing/2014/main" id="{102AA0C1-8A3F-2846-8BDD-8D6000188F26}"/>
              </a:ext>
            </a:extLst>
          </p:cNvPr>
          <p:cNvPicPr>
            <a:picLocks noChangeAspect="1"/>
          </p:cNvPicPr>
          <p:nvPr/>
        </p:nvPicPr>
        <p:blipFill>
          <a:blip r:embed="rId2"/>
          <a:stretch>
            <a:fillRect/>
          </a:stretch>
        </p:blipFill>
        <p:spPr>
          <a:xfrm>
            <a:off x="586740" y="2042160"/>
            <a:ext cx="7807489" cy="1966888"/>
          </a:xfrm>
          <a:prstGeom prst="rect">
            <a:avLst/>
          </a:prstGeom>
        </p:spPr>
      </p:pic>
      <p:sp>
        <p:nvSpPr>
          <p:cNvPr id="8" name="Arrow: Down 4">
            <a:extLst>
              <a:ext uri="{FF2B5EF4-FFF2-40B4-BE49-F238E27FC236}">
                <a16:creationId xmlns:a16="http://schemas.microsoft.com/office/drawing/2014/main" id="{29013774-F60B-4440-B3EE-1F1A60BFD8D8}"/>
              </a:ext>
            </a:extLst>
          </p:cNvPr>
          <p:cNvSpPr/>
          <p:nvPr/>
        </p:nvSpPr>
        <p:spPr>
          <a:xfrm rot="12278582">
            <a:off x="4022079" y="3449370"/>
            <a:ext cx="615043" cy="86778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9" name="TextBox 8">
            <a:extLst>
              <a:ext uri="{FF2B5EF4-FFF2-40B4-BE49-F238E27FC236}">
                <a16:creationId xmlns:a16="http://schemas.microsoft.com/office/drawing/2014/main" id="{1FD960DF-08FF-B448-91C5-CB168FACB7BB}"/>
              </a:ext>
            </a:extLst>
          </p:cNvPr>
          <p:cNvSpPr txBox="1"/>
          <p:nvPr/>
        </p:nvSpPr>
        <p:spPr>
          <a:xfrm>
            <a:off x="1274461" y="4405862"/>
            <a:ext cx="4013499" cy="640977"/>
          </a:xfrm>
          <a:prstGeom prst="rect">
            <a:avLst/>
          </a:prstGeom>
          <a:noFill/>
        </p:spPr>
        <p:txBody>
          <a:bodyPr wrap="square" rtlCol="0">
            <a:noAutofit/>
          </a:bodyPr>
          <a:lstStyle/>
          <a:p>
            <a:pPr algn="l"/>
            <a:r>
              <a:rPr lang="en-US" sz="3200" dirty="0"/>
              <a:t>Static (after enough yield maps)</a:t>
            </a:r>
          </a:p>
        </p:txBody>
      </p:sp>
      <p:sp>
        <p:nvSpPr>
          <p:cNvPr id="10" name="TextBox 9">
            <a:extLst>
              <a:ext uri="{FF2B5EF4-FFF2-40B4-BE49-F238E27FC236}">
                <a16:creationId xmlns:a16="http://schemas.microsoft.com/office/drawing/2014/main" id="{5A670B72-F212-F34E-A860-B2F93A05EF60}"/>
              </a:ext>
            </a:extLst>
          </p:cNvPr>
          <p:cNvSpPr txBox="1"/>
          <p:nvPr/>
        </p:nvSpPr>
        <p:spPr>
          <a:xfrm>
            <a:off x="5790177" y="4225492"/>
            <a:ext cx="4268223" cy="1175171"/>
          </a:xfrm>
          <a:prstGeom prst="rect">
            <a:avLst/>
          </a:prstGeom>
          <a:noFill/>
        </p:spPr>
        <p:txBody>
          <a:bodyPr wrap="square" rtlCol="0">
            <a:noAutofit/>
          </a:bodyPr>
          <a:lstStyle/>
          <a:p>
            <a:pPr algn="l"/>
            <a:r>
              <a:rPr lang="en-US" sz="3200" dirty="0"/>
              <a:t>Varies in time: Build relationship with some temporal covariate, crop model, etc. to predict these values.</a:t>
            </a:r>
          </a:p>
        </p:txBody>
      </p:sp>
      <p:sp>
        <p:nvSpPr>
          <p:cNvPr id="11" name="Arrow: Down 7">
            <a:extLst>
              <a:ext uri="{FF2B5EF4-FFF2-40B4-BE49-F238E27FC236}">
                <a16:creationId xmlns:a16="http://schemas.microsoft.com/office/drawing/2014/main" id="{9567C9DE-6B47-C743-A5DC-0007FEC56B5F}"/>
              </a:ext>
            </a:extLst>
          </p:cNvPr>
          <p:cNvSpPr/>
          <p:nvPr/>
        </p:nvSpPr>
        <p:spPr>
          <a:xfrm rot="12278582">
            <a:off x="7077217" y="3269002"/>
            <a:ext cx="615043" cy="86778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2" name="Arrow: Down 8">
            <a:extLst>
              <a:ext uri="{FF2B5EF4-FFF2-40B4-BE49-F238E27FC236}">
                <a16:creationId xmlns:a16="http://schemas.microsoft.com/office/drawing/2014/main" id="{E3244305-BE29-7141-8F0B-40EF6460F56B}"/>
              </a:ext>
            </a:extLst>
          </p:cNvPr>
          <p:cNvSpPr/>
          <p:nvPr/>
        </p:nvSpPr>
        <p:spPr>
          <a:xfrm rot="8473750">
            <a:off x="6042280" y="3314297"/>
            <a:ext cx="615043" cy="86778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Box 13">
            <a:extLst>
              <a:ext uri="{FF2B5EF4-FFF2-40B4-BE49-F238E27FC236}">
                <a16:creationId xmlns:a16="http://schemas.microsoft.com/office/drawing/2014/main" id="{0DE265B6-9D71-BD40-8CD2-CE1A1C9E8BA8}"/>
              </a:ext>
            </a:extLst>
          </p:cNvPr>
          <p:cNvSpPr txBox="1"/>
          <p:nvPr/>
        </p:nvSpPr>
        <p:spPr>
          <a:xfrm>
            <a:off x="1330037" y="12700"/>
            <a:ext cx="7387244" cy="830997"/>
          </a:xfrm>
          <a:prstGeom prst="rect">
            <a:avLst/>
          </a:prstGeom>
          <a:noFill/>
        </p:spPr>
        <p:txBody>
          <a:bodyPr wrap="square" rtlCol="0">
            <a:spAutoFit/>
          </a:bodyPr>
          <a:lstStyle/>
          <a:p>
            <a:pPr algn="ctr"/>
            <a:r>
              <a:rPr lang="is-IS" sz="2400" dirty="0"/>
              <a:t>Use EOF to seperate spatial and temporal information</a:t>
            </a:r>
            <a:endParaRPr lang="en-US" sz="2400" dirty="0"/>
          </a:p>
        </p:txBody>
      </p:sp>
    </p:spTree>
    <p:extLst>
      <p:ext uri="{BB962C8B-B14F-4D97-AF65-F5344CB8AC3E}">
        <p14:creationId xmlns:p14="http://schemas.microsoft.com/office/powerpoint/2010/main" val="1088497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54</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6" name="Picture 5">
            <a:extLst>
              <a:ext uri="{FF2B5EF4-FFF2-40B4-BE49-F238E27FC236}">
                <a16:creationId xmlns:a16="http://schemas.microsoft.com/office/drawing/2014/main" id="{B8C790CC-57FD-3D4B-A4F6-4E7AB4A2B97D}"/>
              </a:ext>
            </a:extLst>
          </p:cNvPr>
          <p:cNvPicPr>
            <a:picLocks noChangeAspect="1"/>
          </p:cNvPicPr>
          <p:nvPr/>
        </p:nvPicPr>
        <p:blipFill>
          <a:blip r:embed="rId2"/>
          <a:stretch>
            <a:fillRect/>
          </a:stretch>
        </p:blipFill>
        <p:spPr>
          <a:xfrm>
            <a:off x="0" y="448864"/>
            <a:ext cx="4861560" cy="7206210"/>
          </a:xfrm>
          <a:prstGeom prst="rect">
            <a:avLst/>
          </a:prstGeom>
        </p:spPr>
      </p:pic>
      <p:pic>
        <p:nvPicPr>
          <p:cNvPr id="7" name="Picture 6">
            <a:extLst>
              <a:ext uri="{FF2B5EF4-FFF2-40B4-BE49-F238E27FC236}">
                <a16:creationId xmlns:a16="http://schemas.microsoft.com/office/drawing/2014/main" id="{50558E63-30EC-4448-B942-11F5BC7C5513}"/>
              </a:ext>
            </a:extLst>
          </p:cNvPr>
          <p:cNvPicPr>
            <a:picLocks noChangeAspect="1"/>
          </p:cNvPicPr>
          <p:nvPr/>
        </p:nvPicPr>
        <p:blipFill>
          <a:blip r:embed="rId3"/>
          <a:stretch>
            <a:fillRect/>
          </a:stretch>
        </p:blipFill>
        <p:spPr>
          <a:xfrm>
            <a:off x="5009478" y="461786"/>
            <a:ext cx="4886151" cy="7172068"/>
          </a:xfrm>
          <a:prstGeom prst="rect">
            <a:avLst/>
          </a:prstGeom>
        </p:spPr>
      </p:pic>
      <p:sp>
        <p:nvSpPr>
          <p:cNvPr id="5" name="TextBox 2"/>
          <p:cNvSpPr txBox="1">
            <a:spLocks noChangeArrowheads="1"/>
          </p:cNvSpPr>
          <p:nvPr/>
        </p:nvSpPr>
        <p:spPr bwMode="auto">
          <a:xfrm>
            <a:off x="-19722" y="-3140"/>
            <a:ext cx="10058399" cy="530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S2: BWL2</a:t>
            </a:r>
          </a:p>
        </p:txBody>
      </p:sp>
    </p:spTree>
    <p:extLst>
      <p:ext uri="{BB962C8B-B14F-4D97-AF65-F5344CB8AC3E}">
        <p14:creationId xmlns:p14="http://schemas.microsoft.com/office/powerpoint/2010/main" val="1238979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55</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8" name="Picture 7">
            <a:extLst>
              <a:ext uri="{FF2B5EF4-FFF2-40B4-BE49-F238E27FC236}">
                <a16:creationId xmlns:a16="http://schemas.microsoft.com/office/drawing/2014/main" id="{983EDECF-0F5B-A24C-A4AF-F43D593A6E6F}"/>
              </a:ext>
            </a:extLst>
          </p:cNvPr>
          <p:cNvPicPr>
            <a:picLocks noChangeAspect="1"/>
          </p:cNvPicPr>
          <p:nvPr/>
        </p:nvPicPr>
        <p:blipFill>
          <a:blip r:embed="rId2"/>
          <a:stretch>
            <a:fillRect/>
          </a:stretch>
        </p:blipFill>
        <p:spPr>
          <a:xfrm>
            <a:off x="1" y="465605"/>
            <a:ext cx="4668839" cy="7160155"/>
          </a:xfrm>
          <a:prstGeom prst="rect">
            <a:avLst/>
          </a:prstGeom>
        </p:spPr>
      </p:pic>
      <p:pic>
        <p:nvPicPr>
          <p:cNvPr id="9" name="Picture 8">
            <a:extLst>
              <a:ext uri="{FF2B5EF4-FFF2-40B4-BE49-F238E27FC236}">
                <a16:creationId xmlns:a16="http://schemas.microsoft.com/office/drawing/2014/main" id="{7F9B9A85-0289-1649-B97A-33F99705D00D}"/>
              </a:ext>
            </a:extLst>
          </p:cNvPr>
          <p:cNvPicPr>
            <a:picLocks noChangeAspect="1"/>
          </p:cNvPicPr>
          <p:nvPr/>
        </p:nvPicPr>
        <p:blipFill>
          <a:blip r:embed="rId3"/>
          <a:stretch>
            <a:fillRect/>
          </a:stretch>
        </p:blipFill>
        <p:spPr>
          <a:xfrm>
            <a:off x="5532121" y="465605"/>
            <a:ext cx="4378363" cy="7230060"/>
          </a:xfrm>
          <a:prstGeom prst="rect">
            <a:avLst/>
          </a:prstGeom>
        </p:spPr>
      </p:pic>
      <p:sp>
        <p:nvSpPr>
          <p:cNvPr id="5" name="TextBox 2"/>
          <p:cNvSpPr txBox="1">
            <a:spLocks noChangeArrowheads="1"/>
          </p:cNvSpPr>
          <p:nvPr/>
        </p:nvSpPr>
        <p:spPr bwMode="auto">
          <a:xfrm>
            <a:off x="0" y="-92845"/>
            <a:ext cx="10058399" cy="530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800" dirty="0">
                <a:solidFill>
                  <a:srgbClr val="000000"/>
                </a:solidFill>
                <a:latin typeface="+mn-lt"/>
                <a:cs typeface="Comic Sans MS" charset="0"/>
              </a:rPr>
              <a:t>S8: CSP3</a:t>
            </a:r>
          </a:p>
        </p:txBody>
      </p:sp>
    </p:spTree>
    <p:extLst>
      <p:ext uri="{BB962C8B-B14F-4D97-AF65-F5344CB8AC3E}">
        <p14:creationId xmlns:p14="http://schemas.microsoft.com/office/powerpoint/2010/main" val="934256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350818" y="0"/>
            <a:ext cx="7356763" cy="838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400" dirty="0">
                <a:solidFill>
                  <a:srgbClr val="000000"/>
                </a:solidFill>
                <a:latin typeface="+mn-lt"/>
                <a:cs typeface="Comic Sans MS" charset="0"/>
              </a:rPr>
              <a:t>Understanding the spatiotemporal pattern of within field yield variation</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56</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3" name="Picture 2">
            <a:extLst>
              <a:ext uri="{FF2B5EF4-FFF2-40B4-BE49-F238E27FC236}">
                <a16:creationId xmlns:a16="http://schemas.microsoft.com/office/drawing/2014/main" id="{81E88634-D7CA-464E-9325-36E0E5EFB949}"/>
              </a:ext>
            </a:extLst>
          </p:cNvPr>
          <p:cNvPicPr>
            <a:picLocks noChangeAspect="1"/>
          </p:cNvPicPr>
          <p:nvPr/>
        </p:nvPicPr>
        <p:blipFill>
          <a:blip r:embed="rId2"/>
          <a:stretch>
            <a:fillRect/>
          </a:stretch>
        </p:blipFill>
        <p:spPr>
          <a:xfrm>
            <a:off x="0" y="4053840"/>
            <a:ext cx="10058400" cy="2403836"/>
          </a:xfrm>
          <a:prstGeom prst="rect">
            <a:avLst/>
          </a:prstGeom>
        </p:spPr>
      </p:pic>
      <p:pic>
        <p:nvPicPr>
          <p:cNvPr id="8" name="Picture 7">
            <a:extLst>
              <a:ext uri="{FF2B5EF4-FFF2-40B4-BE49-F238E27FC236}">
                <a16:creationId xmlns:a16="http://schemas.microsoft.com/office/drawing/2014/main" id="{1FD09344-531A-8645-A1A6-C7E7D6ABF0DC}"/>
              </a:ext>
            </a:extLst>
          </p:cNvPr>
          <p:cNvPicPr>
            <a:picLocks noChangeAspect="1"/>
          </p:cNvPicPr>
          <p:nvPr/>
        </p:nvPicPr>
        <p:blipFill>
          <a:blip r:embed="rId3"/>
          <a:stretch>
            <a:fillRect/>
          </a:stretch>
        </p:blipFill>
        <p:spPr>
          <a:xfrm>
            <a:off x="3352800" y="6530033"/>
            <a:ext cx="4370869" cy="1101123"/>
          </a:xfrm>
          <a:prstGeom prst="rect">
            <a:avLst/>
          </a:prstGeom>
        </p:spPr>
      </p:pic>
      <p:sp>
        <p:nvSpPr>
          <p:cNvPr id="9" name="Oval 8">
            <a:extLst>
              <a:ext uri="{FF2B5EF4-FFF2-40B4-BE49-F238E27FC236}">
                <a16:creationId xmlns:a16="http://schemas.microsoft.com/office/drawing/2014/main" id="{90D449E5-F5C3-6042-A6F0-A85A90C7AE99}"/>
              </a:ext>
            </a:extLst>
          </p:cNvPr>
          <p:cNvSpPr/>
          <p:nvPr/>
        </p:nvSpPr>
        <p:spPr>
          <a:xfrm>
            <a:off x="4191000" y="6530034"/>
            <a:ext cx="1676400" cy="1019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Tree>
    <p:extLst>
      <p:ext uri="{BB962C8B-B14F-4D97-AF65-F5344CB8AC3E}">
        <p14:creationId xmlns:p14="http://schemas.microsoft.com/office/powerpoint/2010/main" val="27219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57</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3" name="Picture 2">
            <a:extLst>
              <a:ext uri="{FF2B5EF4-FFF2-40B4-BE49-F238E27FC236}">
                <a16:creationId xmlns:a16="http://schemas.microsoft.com/office/drawing/2014/main" id="{81E88634-D7CA-464E-9325-36E0E5EFB949}"/>
              </a:ext>
            </a:extLst>
          </p:cNvPr>
          <p:cNvPicPr>
            <a:picLocks noChangeAspect="1"/>
          </p:cNvPicPr>
          <p:nvPr/>
        </p:nvPicPr>
        <p:blipFill>
          <a:blip r:embed="rId2"/>
          <a:stretch>
            <a:fillRect/>
          </a:stretch>
        </p:blipFill>
        <p:spPr>
          <a:xfrm>
            <a:off x="0" y="4053840"/>
            <a:ext cx="10058400" cy="2403836"/>
          </a:xfrm>
          <a:prstGeom prst="rect">
            <a:avLst/>
          </a:prstGeom>
        </p:spPr>
      </p:pic>
      <p:sp>
        <p:nvSpPr>
          <p:cNvPr id="4" name="TextBox 3">
            <a:extLst>
              <a:ext uri="{FF2B5EF4-FFF2-40B4-BE49-F238E27FC236}">
                <a16:creationId xmlns:a16="http://schemas.microsoft.com/office/drawing/2014/main" id="{8D4E55A6-EA84-8B47-9070-CA88EBFF0206}"/>
              </a:ext>
            </a:extLst>
          </p:cNvPr>
          <p:cNvSpPr txBox="1"/>
          <p:nvPr/>
        </p:nvSpPr>
        <p:spPr>
          <a:xfrm>
            <a:off x="147919" y="893160"/>
            <a:ext cx="9762565" cy="2677656"/>
          </a:xfrm>
          <a:prstGeom prst="rect">
            <a:avLst/>
          </a:prstGeom>
          <a:noFill/>
        </p:spPr>
        <p:txBody>
          <a:bodyPr wrap="square" rtlCol="0">
            <a:spAutoFit/>
          </a:bodyPr>
          <a:lstStyle/>
          <a:p>
            <a:pPr marL="314325" indent="-314325">
              <a:buFont typeface="Arial" panose="020B0604020202020204" pitchFamily="34" charset="0"/>
              <a:buChar char="•"/>
            </a:pPr>
            <a:r>
              <a:rPr lang="en-US" sz="2800" dirty="0">
                <a:solidFill>
                  <a:srgbClr val="FF0000"/>
                </a:solidFill>
              </a:rPr>
              <a:t>Yield patterns repeat over time with high explained variance from EOF across climatic zones and crop types (60-80% of 1</a:t>
            </a:r>
            <a:r>
              <a:rPr lang="en-US" sz="2800" baseline="30000" dirty="0">
                <a:solidFill>
                  <a:srgbClr val="FF0000"/>
                </a:solidFill>
              </a:rPr>
              <a:t>st</a:t>
            </a:r>
            <a:r>
              <a:rPr lang="en-US" sz="2800" dirty="0">
                <a:solidFill>
                  <a:srgbClr val="FF0000"/>
                </a:solidFill>
              </a:rPr>
              <a:t> EOF, </a:t>
            </a:r>
            <a:r>
              <a:rPr lang="en-US" sz="2800" i="1" dirty="0" err="1">
                <a:solidFill>
                  <a:srgbClr val="FF0000"/>
                </a:solidFill>
              </a:rPr>
              <a:t>K</a:t>
            </a:r>
            <a:r>
              <a:rPr lang="en-US" sz="2800" i="1" baseline="-25000" dirty="0" err="1">
                <a:solidFill>
                  <a:srgbClr val="FF0000"/>
                </a:solidFill>
              </a:rPr>
              <a:t>eff</a:t>
            </a:r>
            <a:r>
              <a:rPr lang="en-US" sz="2800" i="1" dirty="0">
                <a:solidFill>
                  <a:srgbClr val="FF0000"/>
                </a:solidFill>
              </a:rPr>
              <a:t> </a:t>
            </a:r>
            <a:r>
              <a:rPr lang="en-US" sz="2800" dirty="0">
                <a:solidFill>
                  <a:srgbClr val="FF0000"/>
                </a:solidFill>
              </a:rPr>
              <a:t>= 1 or 2)</a:t>
            </a:r>
          </a:p>
          <a:p>
            <a:pPr marL="314325" indent="-314325">
              <a:buFont typeface="Arial" panose="020B0604020202020204" pitchFamily="34" charset="0"/>
              <a:buChar char="•"/>
            </a:pPr>
            <a:endParaRPr lang="en-US" sz="2800" dirty="0">
              <a:solidFill>
                <a:srgbClr val="FF0000"/>
              </a:solidFill>
            </a:endParaRPr>
          </a:p>
          <a:p>
            <a:pPr marL="314325" indent="-314325">
              <a:buFont typeface="Arial" panose="020B0604020202020204" pitchFamily="34" charset="0"/>
              <a:buChar char="•"/>
            </a:pPr>
            <a:r>
              <a:rPr lang="en-US" sz="2800" dirty="0">
                <a:solidFill>
                  <a:srgbClr val="FF0000"/>
                </a:solidFill>
              </a:rPr>
              <a:t>Some evidence that pattern is different between crops within same field (CSP2 &amp;3, Pearson R ~ 0.8)</a:t>
            </a:r>
          </a:p>
        </p:txBody>
      </p:sp>
      <p:sp>
        <p:nvSpPr>
          <p:cNvPr id="7" name="Oval 6">
            <a:extLst>
              <a:ext uri="{FF2B5EF4-FFF2-40B4-BE49-F238E27FC236}">
                <a16:creationId xmlns:a16="http://schemas.microsoft.com/office/drawing/2014/main" id="{656C88B8-D9EA-6847-B2AE-8540DF7D6738}"/>
              </a:ext>
            </a:extLst>
          </p:cNvPr>
          <p:cNvSpPr/>
          <p:nvPr/>
        </p:nvSpPr>
        <p:spPr>
          <a:xfrm>
            <a:off x="9446701" y="3327897"/>
            <a:ext cx="611700" cy="38557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pic>
        <p:nvPicPr>
          <p:cNvPr id="8" name="Picture 7">
            <a:extLst>
              <a:ext uri="{FF2B5EF4-FFF2-40B4-BE49-F238E27FC236}">
                <a16:creationId xmlns:a16="http://schemas.microsoft.com/office/drawing/2014/main" id="{1FD09344-531A-8645-A1A6-C7E7D6ABF0DC}"/>
              </a:ext>
            </a:extLst>
          </p:cNvPr>
          <p:cNvPicPr>
            <a:picLocks noChangeAspect="1"/>
          </p:cNvPicPr>
          <p:nvPr/>
        </p:nvPicPr>
        <p:blipFill>
          <a:blip r:embed="rId3"/>
          <a:stretch>
            <a:fillRect/>
          </a:stretch>
        </p:blipFill>
        <p:spPr>
          <a:xfrm>
            <a:off x="3352800" y="6530033"/>
            <a:ext cx="4370869" cy="1101123"/>
          </a:xfrm>
          <a:prstGeom prst="rect">
            <a:avLst/>
          </a:prstGeom>
        </p:spPr>
      </p:pic>
      <p:sp>
        <p:nvSpPr>
          <p:cNvPr id="9" name="Oval 8">
            <a:extLst>
              <a:ext uri="{FF2B5EF4-FFF2-40B4-BE49-F238E27FC236}">
                <a16:creationId xmlns:a16="http://schemas.microsoft.com/office/drawing/2014/main" id="{90D449E5-F5C3-6042-A6F0-A85A90C7AE99}"/>
              </a:ext>
            </a:extLst>
          </p:cNvPr>
          <p:cNvSpPr/>
          <p:nvPr/>
        </p:nvSpPr>
        <p:spPr>
          <a:xfrm>
            <a:off x="4191000" y="6530034"/>
            <a:ext cx="1676400" cy="1019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0" name="TextBox 2">
            <a:extLst>
              <a:ext uri="{FF2B5EF4-FFF2-40B4-BE49-F238E27FC236}">
                <a16:creationId xmlns:a16="http://schemas.microsoft.com/office/drawing/2014/main" id="{97229523-A416-7345-8A58-81706E177B5D}"/>
              </a:ext>
            </a:extLst>
          </p:cNvPr>
          <p:cNvSpPr txBox="1">
            <a:spLocks noChangeArrowheads="1"/>
          </p:cNvSpPr>
          <p:nvPr/>
        </p:nvSpPr>
        <p:spPr bwMode="auto">
          <a:xfrm>
            <a:off x="1350818" y="0"/>
            <a:ext cx="7356763" cy="838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400" dirty="0">
                <a:solidFill>
                  <a:srgbClr val="000000"/>
                </a:solidFill>
                <a:latin typeface="+mn-lt"/>
                <a:cs typeface="Comic Sans MS" charset="0"/>
              </a:rPr>
              <a:t>Understanding the spatiotemporal pattern of within field yield variation</a:t>
            </a:r>
          </a:p>
        </p:txBody>
      </p:sp>
    </p:spTree>
    <p:extLst>
      <p:ext uri="{BB962C8B-B14F-4D97-AF65-F5344CB8AC3E}">
        <p14:creationId xmlns:p14="http://schemas.microsoft.com/office/powerpoint/2010/main" val="1130547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454728" y="31171"/>
            <a:ext cx="7287491" cy="1047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080" dirty="0">
                <a:solidFill>
                  <a:srgbClr val="000000"/>
                </a:solidFill>
                <a:latin typeface="+mn-lt"/>
                <a:cs typeface="Comic Sans MS" charset="0"/>
              </a:rPr>
              <a:t>Importance of covariates in predicting yield pattern</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58</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sp>
        <p:nvSpPr>
          <p:cNvPr id="4" name="TextBox 3">
            <a:extLst>
              <a:ext uri="{FF2B5EF4-FFF2-40B4-BE49-F238E27FC236}">
                <a16:creationId xmlns:a16="http://schemas.microsoft.com/office/drawing/2014/main" id="{E7939BD4-CD4A-244B-89AE-65770C5EB9FC}"/>
              </a:ext>
            </a:extLst>
          </p:cNvPr>
          <p:cNvSpPr txBox="1"/>
          <p:nvPr/>
        </p:nvSpPr>
        <p:spPr>
          <a:xfrm>
            <a:off x="147918" y="1958340"/>
            <a:ext cx="9659023" cy="4425827"/>
          </a:xfrm>
          <a:prstGeom prst="rect">
            <a:avLst/>
          </a:prstGeom>
          <a:noFill/>
        </p:spPr>
        <p:txBody>
          <a:bodyPr wrap="square" rtlCol="0">
            <a:spAutoFit/>
          </a:bodyPr>
          <a:lstStyle/>
          <a:p>
            <a:pPr marL="314325" indent="-314325">
              <a:buFont typeface="Arial" panose="020B0604020202020204" pitchFamily="34" charset="0"/>
              <a:buChar char="•"/>
            </a:pPr>
            <a:r>
              <a:rPr lang="en-US" sz="3520" dirty="0"/>
              <a:t>Use Multivariate Linear Regression and Random Forest Analysis to look at linear vs. nonlinear model performance</a:t>
            </a:r>
          </a:p>
          <a:p>
            <a:pPr marL="314325" indent="-314325">
              <a:buFont typeface="Arial" panose="020B0604020202020204" pitchFamily="34" charset="0"/>
              <a:buChar char="•"/>
            </a:pPr>
            <a:endParaRPr lang="en-US" sz="3520" dirty="0"/>
          </a:p>
          <a:p>
            <a:pPr marL="314325" indent="-314325">
              <a:buFont typeface="Arial" panose="020B0604020202020204" pitchFamily="34" charset="0"/>
              <a:buChar char="•"/>
            </a:pPr>
            <a:endParaRPr lang="en-US" sz="3520" dirty="0"/>
          </a:p>
          <a:p>
            <a:pPr marL="314325" indent="-314325">
              <a:buFont typeface="Arial" panose="020B0604020202020204" pitchFamily="34" charset="0"/>
              <a:buChar char="•"/>
            </a:pPr>
            <a:endParaRPr lang="en-US" sz="3520" dirty="0"/>
          </a:p>
          <a:p>
            <a:pPr marL="314325" indent="-314325">
              <a:buFont typeface="Arial" panose="020B0604020202020204" pitchFamily="34" charset="0"/>
              <a:buChar char="•"/>
            </a:pPr>
            <a:r>
              <a:rPr lang="en-US" sz="3520" dirty="0"/>
              <a:t>Random Forest analysis can determine covariate relative importance </a:t>
            </a:r>
          </a:p>
        </p:txBody>
      </p:sp>
    </p:spTree>
    <p:extLst>
      <p:ext uri="{BB962C8B-B14F-4D97-AF65-F5344CB8AC3E}">
        <p14:creationId xmlns:p14="http://schemas.microsoft.com/office/powerpoint/2010/main" val="1443031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454727" y="69148"/>
            <a:ext cx="7176655" cy="469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400" dirty="0">
                <a:solidFill>
                  <a:srgbClr val="000000"/>
                </a:solidFill>
                <a:latin typeface="+mn-lt"/>
                <a:cs typeface="Comic Sans MS" charset="0"/>
              </a:rPr>
              <a:t>Importance of covariates in predicting yield pattern</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59</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6" name="Picture 5">
            <a:extLst>
              <a:ext uri="{FF2B5EF4-FFF2-40B4-BE49-F238E27FC236}">
                <a16:creationId xmlns:a16="http://schemas.microsoft.com/office/drawing/2014/main" id="{3F6249AE-8A51-DE4E-8FE6-257EF32CB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04" y="814228"/>
            <a:ext cx="6248245" cy="6665909"/>
          </a:xfrm>
          <a:prstGeom prst="rect">
            <a:avLst/>
          </a:prstGeom>
        </p:spPr>
      </p:pic>
      <p:sp>
        <p:nvSpPr>
          <p:cNvPr id="9" name="TextBox 8">
            <a:extLst>
              <a:ext uri="{FF2B5EF4-FFF2-40B4-BE49-F238E27FC236}">
                <a16:creationId xmlns:a16="http://schemas.microsoft.com/office/drawing/2014/main" id="{879DB11D-DC5B-1E46-AC2F-819372F864EA}"/>
              </a:ext>
            </a:extLst>
          </p:cNvPr>
          <p:cNvSpPr txBox="1"/>
          <p:nvPr/>
        </p:nvSpPr>
        <p:spPr>
          <a:xfrm>
            <a:off x="6202680" y="1467818"/>
            <a:ext cx="3855720" cy="5632311"/>
          </a:xfrm>
          <a:prstGeom prst="rect">
            <a:avLst/>
          </a:prstGeom>
          <a:noFill/>
        </p:spPr>
        <p:txBody>
          <a:bodyPr wrap="square" rtlCol="0">
            <a:spAutoFit/>
          </a:bodyPr>
          <a:lstStyle/>
          <a:p>
            <a:pPr marL="314325" indent="-314325">
              <a:buFont typeface="Arial" panose="020B0604020202020204" pitchFamily="34" charset="0"/>
              <a:buChar char="•"/>
            </a:pPr>
            <a:r>
              <a:rPr lang="en-US" sz="2400" dirty="0">
                <a:solidFill>
                  <a:srgbClr val="FF0000"/>
                </a:solidFill>
              </a:rPr>
              <a:t>Relationship between yield pattern and covariates is nonlinear (RMSE reduction by 75%)</a:t>
            </a:r>
          </a:p>
          <a:p>
            <a:pPr marL="314325" indent="-314325">
              <a:buFont typeface="Arial" panose="020B0604020202020204" pitchFamily="34" charset="0"/>
              <a:buChar char="•"/>
            </a:pPr>
            <a:endParaRPr lang="en-US" sz="2400" dirty="0">
              <a:solidFill>
                <a:srgbClr val="FF0000"/>
              </a:solidFill>
            </a:endParaRPr>
          </a:p>
          <a:p>
            <a:pPr marL="314325" indent="-314325">
              <a:buFont typeface="Arial" panose="020B0604020202020204" pitchFamily="34" charset="0"/>
              <a:buChar char="•"/>
            </a:pPr>
            <a:r>
              <a:rPr lang="en-US" sz="2400" dirty="0">
                <a:solidFill>
                  <a:srgbClr val="FF0000"/>
                </a:solidFill>
              </a:rPr>
              <a:t>Relative importance of covariates is dominated by location in field</a:t>
            </a:r>
          </a:p>
          <a:p>
            <a:pPr marL="817245" lvl="1" indent="-314325">
              <a:buFont typeface="Arial" panose="020B0604020202020204" pitchFamily="34" charset="0"/>
              <a:buChar char="•"/>
            </a:pPr>
            <a:r>
              <a:rPr lang="en-US" sz="2400" dirty="0">
                <a:solidFill>
                  <a:srgbClr val="FF0000"/>
                </a:solidFill>
              </a:rPr>
              <a:t>Second and third order covariates vary by site (i.e. some sites flat or have minimal texture variation)</a:t>
            </a:r>
          </a:p>
        </p:txBody>
      </p:sp>
    </p:spTree>
    <p:extLst>
      <p:ext uri="{BB962C8B-B14F-4D97-AF65-F5344CB8AC3E}">
        <p14:creationId xmlns:p14="http://schemas.microsoft.com/office/powerpoint/2010/main" val="2317740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http://www.valley-ae.com/userfiles/image/Center%20Pivots/crop%20circles%20in%20Alamos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3630" y="1623060"/>
            <a:ext cx="7529830" cy="5757387"/>
          </a:xfrm>
          <a:noFill/>
        </p:spPr>
      </p:pic>
      <p:sp>
        <p:nvSpPr>
          <p:cNvPr id="5" name="Title 1"/>
          <p:cNvSpPr txBox="1">
            <a:spLocks/>
          </p:cNvSpPr>
          <p:nvPr/>
        </p:nvSpPr>
        <p:spPr bwMode="auto">
          <a:xfrm>
            <a:off x="502920" y="281940"/>
            <a:ext cx="905256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0584" tIns="50292" rIns="100584" bIns="50292"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26" charset="0"/>
              </a:defRPr>
            </a:lvl2pPr>
            <a:lvl3pPr algn="ctr" rtl="0" eaLnBrk="0" fontAlgn="base" hangingPunct="0">
              <a:spcBef>
                <a:spcPct val="0"/>
              </a:spcBef>
              <a:spcAft>
                <a:spcPct val="0"/>
              </a:spcAft>
              <a:defRPr sz="4400">
                <a:solidFill>
                  <a:schemeClr val="tx1"/>
                </a:solidFill>
                <a:latin typeface="Calibri" pitchFamily="26" charset="0"/>
              </a:defRPr>
            </a:lvl3pPr>
            <a:lvl4pPr algn="ctr" rtl="0" eaLnBrk="0" fontAlgn="base" hangingPunct="0">
              <a:spcBef>
                <a:spcPct val="0"/>
              </a:spcBef>
              <a:spcAft>
                <a:spcPct val="0"/>
              </a:spcAft>
              <a:defRPr sz="4400">
                <a:solidFill>
                  <a:schemeClr val="tx1"/>
                </a:solidFill>
                <a:latin typeface="Calibri" pitchFamily="26" charset="0"/>
              </a:defRPr>
            </a:lvl4pPr>
            <a:lvl5pPr algn="ctr" rtl="0" eaLnBrk="0" fontAlgn="base" hangingPunct="0">
              <a:spcBef>
                <a:spcPct val="0"/>
              </a:spcBef>
              <a:spcAft>
                <a:spcPct val="0"/>
              </a:spcAft>
              <a:defRPr sz="4400">
                <a:solidFill>
                  <a:schemeClr val="tx1"/>
                </a:solidFill>
                <a:latin typeface="Calibri" pitchFamily="26" charset="0"/>
              </a:defRPr>
            </a:lvl5pPr>
            <a:lvl6pPr marL="457200" algn="ctr" rtl="0" fontAlgn="base">
              <a:spcBef>
                <a:spcPct val="0"/>
              </a:spcBef>
              <a:spcAft>
                <a:spcPct val="0"/>
              </a:spcAft>
              <a:defRPr sz="4400">
                <a:solidFill>
                  <a:schemeClr val="tx1"/>
                </a:solidFill>
                <a:latin typeface="Calibri" pitchFamily="26" charset="0"/>
              </a:defRPr>
            </a:lvl6pPr>
            <a:lvl7pPr marL="914400" algn="ctr" rtl="0" fontAlgn="base">
              <a:spcBef>
                <a:spcPct val="0"/>
              </a:spcBef>
              <a:spcAft>
                <a:spcPct val="0"/>
              </a:spcAft>
              <a:defRPr sz="4400">
                <a:solidFill>
                  <a:schemeClr val="tx1"/>
                </a:solidFill>
                <a:latin typeface="Calibri" pitchFamily="26" charset="0"/>
              </a:defRPr>
            </a:lvl7pPr>
            <a:lvl8pPr marL="1371600" algn="ctr" rtl="0" fontAlgn="base">
              <a:spcBef>
                <a:spcPct val="0"/>
              </a:spcBef>
              <a:spcAft>
                <a:spcPct val="0"/>
              </a:spcAft>
              <a:defRPr sz="4400">
                <a:solidFill>
                  <a:schemeClr val="tx1"/>
                </a:solidFill>
                <a:latin typeface="Calibri" pitchFamily="26" charset="0"/>
              </a:defRPr>
            </a:lvl8pPr>
            <a:lvl9pPr marL="1828800" algn="ctr" rtl="0" fontAlgn="base">
              <a:spcBef>
                <a:spcPct val="0"/>
              </a:spcBef>
              <a:spcAft>
                <a:spcPct val="0"/>
              </a:spcAft>
              <a:defRPr sz="4400">
                <a:solidFill>
                  <a:schemeClr val="tx1"/>
                </a:solidFill>
                <a:latin typeface="Calibri" pitchFamily="26" charset="0"/>
              </a:defRPr>
            </a:lvl9pPr>
          </a:lstStyle>
          <a:p>
            <a:r>
              <a:rPr lang="en-US" sz="4840" b="1" dirty="0">
                <a:solidFill>
                  <a:schemeClr val="tx2">
                    <a:lumMod val="75000"/>
                  </a:schemeClr>
                </a:solidFill>
                <a:effectLst>
                  <a:outerShdw blurRad="38100" dist="38100" dir="2700000" algn="tl">
                    <a:srgbClr val="000000">
                      <a:alpha val="43137"/>
                    </a:srgbClr>
                  </a:outerShdw>
                </a:effectLst>
              </a:rPr>
              <a:t>Center Pivot Irrigation</a:t>
            </a:r>
          </a:p>
        </p:txBody>
      </p:sp>
      <p:pic>
        <p:nvPicPr>
          <p:cNvPr id="6" name="Picture 2" descr="http://www.tlirr.com/assets/uploads/center_pivot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1374855"/>
            <a:ext cx="6810375" cy="5762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6769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551711" y="-24328"/>
            <a:ext cx="6871854" cy="838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400" dirty="0">
                <a:solidFill>
                  <a:srgbClr val="000000"/>
                </a:solidFill>
                <a:latin typeface="+mn-lt"/>
                <a:cs typeface="Comic Sans MS" charset="0"/>
              </a:rPr>
              <a:t>Importance of covariates in predicting yield pattern through time</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60</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pic>
        <p:nvPicPr>
          <p:cNvPr id="4" name="Picture 3">
            <a:extLst>
              <a:ext uri="{FF2B5EF4-FFF2-40B4-BE49-F238E27FC236}">
                <a16:creationId xmlns:a16="http://schemas.microsoft.com/office/drawing/2014/main" id="{3F0E2FF7-3A81-FA44-A02F-0189D1018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1" y="887394"/>
            <a:ext cx="7635564" cy="6592744"/>
          </a:xfrm>
          <a:prstGeom prst="rect">
            <a:avLst/>
          </a:prstGeom>
        </p:spPr>
      </p:pic>
      <p:sp>
        <p:nvSpPr>
          <p:cNvPr id="6" name="TextBox 5">
            <a:extLst>
              <a:ext uri="{FF2B5EF4-FFF2-40B4-BE49-F238E27FC236}">
                <a16:creationId xmlns:a16="http://schemas.microsoft.com/office/drawing/2014/main" id="{B9926F39-75B6-4A41-BE64-B3ACE8F70AEC}"/>
              </a:ext>
            </a:extLst>
          </p:cNvPr>
          <p:cNvSpPr txBox="1"/>
          <p:nvPr/>
        </p:nvSpPr>
        <p:spPr>
          <a:xfrm>
            <a:off x="1257300" y="743573"/>
            <a:ext cx="6118860" cy="523220"/>
          </a:xfrm>
          <a:prstGeom prst="rect">
            <a:avLst/>
          </a:prstGeom>
          <a:noFill/>
        </p:spPr>
        <p:txBody>
          <a:bodyPr wrap="square" rtlCol="0">
            <a:spAutoFit/>
          </a:bodyPr>
          <a:lstStyle/>
          <a:p>
            <a:pPr algn="ctr"/>
            <a:r>
              <a:rPr lang="en-US" sz="2800" dirty="0"/>
              <a:t>Site 2</a:t>
            </a:r>
          </a:p>
        </p:txBody>
      </p:sp>
      <p:sp>
        <p:nvSpPr>
          <p:cNvPr id="8" name="TextBox 7">
            <a:extLst>
              <a:ext uri="{FF2B5EF4-FFF2-40B4-BE49-F238E27FC236}">
                <a16:creationId xmlns:a16="http://schemas.microsoft.com/office/drawing/2014/main" id="{C2AC278A-362C-DD41-8163-329BD6583F4E}"/>
              </a:ext>
            </a:extLst>
          </p:cNvPr>
          <p:cNvSpPr txBox="1"/>
          <p:nvPr/>
        </p:nvSpPr>
        <p:spPr>
          <a:xfrm>
            <a:off x="7543800" y="1874520"/>
            <a:ext cx="2514600" cy="2800767"/>
          </a:xfrm>
          <a:prstGeom prst="rect">
            <a:avLst/>
          </a:prstGeom>
          <a:noFill/>
        </p:spPr>
        <p:txBody>
          <a:bodyPr wrap="square" rtlCol="0">
            <a:spAutoFit/>
          </a:bodyPr>
          <a:lstStyle/>
          <a:p>
            <a:pPr marL="314325" indent="-314325">
              <a:buFont typeface="Arial" panose="020B0604020202020204" pitchFamily="34" charset="0"/>
              <a:buChar char="•"/>
            </a:pPr>
            <a:r>
              <a:rPr lang="en-US" sz="1760" dirty="0">
                <a:solidFill>
                  <a:srgbClr val="FF0000"/>
                </a:solidFill>
              </a:rPr>
              <a:t>Including yield history linearizes statistical relationship</a:t>
            </a:r>
          </a:p>
          <a:p>
            <a:pPr marL="314325" indent="-314325">
              <a:buFont typeface="Arial" panose="020B0604020202020204" pitchFamily="34" charset="0"/>
              <a:buChar char="•"/>
            </a:pPr>
            <a:endParaRPr lang="en-US" sz="1760" dirty="0">
              <a:solidFill>
                <a:srgbClr val="FF0000"/>
              </a:solidFill>
            </a:endParaRPr>
          </a:p>
          <a:p>
            <a:pPr marL="314325" indent="-314325">
              <a:buFont typeface="Arial" panose="020B0604020202020204" pitchFamily="34" charset="0"/>
              <a:buChar char="•"/>
            </a:pPr>
            <a:r>
              <a:rPr lang="en-US" sz="1760" dirty="0">
                <a:solidFill>
                  <a:srgbClr val="FF0000"/>
                </a:solidFill>
              </a:rPr>
              <a:t>Adding GCVI, elevation and some metric of soil variation increases statistical power </a:t>
            </a:r>
          </a:p>
        </p:txBody>
      </p:sp>
      <p:sp>
        <p:nvSpPr>
          <p:cNvPr id="7" name="TextBox 6">
            <a:extLst>
              <a:ext uri="{FF2B5EF4-FFF2-40B4-BE49-F238E27FC236}">
                <a16:creationId xmlns:a16="http://schemas.microsoft.com/office/drawing/2014/main" id="{9FB98362-5086-0243-B522-28EDD717E104}"/>
              </a:ext>
            </a:extLst>
          </p:cNvPr>
          <p:cNvSpPr txBox="1"/>
          <p:nvPr/>
        </p:nvSpPr>
        <p:spPr>
          <a:xfrm>
            <a:off x="838200" y="7406641"/>
            <a:ext cx="6705600" cy="363176"/>
          </a:xfrm>
          <a:prstGeom prst="rect">
            <a:avLst/>
          </a:prstGeom>
          <a:noFill/>
        </p:spPr>
        <p:txBody>
          <a:bodyPr wrap="square" rtlCol="0">
            <a:spAutoFit/>
          </a:bodyPr>
          <a:lstStyle/>
          <a:p>
            <a:r>
              <a:rPr lang="en-US" sz="1760" dirty="0"/>
              <a:t>Covariate set 2 contains information about historical yield</a:t>
            </a:r>
          </a:p>
        </p:txBody>
      </p:sp>
    </p:spTree>
    <p:extLst>
      <p:ext uri="{BB962C8B-B14F-4D97-AF65-F5344CB8AC3E}">
        <p14:creationId xmlns:p14="http://schemas.microsoft.com/office/powerpoint/2010/main" val="729792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564287" y="13701"/>
            <a:ext cx="7038109" cy="838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2400" dirty="0">
                <a:solidFill>
                  <a:srgbClr val="000000"/>
                </a:solidFill>
                <a:latin typeface="+mn-lt"/>
                <a:cs typeface="Comic Sans MS" charset="0"/>
              </a:rPr>
              <a:t>Spatiotemporal Yield Reconstruction and Prediction</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61</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sp>
        <p:nvSpPr>
          <p:cNvPr id="6" name="TextBox 5">
            <a:extLst>
              <a:ext uri="{FF2B5EF4-FFF2-40B4-BE49-F238E27FC236}">
                <a16:creationId xmlns:a16="http://schemas.microsoft.com/office/drawing/2014/main" id="{85483B08-C1D1-E34E-A753-77BA701108EA}"/>
              </a:ext>
            </a:extLst>
          </p:cNvPr>
          <p:cNvSpPr txBox="1"/>
          <p:nvPr/>
        </p:nvSpPr>
        <p:spPr>
          <a:xfrm>
            <a:off x="321626" y="3299461"/>
            <a:ext cx="9523432" cy="3816429"/>
          </a:xfrm>
          <a:prstGeom prst="rect">
            <a:avLst/>
          </a:prstGeom>
          <a:noFill/>
        </p:spPr>
        <p:txBody>
          <a:bodyPr wrap="square" rtlCol="0">
            <a:spAutoFit/>
          </a:bodyPr>
          <a:lstStyle/>
          <a:p>
            <a:pPr marL="314325" indent="-314325">
              <a:buFont typeface="Arial" panose="020B0604020202020204" pitchFamily="34" charset="0"/>
              <a:buChar char="•"/>
            </a:pPr>
            <a:r>
              <a:rPr lang="en-US" sz="2420" dirty="0"/>
              <a:t>Use EOF framework to model and reconstruct spatiotemporal yield data</a:t>
            </a:r>
          </a:p>
          <a:p>
            <a:pPr marL="314325" indent="-314325">
              <a:buFont typeface="Arial" panose="020B0604020202020204" pitchFamily="34" charset="0"/>
              <a:buChar char="•"/>
            </a:pPr>
            <a:endParaRPr lang="en-US" sz="2420" dirty="0"/>
          </a:p>
          <a:p>
            <a:pPr marL="314325" indent="-314325">
              <a:buFont typeface="Arial" panose="020B0604020202020204" pitchFamily="34" charset="0"/>
              <a:buChar char="•"/>
            </a:pPr>
            <a:r>
              <a:rPr lang="en-US" sz="2420" dirty="0"/>
              <a:t>1</a:t>
            </a:r>
            <a:r>
              <a:rPr lang="en-US" sz="2420" baseline="30000" dirty="0"/>
              <a:t>st</a:t>
            </a:r>
            <a:r>
              <a:rPr lang="en-US" sz="2420" dirty="0"/>
              <a:t> step, try to relate basic growing season weather data to year to year average yield changes, and temporal component of EOF analysis</a:t>
            </a:r>
          </a:p>
          <a:p>
            <a:pPr marL="314325" indent="-314325">
              <a:buFont typeface="Arial" panose="020B0604020202020204" pitchFamily="34" charset="0"/>
              <a:buChar char="•"/>
            </a:pPr>
            <a:endParaRPr lang="en-US" sz="2420" dirty="0"/>
          </a:p>
          <a:p>
            <a:pPr marL="314325" indent="-314325">
              <a:buFont typeface="Arial" panose="020B0604020202020204" pitchFamily="34" charset="0"/>
              <a:buChar char="•"/>
            </a:pPr>
            <a:r>
              <a:rPr lang="en-US" sz="2420" dirty="0"/>
              <a:t>Following model selection make spatiotemporal yield predictions from growing season climate data (long term predictions of wet/dry or cold/hot growing season)</a:t>
            </a:r>
          </a:p>
        </p:txBody>
      </p:sp>
      <p:pic>
        <p:nvPicPr>
          <p:cNvPr id="7" name="Picture 6">
            <a:extLst>
              <a:ext uri="{FF2B5EF4-FFF2-40B4-BE49-F238E27FC236}">
                <a16:creationId xmlns:a16="http://schemas.microsoft.com/office/drawing/2014/main" id="{FDAFAC21-33CF-A344-B655-DB3F439C32B8}"/>
              </a:ext>
            </a:extLst>
          </p:cNvPr>
          <p:cNvPicPr>
            <a:picLocks noChangeAspect="1"/>
          </p:cNvPicPr>
          <p:nvPr/>
        </p:nvPicPr>
        <p:blipFill>
          <a:blip r:embed="rId2"/>
          <a:stretch>
            <a:fillRect/>
          </a:stretch>
        </p:blipFill>
        <p:spPr>
          <a:xfrm>
            <a:off x="1089660" y="1036320"/>
            <a:ext cx="7807489" cy="1966888"/>
          </a:xfrm>
          <a:prstGeom prst="rect">
            <a:avLst/>
          </a:prstGeom>
        </p:spPr>
      </p:pic>
      <p:sp>
        <p:nvSpPr>
          <p:cNvPr id="3" name="Oval 2">
            <a:extLst>
              <a:ext uri="{FF2B5EF4-FFF2-40B4-BE49-F238E27FC236}">
                <a16:creationId xmlns:a16="http://schemas.microsoft.com/office/drawing/2014/main" id="{10E31938-E7E6-A846-AAA5-668871D7D0F5}"/>
              </a:ext>
            </a:extLst>
          </p:cNvPr>
          <p:cNvSpPr/>
          <p:nvPr/>
        </p:nvSpPr>
        <p:spPr>
          <a:xfrm>
            <a:off x="5532120" y="1170138"/>
            <a:ext cx="3365029"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Tree>
    <p:extLst>
      <p:ext uri="{BB962C8B-B14F-4D97-AF65-F5344CB8AC3E}">
        <p14:creationId xmlns:p14="http://schemas.microsoft.com/office/powerpoint/2010/main" val="1439053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0" y="-8101"/>
            <a:ext cx="10058399" cy="573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080" dirty="0">
                <a:solidFill>
                  <a:srgbClr val="000000"/>
                </a:solidFill>
                <a:latin typeface="+mn-lt"/>
                <a:cs typeface="Comic Sans MS" charset="0"/>
              </a:rPr>
              <a:t>Spatiotemporal Yield Reconstruction: S2</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62</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sp>
        <p:nvSpPr>
          <p:cNvPr id="3" name="TextBox 2">
            <a:extLst>
              <a:ext uri="{FF2B5EF4-FFF2-40B4-BE49-F238E27FC236}">
                <a16:creationId xmlns:a16="http://schemas.microsoft.com/office/drawing/2014/main" id="{1C3194FC-631C-564F-9D0F-BE58AD6922A5}"/>
              </a:ext>
            </a:extLst>
          </p:cNvPr>
          <p:cNvSpPr txBox="1"/>
          <p:nvPr/>
        </p:nvSpPr>
        <p:spPr>
          <a:xfrm>
            <a:off x="6163143" y="1255542"/>
            <a:ext cx="3895256" cy="5016758"/>
          </a:xfrm>
          <a:prstGeom prst="rect">
            <a:avLst/>
          </a:prstGeom>
          <a:noFill/>
        </p:spPr>
        <p:txBody>
          <a:bodyPr wrap="square" rtlCol="0">
            <a:spAutoFit/>
          </a:bodyPr>
          <a:lstStyle/>
          <a:p>
            <a:r>
              <a:rPr lang="en-US" sz="3200" dirty="0"/>
              <a:t>Avg. field yield not well predicted by aridity index (P/ET</a:t>
            </a:r>
            <a:r>
              <a:rPr lang="en-US" sz="3200" baseline="-25000" dirty="0"/>
              <a:t>0</a:t>
            </a:r>
            <a:r>
              <a:rPr lang="en-US" sz="3200" dirty="0"/>
              <a:t>). </a:t>
            </a:r>
          </a:p>
          <a:p>
            <a:endParaRPr lang="en-US" sz="3200" dirty="0"/>
          </a:p>
          <a:p>
            <a:r>
              <a:rPr lang="en-US" sz="3200" dirty="0"/>
              <a:t>May be better correlated to growing season soil moisture or a crop model</a:t>
            </a:r>
          </a:p>
        </p:txBody>
      </p:sp>
      <p:pic>
        <p:nvPicPr>
          <p:cNvPr id="7" name="Picture 6">
            <a:extLst>
              <a:ext uri="{FF2B5EF4-FFF2-40B4-BE49-F238E27FC236}">
                <a16:creationId xmlns:a16="http://schemas.microsoft.com/office/drawing/2014/main" id="{555114FA-3832-8048-A4D8-6B44060AA600}"/>
              </a:ext>
            </a:extLst>
          </p:cNvPr>
          <p:cNvPicPr>
            <a:picLocks noChangeAspect="1"/>
          </p:cNvPicPr>
          <p:nvPr/>
        </p:nvPicPr>
        <p:blipFill>
          <a:blip r:embed="rId2"/>
          <a:stretch>
            <a:fillRect/>
          </a:stretch>
        </p:blipFill>
        <p:spPr>
          <a:xfrm>
            <a:off x="289387" y="1255542"/>
            <a:ext cx="5873756" cy="6014394"/>
          </a:xfrm>
          <a:prstGeom prst="rect">
            <a:avLst/>
          </a:prstGeom>
        </p:spPr>
      </p:pic>
    </p:spTree>
    <p:extLst>
      <p:ext uri="{BB962C8B-B14F-4D97-AF65-F5344CB8AC3E}">
        <p14:creationId xmlns:p14="http://schemas.microsoft.com/office/powerpoint/2010/main" val="754406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1" y="169770"/>
            <a:ext cx="10058399" cy="573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080" dirty="0">
                <a:solidFill>
                  <a:srgbClr val="000000"/>
                </a:solidFill>
                <a:latin typeface="+mn-lt"/>
                <a:cs typeface="Comic Sans MS" charset="0"/>
              </a:rPr>
              <a:t>Spatiotemporal Yield Reconstruction: S2</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63</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sp>
        <p:nvSpPr>
          <p:cNvPr id="6" name="Content Placeholder 2">
            <a:extLst>
              <a:ext uri="{FF2B5EF4-FFF2-40B4-BE49-F238E27FC236}">
                <a16:creationId xmlns:a16="http://schemas.microsoft.com/office/drawing/2014/main" id="{3AAA983B-5837-1F4C-98D2-CAC752024A40}"/>
              </a:ext>
            </a:extLst>
          </p:cNvPr>
          <p:cNvSpPr>
            <a:spLocks noGrp="1"/>
          </p:cNvSpPr>
          <p:nvPr>
            <p:ph idx="1"/>
          </p:nvPr>
        </p:nvSpPr>
        <p:spPr>
          <a:xfrm>
            <a:off x="147918" y="1203960"/>
            <a:ext cx="3623983" cy="5330952"/>
          </a:xfrm>
        </p:spPr>
        <p:txBody>
          <a:bodyPr/>
          <a:lstStyle/>
          <a:p>
            <a:pPr marL="377190" indent="-377190">
              <a:buFont typeface="Arial" panose="020B0604020202020204" pitchFamily="34" charset="0"/>
              <a:buChar char="•"/>
            </a:pPr>
            <a:r>
              <a:rPr lang="en-US" sz="2640" dirty="0"/>
              <a:t>From FCR paper RMSE of predicted yield ~ 12 </a:t>
            </a:r>
            <a:r>
              <a:rPr lang="en-US" sz="2640" dirty="0" err="1"/>
              <a:t>bu</a:t>
            </a:r>
            <a:r>
              <a:rPr lang="en-US" sz="2640" dirty="0"/>
              <a:t>/ac for corn</a:t>
            </a:r>
          </a:p>
          <a:p>
            <a:pPr marL="377190" indent="-377190">
              <a:buFont typeface="Arial" panose="020B0604020202020204" pitchFamily="34" charset="0"/>
              <a:buChar char="•"/>
            </a:pPr>
            <a:endParaRPr lang="en-US" sz="2640" dirty="0"/>
          </a:p>
          <a:p>
            <a:pPr marL="377190" indent="-377190">
              <a:buFont typeface="Arial" panose="020B0604020202020204" pitchFamily="34" charset="0"/>
              <a:buChar char="•"/>
            </a:pPr>
            <a:r>
              <a:rPr lang="en-US" sz="2640" dirty="0"/>
              <a:t>Mean yield not well predicted using aridity index</a:t>
            </a:r>
          </a:p>
        </p:txBody>
      </p:sp>
      <p:pic>
        <p:nvPicPr>
          <p:cNvPr id="7" name="Picture 6">
            <a:extLst>
              <a:ext uri="{FF2B5EF4-FFF2-40B4-BE49-F238E27FC236}">
                <a16:creationId xmlns:a16="http://schemas.microsoft.com/office/drawing/2014/main" id="{2C675D67-5A76-D943-B4A0-DA50F4FCDF3C}"/>
              </a:ext>
            </a:extLst>
          </p:cNvPr>
          <p:cNvPicPr>
            <a:picLocks noChangeAspect="1"/>
          </p:cNvPicPr>
          <p:nvPr/>
        </p:nvPicPr>
        <p:blipFill>
          <a:blip r:embed="rId2"/>
          <a:stretch>
            <a:fillRect/>
          </a:stretch>
        </p:blipFill>
        <p:spPr>
          <a:xfrm>
            <a:off x="3771901" y="896258"/>
            <a:ext cx="6286500" cy="6405917"/>
          </a:xfrm>
          <a:prstGeom prst="rect">
            <a:avLst/>
          </a:prstGeom>
        </p:spPr>
      </p:pic>
    </p:spTree>
    <p:extLst>
      <p:ext uri="{BB962C8B-B14F-4D97-AF65-F5344CB8AC3E}">
        <p14:creationId xmlns:p14="http://schemas.microsoft.com/office/powerpoint/2010/main" val="987878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29122" y="134843"/>
            <a:ext cx="10058399" cy="573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080" dirty="0">
                <a:solidFill>
                  <a:srgbClr val="000000"/>
                </a:solidFill>
                <a:latin typeface="+mn-lt"/>
                <a:cs typeface="Comic Sans MS" charset="0"/>
              </a:rPr>
              <a:t>Key Findings</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64</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sp>
        <p:nvSpPr>
          <p:cNvPr id="6" name="TextBox 5">
            <a:extLst>
              <a:ext uri="{FF2B5EF4-FFF2-40B4-BE49-F238E27FC236}">
                <a16:creationId xmlns:a16="http://schemas.microsoft.com/office/drawing/2014/main" id="{85483B08-C1D1-E34E-A753-77BA701108EA}"/>
              </a:ext>
            </a:extLst>
          </p:cNvPr>
          <p:cNvSpPr txBox="1"/>
          <p:nvPr/>
        </p:nvSpPr>
        <p:spPr>
          <a:xfrm>
            <a:off x="57435" y="839537"/>
            <a:ext cx="9885288" cy="4092211"/>
          </a:xfrm>
          <a:prstGeom prst="rect">
            <a:avLst/>
          </a:prstGeom>
          <a:noFill/>
        </p:spPr>
        <p:txBody>
          <a:bodyPr wrap="square" rtlCol="0">
            <a:spAutoFit/>
          </a:bodyPr>
          <a:lstStyle/>
          <a:p>
            <a:pPr marL="314325" indent="-314325">
              <a:lnSpc>
                <a:spcPct val="150000"/>
              </a:lnSpc>
              <a:buFont typeface="Arial" panose="020B0604020202020204" pitchFamily="34" charset="0"/>
              <a:buChar char="•"/>
            </a:pPr>
            <a:r>
              <a:rPr lang="en-US" sz="2200" dirty="0"/>
              <a:t>Need 3-5 years of yield data to understand EOF spatial anomalies (Cross-validation analysis), where 1</a:t>
            </a:r>
            <a:r>
              <a:rPr lang="en-US" sz="2200" baseline="30000" dirty="0"/>
              <a:t>st</a:t>
            </a:r>
            <a:r>
              <a:rPr lang="en-US" sz="2200" dirty="0"/>
              <a:t> PCA explains 60-80% of variation</a:t>
            </a:r>
          </a:p>
          <a:p>
            <a:pPr marL="817245" lvl="1" indent="-314325">
              <a:lnSpc>
                <a:spcPct val="150000"/>
              </a:lnSpc>
              <a:buFont typeface="Arial" panose="020B0604020202020204" pitchFamily="34" charset="0"/>
              <a:buChar char="•"/>
            </a:pPr>
            <a:r>
              <a:rPr lang="en-US" sz="2200" dirty="0"/>
              <a:t>Yield data available in developed countries but likely need Remote sensing data in developing countries (Burke 2017 PNAS)</a:t>
            </a:r>
          </a:p>
          <a:p>
            <a:pPr marL="817245" lvl="1" indent="-314325">
              <a:lnSpc>
                <a:spcPct val="150000"/>
              </a:lnSpc>
              <a:buFont typeface="Arial" panose="020B0604020202020204" pitchFamily="34" charset="0"/>
              <a:buChar char="•"/>
            </a:pPr>
            <a:r>
              <a:rPr lang="en-US" sz="2200" dirty="0"/>
              <a:t>Adding GCVI and elevation layers as covariates is important and inexpensive</a:t>
            </a:r>
          </a:p>
          <a:p>
            <a:pPr marL="817245" lvl="1" indent="-314325">
              <a:lnSpc>
                <a:spcPct val="150000"/>
              </a:lnSpc>
              <a:buFont typeface="Arial" panose="020B0604020202020204" pitchFamily="34" charset="0"/>
              <a:buChar char="•"/>
            </a:pPr>
            <a:r>
              <a:rPr lang="en-US" sz="2200" dirty="0"/>
              <a:t>Geophysical layers have value added info (smart soil sampling)</a:t>
            </a:r>
          </a:p>
          <a:p>
            <a:pPr>
              <a:lnSpc>
                <a:spcPct val="150000"/>
              </a:lnSpc>
            </a:pPr>
            <a:endParaRPr lang="en-US" sz="2200" dirty="0"/>
          </a:p>
        </p:txBody>
      </p:sp>
    </p:spTree>
    <p:extLst>
      <p:ext uri="{BB962C8B-B14F-4D97-AF65-F5344CB8AC3E}">
        <p14:creationId xmlns:p14="http://schemas.microsoft.com/office/powerpoint/2010/main" val="2649780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29122" y="134843"/>
            <a:ext cx="10058399" cy="573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8863" tIns="49431" rIns="98863" bIns="4943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sz="3080" dirty="0">
                <a:solidFill>
                  <a:srgbClr val="000000"/>
                </a:solidFill>
                <a:latin typeface="+mn-lt"/>
                <a:cs typeface="Comic Sans MS" charset="0"/>
              </a:rPr>
              <a:t>Key Findings</a:t>
            </a:r>
          </a:p>
        </p:txBody>
      </p:sp>
      <p:sp>
        <p:nvSpPr>
          <p:cNvPr id="36867" name="Slide Number Placeholder 3"/>
          <p:cNvSpPr>
            <a:spLocks noGrp="1"/>
          </p:cNvSpPr>
          <p:nvPr>
            <p:ph type="sldNum" sz="quarter" idx="12"/>
          </p:nvPr>
        </p:nvSpPr>
        <p:spPr>
          <a:xfrm>
            <a:off x="9446701" y="7302175"/>
            <a:ext cx="463783" cy="35592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883">
                <a:solidFill>
                  <a:schemeClr val="tx1"/>
                </a:solidFill>
                <a:latin typeface="Arial" charset="0"/>
                <a:ea typeface="ＭＳ Ｐゴシック" charset="0"/>
                <a:cs typeface="ＭＳ Ｐゴシック" charset="0"/>
              </a:defRPr>
            </a:lvl1pPr>
            <a:lvl2pPr marL="721137" indent="-277361" eaLnBrk="0" hangingPunct="0">
              <a:defRPr sz="3883">
                <a:solidFill>
                  <a:schemeClr val="tx1"/>
                </a:solidFill>
                <a:latin typeface="Arial" charset="0"/>
                <a:ea typeface="ＭＳ Ｐゴシック" charset="0"/>
              </a:defRPr>
            </a:lvl2pPr>
            <a:lvl3pPr marL="1109441" indent="-221889" eaLnBrk="0" hangingPunct="0">
              <a:defRPr sz="3883">
                <a:solidFill>
                  <a:schemeClr val="tx1"/>
                </a:solidFill>
                <a:latin typeface="Arial" charset="0"/>
                <a:ea typeface="ＭＳ Ｐゴシック" charset="0"/>
              </a:defRPr>
            </a:lvl3pPr>
            <a:lvl4pPr marL="1553218" indent="-221889" eaLnBrk="0" hangingPunct="0">
              <a:defRPr sz="3883">
                <a:solidFill>
                  <a:schemeClr val="tx1"/>
                </a:solidFill>
                <a:latin typeface="Arial" charset="0"/>
                <a:ea typeface="ＭＳ Ｐゴシック" charset="0"/>
              </a:defRPr>
            </a:lvl4pPr>
            <a:lvl5pPr marL="1996995" indent="-221889" eaLnBrk="0" hangingPunct="0">
              <a:defRPr sz="3883">
                <a:solidFill>
                  <a:schemeClr val="tx1"/>
                </a:solidFill>
                <a:latin typeface="Arial" charset="0"/>
                <a:ea typeface="ＭＳ Ｐゴシック" charset="0"/>
              </a:defRPr>
            </a:lvl5pPr>
            <a:lvl6pPr marL="2440771" indent="-221889" eaLnBrk="0" fontAlgn="base" hangingPunct="0">
              <a:spcBef>
                <a:spcPct val="0"/>
              </a:spcBef>
              <a:spcAft>
                <a:spcPct val="0"/>
              </a:spcAft>
              <a:defRPr sz="3883">
                <a:solidFill>
                  <a:schemeClr val="tx1"/>
                </a:solidFill>
                <a:latin typeface="Arial" charset="0"/>
                <a:ea typeface="ＭＳ Ｐゴシック" charset="0"/>
              </a:defRPr>
            </a:lvl6pPr>
            <a:lvl7pPr marL="2884548" indent="-221889" eaLnBrk="0" fontAlgn="base" hangingPunct="0">
              <a:spcBef>
                <a:spcPct val="0"/>
              </a:spcBef>
              <a:spcAft>
                <a:spcPct val="0"/>
              </a:spcAft>
              <a:defRPr sz="3883">
                <a:solidFill>
                  <a:schemeClr val="tx1"/>
                </a:solidFill>
                <a:latin typeface="Arial" charset="0"/>
                <a:ea typeface="ＭＳ Ｐゴシック" charset="0"/>
              </a:defRPr>
            </a:lvl7pPr>
            <a:lvl8pPr marL="3328325" indent="-221889" eaLnBrk="0" fontAlgn="base" hangingPunct="0">
              <a:spcBef>
                <a:spcPct val="0"/>
              </a:spcBef>
              <a:spcAft>
                <a:spcPct val="0"/>
              </a:spcAft>
              <a:defRPr sz="3883">
                <a:solidFill>
                  <a:schemeClr val="tx1"/>
                </a:solidFill>
                <a:latin typeface="Arial" charset="0"/>
                <a:ea typeface="ＭＳ Ｐゴシック" charset="0"/>
              </a:defRPr>
            </a:lvl8pPr>
            <a:lvl9pPr marL="3772101" indent="-221889" eaLnBrk="0" fontAlgn="base" hangingPunct="0">
              <a:spcBef>
                <a:spcPct val="0"/>
              </a:spcBef>
              <a:spcAft>
                <a:spcPct val="0"/>
              </a:spcAft>
              <a:defRPr sz="3883">
                <a:solidFill>
                  <a:schemeClr val="tx1"/>
                </a:solidFill>
                <a:latin typeface="Arial" charset="0"/>
                <a:ea typeface="ＭＳ Ｐゴシック" charset="0"/>
              </a:defRPr>
            </a:lvl9pPr>
          </a:lstStyle>
          <a:p>
            <a:pPr algn="l" eaLnBrk="1" hangingPunct="1"/>
            <a:fld id="{2FC6174A-8B4D-FD41-9447-23A09EB3F625}" type="slidenum">
              <a:rPr lang="en-US" sz="1553"/>
              <a:pPr algn="l" eaLnBrk="1" hangingPunct="1"/>
              <a:t>65</a:t>
            </a:fld>
            <a:endParaRPr lang="en-US" sz="1553" dirty="0"/>
          </a:p>
        </p:txBody>
      </p:sp>
      <p:sp>
        <p:nvSpPr>
          <p:cNvPr id="2" name="AutoShape 2" descr="mage result for variogram"/>
          <p:cNvSpPr>
            <a:spLocks noChangeAspect="1" noChangeArrowheads="1"/>
          </p:cNvSpPr>
          <p:nvPr/>
        </p:nvSpPr>
        <p:spPr bwMode="auto">
          <a:xfrm>
            <a:off x="147919" y="114301"/>
            <a:ext cx="295835" cy="2958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750" tIns="44375" rIns="88750" bIns="44375" numCol="1" anchor="t" anchorCtr="0" compatLnSpc="1">
            <a:prstTxWarp prst="textNoShape">
              <a:avLst/>
            </a:prstTxWarp>
          </a:bodyPr>
          <a:lstStyle/>
          <a:p>
            <a:endParaRPr lang="en-US" sz="4400"/>
          </a:p>
        </p:txBody>
      </p:sp>
      <p:sp>
        <p:nvSpPr>
          <p:cNvPr id="6" name="TextBox 5">
            <a:extLst>
              <a:ext uri="{FF2B5EF4-FFF2-40B4-BE49-F238E27FC236}">
                <a16:creationId xmlns:a16="http://schemas.microsoft.com/office/drawing/2014/main" id="{85483B08-C1D1-E34E-A753-77BA701108EA}"/>
              </a:ext>
            </a:extLst>
          </p:cNvPr>
          <p:cNvSpPr txBox="1"/>
          <p:nvPr/>
        </p:nvSpPr>
        <p:spPr>
          <a:xfrm>
            <a:off x="57435" y="839537"/>
            <a:ext cx="10000966" cy="6631367"/>
          </a:xfrm>
          <a:prstGeom prst="rect">
            <a:avLst/>
          </a:prstGeom>
          <a:noFill/>
        </p:spPr>
        <p:txBody>
          <a:bodyPr wrap="square" rtlCol="0">
            <a:spAutoFit/>
          </a:bodyPr>
          <a:lstStyle/>
          <a:p>
            <a:pPr marL="314325" indent="-314325">
              <a:lnSpc>
                <a:spcPct val="150000"/>
              </a:lnSpc>
              <a:buFont typeface="Arial" panose="020B0604020202020204" pitchFamily="34" charset="0"/>
              <a:buChar char="•"/>
            </a:pPr>
            <a:r>
              <a:rPr lang="en-US" sz="2200" dirty="0"/>
              <a:t>Need 3-5 years of yield data to understand EOF spatial anomalies (Cross-validation analysis), where 1</a:t>
            </a:r>
            <a:r>
              <a:rPr lang="en-US" sz="2200" baseline="30000" dirty="0"/>
              <a:t>st</a:t>
            </a:r>
            <a:r>
              <a:rPr lang="en-US" sz="2200" dirty="0"/>
              <a:t> PCA explains 60-80% of variation</a:t>
            </a:r>
          </a:p>
          <a:p>
            <a:pPr marL="817245" lvl="1" indent="-314325">
              <a:lnSpc>
                <a:spcPct val="150000"/>
              </a:lnSpc>
              <a:buFont typeface="Arial" panose="020B0604020202020204" pitchFamily="34" charset="0"/>
              <a:buChar char="•"/>
            </a:pPr>
            <a:r>
              <a:rPr lang="en-US" sz="2200" dirty="0"/>
              <a:t>Yield data available in developed countries but likely need Remote sensing data in developing countries (Burke 2017 PNAS)</a:t>
            </a:r>
          </a:p>
          <a:p>
            <a:pPr marL="817245" lvl="1" indent="-314325">
              <a:lnSpc>
                <a:spcPct val="150000"/>
              </a:lnSpc>
              <a:buFont typeface="Arial" panose="020B0604020202020204" pitchFamily="34" charset="0"/>
              <a:buChar char="•"/>
            </a:pPr>
            <a:r>
              <a:rPr lang="en-US" sz="2200" dirty="0"/>
              <a:t>Adding GCVI and elevation layers as covariates is important and inexpensive</a:t>
            </a:r>
          </a:p>
          <a:p>
            <a:pPr marL="817245" lvl="1" indent="-314325">
              <a:lnSpc>
                <a:spcPct val="150000"/>
              </a:lnSpc>
              <a:buFont typeface="Arial" panose="020B0604020202020204" pitchFamily="34" charset="0"/>
              <a:buChar char="•"/>
            </a:pPr>
            <a:r>
              <a:rPr lang="en-US" sz="2200" dirty="0"/>
              <a:t>Geophysical layers have value added info (smart soil sampling)</a:t>
            </a:r>
          </a:p>
          <a:p>
            <a:pPr marL="314325" indent="-314325">
              <a:lnSpc>
                <a:spcPct val="150000"/>
              </a:lnSpc>
              <a:buFont typeface="Arial" panose="020B0604020202020204" pitchFamily="34" charset="0"/>
              <a:buChar char="•"/>
            </a:pPr>
            <a:endParaRPr lang="en-US" sz="2200" dirty="0"/>
          </a:p>
          <a:p>
            <a:pPr marL="314325" indent="-314325">
              <a:lnSpc>
                <a:spcPct val="150000"/>
              </a:lnSpc>
              <a:buFont typeface="Arial" panose="020B0604020202020204" pitchFamily="34" charset="0"/>
              <a:buChar char="•"/>
            </a:pPr>
            <a:r>
              <a:rPr lang="en-US" sz="2200" dirty="0" err="1"/>
              <a:t>Grassini</a:t>
            </a:r>
            <a:r>
              <a:rPr lang="en-US" sz="2200" dirty="0"/>
              <a:t> (2015 FCR), need 3-5 years of average yield data in irrigated fields to relate to year to year weather changes</a:t>
            </a:r>
          </a:p>
          <a:p>
            <a:pPr marL="817245" lvl="1" indent="-314325">
              <a:lnSpc>
                <a:spcPct val="150000"/>
              </a:lnSpc>
              <a:buFont typeface="Arial" panose="020B0604020202020204" pitchFamily="34" charset="0"/>
              <a:buChar char="•"/>
            </a:pPr>
            <a:r>
              <a:rPr lang="en-US" sz="2200" dirty="0"/>
              <a:t>Need 5-8 years for rainfed systems</a:t>
            </a:r>
          </a:p>
          <a:p>
            <a:pPr marL="817245" lvl="1" indent="-314325">
              <a:lnSpc>
                <a:spcPct val="150000"/>
              </a:lnSpc>
              <a:buFont typeface="Arial" panose="020B0604020202020204" pitchFamily="34" charset="0"/>
              <a:buChar char="•"/>
            </a:pPr>
            <a:r>
              <a:rPr lang="en-US" sz="2200" dirty="0"/>
              <a:t>Aridity index ok, but explore connections </a:t>
            </a:r>
            <a:r>
              <a:rPr lang="en-US" sz="2200" b="1" dirty="0"/>
              <a:t>of growing season soil moisture (PDF) </a:t>
            </a:r>
            <a:r>
              <a:rPr lang="en-US" sz="2200" dirty="0"/>
              <a:t>and </a:t>
            </a:r>
            <a:r>
              <a:rPr lang="en-US" sz="2200" b="1" dirty="0"/>
              <a:t>crop models </a:t>
            </a:r>
            <a:r>
              <a:rPr lang="en-US" sz="2200" dirty="0"/>
              <a:t>to improve pred. of avg. yield and EC</a:t>
            </a:r>
          </a:p>
        </p:txBody>
      </p:sp>
    </p:spTree>
    <p:extLst>
      <p:ext uri="{BB962C8B-B14F-4D97-AF65-F5344CB8AC3E}">
        <p14:creationId xmlns:p14="http://schemas.microsoft.com/office/powerpoint/2010/main" val="33514221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Summary</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66</a:t>
            </a:fld>
            <a:endParaRPr lang="en-US" sz="1600" b="0"/>
          </a:p>
        </p:txBody>
      </p:sp>
      <p:sp>
        <p:nvSpPr>
          <p:cNvPr id="16" name="TextBox 21"/>
          <p:cNvSpPr txBox="1">
            <a:spLocks noChangeArrowheads="1"/>
          </p:cNvSpPr>
          <p:nvPr/>
        </p:nvSpPr>
        <p:spPr bwMode="auto">
          <a:xfrm>
            <a:off x="0" y="1196744"/>
            <a:ext cx="10058400" cy="5334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lnSpc>
                <a:spcPct val="130000"/>
              </a:lnSpc>
              <a:buFont typeface="Arial" charset="0"/>
              <a:buChar char="•"/>
              <a:defRPr/>
            </a:pPr>
            <a:r>
              <a:rPr lang="en-US" sz="2400" dirty="0"/>
              <a:t>Irrigation accounts for 90+% water use in many agricultural regions, current and pressing issue is depletion of underlying aquifers</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Scheduling irrigation is based on soil moisture but barriers of technology limit adoption to ~15%</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CRNS useful for finding sampling locations and scaling up soil hydraulic properties</a:t>
            </a:r>
          </a:p>
          <a:p>
            <a:pPr eaLnBrk="1" hangingPunct="1">
              <a:lnSpc>
                <a:spcPct val="130000"/>
              </a:lnSpc>
              <a:buFont typeface="Arial" charset="0"/>
              <a:buChar char="•"/>
              <a:defRPr/>
            </a:pPr>
            <a:endParaRPr lang="en-US" sz="2400" dirty="0"/>
          </a:p>
          <a:p>
            <a:pPr eaLnBrk="1" hangingPunct="1">
              <a:lnSpc>
                <a:spcPct val="130000"/>
              </a:lnSpc>
              <a:buFont typeface="Arial" charset="0"/>
              <a:buChar char="•"/>
              <a:defRPr/>
            </a:pPr>
            <a:r>
              <a:rPr lang="en-US" sz="2400" dirty="0"/>
              <a:t>Some connection to crop yield but need to combine with statistical or crop models to tease out influence </a:t>
            </a:r>
          </a:p>
        </p:txBody>
      </p:sp>
    </p:spTree>
    <p:extLst>
      <p:ext uri="{BB962C8B-B14F-4D97-AF65-F5344CB8AC3E}">
        <p14:creationId xmlns:p14="http://schemas.microsoft.com/office/powerpoint/2010/main" val="596532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1" y="34925"/>
            <a:ext cx="100584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dirty="0">
                <a:solidFill>
                  <a:srgbClr val="000000"/>
                </a:solidFill>
                <a:latin typeface="+mn-lt"/>
                <a:cs typeface="Comic Sans MS" charset="0"/>
              </a:rPr>
              <a:t>Key References</a:t>
            </a:r>
          </a:p>
        </p:txBody>
      </p:sp>
      <p:sp>
        <p:nvSpPr>
          <p:cNvPr id="24579" name="Slide Number Placeholder 3"/>
          <p:cNvSpPr>
            <a:spLocks noGrp="1"/>
          </p:cNvSpPr>
          <p:nvPr>
            <p:ph type="sldNum" sz="quarter" idx="12"/>
          </p:nvPr>
        </p:nvSpPr>
        <p:spPr>
          <a:xfrm>
            <a:off x="9580563" y="7405688"/>
            <a:ext cx="477837" cy="3667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l" eaLnBrk="1" hangingPunct="1"/>
            <a:fld id="{D24DD9B0-C3E1-8B41-9827-59C906B6B161}" type="slidenum">
              <a:rPr lang="en-US" sz="1600" b="0"/>
              <a:pPr algn="l" eaLnBrk="1" hangingPunct="1"/>
              <a:t>67</a:t>
            </a:fld>
            <a:endParaRPr lang="en-US" sz="1600" b="0"/>
          </a:p>
        </p:txBody>
      </p:sp>
      <p:sp>
        <p:nvSpPr>
          <p:cNvPr id="16" name="TextBox 21"/>
          <p:cNvSpPr txBox="1">
            <a:spLocks noChangeArrowheads="1"/>
          </p:cNvSpPr>
          <p:nvPr/>
        </p:nvSpPr>
        <p:spPr bwMode="auto">
          <a:xfrm>
            <a:off x="0" y="1918904"/>
            <a:ext cx="10058400" cy="4350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1823" tIns="50911" rIns="101823" bIns="50911">
            <a:spAutoFit/>
          </a:bodyPr>
          <a:lstStyle>
            <a:lvl1pPr marL="457200" indent="-457200" eaLnBrk="0" hangingPunct="0">
              <a:defRPr sz="4000">
                <a:solidFill>
                  <a:schemeClr val="tx1"/>
                </a:solidFill>
                <a:latin typeface="Arial" charset="0"/>
                <a:ea typeface="ＭＳ Ｐゴシック" charset="0"/>
                <a:cs typeface="ＭＳ Ｐゴシック" charset="0"/>
              </a:defRPr>
            </a:lvl1pPr>
            <a:lvl2pPr marL="742950" indent="-285750" eaLnBrk="0" hangingPunct="0">
              <a:defRPr sz="4000">
                <a:solidFill>
                  <a:schemeClr val="tx1"/>
                </a:solidFill>
                <a:latin typeface="Arial" charset="0"/>
                <a:ea typeface="ＭＳ Ｐゴシック" charset="0"/>
              </a:defRPr>
            </a:lvl2pPr>
            <a:lvl3pPr marL="1143000" indent="-228600" eaLnBrk="0" hangingPunct="0">
              <a:defRPr sz="4000">
                <a:solidFill>
                  <a:schemeClr val="tx1"/>
                </a:solidFill>
                <a:latin typeface="Arial" charset="0"/>
                <a:ea typeface="ＭＳ Ｐゴシック" charset="0"/>
              </a:defRPr>
            </a:lvl3pPr>
            <a:lvl4pPr marL="1600200" indent="-228600" eaLnBrk="0" hangingPunct="0">
              <a:defRPr sz="4000">
                <a:solidFill>
                  <a:schemeClr val="tx1"/>
                </a:solidFill>
                <a:latin typeface="Arial" charset="0"/>
                <a:ea typeface="ＭＳ Ｐゴシック" charset="0"/>
              </a:defRPr>
            </a:lvl4pPr>
            <a:lvl5pPr marL="2057400" indent="-228600" eaLnBrk="0" hangingPunct="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marL="0" indent="0" eaLnBrk="1" hangingPunct="1">
              <a:defRPr/>
            </a:pPr>
            <a:endParaRPr lang="en-US" sz="1800" dirty="0"/>
          </a:p>
          <a:p>
            <a:endParaRPr lang="en-US" sz="1800" dirty="0"/>
          </a:p>
          <a:p>
            <a:r>
              <a:rPr lang="en-US" sz="1800" dirty="0" err="1"/>
              <a:t>Finkenbiner</a:t>
            </a:r>
            <a:r>
              <a:rPr lang="en-US" sz="1800" dirty="0"/>
              <a:t>, C. E., T. E. Franz, J. Gibson, D. M. </a:t>
            </a:r>
            <a:r>
              <a:rPr lang="en-US" sz="1800" dirty="0" err="1"/>
              <a:t>Heeren</a:t>
            </a:r>
            <a:r>
              <a:rPr lang="en-US" sz="1800" dirty="0"/>
              <a:t>, and J. Luck (2019), Integration of </a:t>
            </a:r>
            <a:r>
              <a:rPr lang="en-US" sz="1800" dirty="0" err="1"/>
              <a:t>hydrogeophysical</a:t>
            </a:r>
            <a:r>
              <a:rPr lang="en-US" sz="1800" dirty="0"/>
              <a:t> datasets and empirical orthogonal functions for improved irrigation water management, Precis. Agric., 20(1), 78-100. doi:10.1007/s11119-018-9582-5.</a:t>
            </a:r>
          </a:p>
          <a:p>
            <a:endParaRPr lang="en-US" sz="1800" dirty="0"/>
          </a:p>
          <a:p>
            <a:r>
              <a:rPr lang="en-US" sz="1800" dirty="0"/>
              <a:t>Franz, T. E., S. </a:t>
            </a:r>
            <a:r>
              <a:rPr lang="en-US" sz="1800" dirty="0" err="1"/>
              <a:t>Pokal</a:t>
            </a:r>
            <a:r>
              <a:rPr lang="en-US" sz="1800" dirty="0"/>
              <a:t>, J. P. Gibson, Y. Z. Zhou, H. </a:t>
            </a:r>
            <a:r>
              <a:rPr lang="en-US" sz="1800" dirty="0" err="1"/>
              <a:t>Gholizadeh</a:t>
            </a:r>
            <a:r>
              <a:rPr lang="en-US" sz="1800" dirty="0"/>
              <a:t>, F. A. Tenorio, D. Rudnick, D. </a:t>
            </a:r>
            <a:r>
              <a:rPr lang="en-US" sz="1800" dirty="0" err="1"/>
              <a:t>Heeren</a:t>
            </a:r>
            <a:r>
              <a:rPr lang="en-US" sz="1800" dirty="0"/>
              <a:t>, M. McCabe, M. </a:t>
            </a:r>
            <a:r>
              <a:rPr lang="en-US" sz="1800" dirty="0" err="1"/>
              <a:t>Ziliani</a:t>
            </a:r>
            <a:r>
              <a:rPr lang="en-US" sz="1800" dirty="0"/>
              <a:t>, Z. </a:t>
            </a:r>
            <a:r>
              <a:rPr lang="en-US" sz="1800" dirty="0" err="1"/>
              <a:t>Jin</a:t>
            </a:r>
            <a:r>
              <a:rPr lang="en-US" sz="1800" dirty="0"/>
              <a:t>, K. Y. Guan, M. Pan, J. Gates, and B. Wardlow (2020), The role of topography, soil, and remotely sensed vegetation condition towards predicting crop yield, Field Crop. Res., 252, 17. doi:10.1016/j.fcr.2020.107788.</a:t>
            </a:r>
          </a:p>
          <a:p>
            <a:endParaRPr lang="en-US" sz="1800" dirty="0"/>
          </a:p>
          <a:p>
            <a:r>
              <a:rPr lang="en-US" sz="1800" dirty="0"/>
              <a:t>Gibson, J., and T. E. Franz (2018), Spatial prediction of near surface soil water retention functions using </a:t>
            </a:r>
            <a:r>
              <a:rPr lang="en-US" sz="1800" dirty="0" err="1"/>
              <a:t>hydrogeophysics</a:t>
            </a:r>
            <a:r>
              <a:rPr lang="en-US" sz="1800" dirty="0"/>
              <a:t> and empirical orthogonal functions, Journal of Hydrology, 561, 372-383. doi:10.1016/j.jhydrol.2018.03.046.</a:t>
            </a:r>
          </a:p>
          <a:p>
            <a:endParaRPr lang="en-US" sz="1200" dirty="0"/>
          </a:p>
          <a:p>
            <a:endParaRPr lang="en-US" sz="1200" dirty="0"/>
          </a:p>
        </p:txBody>
      </p:sp>
    </p:spTree>
    <p:extLst>
      <p:ext uri="{BB962C8B-B14F-4D97-AF65-F5344CB8AC3E}">
        <p14:creationId xmlns:p14="http://schemas.microsoft.com/office/powerpoint/2010/main" val="2040660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4"/>
          <p:cNvGrpSpPr>
            <a:grpSpLocks/>
          </p:cNvGrpSpPr>
          <p:nvPr/>
        </p:nvGrpSpPr>
        <p:grpSpPr bwMode="auto">
          <a:xfrm>
            <a:off x="419100" y="1038067"/>
            <a:ext cx="9276080" cy="6033293"/>
            <a:chOff x="457200" y="534809"/>
            <a:chExt cx="8432197" cy="5484991"/>
          </a:xfrm>
        </p:grpSpPr>
        <p:pic>
          <p:nvPicPr>
            <p:cNvPr id="151" name="Picture 150" descr="Irrigated Area 2007.jpg"/>
            <p:cNvPicPr>
              <a:picLocks noChangeAspect="1"/>
            </p:cNvPicPr>
            <p:nvPr/>
          </p:nvPicPr>
          <p:blipFill>
            <a:blip r:embed="rId3" cstate="print">
              <a:clrChange>
                <a:clrFrom>
                  <a:srgbClr val="FFFFFF"/>
                </a:clrFrom>
                <a:clrTo>
                  <a:srgbClr val="FFFFFF">
                    <a:alpha val="0"/>
                  </a:srgbClr>
                </a:clrTo>
              </a:clrChange>
            </a:blip>
            <a:srcRect r="-269"/>
            <a:stretch>
              <a:fillRect/>
            </a:stretch>
          </p:blipFill>
          <p:spPr>
            <a:xfrm>
              <a:off x="457200" y="534809"/>
              <a:ext cx="8432197" cy="5484991"/>
            </a:xfrm>
            <a:prstGeom prst="rect">
              <a:avLst/>
            </a:prstGeom>
            <a:solidFill>
              <a:srgbClr val="DED5BC"/>
            </a:solidFill>
            <a:ln w="19050">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3471975" y="4779923"/>
              <a:ext cx="5020246" cy="391728"/>
            </a:xfrm>
            <a:prstGeom prst="rect">
              <a:avLst/>
            </a:prstGeom>
            <a:solidFill>
              <a:srgbClr val="000099"/>
            </a:solidFill>
            <a:ln>
              <a:solidFill>
                <a:schemeClr val="tx1"/>
              </a:solidFill>
            </a:ln>
          </p:spPr>
          <p:txBody>
            <a:bodyPr wrap="none">
              <a:spAutoFit/>
            </a:bodyPr>
            <a:lstStyle/>
            <a:p>
              <a:pPr algn="ctr">
                <a:defRPr/>
              </a:pPr>
              <a:r>
                <a:rPr lang="en-US" sz="2200" b="1" dirty="0">
                  <a:solidFill>
                    <a:schemeClr val="bg1"/>
                  </a:solidFill>
                  <a:effectLst>
                    <a:outerShdw blurRad="38100" dist="38100" dir="2700000" algn="tl">
                      <a:srgbClr val="000000">
                        <a:alpha val="43137"/>
                      </a:srgbClr>
                    </a:outerShdw>
                  </a:effectLst>
                </a:rPr>
                <a:t>Probably more than 9 million acres now</a:t>
              </a:r>
            </a:p>
          </p:txBody>
        </p:sp>
      </p:grpSp>
      <p:sp>
        <p:nvSpPr>
          <p:cNvPr id="3" name="TextBox 2"/>
          <p:cNvSpPr txBox="1"/>
          <p:nvPr/>
        </p:nvSpPr>
        <p:spPr>
          <a:xfrm>
            <a:off x="2523332" y="182405"/>
            <a:ext cx="7337743" cy="904863"/>
          </a:xfrm>
          <a:prstGeom prst="rect">
            <a:avLst/>
          </a:prstGeom>
          <a:solidFill>
            <a:srgbClr val="C00000"/>
          </a:solidFill>
          <a:ln>
            <a:solidFill>
              <a:schemeClr val="tx1"/>
            </a:solidFill>
          </a:ln>
          <a:effectLst>
            <a:outerShdw blurRad="50800" dist="38100" dir="2700000" algn="tl" rotWithShape="0">
              <a:prstClr val="black">
                <a:alpha val="40000"/>
              </a:prstClr>
            </a:outerShdw>
          </a:effectLst>
        </p:spPr>
        <p:txBody>
          <a:bodyPr>
            <a:spAutoFit/>
          </a:bodyPr>
          <a:lstStyle/>
          <a:p>
            <a:pPr marL="185103" indent="-185103">
              <a:buFont typeface="Arial" pitchFamily="34" charset="0"/>
              <a:buChar char="•"/>
              <a:defRPr/>
            </a:pPr>
            <a:r>
              <a:rPr lang="en-US" sz="2640" b="1" dirty="0">
                <a:solidFill>
                  <a:schemeClr val="bg1"/>
                </a:solidFill>
                <a:effectLst>
                  <a:outerShdw blurRad="38100" dist="38100" dir="2700000" algn="tl">
                    <a:srgbClr val="000000">
                      <a:alpha val="43137"/>
                    </a:srgbClr>
                  </a:outerShdw>
                </a:effectLst>
                <a:latin typeface="Calibri" pitchFamily="34" charset="0"/>
                <a:cs typeface="Calibri" pitchFamily="34" charset="0"/>
              </a:rPr>
              <a:t>16% Of National Irrigated Land Is In Nebraska</a:t>
            </a:r>
          </a:p>
          <a:p>
            <a:pPr marL="185103" indent="-185103">
              <a:buFont typeface="Arial" pitchFamily="34" charset="0"/>
              <a:buChar char="•"/>
              <a:defRPr/>
            </a:pPr>
            <a:r>
              <a:rPr lang="en-US" sz="2640" b="1" dirty="0">
                <a:solidFill>
                  <a:schemeClr val="bg1"/>
                </a:solidFill>
                <a:effectLst>
                  <a:outerShdw blurRad="38100" dist="38100" dir="2700000" algn="tl">
                    <a:srgbClr val="000000">
                      <a:alpha val="43137"/>
                    </a:srgbClr>
                  </a:outerShdw>
                </a:effectLst>
                <a:latin typeface="Calibri" pitchFamily="34" charset="0"/>
                <a:cs typeface="Calibri" pitchFamily="34" charset="0"/>
              </a:rPr>
              <a:t>90% Of Water Withdrawal Is For Irrigation</a:t>
            </a:r>
          </a:p>
        </p:txBody>
      </p:sp>
    </p:spTree>
    <p:extLst>
      <p:ext uri="{BB962C8B-B14F-4D97-AF65-F5344CB8AC3E}">
        <p14:creationId xmlns:p14="http://schemas.microsoft.com/office/powerpoint/2010/main" val="18870101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title"/>
          </p:nvPr>
        </p:nvSpPr>
        <p:spPr>
          <a:xfrm>
            <a:off x="337027" y="1418750"/>
            <a:ext cx="3602513" cy="1156018"/>
          </a:xfrm>
          <a:solidFill>
            <a:schemeClr val="accent2"/>
          </a:solidFill>
          <a:effectLst>
            <a:outerShdw blurRad="50800" dist="38100" dir="2700000" algn="tl" rotWithShape="0">
              <a:prstClr val="black">
                <a:alpha val="40000"/>
              </a:prstClr>
            </a:outerShdw>
          </a:effectLst>
        </p:spPr>
        <p:txBody>
          <a:bodyPr/>
          <a:lstStyle/>
          <a:p>
            <a:pPr>
              <a:defRPr/>
            </a:pPr>
            <a:r>
              <a:rPr lang="en-US" sz="2200" dirty="0">
                <a:effectLst>
                  <a:outerShdw blurRad="38100" dist="38100" dir="2700000" algn="tl">
                    <a:srgbClr val="000000"/>
                  </a:outerShdw>
                </a:effectLst>
              </a:rPr>
              <a:t>Active Irrigation Wells </a:t>
            </a:r>
            <a:br>
              <a:rPr lang="en-US" sz="2200" dirty="0">
                <a:effectLst>
                  <a:outerShdw blurRad="38100" dist="38100" dir="2700000" algn="tl">
                    <a:srgbClr val="000000"/>
                  </a:outerShdw>
                </a:effectLst>
              </a:rPr>
            </a:br>
            <a:r>
              <a:rPr lang="en-US" sz="2200" dirty="0">
                <a:effectLst>
                  <a:outerShdw blurRad="38100" dist="38100" dir="2700000" algn="tl">
                    <a:srgbClr val="000000"/>
                  </a:outerShdw>
                </a:effectLst>
              </a:rPr>
              <a:t>     ~ 93,000</a:t>
            </a:r>
            <a:br>
              <a:rPr lang="en-US" sz="2200" dirty="0">
                <a:effectLst>
                  <a:outerShdw blurRad="38100" dist="38100" dir="2700000" algn="tl">
                    <a:srgbClr val="000000"/>
                  </a:outerShdw>
                </a:effectLst>
              </a:rPr>
            </a:br>
            <a:r>
              <a:rPr lang="en-US" sz="2200" dirty="0">
                <a:effectLst>
                  <a:outerShdw blurRad="38100" dist="38100" dir="2700000" algn="tl">
                    <a:srgbClr val="000000"/>
                  </a:outerShdw>
                </a:effectLst>
              </a:rPr>
              <a:t>$6-8 Billion Investment</a:t>
            </a:r>
          </a:p>
        </p:txBody>
      </p:sp>
      <p:pic>
        <p:nvPicPr>
          <p:cNvPr id="3" name="Picture 8"/>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274820" y="3238342"/>
            <a:ext cx="5633403" cy="3789363"/>
          </a:xfrm>
          <a:solidFill>
            <a:schemeClr val="tx1"/>
          </a:solidFill>
          <a:ln w="19050">
            <a:solidFill>
              <a:schemeClr val="tx1"/>
            </a:solidFill>
          </a:ln>
          <a:effectLst>
            <a:outerShdw blurRad="50800" dist="38100" dir="2700000" algn="tl" rotWithShape="0">
              <a:prstClr val="black">
                <a:alpha val="40000"/>
              </a:prstClr>
            </a:outerShdw>
          </a:effectLst>
        </p:spPr>
      </p:pic>
      <p:grpSp>
        <p:nvGrpSpPr>
          <p:cNvPr id="118794" name="Group 10"/>
          <p:cNvGrpSpPr>
            <a:grpSpLocks/>
          </p:cNvGrpSpPr>
          <p:nvPr/>
        </p:nvGrpSpPr>
        <p:grpSpPr bwMode="auto">
          <a:xfrm>
            <a:off x="4274820" y="281940"/>
            <a:ext cx="5633403" cy="2816701"/>
            <a:chOff x="2880" y="115"/>
            <a:chExt cx="2750" cy="1427"/>
          </a:xfrm>
          <a:effectLst>
            <a:outerShdw blurRad="50800" dist="38100" dir="2700000" algn="tl" rotWithShape="0">
              <a:prstClr val="black">
                <a:alpha val="40000"/>
              </a:prstClr>
            </a:outerShdw>
          </a:effectLst>
        </p:grpSpPr>
        <p:pic>
          <p:nvPicPr>
            <p:cNvPr id="118786" name="Picture 2" descr="Picture1Irrigation Wells 9-2006"/>
            <p:cNvPicPr>
              <a:picLocks noChangeAspect="1" noChangeArrowheads="1"/>
            </p:cNvPicPr>
            <p:nvPr/>
          </p:nvPicPr>
          <p:blipFill>
            <a:blip r:embed="rId4">
              <a:lum bright="-6000" contrast="18000"/>
            </a:blip>
            <a:srcRect l="1645" t="1015" r="1210" b="15508"/>
            <a:stretch>
              <a:fillRect/>
            </a:stretch>
          </p:blipFill>
          <p:spPr bwMode="auto">
            <a:xfrm>
              <a:off x="2880" y="115"/>
              <a:ext cx="2750" cy="1427"/>
            </a:xfrm>
            <a:prstGeom prst="rect">
              <a:avLst/>
            </a:prstGeom>
            <a:solidFill>
              <a:schemeClr val="tx1"/>
            </a:solidFill>
            <a:ln w="9525">
              <a:solidFill>
                <a:schemeClr val="tx1"/>
              </a:solidFill>
              <a:miter lim="800000"/>
              <a:headEnd/>
              <a:tailEnd/>
            </a:ln>
            <a:effectLst>
              <a:outerShdw dist="71842" dir="2700000" algn="ctr" rotWithShape="0">
                <a:srgbClr val="808080"/>
              </a:outerShdw>
            </a:effectLst>
          </p:spPr>
        </p:pic>
        <p:grpSp>
          <p:nvGrpSpPr>
            <p:cNvPr id="118793" name="Group 9"/>
            <p:cNvGrpSpPr>
              <a:grpSpLocks/>
            </p:cNvGrpSpPr>
            <p:nvPr/>
          </p:nvGrpSpPr>
          <p:grpSpPr bwMode="auto">
            <a:xfrm>
              <a:off x="2904" y="1131"/>
              <a:ext cx="578" cy="348"/>
              <a:chOff x="2904" y="1131"/>
              <a:chExt cx="578" cy="348"/>
            </a:xfrm>
          </p:grpSpPr>
          <p:sp>
            <p:nvSpPr>
              <p:cNvPr id="118788" name="Oval 4"/>
              <p:cNvSpPr>
                <a:spLocks noChangeArrowheads="1"/>
              </p:cNvSpPr>
              <p:nvPr/>
            </p:nvSpPr>
            <p:spPr bwMode="auto">
              <a:xfrm>
                <a:off x="3106" y="1131"/>
                <a:ext cx="44" cy="41"/>
              </a:xfrm>
              <a:prstGeom prst="ellipse">
                <a:avLst/>
              </a:prstGeom>
              <a:solidFill>
                <a:srgbClr val="0000FF"/>
              </a:solidFill>
              <a:ln w="9525">
                <a:solidFill>
                  <a:srgbClr val="0000FF"/>
                </a:solidFill>
                <a:round/>
                <a:headEnd/>
                <a:tailEnd/>
              </a:ln>
              <a:effectLst/>
            </p:spPr>
            <p:txBody>
              <a:bodyPr wrap="none" anchor="ctr"/>
              <a:lstStyle/>
              <a:p>
                <a:pPr eaLnBrk="0" hangingPunct="0">
                  <a:defRPr/>
                </a:pPr>
                <a:endParaRPr lang="en-US" sz="4400" i="1">
                  <a:solidFill>
                    <a:srgbClr val="000000"/>
                  </a:solidFill>
                  <a:latin typeface="Calibri" pitchFamily="34" charset="0"/>
                </a:endParaRPr>
              </a:p>
            </p:txBody>
          </p:sp>
          <p:sp>
            <p:nvSpPr>
              <p:cNvPr id="118789" name="Text Box 5"/>
              <p:cNvSpPr txBox="1">
                <a:spLocks noChangeArrowheads="1"/>
              </p:cNvSpPr>
              <p:nvPr/>
            </p:nvSpPr>
            <p:spPr bwMode="auto">
              <a:xfrm>
                <a:off x="2904" y="1192"/>
                <a:ext cx="578" cy="287"/>
              </a:xfrm>
              <a:prstGeom prst="rect">
                <a:avLst/>
              </a:prstGeom>
              <a:noFill/>
              <a:ln w="9525">
                <a:noFill/>
                <a:miter lim="800000"/>
                <a:headEnd/>
                <a:tailEnd/>
              </a:ln>
              <a:effectLst/>
            </p:spPr>
            <p:txBody>
              <a:bodyPr>
                <a:spAutoFit/>
              </a:bodyPr>
              <a:lstStyle/>
              <a:p>
                <a:pPr eaLnBrk="0" hangingPunct="0">
                  <a:defRPr/>
                </a:pPr>
                <a:r>
                  <a:rPr lang="en-US" sz="1540" i="1">
                    <a:solidFill>
                      <a:srgbClr val="000000"/>
                    </a:solidFill>
                  </a:rPr>
                  <a:t>Irrigation</a:t>
                </a:r>
              </a:p>
              <a:p>
                <a:pPr eaLnBrk="0" hangingPunct="0">
                  <a:defRPr/>
                </a:pPr>
                <a:r>
                  <a:rPr lang="en-US" sz="1540" i="1">
                    <a:solidFill>
                      <a:srgbClr val="000000"/>
                    </a:solidFill>
                  </a:rPr>
                  <a:t>Well</a:t>
                </a:r>
              </a:p>
            </p:txBody>
          </p:sp>
        </p:grpSp>
      </p:grpSp>
      <p:sp>
        <p:nvSpPr>
          <p:cNvPr id="24580" name="Text Box 7"/>
          <p:cNvSpPr txBox="1">
            <a:spLocks noChangeArrowheads="1"/>
          </p:cNvSpPr>
          <p:nvPr/>
        </p:nvSpPr>
        <p:spPr bwMode="auto">
          <a:xfrm>
            <a:off x="159782" y="378465"/>
            <a:ext cx="3972719" cy="1040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080" b="1" i="1" dirty="0">
                <a:solidFill>
                  <a:srgbClr val="000000"/>
                </a:solidFill>
                <a:latin typeface="Calibri" charset="0"/>
              </a:rPr>
              <a:t>Irrigation </a:t>
            </a:r>
          </a:p>
          <a:p>
            <a:pPr algn="ctr"/>
            <a:r>
              <a:rPr lang="en-US" sz="3080" b="1" i="1" dirty="0">
                <a:solidFill>
                  <a:srgbClr val="000000"/>
                </a:solidFill>
                <a:latin typeface="Calibri" charset="0"/>
              </a:rPr>
              <a:t>Development</a:t>
            </a:r>
          </a:p>
        </p:txBody>
      </p:sp>
      <p:sp>
        <p:nvSpPr>
          <p:cNvPr id="118792" name="Text Box 8"/>
          <p:cNvSpPr txBox="1">
            <a:spLocks noChangeArrowheads="1"/>
          </p:cNvSpPr>
          <p:nvPr/>
        </p:nvSpPr>
        <p:spPr bwMode="auto">
          <a:xfrm>
            <a:off x="352743" y="5910104"/>
            <a:ext cx="3586798" cy="1107996"/>
          </a:xfrm>
          <a:prstGeom prst="rect">
            <a:avLst/>
          </a:prstGeom>
          <a:solidFill>
            <a:schemeClr val="accent2"/>
          </a:solidFill>
          <a:ln w="9525">
            <a:noFill/>
            <a:miter lim="800000"/>
            <a:headEnd/>
            <a:tailEnd/>
          </a:ln>
          <a:effectLst>
            <a:outerShdw blurRad="50800" dist="38100" dir="2700000" algn="tl" rotWithShape="0">
              <a:prstClr val="black">
                <a:alpha val="40000"/>
              </a:prstClr>
            </a:outerShdw>
          </a:effectLst>
        </p:spPr>
        <p:txBody>
          <a:bodyPr>
            <a:spAutoFit/>
          </a:bodyPr>
          <a:lstStyle/>
          <a:p>
            <a:pPr eaLnBrk="0" hangingPunct="0">
              <a:defRPr/>
            </a:pPr>
            <a:r>
              <a:rPr lang="en-US" sz="2200" b="1" i="1" dirty="0">
                <a:solidFill>
                  <a:srgbClr val="FFFFFF"/>
                </a:solidFill>
                <a:effectLst>
                  <a:outerShdw blurRad="38100" dist="38100" dir="2700000" algn="tl">
                    <a:srgbClr val="000000"/>
                  </a:outerShdw>
                </a:effectLst>
                <a:latin typeface="Calibri" panose="020F0502020204030204" pitchFamily="34" charset="0"/>
              </a:rPr>
              <a:t>Major development occurred in 70’s, but growth continues at about 2000 wells per year</a:t>
            </a:r>
          </a:p>
        </p:txBody>
      </p:sp>
      <p:pic>
        <p:nvPicPr>
          <p:cNvPr id="18" name="Picture 3" descr="Sept 2007 004"/>
          <p:cNvPicPr>
            <a:picLocks noChangeAspect="1" noChangeArrowheads="1"/>
          </p:cNvPicPr>
          <p:nvPr/>
        </p:nvPicPr>
        <p:blipFill rotWithShape="1">
          <a:blip r:embed="rId5" cstate="print">
            <a:lum bright="-6000"/>
            <a:extLst>
              <a:ext uri="{28A0092B-C50C-407E-A947-70E740481C1C}">
                <a14:useLocalDpi xmlns:a14="http://schemas.microsoft.com/office/drawing/2010/main"/>
              </a:ext>
            </a:extLst>
          </a:blip>
          <a:srcRect/>
          <a:stretch/>
        </p:blipFill>
        <p:spPr bwMode="auto">
          <a:xfrm>
            <a:off x="352742" y="2820987"/>
            <a:ext cx="3520440" cy="289353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1449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825" y="1249876"/>
            <a:ext cx="3583305" cy="660083"/>
          </a:xfrm>
        </p:spPr>
        <p:txBody>
          <a:bodyPr>
            <a:normAutofit/>
          </a:bodyPr>
          <a:lstStyle/>
          <a:p>
            <a:pPr algn="ctr"/>
            <a:r>
              <a:rPr lang="en-US" sz="3300" dirty="0"/>
              <a:t>High Plains Aquifer</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802069" y="1394792"/>
            <a:ext cx="3430226" cy="5019565"/>
          </a:xfrm>
        </p:spPr>
      </p:pic>
      <p:sp>
        <p:nvSpPr>
          <p:cNvPr id="4" name="Text Placeholder 3"/>
          <p:cNvSpPr>
            <a:spLocks noGrp="1"/>
          </p:cNvSpPr>
          <p:nvPr>
            <p:ph type="body" sz="half" idx="2"/>
          </p:nvPr>
        </p:nvSpPr>
        <p:spPr>
          <a:xfrm>
            <a:off x="200382" y="1909959"/>
            <a:ext cx="3707726" cy="4637525"/>
          </a:xfrm>
        </p:spPr>
        <p:txBody>
          <a:bodyPr>
            <a:normAutofit fontScale="92500" lnSpcReduction="20000"/>
          </a:bodyPr>
          <a:lstStyle/>
          <a:p>
            <a:endParaRPr lang="en-US" sz="2640" dirty="0"/>
          </a:p>
          <a:p>
            <a:pPr marL="377190" indent="-377190">
              <a:buFont typeface="Arial" panose="020B0604020202020204" pitchFamily="34" charset="0"/>
              <a:buChar char="•"/>
            </a:pPr>
            <a:r>
              <a:rPr lang="en-US" sz="2640" dirty="0"/>
              <a:t>Extends through 8 states- Including Nebraska</a:t>
            </a:r>
          </a:p>
          <a:p>
            <a:pPr marL="377190" indent="-377190">
              <a:buFont typeface="Arial" panose="020B0604020202020204" pitchFamily="34" charset="0"/>
              <a:buChar char="•"/>
            </a:pPr>
            <a:endParaRPr lang="en-US" sz="2640" dirty="0"/>
          </a:p>
          <a:p>
            <a:pPr marL="377190" indent="-377190">
              <a:buFont typeface="Arial" panose="020B0604020202020204" pitchFamily="34" charset="0"/>
              <a:buChar char="•"/>
            </a:pPr>
            <a:r>
              <a:rPr lang="en-US" sz="2640" dirty="0"/>
              <a:t>174,000 square miles </a:t>
            </a:r>
          </a:p>
          <a:p>
            <a:pPr marL="754380" lvl="1" indent="-377190">
              <a:buFont typeface="Arial" panose="020B0604020202020204" pitchFamily="34" charset="0"/>
              <a:buChar char="•"/>
            </a:pPr>
            <a:r>
              <a:rPr lang="en-US" sz="2475" dirty="0"/>
              <a:t>~20,000 in NE alone </a:t>
            </a:r>
          </a:p>
          <a:p>
            <a:endParaRPr lang="en-US" sz="2640" dirty="0"/>
          </a:p>
          <a:p>
            <a:pPr marL="377190" indent="-377190">
              <a:buFont typeface="Arial" panose="020B0604020202020204" pitchFamily="34" charset="0"/>
              <a:buChar char="•"/>
            </a:pPr>
            <a:r>
              <a:rPr lang="en-US" sz="2640" dirty="0"/>
              <a:t>Unconfined aquifer</a:t>
            </a:r>
          </a:p>
          <a:p>
            <a:pPr marL="377190" indent="-377190">
              <a:buFont typeface="Arial" panose="020B0604020202020204" pitchFamily="34" charset="0"/>
              <a:buChar char="•"/>
            </a:pPr>
            <a:endParaRPr lang="en-US" sz="2640" dirty="0"/>
          </a:p>
          <a:p>
            <a:pPr marL="377190" indent="-377190">
              <a:buFont typeface="Arial" panose="020B0604020202020204" pitchFamily="34" charset="0"/>
              <a:buChar char="•"/>
            </a:pPr>
            <a:r>
              <a:rPr lang="en-US" sz="2640" dirty="0"/>
              <a:t>Shallow aquifer</a:t>
            </a:r>
          </a:p>
          <a:p>
            <a:pPr marL="754380" lvl="1" indent="-377190">
              <a:buFont typeface="Arial" panose="020B0604020202020204" pitchFamily="34" charset="0"/>
              <a:buChar char="•"/>
            </a:pPr>
            <a:r>
              <a:rPr lang="en-US" sz="2475" dirty="0"/>
              <a:t>Surface water – ~1000 feet deep</a:t>
            </a:r>
          </a:p>
        </p:txBody>
      </p:sp>
      <p:sp>
        <p:nvSpPr>
          <p:cNvPr id="6" name="TextBox 2"/>
          <p:cNvSpPr txBox="1">
            <a:spLocks noChangeArrowheads="1"/>
          </p:cNvSpPr>
          <p:nvPr/>
        </p:nvSpPr>
        <p:spPr bwMode="auto">
          <a:xfrm>
            <a:off x="1505233" y="34925"/>
            <a:ext cx="7047935"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1823" tIns="50911" rIns="101823" bIns="50911">
            <a:spAutoFit/>
          </a:bodyP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defRPr/>
            </a:pPr>
            <a:r>
              <a:rPr lang="en-US">
                <a:latin typeface="+mn-lt"/>
                <a:cs typeface="Comic Sans MS" charset="0"/>
              </a:rPr>
              <a:t>High Plains Aquifer</a:t>
            </a:r>
            <a:endParaRPr lang="en-US" dirty="0">
              <a:latin typeface="+mn-lt"/>
              <a:cs typeface="Comic Sans MS" charset="0"/>
            </a:endParaRPr>
          </a:p>
        </p:txBody>
      </p:sp>
    </p:spTree>
    <p:extLst>
      <p:ext uri="{BB962C8B-B14F-4D97-AF65-F5344CB8AC3E}">
        <p14:creationId xmlns:p14="http://schemas.microsoft.com/office/powerpoint/2010/main" val="176161852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13716</TotalTime>
  <Words>2820</Words>
  <Application>Microsoft Macintosh PowerPoint</Application>
  <PresentationFormat>Custom</PresentationFormat>
  <Paragraphs>337</Paragraphs>
  <Slides>67</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ＭＳ Ｐゴシック</vt:lpstr>
      <vt:lpstr>Arial</vt:lpstr>
      <vt:lpstr>Arial Narrow</vt:lpstr>
      <vt:lpstr>Arial Rounded MT Bold</vt:lpstr>
      <vt:lpstr>Calibri</vt:lpstr>
      <vt:lpstr>Comic Sans MS</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Irrigation Wells       ~ 93,000 $6-8 Billion Investment</vt:lpstr>
      <vt:lpstr>High Plains Aquifer</vt:lpstr>
      <vt:lpstr>High Plains Aquifer</vt:lpstr>
      <vt:lpstr>PowerPoint Presentation</vt:lpstr>
      <vt:lpstr>Depletion as Fraction of Saturated Thickness of the Aquifer  (McGuire , 2011)</vt:lpstr>
      <vt:lpstr>USA Aquifers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Spatial Products Useful for Irrigators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Trenton Franz</cp:lastModifiedBy>
  <cp:revision>582</cp:revision>
  <cp:lastPrinted>2011-11-23T17:58:00Z</cp:lastPrinted>
  <dcterms:created xsi:type="dcterms:W3CDTF">2011-10-13T19:10:29Z</dcterms:created>
  <dcterms:modified xsi:type="dcterms:W3CDTF">2021-05-10T21:39:27Z</dcterms:modified>
</cp:coreProperties>
</file>