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595" r:id="rId2"/>
    <p:sldId id="1344" r:id="rId3"/>
    <p:sldId id="1346" r:id="rId4"/>
    <p:sldId id="1343" r:id="rId5"/>
    <p:sldId id="1347" r:id="rId6"/>
    <p:sldId id="1348" r:id="rId7"/>
    <p:sldId id="1349" r:id="rId8"/>
    <p:sldId id="1350" r:id="rId9"/>
    <p:sldId id="1355" r:id="rId10"/>
    <p:sldId id="1351" r:id="rId11"/>
    <p:sldId id="1352" r:id="rId12"/>
    <p:sldId id="1353" r:id="rId13"/>
    <p:sldId id="1354" r:id="rId14"/>
    <p:sldId id="1146" r:id="rId15"/>
    <p:sldId id="1345" r:id="rId16"/>
    <p:sldId id="1340" r:id="rId17"/>
    <p:sldId id="1219" r:id="rId18"/>
    <p:sldId id="1293" r:id="rId19"/>
    <p:sldId id="1294" r:id="rId20"/>
    <p:sldId id="1295" r:id="rId21"/>
    <p:sldId id="1206" r:id="rId22"/>
    <p:sldId id="1341" r:id="rId23"/>
    <p:sldId id="1296" r:id="rId24"/>
    <p:sldId id="1323" r:id="rId25"/>
    <p:sldId id="1049" r:id="rId26"/>
    <p:sldId id="1089" r:id="rId27"/>
    <p:sldId id="329" r:id="rId28"/>
    <p:sldId id="1329" r:id="rId29"/>
    <p:sldId id="1332" r:id="rId30"/>
    <p:sldId id="1342" r:id="rId31"/>
    <p:sldId id="1356" r:id="rId32"/>
    <p:sldId id="1357" r:id="rId33"/>
    <p:sldId id="1358" r:id="rId34"/>
    <p:sldId id="1359" r:id="rId35"/>
    <p:sldId id="1360" r:id="rId36"/>
    <p:sldId id="1361" r:id="rId37"/>
    <p:sldId id="1375" r:id="rId38"/>
    <p:sldId id="1362" r:id="rId39"/>
    <p:sldId id="1368" r:id="rId40"/>
    <p:sldId id="1330" r:id="rId41"/>
    <p:sldId id="1369" r:id="rId42"/>
    <p:sldId id="1363" r:id="rId43"/>
    <p:sldId id="1364" r:id="rId44"/>
    <p:sldId id="1365" r:id="rId45"/>
    <p:sldId id="1366" r:id="rId46"/>
    <p:sldId id="1367" r:id="rId47"/>
    <p:sldId id="1331" r:id="rId48"/>
    <p:sldId id="1370" r:id="rId49"/>
    <p:sldId id="1371" r:id="rId50"/>
    <p:sldId id="1372" r:id="rId51"/>
    <p:sldId id="1373" r:id="rId52"/>
    <p:sldId id="1374" r:id="rId53"/>
    <p:sldId id="1333" r:id="rId54"/>
    <p:sldId id="1334" r:id="rId55"/>
    <p:sldId id="1335" r:id="rId56"/>
    <p:sldId id="1336" r:id="rId57"/>
    <p:sldId id="1337" r:id="rId58"/>
    <p:sldId id="1338" r:id="rId59"/>
    <p:sldId id="1339" r:id="rId60"/>
    <p:sldId id="1228" r:id="rId61"/>
    <p:sldId id="1376" r:id="rId62"/>
    <p:sldId id="1377" r:id="rId63"/>
    <p:sldId id="1378" r:id="rId64"/>
    <p:sldId id="878" r:id="rId65"/>
  </p:sldIdLst>
  <p:sldSz cx="10058400" cy="7772400"/>
  <p:notesSz cx="6858000" cy="9144000"/>
  <p:defaultTextStyle>
    <a:defPPr>
      <a:defRPr lang="en-US"/>
    </a:defPPr>
    <a:lvl1pPr algn="l" rtl="0" fontAlgn="base">
      <a:spcBef>
        <a:spcPct val="0"/>
      </a:spcBef>
      <a:spcAft>
        <a:spcPct val="0"/>
      </a:spcAft>
      <a:defRPr sz="4000" kern="1200">
        <a:solidFill>
          <a:schemeClr val="tx1"/>
        </a:solidFill>
        <a:latin typeface="Arial" charset="0"/>
        <a:ea typeface="ＭＳ Ｐゴシック" charset="0"/>
        <a:cs typeface="ＭＳ Ｐゴシック" charset="0"/>
      </a:defRPr>
    </a:lvl1pPr>
    <a:lvl2pPr marL="508000" indent="-50800" algn="l" rtl="0" fontAlgn="base">
      <a:spcBef>
        <a:spcPct val="0"/>
      </a:spcBef>
      <a:spcAft>
        <a:spcPct val="0"/>
      </a:spcAft>
      <a:defRPr sz="4000" kern="1200">
        <a:solidFill>
          <a:schemeClr val="tx1"/>
        </a:solidFill>
        <a:latin typeface="Arial" charset="0"/>
        <a:ea typeface="ＭＳ Ｐゴシック" charset="0"/>
        <a:cs typeface="ＭＳ Ｐゴシック" charset="0"/>
      </a:defRPr>
    </a:lvl2pPr>
    <a:lvl3pPr marL="1017588" indent="-103188" algn="l" rtl="0" fontAlgn="base">
      <a:spcBef>
        <a:spcPct val="0"/>
      </a:spcBef>
      <a:spcAft>
        <a:spcPct val="0"/>
      </a:spcAft>
      <a:defRPr sz="4000" kern="1200">
        <a:solidFill>
          <a:schemeClr val="tx1"/>
        </a:solidFill>
        <a:latin typeface="Arial" charset="0"/>
        <a:ea typeface="ＭＳ Ｐゴシック" charset="0"/>
        <a:cs typeface="ＭＳ Ｐゴシック" charset="0"/>
      </a:defRPr>
    </a:lvl3pPr>
    <a:lvl4pPr marL="1527175" indent="-155575" algn="l" rtl="0" fontAlgn="base">
      <a:spcBef>
        <a:spcPct val="0"/>
      </a:spcBef>
      <a:spcAft>
        <a:spcPct val="0"/>
      </a:spcAft>
      <a:defRPr sz="4000" kern="1200">
        <a:solidFill>
          <a:schemeClr val="tx1"/>
        </a:solidFill>
        <a:latin typeface="Arial" charset="0"/>
        <a:ea typeface="ＭＳ Ｐゴシック" charset="0"/>
        <a:cs typeface="ＭＳ Ｐゴシック" charset="0"/>
      </a:defRPr>
    </a:lvl4pPr>
    <a:lvl5pPr marL="2035175" indent="-206375" algn="l" rtl="0" fontAlgn="base">
      <a:spcBef>
        <a:spcPct val="0"/>
      </a:spcBef>
      <a:spcAft>
        <a:spcPct val="0"/>
      </a:spcAft>
      <a:defRPr sz="4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4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4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4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4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448">
          <p15:clr>
            <a:srgbClr val="A4A3A4"/>
          </p15:clr>
        </p15:guide>
        <p15:guide id="2" pos="59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a:srgbClr val="0CB02C"/>
    <a:srgbClr val="181279"/>
    <a:srgbClr val="808080"/>
    <a:srgbClr val="800000"/>
    <a:srgbClr val="990000"/>
    <a:srgbClr val="000066"/>
    <a:srgbClr val="0000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36" autoAdjust="0"/>
    <p:restoredTop sz="95333" autoAdjust="0"/>
  </p:normalViewPr>
  <p:slideViewPr>
    <p:cSldViewPr snapToGrid="0">
      <p:cViewPr varScale="1">
        <p:scale>
          <a:sx n="98" d="100"/>
          <a:sy n="98" d="100"/>
        </p:scale>
        <p:origin x="712" y="192"/>
      </p:cViewPr>
      <p:guideLst>
        <p:guide orient="horz" pos="2448"/>
        <p:guide pos="590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0F8C900-DEB1-9B4A-8580-47372D4C34DB}" type="datetimeFigureOut">
              <a:rPr lang="en-US"/>
              <a:pPr>
                <a:defRPr/>
              </a:pPr>
              <a:t>5/10/21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D790E4F-A00C-CA40-8A02-A62570DE88FD}" type="slidenum">
              <a:rPr lang="en-US"/>
              <a:pPr>
                <a:defRPr/>
              </a:pPr>
              <a:t>‹#›</a:t>
            </a:fld>
            <a:endParaRPr lang="en-US"/>
          </a:p>
        </p:txBody>
      </p:sp>
    </p:spTree>
    <p:extLst>
      <p:ext uri="{BB962C8B-B14F-4D97-AF65-F5344CB8AC3E}">
        <p14:creationId xmlns:p14="http://schemas.microsoft.com/office/powerpoint/2010/main" val="32797834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ltLang="en-US"/>
          </a:p>
        </p:txBody>
      </p:sp>
      <p:sp>
        <p:nvSpPr>
          <p:cNvPr id="82948" name="Rectangle 4"/>
          <p:cNvSpPr>
            <a:spLocks noGrp="1" noRot="1" noChangeAspect="1" noChangeArrowheads="1" noTextEdit="1"/>
          </p:cNvSpPr>
          <p:nvPr>
            <p:ph type="sldImg" idx="2"/>
          </p:nvPr>
        </p:nvSpPr>
        <p:spPr bwMode="auto">
          <a:xfrm>
            <a:off x="1209675" y="685800"/>
            <a:ext cx="443865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C628C2E3-1424-A94A-841B-0561CF3AF224}" type="slidenum">
              <a:rPr lang="en-US"/>
              <a:pPr>
                <a:defRPr/>
              </a:pPr>
              <a:t>‹#›</a:t>
            </a:fld>
            <a:endParaRPr lang="en-US"/>
          </a:p>
        </p:txBody>
      </p:sp>
    </p:spTree>
    <p:extLst>
      <p:ext uri="{BB962C8B-B14F-4D97-AF65-F5344CB8AC3E}">
        <p14:creationId xmlns:p14="http://schemas.microsoft.com/office/powerpoint/2010/main" val="368687846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300" kern="1200">
        <a:solidFill>
          <a:schemeClr val="tx1"/>
        </a:solidFill>
        <a:latin typeface="Arial" charset="0"/>
        <a:ea typeface="ＭＳ Ｐゴシック" charset="0"/>
        <a:cs typeface="ＭＳ Ｐゴシック" charset="0"/>
      </a:defRPr>
    </a:lvl1pPr>
    <a:lvl2pPr marL="508000" algn="l" rtl="0" eaLnBrk="0" fontAlgn="base" hangingPunct="0">
      <a:spcBef>
        <a:spcPct val="30000"/>
      </a:spcBef>
      <a:spcAft>
        <a:spcPct val="0"/>
      </a:spcAft>
      <a:defRPr sz="1300" kern="1200">
        <a:solidFill>
          <a:schemeClr val="tx1"/>
        </a:solidFill>
        <a:latin typeface="Arial" charset="0"/>
        <a:ea typeface="ＭＳ Ｐゴシック" charset="0"/>
        <a:cs typeface="+mn-cs"/>
      </a:defRPr>
    </a:lvl2pPr>
    <a:lvl3pPr marL="1017588" algn="l" rtl="0" eaLnBrk="0" fontAlgn="base" hangingPunct="0">
      <a:spcBef>
        <a:spcPct val="30000"/>
      </a:spcBef>
      <a:spcAft>
        <a:spcPct val="0"/>
      </a:spcAft>
      <a:defRPr sz="1300" kern="1200">
        <a:solidFill>
          <a:schemeClr val="tx1"/>
        </a:solidFill>
        <a:latin typeface="Arial" charset="0"/>
        <a:ea typeface="ＭＳ Ｐゴシック" charset="0"/>
        <a:cs typeface="+mn-cs"/>
      </a:defRPr>
    </a:lvl3pPr>
    <a:lvl4pPr marL="1527175" algn="l" rtl="0" eaLnBrk="0" fontAlgn="base" hangingPunct="0">
      <a:spcBef>
        <a:spcPct val="30000"/>
      </a:spcBef>
      <a:spcAft>
        <a:spcPct val="0"/>
      </a:spcAft>
      <a:defRPr sz="1300" kern="1200">
        <a:solidFill>
          <a:schemeClr val="tx1"/>
        </a:solidFill>
        <a:latin typeface="Arial" charset="0"/>
        <a:ea typeface="ＭＳ Ｐゴシック" charset="0"/>
        <a:cs typeface="+mn-cs"/>
      </a:defRPr>
    </a:lvl4pPr>
    <a:lvl5pPr marL="2035175" algn="l" rtl="0" eaLnBrk="0" fontAlgn="base" hangingPunct="0">
      <a:spcBef>
        <a:spcPct val="30000"/>
      </a:spcBef>
      <a:spcAft>
        <a:spcPct val="0"/>
      </a:spcAft>
      <a:defRPr sz="1300" kern="1200">
        <a:solidFill>
          <a:schemeClr val="tx1"/>
        </a:solidFill>
        <a:latin typeface="Arial" charset="0"/>
        <a:ea typeface="ＭＳ Ｐゴシック" charset="0"/>
        <a:cs typeface="+mn-cs"/>
      </a:defRPr>
    </a:lvl5pPr>
    <a:lvl6pPr marL="2545574" algn="l" defTabSz="1018228" rtl="0" eaLnBrk="1" latinLnBrk="0" hangingPunct="1">
      <a:defRPr sz="1300" kern="1200">
        <a:solidFill>
          <a:schemeClr val="tx1"/>
        </a:solidFill>
        <a:latin typeface="+mn-lt"/>
        <a:ea typeface="+mn-ea"/>
        <a:cs typeface="+mn-cs"/>
      </a:defRPr>
    </a:lvl6pPr>
    <a:lvl7pPr marL="3054686" algn="l" defTabSz="1018228" rtl="0" eaLnBrk="1" latinLnBrk="0" hangingPunct="1">
      <a:defRPr sz="1300" kern="1200">
        <a:solidFill>
          <a:schemeClr val="tx1"/>
        </a:solidFill>
        <a:latin typeface="+mn-lt"/>
        <a:ea typeface="+mn-ea"/>
        <a:cs typeface="+mn-cs"/>
      </a:defRPr>
    </a:lvl7pPr>
    <a:lvl8pPr marL="3563802" algn="l" defTabSz="1018228" rtl="0" eaLnBrk="1" latinLnBrk="0" hangingPunct="1">
      <a:defRPr sz="1300" kern="1200">
        <a:solidFill>
          <a:schemeClr val="tx1"/>
        </a:solidFill>
        <a:latin typeface="+mn-lt"/>
        <a:ea typeface="+mn-ea"/>
        <a:cs typeface="+mn-cs"/>
      </a:defRPr>
    </a:lvl8pPr>
    <a:lvl9pPr marL="4072914" algn="l" defTabSz="101822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 of hydrologic structure and processes</a:t>
            </a:r>
          </a:p>
        </p:txBody>
      </p:sp>
      <p:sp>
        <p:nvSpPr>
          <p:cNvPr id="4" name="Slide Number Placeholder 3"/>
          <p:cNvSpPr>
            <a:spLocks noGrp="1"/>
          </p:cNvSpPr>
          <p:nvPr>
            <p:ph type="sldNum" sz="quarter" idx="10"/>
          </p:nvPr>
        </p:nvSpPr>
        <p:spPr/>
        <p:txBody>
          <a:bodyPr/>
          <a:lstStyle/>
          <a:p>
            <a:fld id="{CB548FFC-AFBC-6E46-8A3E-75FB03E0A100}" type="slidenum">
              <a:rPr lang="en-US" smtClean="0"/>
              <a:t>27</a:t>
            </a:fld>
            <a:endParaRPr lang="en-US"/>
          </a:p>
        </p:txBody>
      </p:sp>
    </p:spTree>
    <p:extLst>
      <p:ext uri="{BB962C8B-B14F-4D97-AF65-F5344CB8AC3E}">
        <p14:creationId xmlns:p14="http://schemas.microsoft.com/office/powerpoint/2010/main" val="105971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pPr>
              <a:defRPr/>
            </a:pPr>
            <a:fld id="{840F25FF-FAC8-B148-8CC6-C550D152BF3A}" type="slidenum">
              <a:rPr lang="en-US"/>
              <a:pPr>
                <a:defRPr/>
              </a:pPr>
              <a:t>‹#›</a:t>
            </a:fld>
            <a:endParaRPr lang="en-US"/>
          </a:p>
        </p:txBody>
      </p:sp>
    </p:spTree>
    <p:extLst>
      <p:ext uri="{BB962C8B-B14F-4D97-AF65-F5344CB8AC3E}">
        <p14:creationId xmlns:p14="http://schemas.microsoft.com/office/powerpoint/2010/main" val="303658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6760" y="86360"/>
            <a:ext cx="2291080" cy="6390640"/>
          </a:xfrm>
          <a:prstGeom prst="rect">
            <a:avLst/>
          </a:prstGeom>
        </p:spPr>
        <p:txBody>
          <a:bodyPr vert="eaVert" lIns="101823" tIns="50911" rIns="101823" bIns="50911"/>
          <a:lstStyle/>
          <a:p>
            <a:r>
              <a:rPr lang="en-US"/>
              <a:t>Click to edit Master title style</a:t>
            </a:r>
          </a:p>
        </p:txBody>
      </p:sp>
      <p:sp>
        <p:nvSpPr>
          <p:cNvPr id="3" name="Vertical Text Placeholder 2"/>
          <p:cNvSpPr>
            <a:spLocks noGrp="1"/>
          </p:cNvSpPr>
          <p:nvPr>
            <p:ph type="body" orient="vert" idx="1"/>
          </p:nvPr>
        </p:nvSpPr>
        <p:spPr>
          <a:xfrm>
            <a:off x="220033" y="86360"/>
            <a:ext cx="6709093" cy="63906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pPr>
              <a:defRPr/>
            </a:pPr>
            <a:fld id="{737B3BC2-CC58-F142-851E-9F2AF14C68D8}" type="slidenum">
              <a:rPr lang="en-US"/>
              <a:pPr>
                <a:defRPr/>
              </a:pPr>
              <a:t>‹#›</a:t>
            </a:fld>
            <a:endParaRPr lang="en-US"/>
          </a:p>
        </p:txBody>
      </p:sp>
    </p:spTree>
    <p:extLst>
      <p:ext uri="{BB962C8B-B14F-4D97-AF65-F5344CB8AC3E}">
        <p14:creationId xmlns:p14="http://schemas.microsoft.com/office/powerpoint/2010/main" val="1620148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502920" y="7077922"/>
            <a:ext cx="2346960" cy="5397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436620" y="7077922"/>
            <a:ext cx="3185160" cy="5397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D4A07B-A596-1349-B7C5-2239F6D4CD59}" type="slidenum">
              <a:rPr lang="en-US" altLang="en-US"/>
              <a:pPr/>
              <a:t>‹#›</a:t>
            </a:fld>
            <a:endParaRPr lang="en-US" altLang="en-US"/>
          </a:p>
        </p:txBody>
      </p:sp>
    </p:spTree>
    <p:extLst>
      <p:ext uri="{BB962C8B-B14F-4D97-AF65-F5344CB8AC3E}">
        <p14:creationId xmlns:p14="http://schemas.microsoft.com/office/powerpoint/2010/main" val="319840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2920" indent="0" algn="ctr">
              <a:buNone/>
              <a:defRPr/>
            </a:lvl2pPr>
            <a:lvl3pPr marL="1005840" indent="0" algn="ctr">
              <a:buNone/>
              <a:defRPr/>
            </a:lvl3pPr>
            <a:lvl4pPr marL="1508760" indent="0" algn="ctr">
              <a:buNone/>
              <a:defRPr/>
            </a:lvl4pPr>
            <a:lvl5pPr marL="2011680" indent="0" algn="ctr">
              <a:buNone/>
              <a:defRPr/>
            </a:lvl5pPr>
            <a:lvl6pPr marL="2514600" indent="0" algn="ctr">
              <a:buNone/>
              <a:defRPr/>
            </a:lvl6pPr>
            <a:lvl7pPr marL="3017520" indent="0" algn="ctr">
              <a:buNone/>
              <a:defRPr/>
            </a:lvl7pPr>
            <a:lvl8pPr marL="3520440" indent="0" algn="ctr">
              <a:buNone/>
              <a:defRPr/>
            </a:lvl8pPr>
            <a:lvl9pPr marL="402336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11EF6DB-3D18-514E-82A9-B90AD28A1FDE}" type="slidenum">
              <a:rPr lang="en-US" altLang="en-US"/>
              <a:pPr/>
              <a:t>‹#›</a:t>
            </a:fld>
            <a:endParaRPr lang="en-US" altLang="en-US"/>
          </a:p>
        </p:txBody>
      </p:sp>
    </p:spTree>
    <p:extLst>
      <p:ext uri="{BB962C8B-B14F-4D97-AF65-F5344CB8AC3E}">
        <p14:creationId xmlns:p14="http://schemas.microsoft.com/office/powerpoint/2010/main" val="2517586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3"/>
            <a:ext cx="8549640" cy="1543685"/>
          </a:xfrm>
          <a:prstGeom prst="rect">
            <a:avLst/>
          </a:prstGeom>
        </p:spPr>
        <p:txBody>
          <a:bodyPr lIns="101823" tIns="50911" rIns="101823" bIns="50911"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115" indent="0">
              <a:buNone/>
              <a:defRPr sz="2000"/>
            </a:lvl2pPr>
            <a:lvl3pPr marL="1018228" indent="0">
              <a:buNone/>
              <a:defRPr sz="1800"/>
            </a:lvl3pPr>
            <a:lvl4pPr marL="1527344" indent="0">
              <a:buNone/>
              <a:defRPr sz="1600"/>
            </a:lvl4pPr>
            <a:lvl5pPr marL="2036458" indent="0">
              <a:buNone/>
              <a:defRPr sz="1600"/>
            </a:lvl5pPr>
            <a:lvl6pPr marL="2545574" indent="0">
              <a:buNone/>
              <a:defRPr sz="1600"/>
            </a:lvl6pPr>
            <a:lvl7pPr marL="3054686" indent="0">
              <a:buNone/>
              <a:defRPr sz="1600"/>
            </a:lvl7pPr>
            <a:lvl8pPr marL="3563802" indent="0">
              <a:buNone/>
              <a:defRPr sz="1600"/>
            </a:lvl8pPr>
            <a:lvl9pPr marL="4072914" indent="0">
              <a:buNone/>
              <a:defRPr sz="1600"/>
            </a:lvl9pPr>
          </a:lstStyle>
          <a:p>
            <a:pPr lvl="0"/>
            <a:r>
              <a:rPr lang="en-US"/>
              <a:t>Click to edit Master text styles</a:t>
            </a:r>
          </a:p>
        </p:txBody>
      </p:sp>
      <p:sp>
        <p:nvSpPr>
          <p:cNvPr id="4" name="Rectangle 17"/>
          <p:cNvSpPr>
            <a:spLocks noGrp="1" noChangeArrowheads="1"/>
          </p:cNvSpPr>
          <p:nvPr>
            <p:ph type="sldNum" sz="quarter" idx="10"/>
          </p:nvPr>
        </p:nvSpPr>
        <p:spPr>
          <a:ln/>
        </p:spPr>
        <p:txBody>
          <a:bodyPr/>
          <a:lstStyle>
            <a:lvl1pPr>
              <a:defRPr/>
            </a:lvl1pPr>
          </a:lstStyle>
          <a:p>
            <a:pPr>
              <a:defRPr/>
            </a:pPr>
            <a:fld id="{11B2C8F4-B4AE-D344-9EAD-4C7D60B67F50}" type="slidenum">
              <a:rPr lang="en-US"/>
              <a:pPr>
                <a:defRPr/>
              </a:pPr>
              <a:t>‹#›</a:t>
            </a:fld>
            <a:endParaRPr lang="en-US"/>
          </a:p>
        </p:txBody>
      </p:sp>
    </p:spTree>
    <p:extLst>
      <p:ext uri="{BB962C8B-B14F-4D97-AF65-F5344CB8AC3E}">
        <p14:creationId xmlns:p14="http://schemas.microsoft.com/office/powerpoint/2010/main" val="87077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0028" y="86360"/>
            <a:ext cx="5448300" cy="431800"/>
          </a:xfrm>
          <a:prstGeom prst="rect">
            <a:avLst/>
          </a:prstGeom>
        </p:spPr>
        <p:txBody>
          <a:bodyPr lIns="101823" tIns="50911" rIns="101823" bIns="50911"/>
          <a:lstStyle/>
          <a:p>
            <a:r>
              <a:rPr lang="en-US"/>
              <a:t>Click to edit Master title style</a:t>
            </a:r>
          </a:p>
        </p:txBody>
      </p:sp>
      <p:sp>
        <p:nvSpPr>
          <p:cNvPr id="3" name="Content Placeholder 2"/>
          <p:cNvSpPr>
            <a:spLocks noGrp="1"/>
          </p:cNvSpPr>
          <p:nvPr>
            <p:ph sz="half" idx="1"/>
          </p:nvPr>
        </p:nvSpPr>
        <p:spPr>
          <a:xfrm>
            <a:off x="754380" y="1036320"/>
            <a:ext cx="4232910" cy="544068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4930" y="1036320"/>
            <a:ext cx="4232910" cy="544068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sldNum" sz="quarter" idx="10"/>
          </p:nvPr>
        </p:nvSpPr>
        <p:spPr>
          <a:ln/>
        </p:spPr>
        <p:txBody>
          <a:bodyPr/>
          <a:lstStyle>
            <a:lvl1pPr>
              <a:defRPr/>
            </a:lvl1pPr>
          </a:lstStyle>
          <a:p>
            <a:pPr>
              <a:defRPr/>
            </a:pPr>
            <a:fld id="{8C6A5179-B0DD-AA4E-97AA-87FB530BB313}" type="slidenum">
              <a:rPr lang="en-US"/>
              <a:pPr>
                <a:defRPr/>
              </a:pPr>
              <a:t>‹#›</a:t>
            </a:fld>
            <a:endParaRPr lang="en-US"/>
          </a:p>
        </p:txBody>
      </p:sp>
    </p:spTree>
    <p:extLst>
      <p:ext uri="{BB962C8B-B14F-4D97-AF65-F5344CB8AC3E}">
        <p14:creationId xmlns:p14="http://schemas.microsoft.com/office/powerpoint/2010/main" val="2954962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lIns="101823" tIns="50911" rIns="101823" bIns="50911"/>
          <a:lstStyle>
            <a:lvl1pPr>
              <a:defRPr/>
            </a:lvl1pPr>
          </a:lstStyle>
          <a:p>
            <a:r>
              <a:rPr lang="en-US"/>
              <a:t>Click to edit Master title style</a:t>
            </a:r>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115" indent="0">
              <a:buNone/>
              <a:defRPr sz="2200" b="1"/>
            </a:lvl2pPr>
            <a:lvl3pPr marL="1018228" indent="0">
              <a:buNone/>
              <a:defRPr sz="2000" b="1"/>
            </a:lvl3pPr>
            <a:lvl4pPr marL="1527344" indent="0">
              <a:buNone/>
              <a:defRPr sz="1800" b="1"/>
            </a:lvl4pPr>
            <a:lvl5pPr marL="2036458" indent="0">
              <a:buNone/>
              <a:defRPr sz="1800" b="1"/>
            </a:lvl5pPr>
            <a:lvl6pPr marL="2545574" indent="0">
              <a:buNone/>
              <a:defRPr sz="1800" b="1"/>
            </a:lvl6pPr>
            <a:lvl7pPr marL="3054686" indent="0">
              <a:buNone/>
              <a:defRPr sz="1800" b="1"/>
            </a:lvl7pPr>
            <a:lvl8pPr marL="3563802" indent="0">
              <a:buNone/>
              <a:defRPr sz="1800" b="1"/>
            </a:lvl8pPr>
            <a:lvl9pPr marL="4072914"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33" y="1739795"/>
            <a:ext cx="4445953" cy="725064"/>
          </a:xfrm>
        </p:spPr>
        <p:txBody>
          <a:bodyPr anchor="b"/>
          <a:lstStyle>
            <a:lvl1pPr marL="0" indent="0">
              <a:buNone/>
              <a:defRPr sz="2700" b="1"/>
            </a:lvl1pPr>
            <a:lvl2pPr marL="509115" indent="0">
              <a:buNone/>
              <a:defRPr sz="2200" b="1"/>
            </a:lvl2pPr>
            <a:lvl3pPr marL="1018228" indent="0">
              <a:buNone/>
              <a:defRPr sz="2000" b="1"/>
            </a:lvl3pPr>
            <a:lvl4pPr marL="1527344" indent="0">
              <a:buNone/>
              <a:defRPr sz="1800" b="1"/>
            </a:lvl4pPr>
            <a:lvl5pPr marL="2036458" indent="0">
              <a:buNone/>
              <a:defRPr sz="1800" b="1"/>
            </a:lvl5pPr>
            <a:lvl6pPr marL="2545574" indent="0">
              <a:buNone/>
              <a:defRPr sz="1800" b="1"/>
            </a:lvl6pPr>
            <a:lvl7pPr marL="3054686" indent="0">
              <a:buNone/>
              <a:defRPr sz="1800" b="1"/>
            </a:lvl7pPr>
            <a:lvl8pPr marL="3563802" indent="0">
              <a:buNone/>
              <a:defRPr sz="1800" b="1"/>
            </a:lvl8pPr>
            <a:lvl9pPr marL="4072914"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33"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sldNum" sz="quarter" idx="10"/>
          </p:nvPr>
        </p:nvSpPr>
        <p:spPr>
          <a:ln/>
        </p:spPr>
        <p:txBody>
          <a:bodyPr/>
          <a:lstStyle>
            <a:lvl1pPr>
              <a:defRPr/>
            </a:lvl1pPr>
          </a:lstStyle>
          <a:p>
            <a:pPr>
              <a:defRPr/>
            </a:pPr>
            <a:fld id="{9C84E269-405B-8A48-BD04-84B4A156170B}" type="slidenum">
              <a:rPr lang="en-US"/>
              <a:pPr>
                <a:defRPr/>
              </a:pPr>
              <a:t>‹#›</a:t>
            </a:fld>
            <a:endParaRPr lang="en-US"/>
          </a:p>
        </p:txBody>
      </p:sp>
    </p:spTree>
    <p:extLst>
      <p:ext uri="{BB962C8B-B14F-4D97-AF65-F5344CB8AC3E}">
        <p14:creationId xmlns:p14="http://schemas.microsoft.com/office/powerpoint/2010/main" val="3348230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0028" y="86360"/>
            <a:ext cx="5448300" cy="431800"/>
          </a:xfrm>
          <a:prstGeom prst="rect">
            <a:avLst/>
          </a:prstGeom>
        </p:spPr>
        <p:txBody>
          <a:bodyPr lIns="101823" tIns="50911" rIns="101823" bIns="50911"/>
          <a:lstStyle/>
          <a:p>
            <a:r>
              <a:rPr lang="en-US"/>
              <a:t>Click to edit Master title style</a:t>
            </a:r>
          </a:p>
        </p:txBody>
      </p:sp>
      <p:sp>
        <p:nvSpPr>
          <p:cNvPr id="3" name="Rectangle 17"/>
          <p:cNvSpPr>
            <a:spLocks noGrp="1" noChangeArrowheads="1"/>
          </p:cNvSpPr>
          <p:nvPr>
            <p:ph type="sldNum" sz="quarter" idx="10"/>
          </p:nvPr>
        </p:nvSpPr>
        <p:spPr>
          <a:ln/>
        </p:spPr>
        <p:txBody>
          <a:bodyPr/>
          <a:lstStyle>
            <a:lvl1pPr>
              <a:defRPr/>
            </a:lvl1pPr>
          </a:lstStyle>
          <a:p>
            <a:pPr>
              <a:defRPr/>
            </a:pPr>
            <a:fld id="{A7500F70-2FBF-8F40-971B-64A6FA1327D1}" type="slidenum">
              <a:rPr lang="en-US"/>
              <a:pPr>
                <a:defRPr/>
              </a:pPr>
              <a:t>‹#›</a:t>
            </a:fld>
            <a:endParaRPr lang="en-US"/>
          </a:p>
        </p:txBody>
      </p:sp>
    </p:spTree>
    <p:extLst>
      <p:ext uri="{BB962C8B-B14F-4D97-AF65-F5344CB8AC3E}">
        <p14:creationId xmlns:p14="http://schemas.microsoft.com/office/powerpoint/2010/main" val="2339159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ln/>
        </p:spPr>
        <p:txBody>
          <a:bodyPr/>
          <a:lstStyle>
            <a:lvl1pPr>
              <a:defRPr/>
            </a:lvl1pPr>
          </a:lstStyle>
          <a:p>
            <a:pPr>
              <a:defRPr/>
            </a:pPr>
            <a:fld id="{A5D94AB2-1003-D640-AD53-1112DE800265}" type="slidenum">
              <a:rPr lang="en-US"/>
              <a:pPr>
                <a:defRPr/>
              </a:pPr>
              <a:t>‹#›</a:t>
            </a:fld>
            <a:endParaRPr lang="en-US"/>
          </a:p>
        </p:txBody>
      </p:sp>
    </p:spTree>
    <p:extLst>
      <p:ext uri="{BB962C8B-B14F-4D97-AF65-F5344CB8AC3E}">
        <p14:creationId xmlns:p14="http://schemas.microsoft.com/office/powerpoint/2010/main" val="3999173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a:prstGeom prst="rect">
            <a:avLst/>
          </a:prstGeom>
        </p:spPr>
        <p:txBody>
          <a:bodyPr lIns="101823" tIns="50911" rIns="101823" bIns="50911"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9115" indent="0">
              <a:buNone/>
              <a:defRPr sz="1300"/>
            </a:lvl2pPr>
            <a:lvl3pPr marL="1018228" indent="0">
              <a:buNone/>
              <a:defRPr sz="1100"/>
            </a:lvl3pPr>
            <a:lvl4pPr marL="1527344" indent="0">
              <a:buNone/>
              <a:defRPr sz="1000"/>
            </a:lvl4pPr>
            <a:lvl5pPr marL="2036458" indent="0">
              <a:buNone/>
              <a:defRPr sz="1000"/>
            </a:lvl5pPr>
            <a:lvl6pPr marL="2545574" indent="0">
              <a:buNone/>
              <a:defRPr sz="1000"/>
            </a:lvl6pPr>
            <a:lvl7pPr marL="3054686" indent="0">
              <a:buNone/>
              <a:defRPr sz="1000"/>
            </a:lvl7pPr>
            <a:lvl8pPr marL="3563802" indent="0">
              <a:buNone/>
              <a:defRPr sz="1000"/>
            </a:lvl8pPr>
            <a:lvl9pPr marL="4072914" indent="0">
              <a:buNone/>
              <a:defRPr sz="10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AC325733-67B5-F349-AA05-28AB60FBA88F}" type="slidenum">
              <a:rPr lang="en-US"/>
              <a:pPr>
                <a:defRPr/>
              </a:pPr>
              <a:t>‹#›</a:t>
            </a:fld>
            <a:endParaRPr lang="en-US"/>
          </a:p>
        </p:txBody>
      </p:sp>
    </p:spTree>
    <p:extLst>
      <p:ext uri="{BB962C8B-B14F-4D97-AF65-F5344CB8AC3E}">
        <p14:creationId xmlns:p14="http://schemas.microsoft.com/office/powerpoint/2010/main" val="188990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a:prstGeom prst="rect">
            <a:avLst/>
          </a:prstGeom>
        </p:spPr>
        <p:txBody>
          <a:bodyPr lIns="101823" tIns="50911" rIns="101823" bIns="50911"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115" indent="0">
              <a:buNone/>
              <a:defRPr sz="3100"/>
            </a:lvl2pPr>
            <a:lvl3pPr marL="1018228" indent="0">
              <a:buNone/>
              <a:defRPr sz="2700"/>
            </a:lvl3pPr>
            <a:lvl4pPr marL="1527344" indent="0">
              <a:buNone/>
              <a:defRPr sz="2200"/>
            </a:lvl4pPr>
            <a:lvl5pPr marL="2036458" indent="0">
              <a:buNone/>
              <a:defRPr sz="2200"/>
            </a:lvl5pPr>
            <a:lvl6pPr marL="2545574" indent="0">
              <a:buNone/>
              <a:defRPr sz="2200"/>
            </a:lvl6pPr>
            <a:lvl7pPr marL="3054686" indent="0">
              <a:buNone/>
              <a:defRPr sz="2200"/>
            </a:lvl7pPr>
            <a:lvl8pPr marL="3563802" indent="0">
              <a:buNone/>
              <a:defRPr sz="2200"/>
            </a:lvl8pPr>
            <a:lvl9pPr marL="4072914"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115" indent="0">
              <a:buNone/>
              <a:defRPr sz="1300"/>
            </a:lvl2pPr>
            <a:lvl3pPr marL="1018228" indent="0">
              <a:buNone/>
              <a:defRPr sz="1100"/>
            </a:lvl3pPr>
            <a:lvl4pPr marL="1527344" indent="0">
              <a:buNone/>
              <a:defRPr sz="1000"/>
            </a:lvl4pPr>
            <a:lvl5pPr marL="2036458" indent="0">
              <a:buNone/>
              <a:defRPr sz="1000"/>
            </a:lvl5pPr>
            <a:lvl6pPr marL="2545574" indent="0">
              <a:buNone/>
              <a:defRPr sz="1000"/>
            </a:lvl6pPr>
            <a:lvl7pPr marL="3054686" indent="0">
              <a:buNone/>
              <a:defRPr sz="1000"/>
            </a:lvl7pPr>
            <a:lvl8pPr marL="3563802" indent="0">
              <a:buNone/>
              <a:defRPr sz="1000"/>
            </a:lvl8pPr>
            <a:lvl9pPr marL="4072914" indent="0">
              <a:buNone/>
              <a:defRPr sz="10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67A297A2-0568-C84A-9189-0BF6FA3C468F}" type="slidenum">
              <a:rPr lang="en-US"/>
              <a:pPr>
                <a:defRPr/>
              </a:pPr>
              <a:t>‹#›</a:t>
            </a:fld>
            <a:endParaRPr lang="en-US"/>
          </a:p>
        </p:txBody>
      </p:sp>
    </p:spTree>
    <p:extLst>
      <p:ext uri="{BB962C8B-B14F-4D97-AF65-F5344CB8AC3E}">
        <p14:creationId xmlns:p14="http://schemas.microsoft.com/office/powerpoint/2010/main" val="86705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0028" y="86360"/>
            <a:ext cx="5448300" cy="431800"/>
          </a:xfrm>
          <a:prstGeom prst="rect">
            <a:avLst/>
          </a:prstGeom>
        </p:spPr>
        <p:txBody>
          <a:bodyPr lIns="101823" tIns="50911" rIns="101823" bIns="50911"/>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pPr>
              <a:defRPr/>
            </a:pPr>
            <a:fld id="{0D8865EA-6D55-A148-BF34-08F22F29B3C5}" type="slidenum">
              <a:rPr lang="en-US"/>
              <a:pPr>
                <a:defRPr/>
              </a:pPr>
              <a:t>‹#›</a:t>
            </a:fld>
            <a:endParaRPr lang="en-US"/>
          </a:p>
        </p:txBody>
      </p:sp>
    </p:spTree>
    <p:extLst>
      <p:ext uri="{BB962C8B-B14F-4D97-AF65-F5344CB8AC3E}">
        <p14:creationId xmlns:p14="http://schemas.microsoft.com/office/powerpoint/2010/main" val="154910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0058400" cy="71051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60" name="Rectangle 16"/>
          <p:cNvSpPr>
            <a:spLocks noGrp="1" noChangeArrowheads="1"/>
          </p:cNvSpPr>
          <p:nvPr>
            <p:ph type="body" idx="1"/>
          </p:nvPr>
        </p:nvSpPr>
        <p:spPr bwMode="auto">
          <a:xfrm>
            <a:off x="754063" y="1036638"/>
            <a:ext cx="8634412" cy="544036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cmpd="tri">
                <a:solidFill>
                  <a:srgbClr val="000000"/>
                </a:solidFill>
                <a:miter lim="800000"/>
                <a:headEnd/>
                <a:tailEnd/>
              </a14:hiddenLine>
            </a:ext>
          </a:extLst>
        </p:spPr>
        <p:txBody>
          <a:bodyPr vert="horz" wrap="square" lIns="101823" tIns="50911" rIns="101823" bIns="509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sldNum" sz="quarter" idx="4"/>
          </p:nvPr>
        </p:nvSpPr>
        <p:spPr bwMode="auto">
          <a:xfrm>
            <a:off x="9220200" y="7340600"/>
            <a:ext cx="669925" cy="258763"/>
          </a:xfrm>
          <a:prstGeom prst="rect">
            <a:avLst/>
          </a:prstGeom>
          <a:noFill/>
          <a:ln w="9525">
            <a:noFill/>
            <a:miter lim="800000"/>
            <a:headEnd/>
            <a:tailEnd/>
          </a:ln>
          <a:effectLst/>
        </p:spPr>
        <p:txBody>
          <a:bodyPr vert="horz" wrap="square" lIns="101823" tIns="50911" rIns="101823" bIns="50911" numCol="1" anchor="t" anchorCtr="0" compatLnSpc="1">
            <a:prstTxWarp prst="textNoShape">
              <a:avLst/>
            </a:prstTxWarp>
          </a:bodyPr>
          <a:lstStyle>
            <a:lvl1pPr algn="r">
              <a:defRPr sz="1300" b="1">
                <a:cs typeface="+mn-cs"/>
              </a:defRPr>
            </a:lvl1pPr>
          </a:lstStyle>
          <a:p>
            <a:pPr>
              <a:defRPr/>
            </a:pPr>
            <a:fld id="{38D2F9E1-657B-CB42-AE5A-44E492C3841D}" type="slidenum">
              <a:rPr lang="en-US"/>
              <a:pPr>
                <a:defRPr/>
              </a:pPr>
              <a:t>‹#›</a:t>
            </a:fld>
            <a:endParaRPr lang="en-US"/>
          </a:p>
        </p:txBody>
      </p:sp>
      <p:pic>
        <p:nvPicPr>
          <p:cNvPr id="6" name="Picture 5"/>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67346"/>
            <a:ext cx="1500824" cy="584433"/>
          </a:xfrm>
          <a:prstGeom prst="rect">
            <a:avLst/>
          </a:prstGeom>
        </p:spPr>
      </p:pic>
      <p:pic>
        <p:nvPicPr>
          <p:cNvPr id="2" name="Picture 1"/>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559113" y="57726"/>
            <a:ext cx="1470424" cy="442555"/>
          </a:xfrm>
          <a:prstGeom prst="rect">
            <a:avLst/>
          </a:prstGeom>
        </p:spPr>
      </p:pic>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7" r:id="rId11"/>
    <p:sldLayoutId id="2147483818" r:id="rId12"/>
  </p:sldLayoutIdLst>
  <p:hf hdr="0" ftr="0" dt="0"/>
  <p:txStyles>
    <p:titleStyle>
      <a:lvl1pPr algn="l" rtl="0" eaLnBrk="0" fontAlgn="base" hangingPunct="0">
        <a:spcBef>
          <a:spcPct val="0"/>
        </a:spcBef>
        <a:spcAft>
          <a:spcPct val="0"/>
        </a:spcAft>
        <a:defRPr>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a:solidFill>
            <a:schemeClr val="bg1"/>
          </a:solidFill>
          <a:latin typeface="Arial Narrow" pitchFamily="34" charset="0"/>
          <a:ea typeface="ＭＳ Ｐゴシック" charset="0"/>
          <a:cs typeface="ＭＳ Ｐゴシック" charset="0"/>
        </a:defRPr>
      </a:lvl5pPr>
      <a:lvl6pPr marL="509115" algn="l" rtl="0" fontAlgn="base">
        <a:spcBef>
          <a:spcPct val="0"/>
        </a:spcBef>
        <a:spcAft>
          <a:spcPct val="0"/>
        </a:spcAft>
        <a:defRPr sz="1800">
          <a:solidFill>
            <a:schemeClr val="bg1"/>
          </a:solidFill>
          <a:latin typeface="Arial Narrow" pitchFamily="34" charset="0"/>
        </a:defRPr>
      </a:lvl6pPr>
      <a:lvl7pPr marL="1018228" algn="l" rtl="0" fontAlgn="base">
        <a:spcBef>
          <a:spcPct val="0"/>
        </a:spcBef>
        <a:spcAft>
          <a:spcPct val="0"/>
        </a:spcAft>
        <a:defRPr sz="1800">
          <a:solidFill>
            <a:schemeClr val="bg1"/>
          </a:solidFill>
          <a:latin typeface="Arial Narrow" pitchFamily="34" charset="0"/>
        </a:defRPr>
      </a:lvl7pPr>
      <a:lvl8pPr marL="1527344" algn="l" rtl="0" fontAlgn="base">
        <a:spcBef>
          <a:spcPct val="0"/>
        </a:spcBef>
        <a:spcAft>
          <a:spcPct val="0"/>
        </a:spcAft>
        <a:defRPr sz="1800">
          <a:solidFill>
            <a:schemeClr val="bg1"/>
          </a:solidFill>
          <a:latin typeface="Arial Narrow" pitchFamily="34" charset="0"/>
        </a:defRPr>
      </a:lvl8pPr>
      <a:lvl9pPr marL="2036458" algn="l" rtl="0" fontAlgn="base">
        <a:spcBef>
          <a:spcPct val="0"/>
        </a:spcBef>
        <a:spcAft>
          <a:spcPct val="0"/>
        </a:spcAft>
        <a:defRPr sz="1800">
          <a:solidFill>
            <a:schemeClr val="bg1"/>
          </a:solidFill>
          <a:latin typeface="Arial Narrow" pitchFamily="34"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a:solidFill>
            <a:schemeClr val="tx1"/>
          </a:solidFill>
          <a:latin typeface="+mn-lt"/>
          <a:ea typeface="ＭＳ Ｐゴシック" charset="0"/>
        </a:defRPr>
      </a:lvl2pPr>
      <a:lvl3pPr marL="1271588" indent="-254000" algn="l" rtl="0" eaLnBrk="0" fontAlgn="base" hangingPunct="0">
        <a:spcBef>
          <a:spcPct val="20000"/>
        </a:spcBef>
        <a:spcAft>
          <a:spcPct val="0"/>
        </a:spcAft>
        <a:buChar char="•"/>
        <a:defRPr>
          <a:solidFill>
            <a:schemeClr val="tx1"/>
          </a:solidFill>
          <a:latin typeface="+mn-lt"/>
          <a:ea typeface="ＭＳ Ｐゴシック" charset="0"/>
        </a:defRPr>
      </a:lvl3pPr>
      <a:lvl4pPr marL="1781175" indent="-254000" algn="l" rtl="0" eaLnBrk="0" fontAlgn="base" hangingPunct="0">
        <a:spcBef>
          <a:spcPct val="20000"/>
        </a:spcBef>
        <a:spcAft>
          <a:spcPct val="0"/>
        </a:spcAft>
        <a:buChar char="–"/>
        <a:defRPr>
          <a:solidFill>
            <a:schemeClr val="tx1"/>
          </a:solidFill>
          <a:latin typeface="+mn-lt"/>
          <a:ea typeface="ＭＳ Ｐゴシック" charset="0"/>
        </a:defRPr>
      </a:lvl4pPr>
      <a:lvl5pPr marL="2290763" indent="-254000" algn="l" rtl="0" eaLnBrk="0" fontAlgn="base" hangingPunct="0">
        <a:spcBef>
          <a:spcPct val="20000"/>
        </a:spcBef>
        <a:spcAft>
          <a:spcPct val="0"/>
        </a:spcAft>
        <a:buChar char="»"/>
        <a:defRPr>
          <a:solidFill>
            <a:schemeClr val="tx1"/>
          </a:solidFill>
          <a:latin typeface="+mn-lt"/>
          <a:ea typeface="ＭＳ Ｐゴシック" charset="0"/>
        </a:defRPr>
      </a:lvl5pPr>
      <a:lvl6pPr marL="2800129" indent="-254556" algn="l" rtl="0" fontAlgn="base">
        <a:spcBef>
          <a:spcPct val="20000"/>
        </a:spcBef>
        <a:spcAft>
          <a:spcPct val="0"/>
        </a:spcAft>
        <a:buChar char="»"/>
        <a:defRPr sz="1800">
          <a:solidFill>
            <a:schemeClr val="tx1"/>
          </a:solidFill>
          <a:latin typeface="+mn-lt"/>
        </a:defRPr>
      </a:lvl6pPr>
      <a:lvl7pPr marL="3309245" indent="-254556" algn="l" rtl="0" fontAlgn="base">
        <a:spcBef>
          <a:spcPct val="20000"/>
        </a:spcBef>
        <a:spcAft>
          <a:spcPct val="0"/>
        </a:spcAft>
        <a:buChar char="»"/>
        <a:defRPr sz="1800">
          <a:solidFill>
            <a:schemeClr val="tx1"/>
          </a:solidFill>
          <a:latin typeface="+mn-lt"/>
        </a:defRPr>
      </a:lvl7pPr>
      <a:lvl8pPr marL="3818359" indent="-254556" algn="l" rtl="0" fontAlgn="base">
        <a:spcBef>
          <a:spcPct val="20000"/>
        </a:spcBef>
        <a:spcAft>
          <a:spcPct val="0"/>
        </a:spcAft>
        <a:buChar char="»"/>
        <a:defRPr sz="1800">
          <a:solidFill>
            <a:schemeClr val="tx1"/>
          </a:solidFill>
          <a:latin typeface="+mn-lt"/>
        </a:defRPr>
      </a:lvl8pPr>
      <a:lvl9pPr marL="4327471" indent="-254556" algn="l" rtl="0" fontAlgn="base">
        <a:spcBef>
          <a:spcPct val="20000"/>
        </a:spcBef>
        <a:spcAft>
          <a:spcPct val="0"/>
        </a:spcAft>
        <a:buChar char="»"/>
        <a:defRPr sz="1800">
          <a:solidFill>
            <a:schemeClr val="tx1"/>
          </a:solidFill>
          <a:latin typeface="+mn-lt"/>
        </a:defRPr>
      </a:lvl9pPr>
    </p:bodyStyle>
    <p:otherStyle>
      <a:defPPr>
        <a:defRPr lang="en-US"/>
      </a:defPPr>
      <a:lvl1pPr marL="0" algn="l" defTabSz="1018228" rtl="0" eaLnBrk="1" latinLnBrk="0" hangingPunct="1">
        <a:defRPr sz="2000" kern="1200">
          <a:solidFill>
            <a:schemeClr val="tx1"/>
          </a:solidFill>
          <a:latin typeface="+mn-lt"/>
          <a:ea typeface="+mn-ea"/>
          <a:cs typeface="+mn-cs"/>
        </a:defRPr>
      </a:lvl1pPr>
      <a:lvl2pPr marL="509115" algn="l" defTabSz="1018228" rtl="0" eaLnBrk="1" latinLnBrk="0" hangingPunct="1">
        <a:defRPr sz="2000" kern="1200">
          <a:solidFill>
            <a:schemeClr val="tx1"/>
          </a:solidFill>
          <a:latin typeface="+mn-lt"/>
          <a:ea typeface="+mn-ea"/>
          <a:cs typeface="+mn-cs"/>
        </a:defRPr>
      </a:lvl2pPr>
      <a:lvl3pPr marL="1018228" algn="l" defTabSz="1018228" rtl="0" eaLnBrk="1" latinLnBrk="0" hangingPunct="1">
        <a:defRPr sz="2000" kern="1200">
          <a:solidFill>
            <a:schemeClr val="tx1"/>
          </a:solidFill>
          <a:latin typeface="+mn-lt"/>
          <a:ea typeface="+mn-ea"/>
          <a:cs typeface="+mn-cs"/>
        </a:defRPr>
      </a:lvl3pPr>
      <a:lvl4pPr marL="1527344" algn="l" defTabSz="1018228" rtl="0" eaLnBrk="1" latinLnBrk="0" hangingPunct="1">
        <a:defRPr sz="2000" kern="1200">
          <a:solidFill>
            <a:schemeClr val="tx1"/>
          </a:solidFill>
          <a:latin typeface="+mn-lt"/>
          <a:ea typeface="+mn-ea"/>
          <a:cs typeface="+mn-cs"/>
        </a:defRPr>
      </a:lvl4pPr>
      <a:lvl5pPr marL="2036458" algn="l" defTabSz="1018228" rtl="0" eaLnBrk="1" latinLnBrk="0" hangingPunct="1">
        <a:defRPr sz="2000" kern="1200">
          <a:solidFill>
            <a:schemeClr val="tx1"/>
          </a:solidFill>
          <a:latin typeface="+mn-lt"/>
          <a:ea typeface="+mn-ea"/>
          <a:cs typeface="+mn-cs"/>
        </a:defRPr>
      </a:lvl5pPr>
      <a:lvl6pPr marL="2545574" algn="l" defTabSz="1018228" rtl="0" eaLnBrk="1" latinLnBrk="0" hangingPunct="1">
        <a:defRPr sz="2000" kern="1200">
          <a:solidFill>
            <a:schemeClr val="tx1"/>
          </a:solidFill>
          <a:latin typeface="+mn-lt"/>
          <a:ea typeface="+mn-ea"/>
          <a:cs typeface="+mn-cs"/>
        </a:defRPr>
      </a:lvl6pPr>
      <a:lvl7pPr marL="3054686" algn="l" defTabSz="1018228" rtl="0" eaLnBrk="1" latinLnBrk="0" hangingPunct="1">
        <a:defRPr sz="2000" kern="1200">
          <a:solidFill>
            <a:schemeClr val="tx1"/>
          </a:solidFill>
          <a:latin typeface="+mn-lt"/>
          <a:ea typeface="+mn-ea"/>
          <a:cs typeface="+mn-cs"/>
        </a:defRPr>
      </a:lvl7pPr>
      <a:lvl8pPr marL="3563802" algn="l" defTabSz="1018228" rtl="0" eaLnBrk="1" latinLnBrk="0" hangingPunct="1">
        <a:defRPr sz="2000" kern="1200">
          <a:solidFill>
            <a:schemeClr val="tx1"/>
          </a:solidFill>
          <a:latin typeface="+mn-lt"/>
          <a:ea typeface="+mn-ea"/>
          <a:cs typeface="+mn-cs"/>
        </a:defRPr>
      </a:lvl8pPr>
      <a:lvl9pPr marL="4072914" algn="l" defTabSz="1018228"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oogle.com/url?sa=i&amp;rct=j&amp;q=&amp;esrc=s&amp;source=images&amp;cd=&amp;ved=0ahUKEwiU2fvz7rPVAhXHbiYKHYdUBtcQjRwIBw&amp;url=http://study.com/academy/lesson/telescopes-the-electromagnetic-spectrum.html&amp;psig=AFQjCNF5_dIe0VHEVWqMf1TB1PK1jrBA0g&amp;ust=1501434339478424"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hyperlink" Target="https://www.google.com/url?sa=i&amp;rct=j&amp;q=&amp;esrc=s&amp;source=images&amp;cd=&amp;ved=0ahUKEwiU2fvz7rPVAhXHbiYKHYdUBtcQjRwIBw&amp;url=http://study.com/academy/lesson/telescopes-the-electromagnetic-spectrum.html&amp;psig=AFQjCNF5_dIe0VHEVWqMf1TB1PK1jrBA0g&amp;ust=150143433947842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3"/>
          <p:cNvSpPr txBox="1">
            <a:spLocks noChangeArrowheads="1"/>
          </p:cNvSpPr>
          <p:nvPr/>
        </p:nvSpPr>
        <p:spPr bwMode="auto">
          <a:xfrm>
            <a:off x="0" y="1512926"/>
            <a:ext cx="10058400" cy="2318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23" tIns="50911" rIns="101823" bIns="50911">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ctr" eaLnBrk="1" hangingPunct="1"/>
            <a:r>
              <a:rPr lang="en-US" sz="3600" dirty="0"/>
              <a:t>Lecture 4:</a:t>
            </a:r>
          </a:p>
          <a:p>
            <a:pPr algn="ctr" eaLnBrk="1" hangingPunct="1"/>
            <a:r>
              <a:rPr lang="en-US" sz="3600" dirty="0"/>
              <a:t>Practical data products for use of CRNS: Time series filter, root zone extrapolation and rainfall estimation</a:t>
            </a:r>
          </a:p>
        </p:txBody>
      </p:sp>
      <p:sp>
        <p:nvSpPr>
          <p:cNvPr id="23554" name="TextBox 5"/>
          <p:cNvSpPr txBox="1">
            <a:spLocks noChangeArrowheads="1"/>
          </p:cNvSpPr>
          <p:nvPr/>
        </p:nvSpPr>
        <p:spPr bwMode="auto">
          <a:xfrm>
            <a:off x="0" y="4513475"/>
            <a:ext cx="10058400" cy="595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23" tIns="50911" rIns="101823" bIns="50911">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ctr" eaLnBrk="1" hangingPunct="1"/>
            <a:r>
              <a:rPr lang="en-US" sz="3200" dirty="0">
                <a:solidFill>
                  <a:srgbClr val="FF0000"/>
                </a:solidFill>
              </a:rPr>
              <a:t>Trenton Franz</a:t>
            </a:r>
          </a:p>
        </p:txBody>
      </p:sp>
      <p:sp>
        <p:nvSpPr>
          <p:cNvPr id="23556" name="TextBox 7"/>
          <p:cNvSpPr txBox="1">
            <a:spLocks noChangeArrowheads="1"/>
          </p:cNvSpPr>
          <p:nvPr/>
        </p:nvSpPr>
        <p:spPr bwMode="auto">
          <a:xfrm>
            <a:off x="0" y="5790475"/>
            <a:ext cx="10058400" cy="1457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23" tIns="50911" rIns="101823" bIns="50911">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ctr" eaLnBrk="1" hangingPunct="1"/>
            <a:r>
              <a:rPr lang="en-US" sz="2200" dirty="0"/>
              <a:t>Assoc. Professor of </a:t>
            </a:r>
            <a:r>
              <a:rPr lang="en-US" sz="2200" dirty="0" err="1"/>
              <a:t>Hydrogeophysics</a:t>
            </a:r>
            <a:r>
              <a:rPr lang="en-US" sz="2200" dirty="0"/>
              <a:t> </a:t>
            </a:r>
          </a:p>
          <a:p>
            <a:pPr algn="ctr" eaLnBrk="1" hangingPunct="1"/>
            <a:r>
              <a:rPr lang="en-US" sz="2200" dirty="0"/>
              <a:t>School of Natural Resources </a:t>
            </a:r>
          </a:p>
          <a:p>
            <a:pPr algn="ctr" eaLnBrk="1" hangingPunct="1"/>
            <a:r>
              <a:rPr lang="en-US" sz="2200" dirty="0"/>
              <a:t>Faculty Fellow at the Daugherty Water for Food Global Institute</a:t>
            </a:r>
          </a:p>
          <a:p>
            <a:pPr algn="ctr" eaLnBrk="1" hangingPunct="1"/>
            <a:r>
              <a:rPr lang="en-US" sz="2200" dirty="0"/>
              <a:t>University of Nebraska-Lincoln</a:t>
            </a:r>
          </a:p>
        </p:txBody>
      </p:sp>
    </p:spTree>
    <p:extLst>
      <p:ext uri="{BB962C8B-B14F-4D97-AF65-F5344CB8AC3E}">
        <p14:creationId xmlns:p14="http://schemas.microsoft.com/office/powerpoint/2010/main" val="2795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10</a:t>
            </a:fld>
            <a:endParaRPr lang="en-US" sz="1553"/>
          </a:p>
        </p:txBody>
      </p:sp>
      <p:sp>
        <p:nvSpPr>
          <p:cNvPr id="8" name="TextBox 2"/>
          <p:cNvSpPr txBox="1">
            <a:spLocks noChangeArrowheads="1"/>
          </p:cNvSpPr>
          <p:nvPr/>
        </p:nvSpPr>
        <p:spPr bwMode="auto">
          <a:xfrm>
            <a:off x="1375843" y="100657"/>
            <a:ext cx="7106194" cy="530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Design of Detectors and Experiments</a:t>
            </a:r>
          </a:p>
        </p:txBody>
      </p:sp>
      <p:sp>
        <p:nvSpPr>
          <p:cNvPr id="3" name="TextBox 2">
            <a:extLst>
              <a:ext uri="{FF2B5EF4-FFF2-40B4-BE49-F238E27FC236}">
                <a16:creationId xmlns:a16="http://schemas.microsoft.com/office/drawing/2014/main" id="{6B4D84DC-19ED-754C-BD59-0C3C4EEF5EAA}"/>
              </a:ext>
            </a:extLst>
          </p:cNvPr>
          <p:cNvSpPr txBox="1"/>
          <p:nvPr/>
        </p:nvSpPr>
        <p:spPr>
          <a:xfrm>
            <a:off x="-26302" y="974638"/>
            <a:ext cx="9910484" cy="707886"/>
          </a:xfrm>
          <a:prstGeom prst="rect">
            <a:avLst/>
          </a:prstGeom>
          <a:noFill/>
        </p:spPr>
        <p:txBody>
          <a:bodyPr wrap="square" rtlCol="0">
            <a:spAutoFit/>
          </a:bodyPr>
          <a:lstStyle/>
          <a:p>
            <a:r>
              <a:rPr lang="en-US" dirty="0"/>
              <a:t>What is largest sources of error in method?</a:t>
            </a:r>
          </a:p>
        </p:txBody>
      </p:sp>
      <p:sp>
        <p:nvSpPr>
          <p:cNvPr id="2" name="TextBox 1">
            <a:extLst>
              <a:ext uri="{FF2B5EF4-FFF2-40B4-BE49-F238E27FC236}">
                <a16:creationId xmlns:a16="http://schemas.microsoft.com/office/drawing/2014/main" id="{8D7E0EB6-4687-1246-A3F5-6467F2BC2408}"/>
              </a:ext>
            </a:extLst>
          </p:cNvPr>
          <p:cNvSpPr txBox="1"/>
          <p:nvPr/>
        </p:nvSpPr>
        <p:spPr>
          <a:xfrm>
            <a:off x="-26302" y="2326236"/>
            <a:ext cx="10058399" cy="2554545"/>
          </a:xfrm>
          <a:prstGeom prst="rect">
            <a:avLst/>
          </a:prstGeom>
          <a:noFill/>
        </p:spPr>
        <p:txBody>
          <a:bodyPr wrap="square" rtlCol="0">
            <a:spAutoFit/>
          </a:bodyPr>
          <a:lstStyle/>
          <a:p>
            <a:pPr marL="742950" indent="-742950">
              <a:buAutoNum type="arabicPeriod"/>
            </a:pPr>
            <a:r>
              <a:rPr lang="en-US" sz="3200" dirty="0"/>
              <a:t>Count rate- minimum of 1000 counts, need large enough detector or integrate over multiple time periods (~6 </a:t>
            </a:r>
            <a:r>
              <a:rPr lang="en-US" sz="3200" dirty="0" err="1"/>
              <a:t>hr</a:t>
            </a:r>
            <a:r>
              <a:rPr lang="en-US" sz="3200" dirty="0"/>
              <a:t> avg.)</a:t>
            </a:r>
          </a:p>
          <a:p>
            <a:pPr marL="742950" indent="-742950">
              <a:buAutoNum type="arabicPeriod"/>
            </a:pPr>
            <a:r>
              <a:rPr lang="en-US" sz="3200" dirty="0"/>
              <a:t>Pressure correction then intensity correction then water vapor correction</a:t>
            </a:r>
          </a:p>
        </p:txBody>
      </p:sp>
    </p:spTree>
    <p:extLst>
      <p:ext uri="{BB962C8B-B14F-4D97-AF65-F5344CB8AC3E}">
        <p14:creationId xmlns:p14="http://schemas.microsoft.com/office/powerpoint/2010/main" val="35228962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11</a:t>
            </a:fld>
            <a:endParaRPr lang="en-US" sz="1553"/>
          </a:p>
        </p:txBody>
      </p:sp>
      <p:sp>
        <p:nvSpPr>
          <p:cNvPr id="8" name="TextBox 2"/>
          <p:cNvSpPr txBox="1">
            <a:spLocks noChangeArrowheads="1"/>
          </p:cNvSpPr>
          <p:nvPr/>
        </p:nvSpPr>
        <p:spPr bwMode="auto">
          <a:xfrm>
            <a:off x="1375843" y="100657"/>
            <a:ext cx="7106194" cy="530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Design of Detectors and Experiments</a:t>
            </a:r>
          </a:p>
        </p:txBody>
      </p:sp>
      <p:sp>
        <p:nvSpPr>
          <p:cNvPr id="3" name="TextBox 2">
            <a:extLst>
              <a:ext uri="{FF2B5EF4-FFF2-40B4-BE49-F238E27FC236}">
                <a16:creationId xmlns:a16="http://schemas.microsoft.com/office/drawing/2014/main" id="{6B4D84DC-19ED-754C-BD59-0C3C4EEF5EAA}"/>
              </a:ext>
            </a:extLst>
          </p:cNvPr>
          <p:cNvSpPr txBox="1"/>
          <p:nvPr/>
        </p:nvSpPr>
        <p:spPr>
          <a:xfrm>
            <a:off x="-26302" y="974638"/>
            <a:ext cx="9910484" cy="707886"/>
          </a:xfrm>
          <a:prstGeom prst="rect">
            <a:avLst/>
          </a:prstGeom>
          <a:noFill/>
        </p:spPr>
        <p:txBody>
          <a:bodyPr wrap="square" rtlCol="0">
            <a:spAutoFit/>
          </a:bodyPr>
          <a:lstStyle/>
          <a:p>
            <a:r>
              <a:rPr lang="en-US" dirty="0"/>
              <a:t>What is largest sources of error in method?</a:t>
            </a:r>
          </a:p>
        </p:txBody>
      </p:sp>
      <p:sp>
        <p:nvSpPr>
          <p:cNvPr id="2" name="TextBox 1">
            <a:extLst>
              <a:ext uri="{FF2B5EF4-FFF2-40B4-BE49-F238E27FC236}">
                <a16:creationId xmlns:a16="http://schemas.microsoft.com/office/drawing/2014/main" id="{8D7E0EB6-4687-1246-A3F5-6467F2BC2408}"/>
              </a:ext>
            </a:extLst>
          </p:cNvPr>
          <p:cNvSpPr txBox="1"/>
          <p:nvPr/>
        </p:nvSpPr>
        <p:spPr>
          <a:xfrm>
            <a:off x="-26302" y="2326236"/>
            <a:ext cx="10058399" cy="3046988"/>
          </a:xfrm>
          <a:prstGeom prst="rect">
            <a:avLst/>
          </a:prstGeom>
          <a:noFill/>
        </p:spPr>
        <p:txBody>
          <a:bodyPr wrap="square" rtlCol="0">
            <a:spAutoFit/>
          </a:bodyPr>
          <a:lstStyle/>
          <a:p>
            <a:pPr marL="742950" indent="-742950">
              <a:buAutoNum type="arabicPeriod"/>
            </a:pPr>
            <a:r>
              <a:rPr lang="en-US" sz="3200" dirty="0"/>
              <a:t>Count rate- minimum of 1000 counts, need large enough detector or integrate over multiple time periods (~6 </a:t>
            </a:r>
            <a:r>
              <a:rPr lang="en-US" sz="3200" dirty="0" err="1"/>
              <a:t>hr</a:t>
            </a:r>
            <a:r>
              <a:rPr lang="en-US" sz="3200" dirty="0"/>
              <a:t> avg.)</a:t>
            </a:r>
          </a:p>
          <a:p>
            <a:pPr marL="742950" indent="-742950">
              <a:buAutoNum type="arabicPeriod"/>
            </a:pPr>
            <a:r>
              <a:rPr lang="en-US" sz="3200" dirty="0"/>
              <a:t>Pressure correction then intensity correction then water vapor correction</a:t>
            </a:r>
          </a:p>
          <a:p>
            <a:pPr marL="742950" indent="-742950">
              <a:buAutoNum type="arabicPeriod"/>
            </a:pPr>
            <a:r>
              <a:rPr lang="en-US" sz="3200" dirty="0"/>
              <a:t>Soil bulk density! Then LW and SOC</a:t>
            </a:r>
          </a:p>
        </p:txBody>
      </p:sp>
    </p:spTree>
    <p:extLst>
      <p:ext uri="{BB962C8B-B14F-4D97-AF65-F5344CB8AC3E}">
        <p14:creationId xmlns:p14="http://schemas.microsoft.com/office/powerpoint/2010/main" val="174176004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12</a:t>
            </a:fld>
            <a:endParaRPr lang="en-US" sz="1553"/>
          </a:p>
        </p:txBody>
      </p:sp>
      <p:sp>
        <p:nvSpPr>
          <p:cNvPr id="8" name="TextBox 2"/>
          <p:cNvSpPr txBox="1">
            <a:spLocks noChangeArrowheads="1"/>
          </p:cNvSpPr>
          <p:nvPr/>
        </p:nvSpPr>
        <p:spPr bwMode="auto">
          <a:xfrm>
            <a:off x="1375843" y="100657"/>
            <a:ext cx="7106194" cy="530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Design of Detectors and Experiments</a:t>
            </a:r>
          </a:p>
        </p:txBody>
      </p:sp>
      <p:sp>
        <p:nvSpPr>
          <p:cNvPr id="3" name="TextBox 2">
            <a:extLst>
              <a:ext uri="{FF2B5EF4-FFF2-40B4-BE49-F238E27FC236}">
                <a16:creationId xmlns:a16="http://schemas.microsoft.com/office/drawing/2014/main" id="{6B4D84DC-19ED-754C-BD59-0C3C4EEF5EAA}"/>
              </a:ext>
            </a:extLst>
          </p:cNvPr>
          <p:cNvSpPr txBox="1"/>
          <p:nvPr/>
        </p:nvSpPr>
        <p:spPr>
          <a:xfrm>
            <a:off x="-26302" y="974638"/>
            <a:ext cx="9910484" cy="707886"/>
          </a:xfrm>
          <a:prstGeom prst="rect">
            <a:avLst/>
          </a:prstGeom>
          <a:noFill/>
        </p:spPr>
        <p:txBody>
          <a:bodyPr wrap="square" rtlCol="0">
            <a:spAutoFit/>
          </a:bodyPr>
          <a:lstStyle/>
          <a:p>
            <a:r>
              <a:rPr lang="en-US" dirty="0"/>
              <a:t>What is largest sources of error in method?</a:t>
            </a:r>
          </a:p>
        </p:txBody>
      </p:sp>
      <p:sp>
        <p:nvSpPr>
          <p:cNvPr id="2" name="TextBox 1">
            <a:extLst>
              <a:ext uri="{FF2B5EF4-FFF2-40B4-BE49-F238E27FC236}">
                <a16:creationId xmlns:a16="http://schemas.microsoft.com/office/drawing/2014/main" id="{8D7E0EB6-4687-1246-A3F5-6467F2BC2408}"/>
              </a:ext>
            </a:extLst>
          </p:cNvPr>
          <p:cNvSpPr txBox="1"/>
          <p:nvPr/>
        </p:nvSpPr>
        <p:spPr>
          <a:xfrm>
            <a:off x="-26302" y="2326236"/>
            <a:ext cx="10058399" cy="4031873"/>
          </a:xfrm>
          <a:prstGeom prst="rect">
            <a:avLst/>
          </a:prstGeom>
          <a:noFill/>
        </p:spPr>
        <p:txBody>
          <a:bodyPr wrap="square" rtlCol="0">
            <a:spAutoFit/>
          </a:bodyPr>
          <a:lstStyle/>
          <a:p>
            <a:pPr marL="742950" indent="-742950">
              <a:buAutoNum type="arabicPeriod"/>
            </a:pPr>
            <a:r>
              <a:rPr lang="en-US" sz="3200" dirty="0"/>
              <a:t>Count rate- minimum of 1000 counts, need large enough detector or integrate over multiple time periods (~6 </a:t>
            </a:r>
            <a:r>
              <a:rPr lang="en-US" sz="3200" dirty="0" err="1"/>
              <a:t>hr</a:t>
            </a:r>
            <a:r>
              <a:rPr lang="en-US" sz="3200" dirty="0"/>
              <a:t> avg.)</a:t>
            </a:r>
          </a:p>
          <a:p>
            <a:pPr marL="742950" indent="-742950">
              <a:buAutoNum type="arabicPeriod"/>
            </a:pPr>
            <a:r>
              <a:rPr lang="en-US" sz="3200" dirty="0"/>
              <a:t>Pressure correction then intensity correction then water vapor correction</a:t>
            </a:r>
          </a:p>
          <a:p>
            <a:pPr marL="742950" indent="-742950">
              <a:buAutoNum type="arabicPeriod"/>
            </a:pPr>
            <a:r>
              <a:rPr lang="en-US" sz="3200" dirty="0"/>
              <a:t>Soil bulk density! Then LW and SOC</a:t>
            </a:r>
          </a:p>
          <a:p>
            <a:pPr marL="742950" indent="-742950">
              <a:buAutoNum type="arabicPeriod"/>
            </a:pPr>
            <a:r>
              <a:rPr lang="en-US" sz="3200" dirty="0"/>
              <a:t>Estimation of N</a:t>
            </a:r>
            <a:r>
              <a:rPr lang="en-US" sz="3200" baseline="-25000" dirty="0"/>
              <a:t>0</a:t>
            </a:r>
            <a:r>
              <a:rPr lang="en-US" sz="3200" dirty="0"/>
              <a:t> (like 3 calibration datasets (</a:t>
            </a:r>
            <a:r>
              <a:rPr lang="en-US" sz="3200" dirty="0" err="1"/>
              <a:t>Iwema</a:t>
            </a:r>
            <a:r>
              <a:rPr lang="en-US" sz="3200" dirty="0"/>
              <a:t> 2015)</a:t>
            </a:r>
          </a:p>
        </p:txBody>
      </p:sp>
    </p:spTree>
    <p:extLst>
      <p:ext uri="{BB962C8B-B14F-4D97-AF65-F5344CB8AC3E}">
        <p14:creationId xmlns:p14="http://schemas.microsoft.com/office/powerpoint/2010/main" val="100087866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13</a:t>
            </a:fld>
            <a:endParaRPr lang="en-US" sz="1553"/>
          </a:p>
        </p:txBody>
      </p:sp>
      <p:sp>
        <p:nvSpPr>
          <p:cNvPr id="8" name="TextBox 2"/>
          <p:cNvSpPr txBox="1">
            <a:spLocks noChangeArrowheads="1"/>
          </p:cNvSpPr>
          <p:nvPr/>
        </p:nvSpPr>
        <p:spPr bwMode="auto">
          <a:xfrm>
            <a:off x="1375843" y="100657"/>
            <a:ext cx="7106194" cy="530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Design of Detectors and Experiments</a:t>
            </a:r>
          </a:p>
        </p:txBody>
      </p:sp>
      <p:sp>
        <p:nvSpPr>
          <p:cNvPr id="3" name="TextBox 2">
            <a:extLst>
              <a:ext uri="{FF2B5EF4-FFF2-40B4-BE49-F238E27FC236}">
                <a16:creationId xmlns:a16="http://schemas.microsoft.com/office/drawing/2014/main" id="{6B4D84DC-19ED-754C-BD59-0C3C4EEF5EAA}"/>
              </a:ext>
            </a:extLst>
          </p:cNvPr>
          <p:cNvSpPr txBox="1"/>
          <p:nvPr/>
        </p:nvSpPr>
        <p:spPr>
          <a:xfrm>
            <a:off x="-26302" y="974638"/>
            <a:ext cx="9910484" cy="707886"/>
          </a:xfrm>
          <a:prstGeom prst="rect">
            <a:avLst/>
          </a:prstGeom>
          <a:noFill/>
        </p:spPr>
        <p:txBody>
          <a:bodyPr wrap="square" rtlCol="0">
            <a:spAutoFit/>
          </a:bodyPr>
          <a:lstStyle/>
          <a:p>
            <a:r>
              <a:rPr lang="en-US" dirty="0"/>
              <a:t>What is largest sources of error in method?</a:t>
            </a:r>
          </a:p>
        </p:txBody>
      </p:sp>
      <p:sp>
        <p:nvSpPr>
          <p:cNvPr id="2" name="TextBox 1">
            <a:extLst>
              <a:ext uri="{FF2B5EF4-FFF2-40B4-BE49-F238E27FC236}">
                <a16:creationId xmlns:a16="http://schemas.microsoft.com/office/drawing/2014/main" id="{8D7E0EB6-4687-1246-A3F5-6467F2BC2408}"/>
              </a:ext>
            </a:extLst>
          </p:cNvPr>
          <p:cNvSpPr txBox="1"/>
          <p:nvPr/>
        </p:nvSpPr>
        <p:spPr>
          <a:xfrm>
            <a:off x="-26302" y="2326236"/>
            <a:ext cx="10058399" cy="5016758"/>
          </a:xfrm>
          <a:prstGeom prst="rect">
            <a:avLst/>
          </a:prstGeom>
          <a:noFill/>
        </p:spPr>
        <p:txBody>
          <a:bodyPr wrap="square" rtlCol="0">
            <a:spAutoFit/>
          </a:bodyPr>
          <a:lstStyle/>
          <a:p>
            <a:pPr marL="742950" indent="-742950">
              <a:buAutoNum type="arabicPeriod"/>
            </a:pPr>
            <a:r>
              <a:rPr lang="en-US" sz="3200" dirty="0"/>
              <a:t>Count rate- minimum of 1000 counts, need large enough detector or integrate over multiple time periods (~6 </a:t>
            </a:r>
            <a:r>
              <a:rPr lang="en-US" sz="3200" dirty="0" err="1"/>
              <a:t>hr</a:t>
            </a:r>
            <a:r>
              <a:rPr lang="en-US" sz="3200" dirty="0"/>
              <a:t> avg.)</a:t>
            </a:r>
          </a:p>
          <a:p>
            <a:pPr marL="742950" indent="-742950">
              <a:buAutoNum type="arabicPeriod"/>
            </a:pPr>
            <a:r>
              <a:rPr lang="en-US" sz="3200" dirty="0"/>
              <a:t>Pressure correction then intensity correction then water vapor correction</a:t>
            </a:r>
          </a:p>
          <a:p>
            <a:pPr marL="742950" indent="-742950">
              <a:buAutoNum type="arabicPeriod"/>
            </a:pPr>
            <a:r>
              <a:rPr lang="en-US" sz="3200" dirty="0"/>
              <a:t>Soil bulk density! Then LW and SOC</a:t>
            </a:r>
          </a:p>
          <a:p>
            <a:pPr marL="742950" indent="-742950">
              <a:buAutoNum type="arabicPeriod"/>
            </a:pPr>
            <a:r>
              <a:rPr lang="en-US" sz="3200" dirty="0"/>
              <a:t>Estimation of N</a:t>
            </a:r>
            <a:r>
              <a:rPr lang="en-US" sz="3200" baseline="-25000" dirty="0"/>
              <a:t>0</a:t>
            </a:r>
            <a:r>
              <a:rPr lang="en-US" sz="3200" dirty="0"/>
              <a:t> (like 3 calibration datasets (</a:t>
            </a:r>
            <a:r>
              <a:rPr lang="en-US" sz="3200" dirty="0" err="1"/>
              <a:t>Iwema</a:t>
            </a:r>
            <a:r>
              <a:rPr lang="en-US" sz="3200" dirty="0"/>
              <a:t> 2015)</a:t>
            </a:r>
          </a:p>
          <a:p>
            <a:pPr marL="742950" indent="-742950">
              <a:buAutoNum type="arabicPeriod"/>
            </a:pPr>
            <a:r>
              <a:rPr lang="en-US" sz="3200" dirty="0"/>
              <a:t>Fast growing vegetation (maize, sugarcane, trees for lumber etc.)</a:t>
            </a:r>
          </a:p>
        </p:txBody>
      </p:sp>
    </p:spTree>
    <p:extLst>
      <p:ext uri="{BB962C8B-B14F-4D97-AF65-F5344CB8AC3E}">
        <p14:creationId xmlns:p14="http://schemas.microsoft.com/office/powerpoint/2010/main" val="235426375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14</a:t>
            </a:fld>
            <a:endParaRPr lang="en-US" sz="1553"/>
          </a:p>
        </p:txBody>
      </p:sp>
      <p:sp>
        <p:nvSpPr>
          <p:cNvPr id="8" name="TextBox 2"/>
          <p:cNvSpPr txBox="1">
            <a:spLocks noChangeArrowheads="1"/>
          </p:cNvSpPr>
          <p:nvPr/>
        </p:nvSpPr>
        <p:spPr bwMode="auto">
          <a:xfrm>
            <a:off x="1375843" y="100657"/>
            <a:ext cx="7106194" cy="530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Design of Detectors and Experiments</a:t>
            </a:r>
          </a:p>
        </p:txBody>
      </p:sp>
      <p:pic>
        <p:nvPicPr>
          <p:cNvPr id="9" name="Picture 8"/>
          <p:cNvPicPr/>
          <p:nvPr/>
        </p:nvPicPr>
        <p:blipFill>
          <a:blip r:embed="rId2">
            <a:extLst>
              <a:ext uri="{28A0092B-C50C-407E-A947-70E740481C1C}">
                <a14:useLocalDpi xmlns:a14="http://schemas.microsoft.com/office/drawing/2010/main"/>
              </a:ext>
            </a:extLst>
          </a:blip>
          <a:stretch>
            <a:fillRect/>
          </a:stretch>
        </p:blipFill>
        <p:spPr>
          <a:xfrm>
            <a:off x="142490" y="811783"/>
            <a:ext cx="9572901" cy="6458641"/>
          </a:xfrm>
          <a:prstGeom prst="rect">
            <a:avLst/>
          </a:prstGeom>
        </p:spPr>
      </p:pic>
      <p:sp>
        <p:nvSpPr>
          <p:cNvPr id="2" name="TextBox 1">
            <a:extLst>
              <a:ext uri="{FF2B5EF4-FFF2-40B4-BE49-F238E27FC236}">
                <a16:creationId xmlns:a16="http://schemas.microsoft.com/office/drawing/2014/main" id="{8FCA86A8-110F-8743-9036-9B4B013193C5}"/>
              </a:ext>
            </a:extLst>
          </p:cNvPr>
          <p:cNvSpPr txBox="1"/>
          <p:nvPr/>
        </p:nvSpPr>
        <p:spPr>
          <a:xfrm>
            <a:off x="142490" y="7419703"/>
            <a:ext cx="4338070" cy="369332"/>
          </a:xfrm>
          <a:prstGeom prst="rect">
            <a:avLst/>
          </a:prstGeom>
          <a:noFill/>
        </p:spPr>
        <p:txBody>
          <a:bodyPr wrap="square" rtlCol="0">
            <a:spAutoFit/>
          </a:bodyPr>
          <a:lstStyle/>
          <a:p>
            <a:r>
              <a:rPr lang="en-US" sz="1800" dirty="0"/>
              <a:t>TECDOC 1845</a:t>
            </a:r>
          </a:p>
        </p:txBody>
      </p:sp>
    </p:spTree>
    <p:extLst>
      <p:ext uri="{BB962C8B-B14F-4D97-AF65-F5344CB8AC3E}">
        <p14:creationId xmlns:p14="http://schemas.microsoft.com/office/powerpoint/2010/main" val="257291971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15</a:t>
            </a:fld>
            <a:endParaRPr lang="en-US" sz="1553"/>
          </a:p>
        </p:txBody>
      </p:sp>
      <p:sp>
        <p:nvSpPr>
          <p:cNvPr id="4" name="Rectangle 3">
            <a:extLst>
              <a:ext uri="{FF2B5EF4-FFF2-40B4-BE49-F238E27FC236}">
                <a16:creationId xmlns:a16="http://schemas.microsoft.com/office/drawing/2014/main" id="{E9E54E99-C74A-5444-9964-52717574A644}"/>
              </a:ext>
            </a:extLst>
          </p:cNvPr>
          <p:cNvSpPr/>
          <p:nvPr/>
        </p:nvSpPr>
        <p:spPr>
          <a:xfrm>
            <a:off x="378823" y="6058641"/>
            <a:ext cx="9299769" cy="1015663"/>
          </a:xfrm>
          <a:prstGeom prst="rect">
            <a:avLst/>
          </a:prstGeom>
        </p:spPr>
        <p:txBody>
          <a:bodyPr wrap="square">
            <a:spAutoFit/>
          </a:bodyPr>
          <a:lstStyle/>
          <a:p>
            <a:r>
              <a:rPr lang="en-US" sz="2000" dirty="0"/>
              <a:t>https://</a:t>
            </a:r>
            <a:r>
              <a:rPr lang="en-US" sz="2000" dirty="0" err="1"/>
              <a:t>www.frontiersin.org</a:t>
            </a:r>
            <a:r>
              <a:rPr lang="en-US" sz="2000" dirty="0"/>
              <a:t>/research-topics/11094/innovative-methods-for-non-invasive-monitoring-of-hydrological-processes-from-field-to-catchment-sca#articles</a:t>
            </a:r>
          </a:p>
        </p:txBody>
      </p:sp>
      <p:pic>
        <p:nvPicPr>
          <p:cNvPr id="5" name="Picture 4">
            <a:extLst>
              <a:ext uri="{FF2B5EF4-FFF2-40B4-BE49-F238E27FC236}">
                <a16:creationId xmlns:a16="http://schemas.microsoft.com/office/drawing/2014/main" id="{5C742142-8367-E544-A52A-C1A745DCDCE3}"/>
              </a:ext>
            </a:extLst>
          </p:cNvPr>
          <p:cNvPicPr>
            <a:picLocks noChangeAspect="1"/>
          </p:cNvPicPr>
          <p:nvPr/>
        </p:nvPicPr>
        <p:blipFill>
          <a:blip r:embed="rId2"/>
          <a:stretch>
            <a:fillRect/>
          </a:stretch>
        </p:blipFill>
        <p:spPr>
          <a:xfrm>
            <a:off x="-493" y="2374499"/>
            <a:ext cx="10058400" cy="2342029"/>
          </a:xfrm>
          <a:prstGeom prst="rect">
            <a:avLst/>
          </a:prstGeom>
        </p:spPr>
      </p:pic>
    </p:spTree>
    <p:extLst>
      <p:ext uri="{BB962C8B-B14F-4D97-AF65-F5344CB8AC3E}">
        <p14:creationId xmlns:p14="http://schemas.microsoft.com/office/powerpoint/2010/main" val="41377224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272434" y="0"/>
            <a:ext cx="7324382" cy="590951"/>
          </a:xfrm>
          <a:prstGeom prst="rect">
            <a:avLst/>
          </a:prstGeom>
          <a:noFill/>
          <a:ln>
            <a:noFill/>
          </a:ln>
          <a:extLst>
            <a:ext uri="{909E8E84-426E-40dd-AFC4-6F175D3DCCD1}"/>
            <a:ext uri="{91240B29-F687-4f45-9708-019B960494DF}"/>
          </a:extLst>
        </p:spPr>
        <p:txBody>
          <a:bodyPr wrap="square" lIns="97558" tIns="48778" rIns="97558" bIns="48778">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200" dirty="0">
                <a:solidFill>
                  <a:srgbClr val="000000"/>
                </a:solidFill>
                <a:latin typeface="+mn-lt"/>
                <a:cs typeface="Comic Sans MS" charset="0"/>
              </a:rPr>
              <a:t>Average Farm Size Around the Globe</a:t>
            </a:r>
          </a:p>
        </p:txBody>
      </p:sp>
      <p:sp>
        <p:nvSpPr>
          <p:cNvPr id="1741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417">
                <a:solidFill>
                  <a:schemeClr val="tx1"/>
                </a:solidFill>
                <a:latin typeface="Arial" charset="0"/>
                <a:ea typeface="ＭＳ Ｐゴシック" charset="-128"/>
              </a:defRPr>
            </a:lvl1pPr>
            <a:lvl2pPr marL="793251" indent="-305096">
              <a:spcBef>
                <a:spcPct val="20000"/>
              </a:spcBef>
              <a:buChar char="–"/>
              <a:defRPr sz="2990">
                <a:solidFill>
                  <a:schemeClr val="tx1"/>
                </a:solidFill>
                <a:latin typeface="Arial" charset="0"/>
                <a:ea typeface="ＭＳ Ｐゴシック" charset="-128"/>
              </a:defRPr>
            </a:lvl2pPr>
            <a:lvl3pPr marL="1220386" indent="-244077">
              <a:spcBef>
                <a:spcPct val="20000"/>
              </a:spcBef>
              <a:buChar char="•"/>
              <a:defRPr sz="2563">
                <a:solidFill>
                  <a:schemeClr val="tx1"/>
                </a:solidFill>
                <a:latin typeface="Arial" charset="0"/>
                <a:ea typeface="ＭＳ Ｐゴシック" charset="-128"/>
              </a:defRPr>
            </a:lvl3pPr>
            <a:lvl4pPr marL="1708540" indent="-244077">
              <a:spcBef>
                <a:spcPct val="20000"/>
              </a:spcBef>
              <a:buChar char="–"/>
              <a:defRPr sz="2135">
                <a:solidFill>
                  <a:schemeClr val="tx1"/>
                </a:solidFill>
                <a:latin typeface="Arial" charset="0"/>
                <a:ea typeface="ＭＳ Ｐゴシック" charset="-128"/>
              </a:defRPr>
            </a:lvl4pPr>
            <a:lvl5pPr marL="2196695" indent="-244077">
              <a:spcBef>
                <a:spcPct val="20000"/>
              </a:spcBef>
              <a:buChar char="»"/>
              <a:defRPr sz="2135">
                <a:solidFill>
                  <a:schemeClr val="tx1"/>
                </a:solidFill>
                <a:latin typeface="Arial" charset="0"/>
                <a:ea typeface="ＭＳ Ｐゴシック" charset="-128"/>
              </a:defRPr>
            </a:lvl5pPr>
            <a:lvl6pPr marL="2684848" indent="-244077" eaLnBrk="0" fontAlgn="base" hangingPunct="0">
              <a:spcBef>
                <a:spcPct val="20000"/>
              </a:spcBef>
              <a:spcAft>
                <a:spcPct val="0"/>
              </a:spcAft>
              <a:buChar char="»"/>
              <a:defRPr sz="2135">
                <a:solidFill>
                  <a:schemeClr val="tx1"/>
                </a:solidFill>
                <a:latin typeface="Arial" charset="0"/>
                <a:ea typeface="ＭＳ Ｐゴシック" charset="-128"/>
              </a:defRPr>
            </a:lvl6pPr>
            <a:lvl7pPr marL="3173003" indent="-244077" eaLnBrk="0" fontAlgn="base" hangingPunct="0">
              <a:spcBef>
                <a:spcPct val="20000"/>
              </a:spcBef>
              <a:spcAft>
                <a:spcPct val="0"/>
              </a:spcAft>
              <a:buChar char="»"/>
              <a:defRPr sz="2135">
                <a:solidFill>
                  <a:schemeClr val="tx1"/>
                </a:solidFill>
                <a:latin typeface="Arial" charset="0"/>
                <a:ea typeface="ＭＳ Ｐゴシック" charset="-128"/>
              </a:defRPr>
            </a:lvl7pPr>
            <a:lvl8pPr marL="3661158" indent="-244077" eaLnBrk="0" fontAlgn="base" hangingPunct="0">
              <a:spcBef>
                <a:spcPct val="20000"/>
              </a:spcBef>
              <a:spcAft>
                <a:spcPct val="0"/>
              </a:spcAft>
              <a:buChar char="»"/>
              <a:defRPr sz="2135">
                <a:solidFill>
                  <a:schemeClr val="tx1"/>
                </a:solidFill>
                <a:latin typeface="Arial" charset="0"/>
                <a:ea typeface="ＭＳ Ｐゴシック" charset="-128"/>
              </a:defRPr>
            </a:lvl8pPr>
            <a:lvl9pPr marL="4149311" indent="-244077" eaLnBrk="0" fontAlgn="base" hangingPunct="0">
              <a:spcBef>
                <a:spcPct val="20000"/>
              </a:spcBef>
              <a:spcAft>
                <a:spcPct val="0"/>
              </a:spcAft>
              <a:buChar char="»"/>
              <a:defRPr sz="2135">
                <a:solidFill>
                  <a:schemeClr val="tx1"/>
                </a:solidFill>
                <a:latin typeface="Arial" charset="0"/>
                <a:ea typeface="ＭＳ Ｐゴシック" charset="-128"/>
              </a:defRPr>
            </a:lvl9pPr>
          </a:lstStyle>
          <a:p>
            <a:pPr>
              <a:spcBef>
                <a:spcPct val="0"/>
              </a:spcBef>
              <a:buFontTx/>
              <a:buNone/>
            </a:pPr>
            <a:fld id="{641F32D6-4F62-9444-B574-9BB1AFF95397}" type="slidenum">
              <a:rPr lang="en-US" altLang="en-US" sz="1495"/>
              <a:pPr>
                <a:spcBef>
                  <a:spcPct val="0"/>
                </a:spcBef>
                <a:buFontTx/>
                <a:buNone/>
              </a:pPr>
              <a:t>16</a:t>
            </a:fld>
            <a:endParaRPr lang="en-US" altLang="en-US" sz="1495"/>
          </a:p>
        </p:txBody>
      </p:sp>
      <p:pic>
        <p:nvPicPr>
          <p:cNvPr id="12290" name="Picture 2" descr="https://wad.jrc.ec.europa.eu/sites/default/files/subchapters/7_1_Agri_global_patterns/7_1_Global_Patterns.jpg">
            <a:extLst>
              <a:ext uri="{FF2B5EF4-FFF2-40B4-BE49-F238E27FC236}">
                <a16:creationId xmlns:a16="http://schemas.microsoft.com/office/drawing/2014/main" id="{FFD47990-DC33-4A49-B753-6B0C0AED3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928"/>
            <a:ext cx="10058400" cy="48685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AE7C28C-C71B-DB4E-86CD-66CEEA4AE7BC}"/>
              </a:ext>
            </a:extLst>
          </p:cNvPr>
          <p:cNvSpPr/>
          <p:nvPr/>
        </p:nvSpPr>
        <p:spPr>
          <a:xfrm>
            <a:off x="0" y="7245985"/>
            <a:ext cx="7392130" cy="400110"/>
          </a:xfrm>
          <a:prstGeom prst="rect">
            <a:avLst/>
          </a:prstGeom>
        </p:spPr>
        <p:txBody>
          <a:bodyPr wrap="square">
            <a:spAutoFit/>
          </a:bodyPr>
          <a:lstStyle/>
          <a:p>
            <a:r>
              <a:rPr lang="en-US" sz="2000" dirty="0"/>
              <a:t>https://</a:t>
            </a:r>
            <a:r>
              <a:rPr lang="en-US" sz="2000" dirty="0" err="1"/>
              <a:t>wad.jrc.ec.europa.eu</a:t>
            </a:r>
            <a:r>
              <a:rPr lang="en-US" sz="2000" dirty="0"/>
              <a:t>/</a:t>
            </a:r>
            <a:r>
              <a:rPr lang="en-US" sz="2000" dirty="0" err="1"/>
              <a:t>smallholderagriculture</a:t>
            </a:r>
            <a:endParaRPr lang="en-US" sz="2000" dirty="0"/>
          </a:p>
        </p:txBody>
      </p:sp>
      <p:pic>
        <p:nvPicPr>
          <p:cNvPr id="4" name="Picture 3">
            <a:extLst>
              <a:ext uri="{FF2B5EF4-FFF2-40B4-BE49-F238E27FC236}">
                <a16:creationId xmlns:a16="http://schemas.microsoft.com/office/drawing/2014/main" id="{BA3305BC-6A46-7947-A9DE-B94D066B0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38614"/>
            <a:ext cx="2420034" cy="1946007"/>
          </a:xfrm>
          <a:prstGeom prst="rect">
            <a:avLst/>
          </a:prstGeom>
        </p:spPr>
      </p:pic>
    </p:spTree>
    <p:extLst>
      <p:ext uri="{BB962C8B-B14F-4D97-AF65-F5344CB8AC3E}">
        <p14:creationId xmlns:p14="http://schemas.microsoft.com/office/powerpoint/2010/main" val="295557794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AAF522B1-0146-104D-AB67-0A1EFDACFC98}"/>
              </a:ext>
            </a:extLst>
          </p:cNvPr>
          <p:cNvSpPr txBox="1">
            <a:spLocks noChangeArrowheads="1"/>
          </p:cNvSpPr>
          <p:nvPr/>
        </p:nvSpPr>
        <p:spPr bwMode="auto">
          <a:xfrm>
            <a:off x="0" y="1120140"/>
            <a:ext cx="10058400" cy="1969879"/>
          </a:xfrm>
          <a:prstGeom prst="rect">
            <a:avLst/>
          </a:prstGeom>
          <a:noFill/>
          <a:ln>
            <a:noFill/>
          </a:ln>
          <a:extLst>
            <a:ext uri="{909E8E84-426E-40dd-AFC4-6F175D3DCCD1}"/>
            <a:ext uri="{91240B29-F687-4f45-9708-019B960494DF}"/>
          </a:extLst>
        </p:spPr>
        <p:txBody>
          <a:bodyPr wrap="square" lIns="73261" tIns="36630" rIns="73261" bIns="36630">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eaLnBrk="1" hangingPunct="1">
              <a:defRPr/>
            </a:pPr>
            <a:r>
              <a:rPr lang="en-US" sz="3080" dirty="0">
                <a:solidFill>
                  <a:srgbClr val="000000"/>
                </a:solidFill>
                <a:latin typeface="+mn-lt"/>
                <a:cs typeface="Comic Sans MS" charset="0"/>
              </a:rPr>
              <a:t>Cost effective, simple to use/understand and accurate/consistent daily rootzone (~0 to 1 m) soil water content at the field and subfield scale (~1 to 60 ha). </a:t>
            </a:r>
          </a:p>
          <a:p>
            <a:pPr eaLnBrk="1" hangingPunct="1">
              <a:defRPr/>
            </a:pPr>
            <a:endParaRPr lang="en-US" sz="3080" dirty="0">
              <a:solidFill>
                <a:srgbClr val="000000"/>
              </a:solidFill>
              <a:latin typeface="+mn-lt"/>
              <a:cs typeface="Comic Sans MS" charset="0"/>
            </a:endParaRPr>
          </a:p>
        </p:txBody>
      </p:sp>
      <p:sp>
        <p:nvSpPr>
          <p:cNvPr id="3" name="TextBox 2">
            <a:extLst>
              <a:ext uri="{FF2B5EF4-FFF2-40B4-BE49-F238E27FC236}">
                <a16:creationId xmlns:a16="http://schemas.microsoft.com/office/drawing/2014/main" id="{7D5DB8F1-EA5A-4C4F-949E-B6E6BF252AF5}"/>
              </a:ext>
            </a:extLst>
          </p:cNvPr>
          <p:cNvSpPr txBox="1">
            <a:spLocks noChangeArrowheads="1"/>
          </p:cNvSpPr>
          <p:nvPr/>
        </p:nvSpPr>
        <p:spPr bwMode="auto">
          <a:xfrm>
            <a:off x="1291771" y="0"/>
            <a:ext cx="7228115" cy="532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solidFill>
                  <a:srgbClr val="000000"/>
                </a:solidFill>
                <a:latin typeface="+mn-lt"/>
                <a:cs typeface="Comic Sans MS" charset="0"/>
              </a:rPr>
              <a:t>What SWC products do producers want?</a:t>
            </a:r>
          </a:p>
        </p:txBody>
      </p:sp>
    </p:spTree>
    <p:extLst>
      <p:ext uri="{BB962C8B-B14F-4D97-AF65-F5344CB8AC3E}">
        <p14:creationId xmlns:p14="http://schemas.microsoft.com/office/powerpoint/2010/main" val="3665087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AAF522B1-0146-104D-AB67-0A1EFDACFC98}"/>
              </a:ext>
            </a:extLst>
          </p:cNvPr>
          <p:cNvSpPr txBox="1">
            <a:spLocks noChangeArrowheads="1"/>
          </p:cNvSpPr>
          <p:nvPr/>
        </p:nvSpPr>
        <p:spPr bwMode="auto">
          <a:xfrm>
            <a:off x="0" y="1120141"/>
            <a:ext cx="10058400" cy="4339759"/>
          </a:xfrm>
          <a:prstGeom prst="rect">
            <a:avLst/>
          </a:prstGeom>
          <a:noFill/>
          <a:ln>
            <a:noFill/>
          </a:ln>
          <a:extLst>
            <a:ext uri="{909E8E84-426E-40dd-AFC4-6F175D3DCCD1}"/>
            <a:ext uri="{91240B29-F687-4f45-9708-019B960494DF}"/>
          </a:extLst>
        </p:spPr>
        <p:txBody>
          <a:bodyPr wrap="square" lIns="73261" tIns="36630" rIns="73261" bIns="36630">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eaLnBrk="1" hangingPunct="1">
              <a:defRPr/>
            </a:pPr>
            <a:r>
              <a:rPr lang="en-US" sz="3080" dirty="0">
                <a:solidFill>
                  <a:srgbClr val="000000"/>
                </a:solidFill>
                <a:latin typeface="+mn-lt"/>
                <a:cs typeface="Comic Sans MS" charset="0"/>
              </a:rPr>
              <a:t>Cost effective, simple to use/understand and accurate/consistent daily rootzone (~0 to 1 m) soil water content at the field and subfield scale (~1 to 60 ha). </a:t>
            </a:r>
          </a:p>
          <a:p>
            <a:pPr eaLnBrk="1" hangingPunct="1">
              <a:defRPr/>
            </a:pPr>
            <a:endParaRPr lang="en-US" sz="3080" dirty="0">
              <a:solidFill>
                <a:srgbClr val="000000"/>
              </a:solidFill>
              <a:latin typeface="+mn-lt"/>
              <a:cs typeface="Comic Sans MS" charset="0"/>
            </a:endParaRPr>
          </a:p>
          <a:p>
            <a:pPr eaLnBrk="1" hangingPunct="1">
              <a:defRPr/>
            </a:pPr>
            <a:r>
              <a:rPr lang="en-US" sz="3080" dirty="0">
                <a:solidFill>
                  <a:srgbClr val="000000"/>
                </a:solidFill>
                <a:latin typeface="+mn-lt"/>
                <a:cs typeface="Comic Sans MS" charset="0"/>
              </a:rPr>
              <a:t>Strategies:</a:t>
            </a:r>
          </a:p>
          <a:p>
            <a:pPr marL="565785" indent="-565785" eaLnBrk="1" hangingPunct="1">
              <a:buAutoNum type="arabicPeriod"/>
              <a:defRPr/>
            </a:pPr>
            <a:r>
              <a:rPr lang="en-US" sz="3080" dirty="0">
                <a:solidFill>
                  <a:srgbClr val="000000"/>
                </a:solidFill>
                <a:latin typeface="+mn-lt"/>
                <a:cs typeface="Comic Sans MS" charset="0"/>
              </a:rPr>
              <a:t>Upscale point sensors/networks to areas (Temp. stability, Exp. Filter, landscape uniformity index, magic snake oil, etc.)</a:t>
            </a:r>
          </a:p>
          <a:p>
            <a:pPr eaLnBrk="1" hangingPunct="1">
              <a:defRPr/>
            </a:pPr>
            <a:endParaRPr lang="en-US" sz="3080" dirty="0">
              <a:solidFill>
                <a:srgbClr val="000000"/>
              </a:solidFill>
              <a:latin typeface="+mn-lt"/>
              <a:cs typeface="Comic Sans MS" charset="0"/>
            </a:endParaRPr>
          </a:p>
        </p:txBody>
      </p:sp>
      <p:sp>
        <p:nvSpPr>
          <p:cNvPr id="4" name="TextBox 3">
            <a:extLst>
              <a:ext uri="{FF2B5EF4-FFF2-40B4-BE49-F238E27FC236}">
                <a16:creationId xmlns:a16="http://schemas.microsoft.com/office/drawing/2014/main" id="{D80EF84A-35B2-4D4D-B990-31192931AA88}"/>
              </a:ext>
            </a:extLst>
          </p:cNvPr>
          <p:cNvSpPr txBox="1">
            <a:spLocks noChangeArrowheads="1"/>
          </p:cNvSpPr>
          <p:nvPr/>
        </p:nvSpPr>
        <p:spPr bwMode="auto">
          <a:xfrm>
            <a:off x="1291771" y="0"/>
            <a:ext cx="7228115" cy="532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solidFill>
                  <a:srgbClr val="000000"/>
                </a:solidFill>
                <a:latin typeface="+mn-lt"/>
                <a:cs typeface="Comic Sans MS" charset="0"/>
              </a:rPr>
              <a:t>What SWC products do producers want?</a:t>
            </a:r>
          </a:p>
        </p:txBody>
      </p:sp>
    </p:spTree>
    <p:extLst>
      <p:ext uri="{BB962C8B-B14F-4D97-AF65-F5344CB8AC3E}">
        <p14:creationId xmlns:p14="http://schemas.microsoft.com/office/powerpoint/2010/main" val="685356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AAF522B1-0146-104D-AB67-0A1EFDACFC98}"/>
              </a:ext>
            </a:extLst>
          </p:cNvPr>
          <p:cNvSpPr txBox="1">
            <a:spLocks noChangeArrowheads="1"/>
          </p:cNvSpPr>
          <p:nvPr/>
        </p:nvSpPr>
        <p:spPr bwMode="auto">
          <a:xfrm>
            <a:off x="0" y="1120140"/>
            <a:ext cx="10058400" cy="4813734"/>
          </a:xfrm>
          <a:prstGeom prst="rect">
            <a:avLst/>
          </a:prstGeom>
          <a:noFill/>
          <a:ln>
            <a:noFill/>
          </a:ln>
          <a:extLst>
            <a:ext uri="{909E8E84-426E-40dd-AFC4-6F175D3DCCD1}"/>
            <a:ext uri="{91240B29-F687-4f45-9708-019B960494DF}"/>
          </a:extLst>
        </p:spPr>
        <p:txBody>
          <a:bodyPr wrap="square" lIns="73261" tIns="36630" rIns="73261" bIns="36630">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eaLnBrk="1" hangingPunct="1">
              <a:defRPr/>
            </a:pPr>
            <a:r>
              <a:rPr lang="en-US" sz="3080" dirty="0">
                <a:solidFill>
                  <a:srgbClr val="000000"/>
                </a:solidFill>
                <a:latin typeface="+mn-lt"/>
                <a:cs typeface="Comic Sans MS" charset="0"/>
              </a:rPr>
              <a:t>Cost effective, simple to use/understand and accurate/consistent daily rootzone (~0 to 1 m) soil water content at the field and subfield scale (~1 to 60 ha). </a:t>
            </a:r>
          </a:p>
          <a:p>
            <a:pPr eaLnBrk="1" hangingPunct="1">
              <a:defRPr/>
            </a:pPr>
            <a:endParaRPr lang="en-US" sz="3080" dirty="0">
              <a:solidFill>
                <a:srgbClr val="000000"/>
              </a:solidFill>
              <a:latin typeface="+mn-lt"/>
              <a:cs typeface="Comic Sans MS" charset="0"/>
            </a:endParaRPr>
          </a:p>
          <a:p>
            <a:pPr eaLnBrk="1" hangingPunct="1">
              <a:defRPr/>
            </a:pPr>
            <a:r>
              <a:rPr lang="en-US" sz="3080" dirty="0">
                <a:solidFill>
                  <a:srgbClr val="000000"/>
                </a:solidFill>
                <a:latin typeface="+mn-lt"/>
                <a:cs typeface="Comic Sans MS" charset="0"/>
              </a:rPr>
              <a:t>Strategies:</a:t>
            </a:r>
          </a:p>
          <a:p>
            <a:pPr marL="565785" indent="-565785" eaLnBrk="1" hangingPunct="1">
              <a:buAutoNum type="arabicPeriod"/>
              <a:defRPr/>
            </a:pPr>
            <a:r>
              <a:rPr lang="en-US" sz="3080" dirty="0">
                <a:solidFill>
                  <a:srgbClr val="000000"/>
                </a:solidFill>
                <a:latin typeface="+mn-lt"/>
                <a:cs typeface="Comic Sans MS" charset="0"/>
              </a:rPr>
              <a:t>Upscale point sensors/networks to areas (Temp. stability, Exp. Filter, landscape uniformity index, magic snake oil, etc.)</a:t>
            </a:r>
          </a:p>
          <a:p>
            <a:pPr marL="565785" indent="-565785" eaLnBrk="1" hangingPunct="1">
              <a:buAutoNum type="arabicPeriod"/>
              <a:defRPr/>
            </a:pPr>
            <a:endParaRPr lang="en-US" sz="3080" dirty="0">
              <a:solidFill>
                <a:srgbClr val="000000"/>
              </a:solidFill>
              <a:latin typeface="+mn-lt"/>
              <a:cs typeface="Comic Sans MS" charset="0"/>
            </a:endParaRPr>
          </a:p>
          <a:p>
            <a:pPr marL="565785" indent="-565785" eaLnBrk="1" hangingPunct="1">
              <a:buAutoNum type="arabicPeriod"/>
              <a:defRPr/>
            </a:pPr>
            <a:r>
              <a:rPr lang="en-US" sz="3080" dirty="0">
                <a:solidFill>
                  <a:srgbClr val="000000"/>
                </a:solidFill>
                <a:latin typeface="+mn-lt"/>
                <a:cs typeface="Comic Sans MS" charset="0"/>
              </a:rPr>
              <a:t>Downscale tens of km scale RS SWC products</a:t>
            </a:r>
          </a:p>
        </p:txBody>
      </p:sp>
      <p:sp>
        <p:nvSpPr>
          <p:cNvPr id="4" name="TextBox 3">
            <a:extLst>
              <a:ext uri="{FF2B5EF4-FFF2-40B4-BE49-F238E27FC236}">
                <a16:creationId xmlns:a16="http://schemas.microsoft.com/office/drawing/2014/main" id="{9D147DE5-5EAC-AA48-BD55-E06887B7D6AF}"/>
              </a:ext>
            </a:extLst>
          </p:cNvPr>
          <p:cNvSpPr txBox="1">
            <a:spLocks noChangeArrowheads="1"/>
          </p:cNvSpPr>
          <p:nvPr/>
        </p:nvSpPr>
        <p:spPr bwMode="auto">
          <a:xfrm>
            <a:off x="1291771" y="0"/>
            <a:ext cx="7228115" cy="532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solidFill>
                  <a:srgbClr val="000000"/>
                </a:solidFill>
                <a:latin typeface="+mn-lt"/>
                <a:cs typeface="Comic Sans MS" charset="0"/>
              </a:rPr>
              <a:t>What SWC products do producers want?</a:t>
            </a:r>
          </a:p>
        </p:txBody>
      </p:sp>
    </p:spTree>
    <p:extLst>
      <p:ext uri="{BB962C8B-B14F-4D97-AF65-F5344CB8AC3E}">
        <p14:creationId xmlns:p14="http://schemas.microsoft.com/office/powerpoint/2010/main" val="1084730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Overview</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2</a:t>
            </a:fld>
            <a:endParaRPr lang="en-US" sz="1600" b="0"/>
          </a:p>
        </p:txBody>
      </p:sp>
      <p:sp>
        <p:nvSpPr>
          <p:cNvPr id="16" name="TextBox 21"/>
          <p:cNvSpPr txBox="1">
            <a:spLocks noChangeArrowheads="1"/>
          </p:cNvSpPr>
          <p:nvPr/>
        </p:nvSpPr>
        <p:spPr bwMode="auto">
          <a:xfrm>
            <a:off x="1" y="988684"/>
            <a:ext cx="10058400" cy="6534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marL="457200" indent="-457200"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lnSpc>
                <a:spcPct val="130000"/>
              </a:lnSpc>
              <a:buFont typeface="Arial" charset="0"/>
              <a:buChar char="•"/>
              <a:defRPr/>
            </a:pPr>
            <a:r>
              <a:rPr lang="en-US" sz="3200" dirty="0"/>
              <a:t>Application of CRNS data for practical data products</a:t>
            </a:r>
          </a:p>
          <a:p>
            <a:pPr eaLnBrk="1" hangingPunct="1">
              <a:lnSpc>
                <a:spcPct val="130000"/>
              </a:lnSpc>
              <a:buFont typeface="Arial" charset="0"/>
              <a:buChar char="•"/>
              <a:defRPr/>
            </a:pPr>
            <a:r>
              <a:rPr lang="en-US" sz="3200" dirty="0"/>
              <a:t>Discuss error and design of experiments</a:t>
            </a:r>
          </a:p>
          <a:p>
            <a:pPr eaLnBrk="1" hangingPunct="1">
              <a:lnSpc>
                <a:spcPct val="130000"/>
              </a:lnSpc>
              <a:buFont typeface="Arial" charset="0"/>
              <a:buChar char="•"/>
              <a:defRPr/>
            </a:pPr>
            <a:r>
              <a:rPr lang="en-US" sz="3200" dirty="0"/>
              <a:t>Time series filter, estimation of rootzone SM, estimation of rainfall, use in hydrological models for GW and streamflow</a:t>
            </a:r>
          </a:p>
          <a:p>
            <a:pPr eaLnBrk="1" hangingPunct="1">
              <a:lnSpc>
                <a:spcPct val="130000"/>
              </a:lnSpc>
              <a:buFont typeface="Arial" charset="0"/>
              <a:buChar char="•"/>
              <a:defRPr/>
            </a:pPr>
            <a:endParaRPr lang="en-US" sz="2400" dirty="0"/>
          </a:p>
          <a:p>
            <a:pPr marL="0" indent="0" eaLnBrk="1" hangingPunct="1">
              <a:lnSpc>
                <a:spcPct val="130000"/>
              </a:lnSpc>
              <a:defRPr/>
            </a:pPr>
            <a:endParaRPr lang="en-US" sz="3600" b="1" dirty="0">
              <a:solidFill>
                <a:srgbClr val="FF0000"/>
              </a:solidFill>
            </a:endParaRPr>
          </a:p>
          <a:p>
            <a:pPr marL="0" indent="0" algn="ctr" eaLnBrk="1" hangingPunct="1">
              <a:lnSpc>
                <a:spcPct val="130000"/>
              </a:lnSpc>
              <a:defRPr/>
            </a:pPr>
            <a:r>
              <a:rPr lang="en-US" b="1" dirty="0">
                <a:solidFill>
                  <a:srgbClr val="FF0000"/>
                </a:solidFill>
              </a:rPr>
              <a:t>How do we connect soil moisture with water fluxes!!!!!!</a:t>
            </a:r>
          </a:p>
          <a:p>
            <a:pPr eaLnBrk="1" hangingPunct="1">
              <a:lnSpc>
                <a:spcPct val="130000"/>
              </a:lnSpc>
              <a:buFont typeface="Arial" charset="0"/>
              <a:buChar char="•"/>
              <a:defRPr/>
            </a:pPr>
            <a:endParaRPr lang="en-US" sz="2400" dirty="0"/>
          </a:p>
        </p:txBody>
      </p:sp>
    </p:spTree>
    <p:extLst>
      <p:ext uri="{BB962C8B-B14F-4D97-AF65-F5344CB8AC3E}">
        <p14:creationId xmlns:p14="http://schemas.microsoft.com/office/powerpoint/2010/main" val="3285066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AAF522B1-0146-104D-AB67-0A1EFDACFC98}"/>
              </a:ext>
            </a:extLst>
          </p:cNvPr>
          <p:cNvSpPr txBox="1">
            <a:spLocks noChangeArrowheads="1"/>
          </p:cNvSpPr>
          <p:nvPr/>
        </p:nvSpPr>
        <p:spPr bwMode="auto">
          <a:xfrm>
            <a:off x="0" y="1120141"/>
            <a:ext cx="10058400" cy="6235662"/>
          </a:xfrm>
          <a:prstGeom prst="rect">
            <a:avLst/>
          </a:prstGeom>
          <a:noFill/>
          <a:ln>
            <a:noFill/>
          </a:ln>
          <a:extLst>
            <a:ext uri="{909E8E84-426E-40dd-AFC4-6F175D3DCCD1}"/>
            <a:ext uri="{91240B29-F687-4f45-9708-019B960494DF}"/>
          </a:extLst>
        </p:spPr>
        <p:txBody>
          <a:bodyPr wrap="square" lIns="73261" tIns="36630" rIns="73261" bIns="36630">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eaLnBrk="1" hangingPunct="1">
              <a:defRPr/>
            </a:pPr>
            <a:r>
              <a:rPr lang="en-US" sz="3080" dirty="0">
                <a:solidFill>
                  <a:srgbClr val="000000"/>
                </a:solidFill>
                <a:latin typeface="+mn-lt"/>
                <a:cs typeface="Comic Sans MS" charset="0"/>
              </a:rPr>
              <a:t>Cost effective, simple to use/understand and accurate/consistent daily rootzone (~0 to 1 m) soil water content at the field and subfield scale (~1 to 60 ha). </a:t>
            </a:r>
          </a:p>
          <a:p>
            <a:pPr eaLnBrk="1" hangingPunct="1">
              <a:defRPr/>
            </a:pPr>
            <a:endParaRPr lang="en-US" sz="3080" dirty="0">
              <a:solidFill>
                <a:srgbClr val="000000"/>
              </a:solidFill>
              <a:latin typeface="+mn-lt"/>
              <a:cs typeface="Comic Sans MS" charset="0"/>
            </a:endParaRPr>
          </a:p>
          <a:p>
            <a:pPr eaLnBrk="1" hangingPunct="1">
              <a:defRPr/>
            </a:pPr>
            <a:r>
              <a:rPr lang="en-US" sz="3080" dirty="0">
                <a:solidFill>
                  <a:srgbClr val="000000"/>
                </a:solidFill>
                <a:latin typeface="+mn-lt"/>
                <a:cs typeface="Comic Sans MS" charset="0"/>
              </a:rPr>
              <a:t>Strategies:</a:t>
            </a:r>
          </a:p>
          <a:p>
            <a:pPr marL="565785" indent="-565785" eaLnBrk="1" hangingPunct="1">
              <a:buAutoNum type="arabicPeriod"/>
              <a:defRPr/>
            </a:pPr>
            <a:r>
              <a:rPr lang="en-US" sz="3080" dirty="0">
                <a:solidFill>
                  <a:srgbClr val="000000"/>
                </a:solidFill>
                <a:latin typeface="+mn-lt"/>
                <a:cs typeface="Comic Sans MS" charset="0"/>
              </a:rPr>
              <a:t>Upscale point sensors/networks to areas (Temp. stability, Exp. Filter, landscape uniformity index, magic snake oil, etc.)</a:t>
            </a:r>
          </a:p>
          <a:p>
            <a:pPr marL="565785" indent="-565785" eaLnBrk="1" hangingPunct="1">
              <a:buAutoNum type="arabicPeriod"/>
              <a:defRPr/>
            </a:pPr>
            <a:endParaRPr lang="en-US" sz="3080" dirty="0">
              <a:solidFill>
                <a:srgbClr val="000000"/>
              </a:solidFill>
              <a:latin typeface="+mn-lt"/>
              <a:cs typeface="Comic Sans MS" charset="0"/>
            </a:endParaRPr>
          </a:p>
          <a:p>
            <a:pPr marL="565785" indent="-565785" eaLnBrk="1" hangingPunct="1">
              <a:buAutoNum type="arabicPeriod"/>
              <a:defRPr/>
            </a:pPr>
            <a:r>
              <a:rPr lang="en-US" sz="3080" dirty="0">
                <a:solidFill>
                  <a:srgbClr val="000000"/>
                </a:solidFill>
                <a:latin typeface="+mn-lt"/>
                <a:cs typeface="Comic Sans MS" charset="0"/>
              </a:rPr>
              <a:t>Downscale tens of km scale RS SWC products</a:t>
            </a:r>
          </a:p>
          <a:p>
            <a:pPr marL="565785" indent="-565785" eaLnBrk="1" hangingPunct="1">
              <a:buAutoNum type="arabicPeriod"/>
              <a:defRPr/>
            </a:pPr>
            <a:endParaRPr lang="en-US" sz="3080" dirty="0">
              <a:solidFill>
                <a:srgbClr val="000000"/>
              </a:solidFill>
              <a:latin typeface="+mn-lt"/>
              <a:cs typeface="Comic Sans MS" charset="0"/>
            </a:endParaRPr>
          </a:p>
          <a:p>
            <a:pPr marL="565785" indent="-565785" eaLnBrk="1" hangingPunct="1">
              <a:buAutoNum type="arabicPeriod"/>
              <a:defRPr/>
            </a:pPr>
            <a:r>
              <a:rPr lang="en-US" sz="3080" dirty="0">
                <a:solidFill>
                  <a:srgbClr val="000000"/>
                </a:solidFill>
                <a:latin typeface="+mn-lt"/>
                <a:cs typeface="Comic Sans MS" charset="0"/>
              </a:rPr>
              <a:t>Combine finer scale RS ET and vegetation products with physically based water &amp; energy models</a:t>
            </a:r>
          </a:p>
        </p:txBody>
      </p:sp>
      <p:sp>
        <p:nvSpPr>
          <p:cNvPr id="4" name="TextBox 3">
            <a:extLst>
              <a:ext uri="{FF2B5EF4-FFF2-40B4-BE49-F238E27FC236}">
                <a16:creationId xmlns:a16="http://schemas.microsoft.com/office/drawing/2014/main" id="{27F79C85-6B4C-CF4E-B0C6-7091145106F2}"/>
              </a:ext>
            </a:extLst>
          </p:cNvPr>
          <p:cNvSpPr txBox="1">
            <a:spLocks noChangeArrowheads="1"/>
          </p:cNvSpPr>
          <p:nvPr/>
        </p:nvSpPr>
        <p:spPr bwMode="auto">
          <a:xfrm>
            <a:off x="1291771" y="0"/>
            <a:ext cx="7228115" cy="532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solidFill>
                  <a:srgbClr val="000000"/>
                </a:solidFill>
                <a:latin typeface="+mn-lt"/>
                <a:cs typeface="Comic Sans MS" charset="0"/>
              </a:rPr>
              <a:t>What SWC products do producers want?</a:t>
            </a:r>
          </a:p>
        </p:txBody>
      </p:sp>
    </p:spTree>
    <p:extLst>
      <p:ext uri="{BB962C8B-B14F-4D97-AF65-F5344CB8AC3E}">
        <p14:creationId xmlns:p14="http://schemas.microsoft.com/office/powerpoint/2010/main" val="2030578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716596"/>
            <a:ext cx="2801257" cy="1055804"/>
          </a:xfrm>
          <a:prstGeom prst="rect">
            <a:avLst/>
          </a:prstGeom>
        </p:spPr>
      </p:pic>
      <p:sp>
        <p:nvSpPr>
          <p:cNvPr id="6" name="TextBox 5">
            <a:extLst>
              <a:ext uri="{FF2B5EF4-FFF2-40B4-BE49-F238E27FC236}">
                <a16:creationId xmlns:a16="http://schemas.microsoft.com/office/drawing/2014/main" id="{0815AB19-AD58-F444-A225-02A0CBA79043}"/>
              </a:ext>
            </a:extLst>
          </p:cNvPr>
          <p:cNvSpPr txBox="1"/>
          <p:nvPr/>
        </p:nvSpPr>
        <p:spPr>
          <a:xfrm>
            <a:off x="0" y="1014186"/>
            <a:ext cx="3010823" cy="1384995"/>
          </a:xfrm>
          <a:prstGeom prst="rect">
            <a:avLst/>
          </a:prstGeom>
          <a:noFill/>
        </p:spPr>
        <p:txBody>
          <a:bodyPr wrap="square" rtlCol="0">
            <a:spAutoFit/>
          </a:bodyPr>
          <a:lstStyle/>
          <a:p>
            <a:r>
              <a:rPr lang="en-US" sz="2800" dirty="0"/>
              <a:t>State of remote sensing and remaining gaps</a:t>
            </a:r>
          </a:p>
        </p:txBody>
      </p:sp>
      <p:pic>
        <p:nvPicPr>
          <p:cNvPr id="8" name="Picture 7">
            <a:extLst>
              <a:ext uri="{FF2B5EF4-FFF2-40B4-BE49-F238E27FC236}">
                <a16:creationId xmlns:a16="http://schemas.microsoft.com/office/drawing/2014/main" id="{6BE120F3-B0D3-6348-A866-DFB90BAD07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1257" y="0"/>
            <a:ext cx="5545221" cy="7772400"/>
          </a:xfrm>
          <a:prstGeom prst="rect">
            <a:avLst/>
          </a:prstGeom>
        </p:spPr>
      </p:pic>
    </p:spTree>
    <p:extLst>
      <p:ext uri="{BB962C8B-B14F-4D97-AF65-F5344CB8AC3E}">
        <p14:creationId xmlns:p14="http://schemas.microsoft.com/office/powerpoint/2010/main" val="1872170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64480" y="114300"/>
            <a:ext cx="4663633" cy="745861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 y="6340826"/>
            <a:ext cx="3268980" cy="1232090"/>
          </a:xfrm>
          <a:prstGeom prst="rect">
            <a:avLst/>
          </a:prstGeom>
        </p:spPr>
      </p:pic>
      <p:sp>
        <p:nvSpPr>
          <p:cNvPr id="6" name="TextBox 5">
            <a:extLst>
              <a:ext uri="{FF2B5EF4-FFF2-40B4-BE49-F238E27FC236}">
                <a16:creationId xmlns:a16="http://schemas.microsoft.com/office/drawing/2014/main" id="{0815AB19-AD58-F444-A225-02A0CBA79043}"/>
              </a:ext>
            </a:extLst>
          </p:cNvPr>
          <p:cNvSpPr txBox="1"/>
          <p:nvPr/>
        </p:nvSpPr>
        <p:spPr>
          <a:xfrm>
            <a:off x="124263" y="898072"/>
            <a:ext cx="5370846" cy="954107"/>
          </a:xfrm>
          <a:prstGeom prst="rect">
            <a:avLst/>
          </a:prstGeom>
          <a:noFill/>
        </p:spPr>
        <p:txBody>
          <a:bodyPr wrap="square" rtlCol="0">
            <a:spAutoFit/>
          </a:bodyPr>
          <a:lstStyle/>
          <a:p>
            <a:r>
              <a:rPr lang="en-US" sz="2800" dirty="0"/>
              <a:t>State of remote sensing and remaining gaps</a:t>
            </a:r>
          </a:p>
        </p:txBody>
      </p:sp>
      <p:pic>
        <p:nvPicPr>
          <p:cNvPr id="8" name="Picture 7">
            <a:extLst>
              <a:ext uri="{FF2B5EF4-FFF2-40B4-BE49-F238E27FC236}">
                <a16:creationId xmlns:a16="http://schemas.microsoft.com/office/drawing/2014/main" id="{6BE120F3-B0D3-6348-A866-DFB90BAD07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940" y="1800197"/>
            <a:ext cx="3276600" cy="4592612"/>
          </a:xfrm>
          <a:prstGeom prst="rect">
            <a:avLst/>
          </a:prstGeom>
        </p:spPr>
      </p:pic>
    </p:spTree>
    <p:extLst>
      <p:ext uri="{BB962C8B-B14F-4D97-AF65-F5344CB8AC3E}">
        <p14:creationId xmlns:p14="http://schemas.microsoft.com/office/powerpoint/2010/main" val="1466331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64480" y="114300"/>
            <a:ext cx="4663633" cy="745861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 y="6340826"/>
            <a:ext cx="3268980" cy="1232090"/>
          </a:xfrm>
          <a:prstGeom prst="rect">
            <a:avLst/>
          </a:prstGeom>
        </p:spPr>
      </p:pic>
      <p:sp>
        <p:nvSpPr>
          <p:cNvPr id="2" name="Oval 1">
            <a:extLst>
              <a:ext uri="{FF2B5EF4-FFF2-40B4-BE49-F238E27FC236}">
                <a16:creationId xmlns:a16="http://schemas.microsoft.com/office/drawing/2014/main" id="{E4BAF343-356E-8240-AAF5-57F5E8D83590}"/>
              </a:ext>
            </a:extLst>
          </p:cNvPr>
          <p:cNvSpPr/>
          <p:nvPr/>
        </p:nvSpPr>
        <p:spPr>
          <a:xfrm>
            <a:off x="5280660" y="701040"/>
            <a:ext cx="4191000" cy="2514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 name="Oval 6">
            <a:extLst>
              <a:ext uri="{FF2B5EF4-FFF2-40B4-BE49-F238E27FC236}">
                <a16:creationId xmlns:a16="http://schemas.microsoft.com/office/drawing/2014/main" id="{A234B7C9-F33A-A440-84F2-F5F59CE11BE5}"/>
              </a:ext>
            </a:extLst>
          </p:cNvPr>
          <p:cNvSpPr/>
          <p:nvPr/>
        </p:nvSpPr>
        <p:spPr>
          <a:xfrm>
            <a:off x="5029200" y="2712720"/>
            <a:ext cx="4861560" cy="1341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 name="Oval 7">
            <a:extLst>
              <a:ext uri="{FF2B5EF4-FFF2-40B4-BE49-F238E27FC236}">
                <a16:creationId xmlns:a16="http://schemas.microsoft.com/office/drawing/2014/main" id="{EA5FDAFB-72AE-7E46-B321-04B227387BA4}"/>
              </a:ext>
            </a:extLst>
          </p:cNvPr>
          <p:cNvSpPr/>
          <p:nvPr/>
        </p:nvSpPr>
        <p:spPr>
          <a:xfrm>
            <a:off x="5029200" y="5311140"/>
            <a:ext cx="4998913"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 name="TextBox 3">
            <a:extLst>
              <a:ext uri="{FF2B5EF4-FFF2-40B4-BE49-F238E27FC236}">
                <a16:creationId xmlns:a16="http://schemas.microsoft.com/office/drawing/2014/main" id="{C168D0B0-9EB8-074C-90D4-857C5270D812}"/>
              </a:ext>
            </a:extLst>
          </p:cNvPr>
          <p:cNvSpPr txBox="1"/>
          <p:nvPr/>
        </p:nvSpPr>
        <p:spPr>
          <a:xfrm>
            <a:off x="55984" y="3183426"/>
            <a:ext cx="5057036" cy="2677656"/>
          </a:xfrm>
          <a:prstGeom prst="rect">
            <a:avLst/>
          </a:prstGeom>
          <a:noFill/>
        </p:spPr>
        <p:txBody>
          <a:bodyPr wrap="square" rtlCol="0">
            <a:spAutoFit/>
          </a:bodyPr>
          <a:lstStyle/>
          <a:p>
            <a:r>
              <a:rPr lang="en-US" sz="2400" b="1" dirty="0">
                <a:solidFill>
                  <a:srgbClr val="FF0000"/>
                </a:solidFill>
              </a:rPr>
              <a:t>Field scale daily rainfall</a:t>
            </a:r>
          </a:p>
          <a:p>
            <a:endParaRPr lang="en-US" sz="2400" b="1" dirty="0">
              <a:solidFill>
                <a:srgbClr val="FF0000"/>
              </a:solidFill>
            </a:endParaRPr>
          </a:p>
          <a:p>
            <a:r>
              <a:rPr lang="en-US" sz="2400" b="1" dirty="0">
                <a:solidFill>
                  <a:srgbClr val="FF0000"/>
                </a:solidFill>
              </a:rPr>
              <a:t>Field scale daily rootzone soil moisture</a:t>
            </a:r>
          </a:p>
          <a:p>
            <a:endParaRPr lang="en-US" sz="2400" b="1" dirty="0">
              <a:solidFill>
                <a:srgbClr val="FF0000"/>
              </a:solidFill>
            </a:endParaRPr>
          </a:p>
          <a:p>
            <a:r>
              <a:rPr lang="en-US" sz="2400" b="1" dirty="0">
                <a:solidFill>
                  <a:srgbClr val="FF0000"/>
                </a:solidFill>
              </a:rPr>
              <a:t>Field scale daily evapotranspiration</a:t>
            </a:r>
          </a:p>
        </p:txBody>
      </p:sp>
      <p:sp>
        <p:nvSpPr>
          <p:cNvPr id="9" name="TextBox 8">
            <a:extLst>
              <a:ext uri="{FF2B5EF4-FFF2-40B4-BE49-F238E27FC236}">
                <a16:creationId xmlns:a16="http://schemas.microsoft.com/office/drawing/2014/main" id="{16808937-B883-1746-86B1-B044D0625C92}"/>
              </a:ext>
            </a:extLst>
          </p:cNvPr>
          <p:cNvSpPr txBox="1"/>
          <p:nvPr/>
        </p:nvSpPr>
        <p:spPr>
          <a:xfrm>
            <a:off x="124263" y="898072"/>
            <a:ext cx="5370846" cy="954107"/>
          </a:xfrm>
          <a:prstGeom prst="rect">
            <a:avLst/>
          </a:prstGeom>
          <a:noFill/>
        </p:spPr>
        <p:txBody>
          <a:bodyPr wrap="square" rtlCol="0">
            <a:spAutoFit/>
          </a:bodyPr>
          <a:lstStyle/>
          <a:p>
            <a:r>
              <a:rPr lang="en-US" sz="2800" dirty="0"/>
              <a:t>State of remote sensing and remaining gaps</a:t>
            </a:r>
          </a:p>
        </p:txBody>
      </p:sp>
    </p:spTree>
    <p:extLst>
      <p:ext uri="{BB962C8B-B14F-4D97-AF65-F5344CB8AC3E}">
        <p14:creationId xmlns:p14="http://schemas.microsoft.com/office/powerpoint/2010/main" val="574258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15AB19-AD58-F444-A225-02A0CBA79043}"/>
              </a:ext>
            </a:extLst>
          </p:cNvPr>
          <p:cNvSpPr txBox="1"/>
          <p:nvPr/>
        </p:nvSpPr>
        <p:spPr>
          <a:xfrm>
            <a:off x="0" y="114300"/>
            <a:ext cx="10058400" cy="566309"/>
          </a:xfrm>
          <a:prstGeom prst="rect">
            <a:avLst/>
          </a:prstGeom>
          <a:noFill/>
        </p:spPr>
        <p:txBody>
          <a:bodyPr wrap="square" rtlCol="0">
            <a:spAutoFit/>
          </a:bodyPr>
          <a:lstStyle/>
          <a:p>
            <a:pPr algn="ctr"/>
            <a:r>
              <a:rPr lang="en-US" sz="3080" dirty="0"/>
              <a:t>Motivation</a:t>
            </a:r>
          </a:p>
        </p:txBody>
      </p:sp>
      <p:sp>
        <p:nvSpPr>
          <p:cNvPr id="4" name="TextBox 3">
            <a:extLst>
              <a:ext uri="{FF2B5EF4-FFF2-40B4-BE49-F238E27FC236}">
                <a16:creationId xmlns:a16="http://schemas.microsoft.com/office/drawing/2014/main" id="{C3916E3A-A0B6-A544-989B-BB3095985994}"/>
              </a:ext>
            </a:extLst>
          </p:cNvPr>
          <p:cNvSpPr txBox="1"/>
          <p:nvPr/>
        </p:nvSpPr>
        <p:spPr>
          <a:xfrm>
            <a:off x="-7386" y="4137660"/>
            <a:ext cx="9981967" cy="3816429"/>
          </a:xfrm>
          <a:prstGeom prst="rect">
            <a:avLst/>
          </a:prstGeom>
          <a:noFill/>
        </p:spPr>
        <p:txBody>
          <a:bodyPr wrap="square" rtlCol="0">
            <a:spAutoFit/>
          </a:bodyPr>
          <a:lstStyle/>
          <a:p>
            <a:pPr marL="314325" indent="-314325">
              <a:buFont typeface="Arial" panose="020B0604020202020204" pitchFamily="34" charset="0"/>
              <a:buChar char="•"/>
            </a:pPr>
            <a:r>
              <a:rPr lang="en-US" sz="2200" dirty="0"/>
              <a:t>Imagers from aircraft and UAVs (~UV to NIR) do an excellent job of characterizing the change in vegetation condition (i.e. NDVI, </a:t>
            </a:r>
            <a:r>
              <a:rPr lang="en-US" sz="2200" dirty="0" err="1"/>
              <a:t>mSAVI</a:t>
            </a:r>
            <a:r>
              <a:rPr lang="en-US" sz="2200" dirty="0"/>
              <a:t>, Ch. &amp; Stress Indices etc.) across spatiotemporal scales and at low costs (&lt; $1/acre)</a:t>
            </a:r>
          </a:p>
          <a:p>
            <a:pPr marL="314325" indent="-314325">
              <a:buFont typeface="Arial" panose="020B0604020202020204" pitchFamily="34" charset="0"/>
              <a:buChar char="•"/>
            </a:pPr>
            <a:endParaRPr lang="en-US" sz="2200" dirty="0"/>
          </a:p>
          <a:p>
            <a:pPr marL="314325" indent="-314325">
              <a:buFont typeface="Arial" panose="020B0604020202020204" pitchFamily="34" charset="0"/>
              <a:buChar char="•"/>
            </a:pPr>
            <a:r>
              <a:rPr lang="en-US" sz="2200" dirty="0"/>
              <a:t>Information on root zone SM more challenging to retrieve (equipment mass &amp; size) at different EM wavelengths (i.e. gamma, neutron, microwave, radar, radio) needed to penetrate the soil beyond a few centimeters (&lt; $10/acre)</a:t>
            </a:r>
          </a:p>
          <a:p>
            <a:r>
              <a:rPr lang="en-US" sz="2200" dirty="0"/>
              <a:t> </a:t>
            </a:r>
          </a:p>
          <a:p>
            <a:pPr marL="817245" lvl="1" indent="-314325">
              <a:buFont typeface="Arial" panose="020B0604020202020204" pitchFamily="34" charset="0"/>
              <a:buChar char="•"/>
            </a:pPr>
            <a:r>
              <a:rPr lang="en-US" sz="2200" dirty="0"/>
              <a:t>Satellite data often too coarse and/or infrequent in time </a:t>
            </a:r>
          </a:p>
          <a:p>
            <a:r>
              <a:rPr lang="en-US" sz="2200" dirty="0"/>
              <a:t>  </a:t>
            </a:r>
          </a:p>
        </p:txBody>
      </p:sp>
      <p:pic>
        <p:nvPicPr>
          <p:cNvPr id="10" name="Picture 2" descr="mage result for overview of telescopes and wavelengths">
            <a:hlinkClick r:id="rId2"/>
            <a:extLst>
              <a:ext uri="{FF2B5EF4-FFF2-40B4-BE49-F238E27FC236}">
                <a16:creationId xmlns:a16="http://schemas.microsoft.com/office/drawing/2014/main" id="{F71EA513-90C7-1849-BB88-7645D87AEC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0780" y="784860"/>
            <a:ext cx="5508960" cy="3101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840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0303" y="1579404"/>
            <a:ext cx="5481479" cy="485457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0264" tIns="45132" rIns="90264" bIns="45132" anchor="ctr"/>
          <a:lstStyle/>
          <a:p>
            <a:pPr algn="ctr">
              <a:defRPr/>
            </a:pPr>
            <a:endParaRPr lang="en-US" sz="4400"/>
          </a:p>
        </p:txBody>
      </p:sp>
      <p:sp>
        <p:nvSpPr>
          <p:cNvPr id="33794" name="TextBox 2"/>
          <p:cNvSpPr txBox="1">
            <a:spLocks noChangeArrowheads="1"/>
          </p:cNvSpPr>
          <p:nvPr/>
        </p:nvSpPr>
        <p:spPr bwMode="auto">
          <a:xfrm>
            <a:off x="2174082" y="6650514"/>
            <a:ext cx="775335" cy="39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980"/>
              <a:t>1 m</a:t>
            </a:r>
          </a:p>
        </p:txBody>
      </p:sp>
      <p:sp>
        <p:nvSpPr>
          <p:cNvPr id="33795" name="TextBox 6"/>
          <p:cNvSpPr txBox="1">
            <a:spLocks noChangeArrowheads="1"/>
          </p:cNvSpPr>
          <p:nvPr/>
        </p:nvSpPr>
        <p:spPr bwMode="auto">
          <a:xfrm>
            <a:off x="3562350" y="6673215"/>
            <a:ext cx="1482567" cy="39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980"/>
              <a:t>100 m</a:t>
            </a:r>
          </a:p>
        </p:txBody>
      </p:sp>
      <p:sp>
        <p:nvSpPr>
          <p:cNvPr id="33796" name="TextBox 7"/>
          <p:cNvSpPr txBox="1">
            <a:spLocks noChangeArrowheads="1"/>
          </p:cNvSpPr>
          <p:nvPr/>
        </p:nvSpPr>
        <p:spPr bwMode="auto">
          <a:xfrm>
            <a:off x="5240497" y="6688932"/>
            <a:ext cx="1482566" cy="39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980"/>
              <a:t>10 km</a:t>
            </a:r>
          </a:p>
        </p:txBody>
      </p:sp>
      <p:sp>
        <p:nvSpPr>
          <p:cNvPr id="33797" name="TextBox 8"/>
          <p:cNvSpPr txBox="1">
            <a:spLocks noChangeArrowheads="1"/>
          </p:cNvSpPr>
          <p:nvPr/>
        </p:nvSpPr>
        <p:spPr bwMode="auto">
          <a:xfrm>
            <a:off x="6646227" y="6680200"/>
            <a:ext cx="1356837" cy="39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980"/>
              <a:t>1000 km</a:t>
            </a:r>
          </a:p>
        </p:txBody>
      </p:sp>
      <p:sp>
        <p:nvSpPr>
          <p:cNvPr id="33798" name="TextBox 9"/>
          <p:cNvSpPr txBox="1">
            <a:spLocks noChangeArrowheads="1"/>
          </p:cNvSpPr>
          <p:nvPr/>
        </p:nvSpPr>
        <p:spPr bwMode="auto">
          <a:xfrm>
            <a:off x="876617" y="5092860"/>
            <a:ext cx="1194435" cy="39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980"/>
              <a:t>1 minute</a:t>
            </a:r>
          </a:p>
        </p:txBody>
      </p:sp>
      <p:sp>
        <p:nvSpPr>
          <p:cNvPr id="33799" name="TextBox 10"/>
          <p:cNvSpPr txBox="1">
            <a:spLocks noChangeArrowheads="1"/>
          </p:cNvSpPr>
          <p:nvPr/>
        </p:nvSpPr>
        <p:spPr bwMode="auto">
          <a:xfrm>
            <a:off x="876618" y="4249420"/>
            <a:ext cx="1065213" cy="39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980"/>
              <a:t>1 hour</a:t>
            </a:r>
          </a:p>
        </p:txBody>
      </p:sp>
      <p:sp>
        <p:nvSpPr>
          <p:cNvPr id="33800" name="TextBox 11"/>
          <p:cNvSpPr txBox="1">
            <a:spLocks noChangeArrowheads="1"/>
          </p:cNvSpPr>
          <p:nvPr/>
        </p:nvSpPr>
        <p:spPr bwMode="auto">
          <a:xfrm>
            <a:off x="874872" y="3503772"/>
            <a:ext cx="1066958" cy="39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980"/>
              <a:t>1 day</a:t>
            </a:r>
          </a:p>
        </p:txBody>
      </p:sp>
      <p:sp>
        <p:nvSpPr>
          <p:cNvPr id="33801" name="TextBox 12"/>
          <p:cNvSpPr txBox="1">
            <a:spLocks noChangeArrowheads="1"/>
          </p:cNvSpPr>
          <p:nvPr/>
        </p:nvSpPr>
        <p:spPr bwMode="auto">
          <a:xfrm>
            <a:off x="874872" y="2676049"/>
            <a:ext cx="1213643" cy="39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980"/>
              <a:t>1 month</a:t>
            </a:r>
          </a:p>
        </p:txBody>
      </p:sp>
      <p:sp>
        <p:nvSpPr>
          <p:cNvPr id="33802" name="TextBox 13"/>
          <p:cNvSpPr txBox="1">
            <a:spLocks noChangeArrowheads="1"/>
          </p:cNvSpPr>
          <p:nvPr/>
        </p:nvSpPr>
        <p:spPr bwMode="auto">
          <a:xfrm>
            <a:off x="873126" y="1864042"/>
            <a:ext cx="1213644" cy="39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980"/>
              <a:t>1 year</a:t>
            </a:r>
          </a:p>
        </p:txBody>
      </p:sp>
      <p:sp>
        <p:nvSpPr>
          <p:cNvPr id="4" name="Rectangle 3"/>
          <p:cNvSpPr/>
          <p:nvPr/>
        </p:nvSpPr>
        <p:spPr>
          <a:xfrm>
            <a:off x="2420303" y="1736567"/>
            <a:ext cx="324803" cy="3805078"/>
          </a:xfrm>
          <a:prstGeom prst="rect">
            <a:avLst/>
          </a:prstGeom>
          <a:no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lIns="90264" tIns="45132" rIns="90264" bIns="45132" anchor="ctr"/>
          <a:lstStyle/>
          <a:p>
            <a:pPr algn="ctr">
              <a:defRPr/>
            </a:pPr>
            <a:endParaRPr lang="en-US" sz="4400"/>
          </a:p>
        </p:txBody>
      </p:sp>
      <p:sp>
        <p:nvSpPr>
          <p:cNvPr id="17" name="Rectangle 16"/>
          <p:cNvSpPr/>
          <p:nvPr/>
        </p:nvSpPr>
        <p:spPr>
          <a:xfrm>
            <a:off x="4994275" y="1733074"/>
            <a:ext cx="2907507" cy="1732280"/>
          </a:xfrm>
          <a:prstGeom prst="rect">
            <a:avLst/>
          </a:prstGeom>
          <a:no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lIns="90264" tIns="45132" rIns="90264" bIns="45132" anchor="ctr"/>
          <a:lstStyle/>
          <a:p>
            <a:pPr algn="ctr">
              <a:defRPr/>
            </a:pPr>
            <a:endParaRPr lang="en-US" sz="4400"/>
          </a:p>
        </p:txBody>
      </p:sp>
      <p:sp>
        <p:nvSpPr>
          <p:cNvPr id="18" name="Rectangle 17"/>
          <p:cNvSpPr/>
          <p:nvPr/>
        </p:nvSpPr>
        <p:spPr>
          <a:xfrm>
            <a:off x="3867945" y="1733075"/>
            <a:ext cx="4040823" cy="1980248"/>
          </a:xfrm>
          <a:prstGeom prst="rect">
            <a:avLst/>
          </a:prstGeom>
          <a:no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lIns="90264" tIns="45132" rIns="90264" bIns="45132" anchor="ctr"/>
          <a:lstStyle/>
          <a:p>
            <a:pPr algn="ctr">
              <a:defRPr/>
            </a:pPr>
            <a:endParaRPr lang="en-US" sz="4400"/>
          </a:p>
        </p:txBody>
      </p:sp>
      <p:cxnSp>
        <p:nvCxnSpPr>
          <p:cNvPr id="41" name="Straight Connector 40"/>
          <p:cNvCxnSpPr/>
          <p:nvPr/>
        </p:nvCxnSpPr>
        <p:spPr>
          <a:xfrm flipH="1">
            <a:off x="4363879" y="3315177"/>
            <a:ext cx="2121693" cy="2135663"/>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100196" y="5438617"/>
            <a:ext cx="291624" cy="0"/>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sp>
        <p:nvSpPr>
          <p:cNvPr id="33808" name="TextBox 6"/>
          <p:cNvSpPr txBox="1">
            <a:spLocks noChangeArrowheads="1"/>
          </p:cNvSpPr>
          <p:nvPr/>
        </p:nvSpPr>
        <p:spPr bwMode="auto">
          <a:xfrm>
            <a:off x="0" y="7359492"/>
            <a:ext cx="3626962" cy="31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13" tIns="45106" rIns="90213" bIns="45106">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430">
                <a:latin typeface="Times New Roman" charset="0"/>
              </a:rPr>
              <a:t>Adapted from Robinson (2008)</a:t>
            </a:r>
          </a:p>
        </p:txBody>
      </p:sp>
      <p:sp>
        <p:nvSpPr>
          <p:cNvPr id="33809" name="TextBox 52"/>
          <p:cNvSpPr txBox="1">
            <a:spLocks noChangeArrowheads="1"/>
          </p:cNvSpPr>
          <p:nvPr/>
        </p:nvSpPr>
        <p:spPr bwMode="auto">
          <a:xfrm>
            <a:off x="1466850" y="894875"/>
            <a:ext cx="2580958" cy="36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760">
                <a:solidFill>
                  <a:srgbClr val="A6A6A6"/>
                </a:solidFill>
              </a:rPr>
              <a:t>TDR Sensor Array</a:t>
            </a:r>
          </a:p>
        </p:txBody>
      </p:sp>
      <p:sp>
        <p:nvSpPr>
          <p:cNvPr id="33810" name="TextBox 53"/>
          <p:cNvSpPr txBox="1">
            <a:spLocks noChangeArrowheads="1"/>
          </p:cNvSpPr>
          <p:nvPr/>
        </p:nvSpPr>
        <p:spPr bwMode="auto">
          <a:xfrm>
            <a:off x="5547837" y="1010128"/>
            <a:ext cx="3214846" cy="36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760" dirty="0">
                <a:solidFill>
                  <a:srgbClr val="A6A6A6"/>
                </a:solidFill>
              </a:rPr>
              <a:t>Satellite Remote Sensing</a:t>
            </a:r>
          </a:p>
        </p:txBody>
      </p:sp>
      <p:sp>
        <p:nvSpPr>
          <p:cNvPr id="33811" name="TextBox 54"/>
          <p:cNvSpPr txBox="1">
            <a:spLocks noChangeArrowheads="1"/>
          </p:cNvSpPr>
          <p:nvPr/>
        </p:nvSpPr>
        <p:spPr bwMode="auto">
          <a:xfrm>
            <a:off x="5154930" y="4078288"/>
            <a:ext cx="3213100" cy="36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760">
                <a:solidFill>
                  <a:srgbClr val="A6A6A6"/>
                </a:solidFill>
              </a:rPr>
              <a:t>Airborne Remote Sensing</a:t>
            </a:r>
          </a:p>
        </p:txBody>
      </p:sp>
      <p:sp>
        <p:nvSpPr>
          <p:cNvPr id="33812" name="TextBox 55"/>
          <p:cNvSpPr txBox="1">
            <a:spLocks noChangeArrowheads="1"/>
          </p:cNvSpPr>
          <p:nvPr/>
        </p:nvSpPr>
        <p:spPr bwMode="auto">
          <a:xfrm>
            <a:off x="4676458" y="4970622"/>
            <a:ext cx="3213100" cy="63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760" dirty="0">
                <a:solidFill>
                  <a:srgbClr val="0CB02C"/>
                </a:solidFill>
              </a:rPr>
              <a:t>Stationary and Mobile Cosmic-ray Neutron Sensor</a:t>
            </a:r>
          </a:p>
        </p:txBody>
      </p:sp>
      <p:cxnSp>
        <p:nvCxnSpPr>
          <p:cNvPr id="60" name="Straight Connector 59"/>
          <p:cNvCxnSpPr/>
          <p:nvPr/>
        </p:nvCxnSpPr>
        <p:spPr>
          <a:xfrm>
            <a:off x="4030345" y="6285547"/>
            <a:ext cx="0" cy="148432"/>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725954" y="6285548"/>
            <a:ext cx="0" cy="14668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250430" y="6292532"/>
            <a:ext cx="0" cy="148432"/>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2401094" y="5323365"/>
            <a:ext cx="181610" cy="349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2409826" y="4453732"/>
            <a:ext cx="179864" cy="349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2416811" y="3716815"/>
            <a:ext cx="179864" cy="174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2408079" y="2840197"/>
            <a:ext cx="181610" cy="174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2399348" y="2045652"/>
            <a:ext cx="181610" cy="174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377248" y="1724343"/>
            <a:ext cx="3066415" cy="3493"/>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377248" y="4317524"/>
            <a:ext cx="747395" cy="1122838"/>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461125" y="1719105"/>
            <a:ext cx="24448" cy="1596073"/>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sp>
        <p:nvSpPr>
          <p:cNvPr id="33826"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0" tIns="50280" rIns="100560" bIns="50280"/>
          <a:lstStyle>
            <a:lvl1pPr eaLnBrk="0" hangingPunct="0">
              <a:defRPr sz="2640">
                <a:solidFill>
                  <a:schemeClr val="tx1"/>
                </a:solidFill>
                <a:latin typeface="Arial" charset="0"/>
                <a:ea typeface="ＭＳ Ｐゴシック" charset="-128"/>
              </a:defRPr>
            </a:lvl1pPr>
            <a:lvl2pPr marL="817245" indent="-314325" eaLnBrk="0" hangingPunct="0">
              <a:defRPr sz="2640">
                <a:solidFill>
                  <a:schemeClr val="tx1"/>
                </a:solidFill>
                <a:latin typeface="Arial" charset="0"/>
                <a:ea typeface="ＭＳ Ｐゴシック" charset="-128"/>
              </a:defRPr>
            </a:lvl2pPr>
            <a:lvl3pPr marL="1257300" indent="-251460" eaLnBrk="0" hangingPunct="0">
              <a:defRPr sz="2640">
                <a:solidFill>
                  <a:schemeClr val="tx1"/>
                </a:solidFill>
                <a:latin typeface="Arial" charset="0"/>
                <a:ea typeface="ＭＳ Ｐゴシック" charset="-128"/>
              </a:defRPr>
            </a:lvl3pPr>
            <a:lvl4pPr marL="1760220" indent="-251460" eaLnBrk="0" hangingPunct="0">
              <a:defRPr sz="2640">
                <a:solidFill>
                  <a:schemeClr val="tx1"/>
                </a:solidFill>
                <a:latin typeface="Arial" charset="0"/>
                <a:ea typeface="ＭＳ Ｐゴシック" charset="-128"/>
              </a:defRPr>
            </a:lvl4pPr>
            <a:lvl5pPr marL="2263140" indent="-251460" eaLnBrk="0" hangingPunct="0">
              <a:defRPr sz="2640">
                <a:solidFill>
                  <a:schemeClr val="tx1"/>
                </a:solidFill>
                <a:latin typeface="Arial" charset="0"/>
                <a:ea typeface="ＭＳ Ｐゴシック" charset="-128"/>
              </a:defRPr>
            </a:lvl5pPr>
            <a:lvl6pPr marL="2766060" indent="-251460" eaLnBrk="0" fontAlgn="base" hangingPunct="0">
              <a:spcBef>
                <a:spcPct val="0"/>
              </a:spcBef>
              <a:spcAft>
                <a:spcPct val="0"/>
              </a:spcAft>
              <a:defRPr sz="2640">
                <a:solidFill>
                  <a:schemeClr val="tx1"/>
                </a:solidFill>
                <a:latin typeface="Arial" charset="0"/>
                <a:ea typeface="ＭＳ Ｐゴシック" charset="-128"/>
              </a:defRPr>
            </a:lvl6pPr>
            <a:lvl7pPr marL="3268980" indent="-251460" eaLnBrk="0" fontAlgn="base" hangingPunct="0">
              <a:spcBef>
                <a:spcPct val="0"/>
              </a:spcBef>
              <a:spcAft>
                <a:spcPct val="0"/>
              </a:spcAft>
              <a:defRPr sz="2640">
                <a:solidFill>
                  <a:schemeClr val="tx1"/>
                </a:solidFill>
                <a:latin typeface="Arial" charset="0"/>
                <a:ea typeface="ＭＳ Ｐゴシック" charset="-128"/>
              </a:defRPr>
            </a:lvl7pPr>
            <a:lvl8pPr marL="3771900" indent="-251460" eaLnBrk="0" fontAlgn="base" hangingPunct="0">
              <a:spcBef>
                <a:spcPct val="0"/>
              </a:spcBef>
              <a:spcAft>
                <a:spcPct val="0"/>
              </a:spcAft>
              <a:defRPr sz="2640">
                <a:solidFill>
                  <a:schemeClr val="tx1"/>
                </a:solidFill>
                <a:latin typeface="Arial" charset="0"/>
                <a:ea typeface="ＭＳ Ｐゴシック" charset="-128"/>
              </a:defRPr>
            </a:lvl8pPr>
            <a:lvl9pPr marL="4274820" indent="-251460" eaLnBrk="0" fontAlgn="base" hangingPunct="0">
              <a:spcBef>
                <a:spcPct val="0"/>
              </a:spcBef>
              <a:spcAft>
                <a:spcPct val="0"/>
              </a:spcAft>
              <a:defRPr sz="2640">
                <a:solidFill>
                  <a:schemeClr val="tx1"/>
                </a:solidFill>
                <a:latin typeface="Arial" charset="0"/>
                <a:ea typeface="ＭＳ Ｐゴシック" charset="-128"/>
              </a:defRPr>
            </a:lvl9pPr>
          </a:lstStyle>
          <a:p>
            <a:pPr algn="l" eaLnBrk="1" hangingPunct="1"/>
            <a:fld id="{7E8F2C3E-EC25-5D4A-B5A6-15B5351FBB72}" type="slidenum">
              <a:rPr lang="en-US" altLang="en-US" sz="1540"/>
              <a:pPr algn="l" eaLnBrk="1" hangingPunct="1"/>
              <a:t>25</a:t>
            </a:fld>
            <a:endParaRPr lang="en-US" altLang="en-US" sz="1540"/>
          </a:p>
        </p:txBody>
      </p:sp>
      <p:cxnSp>
        <p:nvCxnSpPr>
          <p:cNvPr id="45" name="Straight Connector 44"/>
          <p:cNvCxnSpPr/>
          <p:nvPr/>
        </p:nvCxnSpPr>
        <p:spPr>
          <a:xfrm flipH="1">
            <a:off x="3385980" y="1724343"/>
            <a:ext cx="8731" cy="2587943"/>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sp>
        <p:nvSpPr>
          <p:cNvPr id="38" name="TextBox 2"/>
          <p:cNvSpPr txBox="1">
            <a:spLocks noChangeArrowheads="1"/>
          </p:cNvSpPr>
          <p:nvPr/>
        </p:nvSpPr>
        <p:spPr bwMode="auto">
          <a:xfrm>
            <a:off x="1552417" y="114300"/>
            <a:ext cx="7033895" cy="643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520" dirty="0">
                <a:solidFill>
                  <a:srgbClr val="000000"/>
                </a:solidFill>
                <a:latin typeface="+mn-lt"/>
                <a:cs typeface="Comic Sans MS" charset="0"/>
              </a:rPr>
              <a:t>Soil Moisture Sensing Options</a:t>
            </a:r>
          </a:p>
        </p:txBody>
      </p:sp>
    </p:spTree>
    <p:extLst>
      <p:ext uri="{BB962C8B-B14F-4D97-AF65-F5344CB8AC3E}">
        <p14:creationId xmlns:p14="http://schemas.microsoft.com/office/powerpoint/2010/main" val="3846499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8841" y="1578594"/>
            <a:ext cx="5319207" cy="485616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sp>
        <p:nvSpPr>
          <p:cNvPr id="3" name="TextBox 2"/>
          <p:cNvSpPr txBox="1"/>
          <p:nvPr/>
        </p:nvSpPr>
        <p:spPr>
          <a:xfrm>
            <a:off x="1438936" y="6649848"/>
            <a:ext cx="752796" cy="391004"/>
          </a:xfrm>
          <a:prstGeom prst="rect">
            <a:avLst/>
          </a:prstGeom>
          <a:noFill/>
        </p:spPr>
        <p:txBody>
          <a:bodyPr wrap="square" rtlCol="0">
            <a:spAutoFit/>
          </a:bodyPr>
          <a:lstStyle/>
          <a:p>
            <a:r>
              <a:rPr lang="en-US" sz="1941" dirty="0"/>
              <a:t>1 m</a:t>
            </a:r>
          </a:p>
        </p:txBody>
      </p:sp>
      <p:sp>
        <p:nvSpPr>
          <p:cNvPr id="7" name="TextBox 6"/>
          <p:cNvSpPr txBox="1"/>
          <p:nvPr/>
        </p:nvSpPr>
        <p:spPr>
          <a:xfrm>
            <a:off x="2786365" y="6673673"/>
            <a:ext cx="1440398" cy="391004"/>
          </a:xfrm>
          <a:prstGeom prst="rect">
            <a:avLst/>
          </a:prstGeom>
          <a:noFill/>
        </p:spPr>
        <p:txBody>
          <a:bodyPr wrap="square" rtlCol="0">
            <a:spAutoFit/>
          </a:bodyPr>
          <a:lstStyle/>
          <a:p>
            <a:r>
              <a:rPr lang="en-US" sz="1941" dirty="0"/>
              <a:t>100 m</a:t>
            </a:r>
          </a:p>
        </p:txBody>
      </p:sp>
      <p:sp>
        <p:nvSpPr>
          <p:cNvPr id="8" name="TextBox 7"/>
          <p:cNvSpPr txBox="1"/>
          <p:nvPr/>
        </p:nvSpPr>
        <p:spPr>
          <a:xfrm>
            <a:off x="4415055" y="6689226"/>
            <a:ext cx="1440398" cy="391004"/>
          </a:xfrm>
          <a:prstGeom prst="rect">
            <a:avLst/>
          </a:prstGeom>
          <a:noFill/>
        </p:spPr>
        <p:txBody>
          <a:bodyPr wrap="square" rtlCol="0">
            <a:spAutoFit/>
          </a:bodyPr>
          <a:lstStyle/>
          <a:p>
            <a:r>
              <a:rPr lang="en-US" sz="1941" dirty="0"/>
              <a:t>10 km</a:t>
            </a:r>
          </a:p>
        </p:txBody>
      </p:sp>
      <p:sp>
        <p:nvSpPr>
          <p:cNvPr id="9" name="TextBox 8"/>
          <p:cNvSpPr txBox="1"/>
          <p:nvPr/>
        </p:nvSpPr>
        <p:spPr>
          <a:xfrm>
            <a:off x="5780015" y="6680954"/>
            <a:ext cx="1317298" cy="391004"/>
          </a:xfrm>
          <a:prstGeom prst="rect">
            <a:avLst/>
          </a:prstGeom>
          <a:noFill/>
        </p:spPr>
        <p:txBody>
          <a:bodyPr wrap="square" rtlCol="0">
            <a:spAutoFit/>
          </a:bodyPr>
          <a:lstStyle/>
          <a:p>
            <a:r>
              <a:rPr lang="en-US" sz="1941" dirty="0"/>
              <a:t>1000 km</a:t>
            </a:r>
          </a:p>
        </p:txBody>
      </p:sp>
      <p:sp>
        <p:nvSpPr>
          <p:cNvPr id="10" name="TextBox 9"/>
          <p:cNvSpPr txBox="1"/>
          <p:nvPr/>
        </p:nvSpPr>
        <p:spPr>
          <a:xfrm>
            <a:off x="180530" y="5093558"/>
            <a:ext cx="1159135" cy="391004"/>
          </a:xfrm>
          <a:prstGeom prst="rect">
            <a:avLst/>
          </a:prstGeom>
          <a:noFill/>
        </p:spPr>
        <p:txBody>
          <a:bodyPr wrap="square" rtlCol="0">
            <a:spAutoFit/>
          </a:bodyPr>
          <a:lstStyle/>
          <a:p>
            <a:r>
              <a:rPr lang="en-US" sz="1941" dirty="0"/>
              <a:t>1 minute</a:t>
            </a:r>
          </a:p>
        </p:txBody>
      </p:sp>
      <p:sp>
        <p:nvSpPr>
          <p:cNvPr id="11" name="TextBox 10"/>
          <p:cNvSpPr txBox="1"/>
          <p:nvPr/>
        </p:nvSpPr>
        <p:spPr>
          <a:xfrm>
            <a:off x="179544" y="4248735"/>
            <a:ext cx="1035046" cy="391004"/>
          </a:xfrm>
          <a:prstGeom prst="rect">
            <a:avLst/>
          </a:prstGeom>
          <a:noFill/>
        </p:spPr>
        <p:txBody>
          <a:bodyPr wrap="square" rtlCol="0">
            <a:spAutoFit/>
          </a:bodyPr>
          <a:lstStyle/>
          <a:p>
            <a:r>
              <a:rPr lang="en-US" sz="1941" dirty="0"/>
              <a:t>1 hour</a:t>
            </a:r>
          </a:p>
        </p:txBody>
      </p:sp>
      <p:sp>
        <p:nvSpPr>
          <p:cNvPr id="12" name="TextBox 11"/>
          <p:cNvSpPr txBox="1"/>
          <p:nvPr/>
        </p:nvSpPr>
        <p:spPr>
          <a:xfrm>
            <a:off x="178556" y="3503186"/>
            <a:ext cx="1035046" cy="391004"/>
          </a:xfrm>
          <a:prstGeom prst="rect">
            <a:avLst/>
          </a:prstGeom>
          <a:noFill/>
        </p:spPr>
        <p:txBody>
          <a:bodyPr wrap="square" rtlCol="0">
            <a:spAutoFit/>
          </a:bodyPr>
          <a:lstStyle/>
          <a:p>
            <a:r>
              <a:rPr lang="en-US" sz="1941" dirty="0"/>
              <a:t>1 day</a:t>
            </a:r>
          </a:p>
        </p:txBody>
      </p:sp>
      <p:sp>
        <p:nvSpPr>
          <p:cNvPr id="13" name="TextBox 12"/>
          <p:cNvSpPr txBox="1"/>
          <p:nvPr/>
        </p:nvSpPr>
        <p:spPr>
          <a:xfrm>
            <a:off x="178557" y="2675901"/>
            <a:ext cx="1177653" cy="391004"/>
          </a:xfrm>
          <a:prstGeom prst="rect">
            <a:avLst/>
          </a:prstGeom>
          <a:noFill/>
        </p:spPr>
        <p:txBody>
          <a:bodyPr wrap="square" rtlCol="0">
            <a:spAutoFit/>
          </a:bodyPr>
          <a:lstStyle/>
          <a:p>
            <a:r>
              <a:rPr lang="en-US" sz="1941" dirty="0"/>
              <a:t>1 month</a:t>
            </a:r>
          </a:p>
        </p:txBody>
      </p:sp>
      <p:sp>
        <p:nvSpPr>
          <p:cNvPr id="14" name="TextBox 13"/>
          <p:cNvSpPr txBox="1"/>
          <p:nvPr/>
        </p:nvSpPr>
        <p:spPr>
          <a:xfrm>
            <a:off x="177570" y="1864169"/>
            <a:ext cx="1177653" cy="391004"/>
          </a:xfrm>
          <a:prstGeom prst="rect">
            <a:avLst/>
          </a:prstGeom>
          <a:noFill/>
        </p:spPr>
        <p:txBody>
          <a:bodyPr wrap="square" rtlCol="0">
            <a:spAutoFit/>
          </a:bodyPr>
          <a:lstStyle/>
          <a:p>
            <a:r>
              <a:rPr lang="en-US" sz="1941" dirty="0"/>
              <a:t>1 year</a:t>
            </a:r>
          </a:p>
        </p:txBody>
      </p:sp>
      <p:sp>
        <p:nvSpPr>
          <p:cNvPr id="4" name="Rectangle 3"/>
          <p:cNvSpPr/>
          <p:nvPr/>
        </p:nvSpPr>
        <p:spPr>
          <a:xfrm>
            <a:off x="1678838" y="1735780"/>
            <a:ext cx="314354" cy="3805508"/>
          </a:xfrm>
          <a:prstGeom prst="rect">
            <a:avLst/>
          </a:prstGeom>
          <a:no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sp>
        <p:nvSpPr>
          <p:cNvPr id="17" name="Rectangle 16"/>
          <p:cNvSpPr/>
          <p:nvPr/>
        </p:nvSpPr>
        <p:spPr>
          <a:xfrm>
            <a:off x="4177126" y="1733791"/>
            <a:ext cx="2820917" cy="1731011"/>
          </a:xfrm>
          <a:prstGeom prst="rect">
            <a:avLst/>
          </a:prstGeom>
          <a:no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sp>
        <p:nvSpPr>
          <p:cNvPr id="18" name="Rectangle 17"/>
          <p:cNvSpPr/>
          <p:nvPr/>
        </p:nvSpPr>
        <p:spPr>
          <a:xfrm>
            <a:off x="3084172" y="1732798"/>
            <a:ext cx="3922146" cy="1980190"/>
          </a:xfrm>
          <a:prstGeom prst="rect">
            <a:avLst/>
          </a:prstGeom>
          <a:no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cxnSp>
        <p:nvCxnSpPr>
          <p:cNvPr id="41" name="Straight Connector 40"/>
          <p:cNvCxnSpPr/>
          <p:nvPr/>
        </p:nvCxnSpPr>
        <p:spPr>
          <a:xfrm flipH="1">
            <a:off x="3564962" y="3315892"/>
            <a:ext cx="2059847" cy="2134395"/>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336402" y="5442013"/>
            <a:ext cx="232616" cy="7281"/>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sp>
        <p:nvSpPr>
          <p:cNvPr id="52" name="TextBox 6"/>
          <p:cNvSpPr txBox="1">
            <a:spLocks noChangeArrowheads="1"/>
          </p:cNvSpPr>
          <p:nvPr/>
        </p:nvSpPr>
        <p:spPr bwMode="auto">
          <a:xfrm>
            <a:off x="177569" y="7359429"/>
            <a:ext cx="3520221" cy="298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8700" tIns="44349" rIns="88700" bIns="44349">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r>
              <a:rPr lang="en-US" sz="1359" dirty="0">
                <a:latin typeface="Times New Roman" charset="0"/>
                <a:cs typeface="Times New Roman" charset="0"/>
              </a:rPr>
              <a:t>Adapted from Robinson (2008)</a:t>
            </a:r>
          </a:p>
        </p:txBody>
      </p:sp>
      <p:sp>
        <p:nvSpPr>
          <p:cNvPr id="53" name="TextBox 52"/>
          <p:cNvSpPr txBox="1"/>
          <p:nvPr/>
        </p:nvSpPr>
        <p:spPr>
          <a:xfrm>
            <a:off x="752319" y="895253"/>
            <a:ext cx="2506562" cy="361189"/>
          </a:xfrm>
          <a:prstGeom prst="rect">
            <a:avLst/>
          </a:prstGeom>
          <a:noFill/>
        </p:spPr>
        <p:txBody>
          <a:bodyPr wrap="square" rtlCol="0">
            <a:spAutoFit/>
          </a:bodyPr>
          <a:lstStyle/>
          <a:p>
            <a:r>
              <a:rPr lang="en-US" sz="1747" dirty="0">
                <a:solidFill>
                  <a:srgbClr val="A6A6A6"/>
                </a:solidFill>
              </a:rPr>
              <a:t>TDR Sensor Array</a:t>
            </a:r>
          </a:p>
        </p:txBody>
      </p:sp>
      <p:sp>
        <p:nvSpPr>
          <p:cNvPr id="54" name="TextBox 53"/>
          <p:cNvSpPr txBox="1"/>
          <p:nvPr/>
        </p:nvSpPr>
        <p:spPr>
          <a:xfrm>
            <a:off x="4713851" y="1010080"/>
            <a:ext cx="3119714" cy="361189"/>
          </a:xfrm>
          <a:prstGeom prst="rect">
            <a:avLst/>
          </a:prstGeom>
          <a:noFill/>
        </p:spPr>
        <p:txBody>
          <a:bodyPr wrap="square" rtlCol="0">
            <a:spAutoFit/>
          </a:bodyPr>
          <a:lstStyle/>
          <a:p>
            <a:r>
              <a:rPr lang="en-US" sz="1747" dirty="0">
                <a:solidFill>
                  <a:srgbClr val="A6A6A6"/>
                </a:solidFill>
              </a:rPr>
              <a:t>Satellite Remote Sensing</a:t>
            </a:r>
          </a:p>
        </p:txBody>
      </p:sp>
      <p:sp>
        <p:nvSpPr>
          <p:cNvPr id="55" name="TextBox 54"/>
          <p:cNvSpPr txBox="1"/>
          <p:nvPr/>
        </p:nvSpPr>
        <p:spPr>
          <a:xfrm>
            <a:off x="4332330" y="4078311"/>
            <a:ext cx="3119714" cy="361189"/>
          </a:xfrm>
          <a:prstGeom prst="rect">
            <a:avLst/>
          </a:prstGeom>
          <a:noFill/>
        </p:spPr>
        <p:txBody>
          <a:bodyPr wrap="square" rtlCol="0">
            <a:spAutoFit/>
          </a:bodyPr>
          <a:lstStyle/>
          <a:p>
            <a:r>
              <a:rPr lang="en-US" sz="1747" dirty="0">
                <a:solidFill>
                  <a:srgbClr val="A6A6A6"/>
                </a:solidFill>
              </a:rPr>
              <a:t>Airborne Remote Sensing</a:t>
            </a:r>
          </a:p>
        </p:txBody>
      </p:sp>
      <p:sp>
        <p:nvSpPr>
          <p:cNvPr id="56" name="TextBox 55"/>
          <p:cNvSpPr txBox="1"/>
          <p:nvPr/>
        </p:nvSpPr>
        <p:spPr>
          <a:xfrm>
            <a:off x="3868084" y="4970786"/>
            <a:ext cx="3119714" cy="361189"/>
          </a:xfrm>
          <a:prstGeom prst="rect">
            <a:avLst/>
          </a:prstGeom>
          <a:noFill/>
        </p:spPr>
        <p:txBody>
          <a:bodyPr wrap="square" rtlCol="0">
            <a:spAutoFit/>
          </a:bodyPr>
          <a:lstStyle/>
          <a:p>
            <a:r>
              <a:rPr lang="en-US" sz="1747" dirty="0">
                <a:solidFill>
                  <a:srgbClr val="0CB02C"/>
                </a:solidFill>
              </a:rPr>
              <a:t>Cosmic-ray Probe and Rover</a:t>
            </a:r>
          </a:p>
        </p:txBody>
      </p:sp>
      <p:sp>
        <p:nvSpPr>
          <p:cNvPr id="57" name="TextBox 56"/>
          <p:cNvSpPr txBox="1"/>
          <p:nvPr/>
        </p:nvSpPr>
        <p:spPr>
          <a:xfrm>
            <a:off x="2197042" y="1214914"/>
            <a:ext cx="2153809" cy="361189"/>
          </a:xfrm>
          <a:prstGeom prst="rect">
            <a:avLst/>
          </a:prstGeom>
          <a:noFill/>
        </p:spPr>
        <p:txBody>
          <a:bodyPr wrap="square" rtlCol="0">
            <a:spAutoFit/>
          </a:bodyPr>
          <a:lstStyle/>
          <a:p>
            <a:r>
              <a:rPr lang="en-US" sz="1747" dirty="0"/>
              <a:t>Mobile TDR &amp; EM</a:t>
            </a:r>
          </a:p>
        </p:txBody>
      </p:sp>
      <p:cxnSp>
        <p:nvCxnSpPr>
          <p:cNvPr id="60" name="Straight Connector 59"/>
          <p:cNvCxnSpPr/>
          <p:nvPr/>
        </p:nvCxnSpPr>
        <p:spPr>
          <a:xfrm>
            <a:off x="3241351" y="6285843"/>
            <a:ext cx="1" cy="14791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4886588" y="6284851"/>
            <a:ext cx="1" cy="14791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367362" y="6293121"/>
            <a:ext cx="1" cy="14791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1660318" y="5324206"/>
            <a:ext cx="175696" cy="198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1667603" y="4454565"/>
            <a:ext cx="175696" cy="198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1674889" y="3717288"/>
            <a:ext cx="175696" cy="198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1666617" y="2840367"/>
            <a:ext cx="175696" cy="198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658344" y="2046174"/>
            <a:ext cx="175696" cy="198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2149384" y="1726513"/>
            <a:ext cx="1911925" cy="2218116"/>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cxnSp>
        <p:nvCxnSpPr>
          <p:cNvPr id="39" name="Straight Connector 38"/>
          <p:cNvCxnSpPr/>
          <p:nvPr/>
        </p:nvCxnSpPr>
        <p:spPr>
          <a:xfrm flipV="1">
            <a:off x="2612642" y="1727505"/>
            <a:ext cx="2970807" cy="23181"/>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620912" y="1723308"/>
            <a:ext cx="49636" cy="2998316"/>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599991" y="1719232"/>
            <a:ext cx="24818" cy="1596660"/>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sp>
        <p:nvSpPr>
          <p:cNvPr id="37" name="TextBox 2"/>
          <p:cNvSpPr txBox="1">
            <a:spLocks noChangeArrowheads="1"/>
          </p:cNvSpPr>
          <p:nvPr/>
        </p:nvSpPr>
        <p:spPr bwMode="auto">
          <a:xfrm>
            <a:off x="1678840" y="114302"/>
            <a:ext cx="6767454" cy="637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495" dirty="0">
                <a:solidFill>
                  <a:srgbClr val="000000"/>
                </a:solidFill>
                <a:latin typeface="+mn-lt"/>
                <a:cs typeface="Comic Sans MS" charset="0"/>
              </a:rPr>
              <a:t>Measurements of Soil Moisture</a:t>
            </a:r>
          </a:p>
        </p:txBody>
      </p:sp>
      <p:sp>
        <p:nvSpPr>
          <p:cNvPr id="38" name="Slide Number Placeholder 3"/>
          <p:cNvSpPr>
            <a:spLocks noGrp="1"/>
          </p:cNvSpPr>
          <p:nvPr>
            <p:ph type="sldNum" sz="quarter" idx="4294967295"/>
          </p:nvPr>
        </p:nvSpPr>
        <p:spPr>
          <a:xfrm>
            <a:off x="9446701" y="7302175"/>
            <a:ext cx="463783" cy="35592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03AFF320-E494-A742-B604-F01D270FF316}" type="slidenum">
              <a:rPr lang="en-US" sz="1553"/>
              <a:pPr algn="l" eaLnBrk="1" hangingPunct="1"/>
              <a:t>26</a:t>
            </a:fld>
            <a:endParaRPr lang="en-US" sz="1553" dirty="0"/>
          </a:p>
        </p:txBody>
      </p:sp>
      <p:cxnSp>
        <p:nvCxnSpPr>
          <p:cNvPr id="45" name="Straight Connector 44"/>
          <p:cNvCxnSpPr/>
          <p:nvPr/>
        </p:nvCxnSpPr>
        <p:spPr>
          <a:xfrm>
            <a:off x="2645730" y="4721622"/>
            <a:ext cx="688778" cy="727670"/>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193" y="1788478"/>
            <a:ext cx="3247364" cy="1977589"/>
          </a:xfrm>
          <a:prstGeom prst="rect">
            <a:avLst/>
          </a:prstGeom>
        </p:spPr>
      </p:pic>
      <p:pic>
        <p:nvPicPr>
          <p:cNvPr id="4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26623" y="3800092"/>
            <a:ext cx="3037242" cy="227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 descr="mage result for overview of telescopes and wavelength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189867" y="2575430"/>
            <a:ext cx="4753925" cy="267628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4993556" y="2675902"/>
            <a:ext cx="2579828" cy="269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550777" y="5057187"/>
            <a:ext cx="1099810" cy="5502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611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441" y="-14386"/>
            <a:ext cx="7010401" cy="790651"/>
          </a:xfrm>
        </p:spPr>
        <p:txBody>
          <a:bodyPr>
            <a:normAutofit/>
          </a:bodyPr>
          <a:lstStyle/>
          <a:p>
            <a:pPr algn="ctr"/>
            <a:r>
              <a:rPr lang="en-US" sz="3200" dirty="0">
                <a:solidFill>
                  <a:schemeClr val="tx1"/>
                </a:solidFill>
                <a:latin typeface="+mn-lt"/>
              </a:rPr>
              <a:t>Space and Time Process Scales </a:t>
            </a:r>
          </a:p>
        </p:txBody>
      </p:sp>
      <p:pic>
        <p:nvPicPr>
          <p:cNvPr id="3" name="Picture 2"/>
          <p:cNvPicPr>
            <a:picLocks noChangeAspect="1"/>
          </p:cNvPicPr>
          <p:nvPr/>
        </p:nvPicPr>
        <p:blipFill>
          <a:blip r:embed="rId3"/>
          <a:stretch>
            <a:fillRect/>
          </a:stretch>
        </p:blipFill>
        <p:spPr>
          <a:xfrm>
            <a:off x="2960914" y="751286"/>
            <a:ext cx="7148148" cy="6952606"/>
          </a:xfrm>
          <a:prstGeom prst="rect">
            <a:avLst/>
          </a:prstGeom>
        </p:spPr>
      </p:pic>
      <p:sp>
        <p:nvSpPr>
          <p:cNvPr id="4" name="TextBox 3"/>
          <p:cNvSpPr txBox="1"/>
          <p:nvPr/>
        </p:nvSpPr>
        <p:spPr>
          <a:xfrm>
            <a:off x="0" y="874704"/>
            <a:ext cx="3457683" cy="6592574"/>
          </a:xfrm>
          <a:prstGeom prst="rect">
            <a:avLst/>
          </a:prstGeom>
          <a:noFill/>
        </p:spPr>
        <p:txBody>
          <a:bodyPr wrap="square" rtlCol="0">
            <a:spAutoFit/>
          </a:bodyPr>
          <a:lstStyle/>
          <a:p>
            <a:r>
              <a:rPr lang="en-US" sz="2640" dirty="0"/>
              <a:t>1)Human environments, floods</a:t>
            </a:r>
          </a:p>
          <a:p>
            <a:endParaRPr lang="en-US" sz="2640" dirty="0"/>
          </a:p>
          <a:p>
            <a:r>
              <a:rPr lang="en-US" sz="2640" dirty="0"/>
              <a:t>2)Droughts</a:t>
            </a:r>
          </a:p>
          <a:p>
            <a:endParaRPr lang="en-US" sz="2640" dirty="0"/>
          </a:p>
          <a:p>
            <a:r>
              <a:rPr lang="en-US" sz="2640" dirty="0"/>
              <a:t>3)Climate Change</a:t>
            </a:r>
          </a:p>
          <a:p>
            <a:endParaRPr lang="en-US" sz="2640" dirty="0"/>
          </a:p>
          <a:p>
            <a:r>
              <a:rPr lang="en-US" sz="2640" dirty="0"/>
              <a:t>4)Water supply, landscape productivity</a:t>
            </a:r>
          </a:p>
          <a:p>
            <a:endParaRPr lang="en-US" sz="2640" dirty="0"/>
          </a:p>
          <a:p>
            <a:r>
              <a:rPr lang="en-US" sz="2640" dirty="0"/>
              <a:t>5)Agricultural productivity</a:t>
            </a:r>
          </a:p>
          <a:p>
            <a:endParaRPr lang="en-US" sz="2640" dirty="0"/>
          </a:p>
          <a:p>
            <a:r>
              <a:rPr lang="en-US" sz="2640" dirty="0"/>
              <a:t>6)Transport process operate</a:t>
            </a:r>
          </a:p>
        </p:txBody>
      </p:sp>
      <p:sp>
        <p:nvSpPr>
          <p:cNvPr id="5" name="Rectangle 4"/>
          <p:cNvSpPr/>
          <p:nvPr/>
        </p:nvSpPr>
        <p:spPr>
          <a:xfrm>
            <a:off x="0" y="7340716"/>
            <a:ext cx="2768707" cy="363176"/>
          </a:xfrm>
          <a:prstGeom prst="rect">
            <a:avLst/>
          </a:prstGeom>
        </p:spPr>
        <p:txBody>
          <a:bodyPr wrap="none">
            <a:spAutoFit/>
          </a:bodyPr>
          <a:lstStyle/>
          <a:p>
            <a:r>
              <a:rPr lang="en-US" sz="1760" i="1" dirty="0"/>
              <a:t>CUAHSI-HMF-WC (2006)</a:t>
            </a:r>
          </a:p>
        </p:txBody>
      </p:sp>
    </p:spTree>
    <p:extLst>
      <p:ext uri="{BB962C8B-B14F-4D97-AF65-F5344CB8AC3E}">
        <p14:creationId xmlns:p14="http://schemas.microsoft.com/office/powerpoint/2010/main" val="1232351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15AB19-AD58-F444-A225-02A0CBA79043}"/>
              </a:ext>
            </a:extLst>
          </p:cNvPr>
          <p:cNvSpPr txBox="1"/>
          <p:nvPr/>
        </p:nvSpPr>
        <p:spPr>
          <a:xfrm>
            <a:off x="33527" y="1790700"/>
            <a:ext cx="9857232" cy="1446550"/>
          </a:xfrm>
          <a:prstGeom prst="rect">
            <a:avLst/>
          </a:prstGeom>
          <a:noFill/>
        </p:spPr>
        <p:txBody>
          <a:bodyPr wrap="square" rtlCol="0">
            <a:spAutoFit/>
          </a:bodyPr>
          <a:lstStyle/>
          <a:p>
            <a:pPr algn="ctr"/>
            <a:r>
              <a:rPr lang="en-US" sz="4400" dirty="0"/>
              <a:t>Improved CRNS Products for Hydrology</a:t>
            </a:r>
          </a:p>
        </p:txBody>
      </p:sp>
      <p:pic>
        <p:nvPicPr>
          <p:cNvPr id="3" name="Picture 2">
            <a:extLst>
              <a:ext uri="{FF2B5EF4-FFF2-40B4-BE49-F238E27FC236}">
                <a16:creationId xmlns:a16="http://schemas.microsoft.com/office/drawing/2014/main" id="{21417BE7-BBBF-8F44-9CEC-F743E2F89212}"/>
              </a:ext>
            </a:extLst>
          </p:cNvPr>
          <p:cNvPicPr>
            <a:picLocks noChangeAspect="1"/>
          </p:cNvPicPr>
          <p:nvPr/>
        </p:nvPicPr>
        <p:blipFill>
          <a:blip r:embed="rId2"/>
          <a:stretch>
            <a:fillRect/>
          </a:stretch>
        </p:blipFill>
        <p:spPr>
          <a:xfrm>
            <a:off x="628218" y="3802380"/>
            <a:ext cx="8667852" cy="3604260"/>
          </a:xfrm>
          <a:prstGeom prst="rect">
            <a:avLst/>
          </a:prstGeom>
        </p:spPr>
      </p:pic>
    </p:spTree>
    <p:extLst>
      <p:ext uri="{BB962C8B-B14F-4D97-AF65-F5344CB8AC3E}">
        <p14:creationId xmlns:p14="http://schemas.microsoft.com/office/powerpoint/2010/main" val="2623436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5" name="Picture 4">
            <a:extLst>
              <a:ext uri="{FF2B5EF4-FFF2-40B4-BE49-F238E27FC236}">
                <a16:creationId xmlns:a16="http://schemas.microsoft.com/office/drawing/2014/main" id="{40D70133-0AB2-6C40-B018-1F5E38E56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97" y="1036320"/>
            <a:ext cx="10013402" cy="6537960"/>
          </a:xfrm>
          <a:prstGeom prst="rect">
            <a:avLst/>
          </a:prstGeom>
        </p:spPr>
      </p:pic>
      <p:sp>
        <p:nvSpPr>
          <p:cNvPr id="2" name="Rectangle 1">
            <a:extLst>
              <a:ext uri="{FF2B5EF4-FFF2-40B4-BE49-F238E27FC236}">
                <a16:creationId xmlns:a16="http://schemas.microsoft.com/office/drawing/2014/main" id="{F7027E32-7CB0-1F4A-8C73-CB1BFC69A24C}"/>
              </a:ext>
            </a:extLst>
          </p:cNvPr>
          <p:cNvSpPr/>
          <p:nvPr/>
        </p:nvSpPr>
        <p:spPr>
          <a:xfrm>
            <a:off x="0" y="2743200"/>
            <a:ext cx="10057199" cy="429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79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3</a:t>
            </a:fld>
            <a:endParaRPr lang="en-US" sz="1553"/>
          </a:p>
        </p:txBody>
      </p:sp>
      <p:sp>
        <p:nvSpPr>
          <p:cNvPr id="8" name="TextBox 2"/>
          <p:cNvSpPr txBox="1">
            <a:spLocks noChangeArrowheads="1"/>
          </p:cNvSpPr>
          <p:nvPr/>
        </p:nvSpPr>
        <p:spPr bwMode="auto">
          <a:xfrm>
            <a:off x="1375843" y="100657"/>
            <a:ext cx="7106194" cy="530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Uncertainty Analysis</a:t>
            </a:r>
          </a:p>
        </p:txBody>
      </p:sp>
      <p:sp>
        <p:nvSpPr>
          <p:cNvPr id="3" name="TextBox 2">
            <a:extLst>
              <a:ext uri="{FF2B5EF4-FFF2-40B4-BE49-F238E27FC236}">
                <a16:creationId xmlns:a16="http://schemas.microsoft.com/office/drawing/2014/main" id="{6B4D84DC-19ED-754C-BD59-0C3C4EEF5EAA}"/>
              </a:ext>
            </a:extLst>
          </p:cNvPr>
          <p:cNvSpPr txBox="1"/>
          <p:nvPr/>
        </p:nvSpPr>
        <p:spPr>
          <a:xfrm>
            <a:off x="32481" y="1785831"/>
            <a:ext cx="9792917" cy="4524315"/>
          </a:xfrm>
          <a:prstGeom prst="rect">
            <a:avLst/>
          </a:prstGeom>
          <a:noFill/>
        </p:spPr>
        <p:txBody>
          <a:bodyPr wrap="square" rtlCol="0">
            <a:spAutoFit/>
          </a:bodyPr>
          <a:lstStyle/>
          <a:p>
            <a:pPr marL="571500" indent="-571500">
              <a:buFont typeface="Arial" panose="020B0604020202020204" pitchFamily="34" charset="0"/>
              <a:buChar char="•"/>
            </a:pPr>
            <a:r>
              <a:rPr lang="en-US" sz="3600" dirty="0"/>
              <a:t>Must deal with uncertainty in observations</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CRNS follow Poisson Counting Statistics</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Mean is equal to variance!</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Counts around a mean are normally distributed </a:t>
            </a:r>
          </a:p>
        </p:txBody>
      </p:sp>
    </p:spTree>
    <p:extLst>
      <p:ext uri="{BB962C8B-B14F-4D97-AF65-F5344CB8AC3E}">
        <p14:creationId xmlns:p14="http://schemas.microsoft.com/office/powerpoint/2010/main" val="1642781899"/>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5" name="Picture 4">
            <a:extLst>
              <a:ext uri="{FF2B5EF4-FFF2-40B4-BE49-F238E27FC236}">
                <a16:creationId xmlns:a16="http://schemas.microsoft.com/office/drawing/2014/main" id="{40D70133-0AB2-6C40-B018-1F5E38E56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97" y="1036320"/>
            <a:ext cx="10013402" cy="6537960"/>
          </a:xfrm>
          <a:prstGeom prst="rect">
            <a:avLst/>
          </a:prstGeom>
        </p:spPr>
      </p:pic>
      <p:sp>
        <p:nvSpPr>
          <p:cNvPr id="4" name="Rectangle 3">
            <a:extLst>
              <a:ext uri="{FF2B5EF4-FFF2-40B4-BE49-F238E27FC236}">
                <a16:creationId xmlns:a16="http://schemas.microsoft.com/office/drawing/2014/main" id="{05E50290-2B9D-4141-8C61-29EEAD2ECD7B}"/>
              </a:ext>
            </a:extLst>
          </p:cNvPr>
          <p:cNvSpPr/>
          <p:nvPr/>
        </p:nvSpPr>
        <p:spPr>
          <a:xfrm>
            <a:off x="0" y="3843866"/>
            <a:ext cx="10057199" cy="3197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9717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5" name="Picture 4">
            <a:extLst>
              <a:ext uri="{FF2B5EF4-FFF2-40B4-BE49-F238E27FC236}">
                <a16:creationId xmlns:a16="http://schemas.microsoft.com/office/drawing/2014/main" id="{40D70133-0AB2-6C40-B018-1F5E38E56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97" y="1036320"/>
            <a:ext cx="10013402" cy="6537960"/>
          </a:xfrm>
          <a:prstGeom prst="rect">
            <a:avLst/>
          </a:prstGeom>
        </p:spPr>
      </p:pic>
      <p:sp>
        <p:nvSpPr>
          <p:cNvPr id="4" name="Rectangle 3">
            <a:extLst>
              <a:ext uri="{FF2B5EF4-FFF2-40B4-BE49-F238E27FC236}">
                <a16:creationId xmlns:a16="http://schemas.microsoft.com/office/drawing/2014/main" id="{B09A5CAF-CB09-AB4E-80BD-C6E2C84C7938}"/>
              </a:ext>
            </a:extLst>
          </p:cNvPr>
          <p:cNvSpPr/>
          <p:nvPr/>
        </p:nvSpPr>
        <p:spPr>
          <a:xfrm>
            <a:off x="0" y="4826000"/>
            <a:ext cx="10057199" cy="2214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7092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5" name="Picture 4">
            <a:extLst>
              <a:ext uri="{FF2B5EF4-FFF2-40B4-BE49-F238E27FC236}">
                <a16:creationId xmlns:a16="http://schemas.microsoft.com/office/drawing/2014/main" id="{40D70133-0AB2-6C40-B018-1F5E38E56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97" y="1036320"/>
            <a:ext cx="10013402" cy="6537960"/>
          </a:xfrm>
          <a:prstGeom prst="rect">
            <a:avLst/>
          </a:prstGeom>
        </p:spPr>
      </p:pic>
      <p:sp>
        <p:nvSpPr>
          <p:cNvPr id="4" name="Rectangle 3">
            <a:extLst>
              <a:ext uri="{FF2B5EF4-FFF2-40B4-BE49-F238E27FC236}">
                <a16:creationId xmlns:a16="http://schemas.microsoft.com/office/drawing/2014/main" id="{285824E4-2516-9A43-81E9-3E04B1E176D2}"/>
              </a:ext>
            </a:extLst>
          </p:cNvPr>
          <p:cNvSpPr/>
          <p:nvPr/>
        </p:nvSpPr>
        <p:spPr>
          <a:xfrm>
            <a:off x="0" y="5909732"/>
            <a:ext cx="10057199" cy="1131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018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5" name="Picture 4">
            <a:extLst>
              <a:ext uri="{FF2B5EF4-FFF2-40B4-BE49-F238E27FC236}">
                <a16:creationId xmlns:a16="http://schemas.microsoft.com/office/drawing/2014/main" id="{40D70133-0AB2-6C40-B018-1F5E38E56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97" y="1036320"/>
            <a:ext cx="10013402" cy="6537960"/>
          </a:xfrm>
          <a:prstGeom prst="rect">
            <a:avLst/>
          </a:prstGeom>
        </p:spPr>
      </p:pic>
    </p:spTree>
    <p:extLst>
      <p:ext uri="{BB962C8B-B14F-4D97-AF65-F5344CB8AC3E}">
        <p14:creationId xmlns:p14="http://schemas.microsoft.com/office/powerpoint/2010/main" val="3826687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4" name="Picture 3">
            <a:extLst>
              <a:ext uri="{FF2B5EF4-FFF2-40B4-BE49-F238E27FC236}">
                <a16:creationId xmlns:a16="http://schemas.microsoft.com/office/drawing/2014/main" id="{7EA9DDFC-A9E6-2F49-A279-F02D9AC9807F}"/>
              </a:ext>
            </a:extLst>
          </p:cNvPr>
          <p:cNvPicPr/>
          <p:nvPr/>
        </p:nvPicPr>
        <p:blipFill>
          <a:blip r:embed="rId2">
            <a:extLst>
              <a:ext uri="{28A0092B-C50C-407E-A947-70E740481C1C}">
                <a14:useLocalDpi xmlns:a14="http://schemas.microsoft.com/office/drawing/2010/main" val="0"/>
              </a:ext>
            </a:extLst>
          </a:blip>
          <a:stretch>
            <a:fillRect/>
          </a:stretch>
        </p:blipFill>
        <p:spPr>
          <a:xfrm>
            <a:off x="671467" y="1349346"/>
            <a:ext cx="8278973" cy="4690533"/>
          </a:xfrm>
          <a:prstGeom prst="rect">
            <a:avLst/>
          </a:prstGeom>
        </p:spPr>
      </p:pic>
      <p:sp>
        <p:nvSpPr>
          <p:cNvPr id="5" name="Rectangle 4">
            <a:extLst>
              <a:ext uri="{FF2B5EF4-FFF2-40B4-BE49-F238E27FC236}">
                <a16:creationId xmlns:a16="http://schemas.microsoft.com/office/drawing/2014/main" id="{324CD91F-0056-714C-9E29-853447AE0D36}"/>
              </a:ext>
            </a:extLst>
          </p:cNvPr>
          <p:cNvSpPr/>
          <p:nvPr/>
        </p:nvSpPr>
        <p:spPr>
          <a:xfrm>
            <a:off x="1107964" y="6221434"/>
            <a:ext cx="7842476" cy="1323439"/>
          </a:xfrm>
          <a:prstGeom prst="rect">
            <a:avLst/>
          </a:prstGeom>
        </p:spPr>
        <p:txBody>
          <a:bodyPr wrap="square">
            <a:spAutoFit/>
          </a:bodyPr>
          <a:lstStyle/>
          <a:p>
            <a:pPr marL="0" marR="0" algn="just">
              <a:spcBef>
                <a:spcPts val="0"/>
              </a:spcBef>
              <a:spcAft>
                <a:spcPts val="0"/>
              </a:spcAft>
            </a:pPr>
            <a:r>
              <a:rPr lang="en-US" sz="2000" i="1" dirty="0">
                <a:latin typeface="Times New Roman" panose="02020603050405020304" pitchFamily="18" charset="0"/>
                <a:ea typeface="Times New Roman" panose="02020603050405020304" pitchFamily="18" charset="0"/>
              </a:rPr>
              <a:t>Figure 1.3. a) Location of the CRNS (48.1547°N, 15.1483°E) within a mixed agricultural land use area in northeast Austria. b) CRNS located at study site with weather station and eddy covariance tower. See Figure 2.1 for raw and processed neutron counts. Source Franz et al. 2016.</a:t>
            </a:r>
            <a:endParaRPr lang="en-US" sz="20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D30B023-4076-324B-8A04-D58F216AB62B}"/>
              </a:ext>
            </a:extLst>
          </p:cNvPr>
          <p:cNvSpPr txBox="1"/>
          <p:nvPr/>
        </p:nvSpPr>
        <p:spPr>
          <a:xfrm>
            <a:off x="867490" y="775905"/>
            <a:ext cx="8323423" cy="707886"/>
          </a:xfrm>
          <a:prstGeom prst="rect">
            <a:avLst/>
          </a:prstGeom>
          <a:noFill/>
        </p:spPr>
        <p:txBody>
          <a:bodyPr wrap="square" rtlCol="0">
            <a:spAutoFit/>
          </a:bodyPr>
          <a:lstStyle/>
          <a:p>
            <a:r>
              <a:rPr lang="en-US" dirty="0"/>
              <a:t>HOAL- </a:t>
            </a:r>
            <a:r>
              <a:rPr lang="en-US" dirty="0" err="1"/>
              <a:t>Petzenkirchen</a:t>
            </a:r>
            <a:endParaRPr lang="en-US" dirty="0"/>
          </a:p>
        </p:txBody>
      </p:sp>
    </p:spTree>
    <p:extLst>
      <p:ext uri="{BB962C8B-B14F-4D97-AF65-F5344CB8AC3E}">
        <p14:creationId xmlns:p14="http://schemas.microsoft.com/office/powerpoint/2010/main" val="1119966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4" name="Picture 3">
            <a:extLst>
              <a:ext uri="{FF2B5EF4-FFF2-40B4-BE49-F238E27FC236}">
                <a16:creationId xmlns:a16="http://schemas.microsoft.com/office/drawing/2014/main" id="{77521B80-6459-0245-B9B7-6175530AC6B0}"/>
              </a:ext>
            </a:extLst>
          </p:cNvPr>
          <p:cNvPicPr/>
          <p:nvPr/>
        </p:nvPicPr>
        <p:blipFill>
          <a:blip r:embed="rId2">
            <a:extLst>
              <a:ext uri="{28A0092B-C50C-407E-A947-70E740481C1C}">
                <a14:useLocalDpi xmlns:a14="http://schemas.microsoft.com/office/drawing/2010/main" val="0"/>
              </a:ext>
            </a:extLst>
          </a:blip>
          <a:stretch>
            <a:fillRect/>
          </a:stretch>
        </p:blipFill>
        <p:spPr>
          <a:xfrm>
            <a:off x="-1" y="775905"/>
            <a:ext cx="4653501" cy="6839742"/>
          </a:xfrm>
          <a:prstGeom prst="rect">
            <a:avLst/>
          </a:prstGeom>
        </p:spPr>
      </p:pic>
      <p:pic>
        <p:nvPicPr>
          <p:cNvPr id="2" name="Picture 1">
            <a:extLst>
              <a:ext uri="{FF2B5EF4-FFF2-40B4-BE49-F238E27FC236}">
                <a16:creationId xmlns:a16="http://schemas.microsoft.com/office/drawing/2014/main" id="{A6BA8CF4-93B8-B043-A3CD-C20843248F05}"/>
              </a:ext>
            </a:extLst>
          </p:cNvPr>
          <p:cNvPicPr>
            <a:picLocks noChangeAspect="1"/>
          </p:cNvPicPr>
          <p:nvPr/>
        </p:nvPicPr>
        <p:blipFill>
          <a:blip r:embed="rId3"/>
          <a:stretch>
            <a:fillRect/>
          </a:stretch>
        </p:blipFill>
        <p:spPr>
          <a:xfrm>
            <a:off x="4944987" y="775905"/>
            <a:ext cx="5113417" cy="6839742"/>
          </a:xfrm>
          <a:prstGeom prst="rect">
            <a:avLst/>
          </a:prstGeom>
        </p:spPr>
      </p:pic>
    </p:spTree>
    <p:extLst>
      <p:ext uri="{BB962C8B-B14F-4D97-AF65-F5344CB8AC3E}">
        <p14:creationId xmlns:p14="http://schemas.microsoft.com/office/powerpoint/2010/main" val="1550198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2" name="Picture 1">
            <a:extLst>
              <a:ext uri="{FF2B5EF4-FFF2-40B4-BE49-F238E27FC236}">
                <a16:creationId xmlns:a16="http://schemas.microsoft.com/office/drawing/2014/main" id="{735320A1-8CD9-A440-AF34-E8DDEFA50C77}"/>
              </a:ext>
            </a:extLst>
          </p:cNvPr>
          <p:cNvPicPr>
            <a:picLocks noChangeAspect="1"/>
          </p:cNvPicPr>
          <p:nvPr/>
        </p:nvPicPr>
        <p:blipFill>
          <a:blip r:embed="rId2"/>
          <a:stretch>
            <a:fillRect/>
          </a:stretch>
        </p:blipFill>
        <p:spPr>
          <a:xfrm>
            <a:off x="1325033" y="775904"/>
            <a:ext cx="7539752" cy="6996495"/>
          </a:xfrm>
          <a:prstGeom prst="rect">
            <a:avLst/>
          </a:prstGeom>
        </p:spPr>
      </p:pic>
    </p:spTree>
    <p:extLst>
      <p:ext uri="{BB962C8B-B14F-4D97-AF65-F5344CB8AC3E}">
        <p14:creationId xmlns:p14="http://schemas.microsoft.com/office/powerpoint/2010/main" val="2115802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sp>
        <p:nvSpPr>
          <p:cNvPr id="5" name="TextBox 4">
            <a:extLst>
              <a:ext uri="{FF2B5EF4-FFF2-40B4-BE49-F238E27FC236}">
                <a16:creationId xmlns:a16="http://schemas.microsoft.com/office/drawing/2014/main" id="{073F820F-96B6-AF42-BF94-7FB82C107964}"/>
              </a:ext>
            </a:extLst>
          </p:cNvPr>
          <p:cNvSpPr txBox="1"/>
          <p:nvPr/>
        </p:nvSpPr>
        <p:spPr>
          <a:xfrm>
            <a:off x="2" y="1084217"/>
            <a:ext cx="10058399" cy="5632311"/>
          </a:xfrm>
          <a:prstGeom prst="rect">
            <a:avLst/>
          </a:prstGeom>
          <a:noFill/>
        </p:spPr>
        <p:txBody>
          <a:bodyPr wrap="square" rtlCol="0">
            <a:spAutoFit/>
          </a:bodyPr>
          <a:lstStyle/>
          <a:p>
            <a:r>
              <a:rPr lang="en-US" dirty="0"/>
              <a:t>What is optimal time series filter for neutron counts?</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Looked at: </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Moving average with different window sizes</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SG Filter with different window sizes</a:t>
            </a:r>
          </a:p>
        </p:txBody>
      </p:sp>
    </p:spTree>
    <p:extLst>
      <p:ext uri="{BB962C8B-B14F-4D97-AF65-F5344CB8AC3E}">
        <p14:creationId xmlns:p14="http://schemas.microsoft.com/office/powerpoint/2010/main" val="3934692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4" name="Picture 3">
            <a:extLst>
              <a:ext uri="{FF2B5EF4-FFF2-40B4-BE49-F238E27FC236}">
                <a16:creationId xmlns:a16="http://schemas.microsoft.com/office/drawing/2014/main" id="{7513AF20-D195-E941-96AF-C5FBEC49D7D4}"/>
              </a:ext>
            </a:extLst>
          </p:cNvPr>
          <p:cNvPicPr/>
          <p:nvPr/>
        </p:nvPicPr>
        <p:blipFill>
          <a:blip r:embed="rId2" cstate="screen">
            <a:extLst>
              <a:ext uri="{28A0092B-C50C-407E-A947-70E740481C1C}">
                <a14:useLocalDpi xmlns:a14="http://schemas.microsoft.com/office/drawing/2010/main"/>
              </a:ext>
            </a:extLst>
          </a:blip>
          <a:stretch>
            <a:fillRect/>
          </a:stretch>
        </p:blipFill>
        <p:spPr>
          <a:xfrm>
            <a:off x="0" y="1042968"/>
            <a:ext cx="9964169" cy="5861961"/>
          </a:xfrm>
          <a:prstGeom prst="rect">
            <a:avLst/>
          </a:prstGeom>
        </p:spPr>
      </p:pic>
    </p:spTree>
    <p:extLst>
      <p:ext uri="{BB962C8B-B14F-4D97-AF65-F5344CB8AC3E}">
        <p14:creationId xmlns:p14="http://schemas.microsoft.com/office/powerpoint/2010/main" val="1129229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4" name="Picture 3">
            <a:extLst>
              <a:ext uri="{FF2B5EF4-FFF2-40B4-BE49-F238E27FC236}">
                <a16:creationId xmlns:a16="http://schemas.microsoft.com/office/drawing/2014/main" id="{B1FBCFA9-0432-074D-8AB8-24445A9C0984}"/>
              </a:ext>
            </a:extLst>
          </p:cNvPr>
          <p:cNvPicPr>
            <a:picLocks noChangeAspect="1"/>
          </p:cNvPicPr>
          <p:nvPr/>
        </p:nvPicPr>
        <p:blipFill>
          <a:blip r:embed="rId2"/>
          <a:stretch>
            <a:fillRect/>
          </a:stretch>
        </p:blipFill>
        <p:spPr>
          <a:xfrm>
            <a:off x="1257302" y="775904"/>
            <a:ext cx="7992150" cy="6996495"/>
          </a:xfrm>
          <a:prstGeom prst="rect">
            <a:avLst/>
          </a:prstGeom>
        </p:spPr>
      </p:pic>
    </p:spTree>
    <p:extLst>
      <p:ext uri="{BB962C8B-B14F-4D97-AF65-F5344CB8AC3E}">
        <p14:creationId xmlns:p14="http://schemas.microsoft.com/office/powerpoint/2010/main" val="801375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4</a:t>
            </a:fld>
            <a:endParaRPr lang="en-US" sz="1553"/>
          </a:p>
        </p:txBody>
      </p:sp>
      <p:sp>
        <p:nvSpPr>
          <p:cNvPr id="8" name="TextBox 2"/>
          <p:cNvSpPr txBox="1">
            <a:spLocks noChangeArrowheads="1"/>
          </p:cNvSpPr>
          <p:nvPr/>
        </p:nvSpPr>
        <p:spPr bwMode="auto">
          <a:xfrm>
            <a:off x="1375843" y="100657"/>
            <a:ext cx="7106194" cy="530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Design of Detectors and Experiments</a:t>
            </a:r>
          </a:p>
        </p:txBody>
      </p:sp>
      <p:pic>
        <p:nvPicPr>
          <p:cNvPr id="2" name="Picture 1">
            <a:extLst>
              <a:ext uri="{FF2B5EF4-FFF2-40B4-BE49-F238E27FC236}">
                <a16:creationId xmlns:a16="http://schemas.microsoft.com/office/drawing/2014/main" id="{61F55985-D2E5-7940-B660-CD62DEA7CDA1}"/>
              </a:ext>
            </a:extLst>
          </p:cNvPr>
          <p:cNvPicPr>
            <a:picLocks noChangeAspect="1"/>
          </p:cNvPicPr>
          <p:nvPr/>
        </p:nvPicPr>
        <p:blipFill>
          <a:blip r:embed="rId3"/>
          <a:stretch>
            <a:fillRect/>
          </a:stretch>
        </p:blipFill>
        <p:spPr>
          <a:xfrm>
            <a:off x="156753" y="906055"/>
            <a:ext cx="8760139" cy="4522779"/>
          </a:xfrm>
          <a:prstGeom prst="rect">
            <a:avLst/>
          </a:prstGeom>
        </p:spPr>
      </p:pic>
      <p:graphicFrame>
        <p:nvGraphicFramePr>
          <p:cNvPr id="7" name="Object 6">
            <a:extLst>
              <a:ext uri="{FF2B5EF4-FFF2-40B4-BE49-F238E27FC236}">
                <a16:creationId xmlns:a16="http://schemas.microsoft.com/office/drawing/2014/main" id="{FA36C043-A29B-9D4B-AD51-C9E244E88799}"/>
              </a:ext>
            </a:extLst>
          </p:cNvPr>
          <p:cNvGraphicFramePr>
            <a:graphicFrameLocks noChangeAspect="1"/>
          </p:cNvGraphicFramePr>
          <p:nvPr>
            <p:extLst>
              <p:ext uri="{D42A27DB-BD31-4B8C-83A1-F6EECF244321}">
                <p14:modId xmlns:p14="http://schemas.microsoft.com/office/powerpoint/2010/main" val="3738350075"/>
              </p:ext>
            </p:extLst>
          </p:nvPr>
        </p:nvGraphicFramePr>
        <p:xfrm>
          <a:off x="526758" y="5938305"/>
          <a:ext cx="3364194" cy="854399"/>
        </p:xfrm>
        <a:graphic>
          <a:graphicData uri="http://schemas.openxmlformats.org/presentationml/2006/ole">
            <mc:AlternateContent xmlns:mc="http://schemas.openxmlformats.org/markup-compatibility/2006">
              <mc:Choice xmlns:v="urn:schemas-microsoft-com:vml" Requires="v">
                <p:oleObj spid="_x0000_s2066" r:id="rId4" imgW="2400300" imgH="609600" progId="Equation.3">
                  <p:embed/>
                </p:oleObj>
              </mc:Choice>
              <mc:Fallback>
                <p:oleObj r:id="rId4" imgW="2400300" imgH="609600" progId="Equation.3">
                  <p:embed/>
                  <p:pic>
                    <p:nvPicPr>
                      <p:cNvPr id="7" name="Object 6">
                        <a:extLst>
                          <a:ext uri="{FF2B5EF4-FFF2-40B4-BE49-F238E27FC236}">
                            <a16:creationId xmlns:a16="http://schemas.microsoft.com/office/drawing/2014/main" id="{FA36C043-A29B-9D4B-AD51-C9E244E88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758" y="5938305"/>
                        <a:ext cx="3364194" cy="854399"/>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DF70D942-787D-7246-ACA3-862743BB3DF2}"/>
              </a:ext>
            </a:extLst>
          </p:cNvPr>
          <p:cNvSpPr txBox="1"/>
          <p:nvPr/>
        </p:nvSpPr>
        <p:spPr>
          <a:xfrm>
            <a:off x="0" y="7302175"/>
            <a:ext cx="5421086" cy="461665"/>
          </a:xfrm>
          <a:prstGeom prst="rect">
            <a:avLst/>
          </a:prstGeom>
          <a:noFill/>
        </p:spPr>
        <p:txBody>
          <a:bodyPr wrap="square" rtlCol="0">
            <a:spAutoFit/>
          </a:bodyPr>
          <a:lstStyle/>
          <a:p>
            <a:r>
              <a:rPr lang="en-US" sz="2400" dirty="0"/>
              <a:t>TECDOC 1809</a:t>
            </a:r>
          </a:p>
        </p:txBody>
      </p:sp>
    </p:spTree>
    <p:extLst>
      <p:ext uri="{BB962C8B-B14F-4D97-AF65-F5344CB8AC3E}">
        <p14:creationId xmlns:p14="http://schemas.microsoft.com/office/powerpoint/2010/main" val="98961117"/>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2" name="Picture 1">
            <a:extLst>
              <a:ext uri="{FF2B5EF4-FFF2-40B4-BE49-F238E27FC236}">
                <a16:creationId xmlns:a16="http://schemas.microsoft.com/office/drawing/2014/main" id="{DAE15E57-934B-0448-BA8F-52035B9E648A}"/>
              </a:ext>
            </a:extLst>
          </p:cNvPr>
          <p:cNvPicPr>
            <a:picLocks noChangeAspect="1"/>
          </p:cNvPicPr>
          <p:nvPr/>
        </p:nvPicPr>
        <p:blipFill>
          <a:blip r:embed="rId2"/>
          <a:stretch>
            <a:fillRect/>
          </a:stretch>
        </p:blipFill>
        <p:spPr>
          <a:xfrm>
            <a:off x="1257300" y="747654"/>
            <a:ext cx="7751297" cy="6910446"/>
          </a:xfrm>
          <a:prstGeom prst="rect">
            <a:avLst/>
          </a:prstGeom>
        </p:spPr>
      </p:pic>
    </p:spTree>
    <p:extLst>
      <p:ext uri="{BB962C8B-B14F-4D97-AF65-F5344CB8AC3E}">
        <p14:creationId xmlns:p14="http://schemas.microsoft.com/office/powerpoint/2010/main" val="3179909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sp>
        <p:nvSpPr>
          <p:cNvPr id="2" name="TextBox 1">
            <a:extLst>
              <a:ext uri="{FF2B5EF4-FFF2-40B4-BE49-F238E27FC236}">
                <a16:creationId xmlns:a16="http://schemas.microsoft.com/office/drawing/2014/main" id="{E6574A82-194F-D044-B541-75209DA7B5A8}"/>
              </a:ext>
            </a:extLst>
          </p:cNvPr>
          <p:cNvSpPr txBox="1"/>
          <p:nvPr/>
        </p:nvSpPr>
        <p:spPr>
          <a:xfrm>
            <a:off x="0" y="2302932"/>
            <a:ext cx="10058400" cy="3170099"/>
          </a:xfrm>
          <a:prstGeom prst="rect">
            <a:avLst/>
          </a:prstGeom>
          <a:noFill/>
        </p:spPr>
        <p:txBody>
          <a:bodyPr wrap="square" rtlCol="0">
            <a:spAutoFit/>
          </a:bodyPr>
          <a:lstStyle/>
          <a:p>
            <a:r>
              <a:rPr lang="en-US" dirty="0"/>
              <a:t>How do you evaluate accuracy of filtered soil moisture time series?</a:t>
            </a:r>
          </a:p>
          <a:p>
            <a:endParaRPr lang="en-US" dirty="0"/>
          </a:p>
          <a:p>
            <a:r>
              <a:rPr lang="en-US" dirty="0"/>
              <a:t>Compare and water fluxes and estimate mass balance!</a:t>
            </a:r>
          </a:p>
        </p:txBody>
      </p:sp>
    </p:spTree>
    <p:extLst>
      <p:ext uri="{BB962C8B-B14F-4D97-AF65-F5344CB8AC3E}">
        <p14:creationId xmlns:p14="http://schemas.microsoft.com/office/powerpoint/2010/main" val="2651748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2" name="Picture 1">
            <a:extLst>
              <a:ext uri="{FF2B5EF4-FFF2-40B4-BE49-F238E27FC236}">
                <a16:creationId xmlns:a16="http://schemas.microsoft.com/office/drawing/2014/main" id="{1EBD4279-9C6C-7044-A3AB-56275DBBD620}"/>
              </a:ext>
            </a:extLst>
          </p:cNvPr>
          <p:cNvPicPr>
            <a:picLocks noChangeAspect="1"/>
          </p:cNvPicPr>
          <p:nvPr/>
        </p:nvPicPr>
        <p:blipFill>
          <a:blip r:embed="rId2"/>
          <a:stretch>
            <a:fillRect/>
          </a:stretch>
        </p:blipFill>
        <p:spPr>
          <a:xfrm>
            <a:off x="121860" y="2525303"/>
            <a:ext cx="9835011" cy="3953873"/>
          </a:xfrm>
          <a:prstGeom prst="rect">
            <a:avLst/>
          </a:prstGeom>
        </p:spPr>
      </p:pic>
      <p:sp>
        <p:nvSpPr>
          <p:cNvPr id="4" name="TextBox 3">
            <a:extLst>
              <a:ext uri="{FF2B5EF4-FFF2-40B4-BE49-F238E27FC236}">
                <a16:creationId xmlns:a16="http://schemas.microsoft.com/office/drawing/2014/main" id="{8E19A0A7-701D-A248-AA29-D02AB9952345}"/>
              </a:ext>
            </a:extLst>
          </p:cNvPr>
          <p:cNvSpPr txBox="1"/>
          <p:nvPr/>
        </p:nvSpPr>
        <p:spPr>
          <a:xfrm>
            <a:off x="643467" y="1117600"/>
            <a:ext cx="8432800" cy="707886"/>
          </a:xfrm>
          <a:prstGeom prst="rect">
            <a:avLst/>
          </a:prstGeom>
          <a:noFill/>
        </p:spPr>
        <p:txBody>
          <a:bodyPr wrap="square" rtlCol="0">
            <a:spAutoFit/>
          </a:bodyPr>
          <a:lstStyle/>
          <a:p>
            <a:r>
              <a:rPr lang="en-US" dirty="0"/>
              <a:t>SM2RAIN Algorithm</a:t>
            </a:r>
          </a:p>
        </p:txBody>
      </p:sp>
    </p:spTree>
    <p:extLst>
      <p:ext uri="{BB962C8B-B14F-4D97-AF65-F5344CB8AC3E}">
        <p14:creationId xmlns:p14="http://schemas.microsoft.com/office/powerpoint/2010/main" val="2317306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4" name="Picture 3">
            <a:extLst>
              <a:ext uri="{FF2B5EF4-FFF2-40B4-BE49-F238E27FC236}">
                <a16:creationId xmlns:a16="http://schemas.microsoft.com/office/drawing/2014/main" id="{5A456798-6435-4B40-B798-2A70D4D77DE3}"/>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2400" y="775905"/>
            <a:ext cx="5227181" cy="6996495"/>
          </a:xfrm>
          <a:prstGeom prst="rect">
            <a:avLst/>
          </a:prstGeom>
        </p:spPr>
      </p:pic>
      <p:sp>
        <p:nvSpPr>
          <p:cNvPr id="2" name="Rectangle 1">
            <a:extLst>
              <a:ext uri="{FF2B5EF4-FFF2-40B4-BE49-F238E27FC236}">
                <a16:creationId xmlns:a16="http://schemas.microsoft.com/office/drawing/2014/main" id="{9323A2AC-4859-0E4A-8BCD-78CBE4FC7BEE}"/>
              </a:ext>
            </a:extLst>
          </p:cNvPr>
          <p:cNvSpPr/>
          <p:nvPr/>
        </p:nvSpPr>
        <p:spPr>
          <a:xfrm>
            <a:off x="5518667" y="3944809"/>
            <a:ext cx="4539733" cy="2554545"/>
          </a:xfrm>
          <a:prstGeom prst="rect">
            <a:avLst/>
          </a:prstGeom>
        </p:spPr>
        <p:txBody>
          <a:bodyPr wrap="square">
            <a:spAutoFit/>
          </a:bodyPr>
          <a:lstStyle/>
          <a:p>
            <a:pPr marL="0" marR="0">
              <a:spcBef>
                <a:spcPts val="0"/>
              </a:spcBef>
              <a:spcAft>
                <a:spcPts val="0"/>
              </a:spcAft>
            </a:pPr>
            <a:r>
              <a:rPr lang="en-US" sz="2000" i="1" dirty="0">
                <a:latin typeface="Times New Roman" panose="02020603050405020304" pitchFamily="18" charset="0"/>
                <a:ea typeface="Times New Roman" panose="02020603050405020304" pitchFamily="18" charset="0"/>
              </a:rPr>
              <a:t>Figure 3.1. Correlation maps for 5 days of accumulated rainfall (left column) and differences in mean annual rainfall (right column) obtained by comparing SM2RAIN vs. 5 global rainfall products at 1 degree spatial resolution during the period 1 March 2000 to 31 December 2013. Source Figure 5 from Ciabatta et al. 2017.</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7202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2" name="Picture 1">
            <a:extLst>
              <a:ext uri="{FF2B5EF4-FFF2-40B4-BE49-F238E27FC236}">
                <a16:creationId xmlns:a16="http://schemas.microsoft.com/office/drawing/2014/main" id="{02DA5B55-E6BA-954F-BDD8-9BCAEB60D37C}"/>
              </a:ext>
            </a:extLst>
          </p:cNvPr>
          <p:cNvPicPr>
            <a:picLocks noChangeAspect="1"/>
          </p:cNvPicPr>
          <p:nvPr/>
        </p:nvPicPr>
        <p:blipFill>
          <a:blip r:embed="rId2"/>
          <a:stretch>
            <a:fillRect/>
          </a:stretch>
        </p:blipFill>
        <p:spPr>
          <a:xfrm>
            <a:off x="-1" y="775905"/>
            <a:ext cx="10032559" cy="6199661"/>
          </a:xfrm>
          <a:prstGeom prst="rect">
            <a:avLst/>
          </a:prstGeom>
        </p:spPr>
      </p:pic>
    </p:spTree>
    <p:extLst>
      <p:ext uri="{BB962C8B-B14F-4D97-AF65-F5344CB8AC3E}">
        <p14:creationId xmlns:p14="http://schemas.microsoft.com/office/powerpoint/2010/main" val="1684335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2" name="Picture 1">
            <a:extLst>
              <a:ext uri="{FF2B5EF4-FFF2-40B4-BE49-F238E27FC236}">
                <a16:creationId xmlns:a16="http://schemas.microsoft.com/office/drawing/2014/main" id="{C96142F2-029D-2843-8DF8-E27EBC46EF94}"/>
              </a:ext>
            </a:extLst>
          </p:cNvPr>
          <p:cNvPicPr>
            <a:picLocks noChangeAspect="1"/>
          </p:cNvPicPr>
          <p:nvPr/>
        </p:nvPicPr>
        <p:blipFill>
          <a:blip r:embed="rId2"/>
          <a:stretch>
            <a:fillRect/>
          </a:stretch>
        </p:blipFill>
        <p:spPr>
          <a:xfrm>
            <a:off x="291487" y="775905"/>
            <a:ext cx="9443420" cy="6522362"/>
          </a:xfrm>
          <a:prstGeom prst="rect">
            <a:avLst/>
          </a:prstGeom>
        </p:spPr>
      </p:pic>
    </p:spTree>
    <p:extLst>
      <p:ext uri="{BB962C8B-B14F-4D97-AF65-F5344CB8AC3E}">
        <p14:creationId xmlns:p14="http://schemas.microsoft.com/office/powerpoint/2010/main" val="2708330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2" name="Picture 1">
            <a:extLst>
              <a:ext uri="{FF2B5EF4-FFF2-40B4-BE49-F238E27FC236}">
                <a16:creationId xmlns:a16="http://schemas.microsoft.com/office/drawing/2014/main" id="{E50FE5C5-AFCE-384A-BD2B-3BBCB3A96F02}"/>
              </a:ext>
            </a:extLst>
          </p:cNvPr>
          <p:cNvPicPr>
            <a:picLocks noChangeAspect="1"/>
          </p:cNvPicPr>
          <p:nvPr/>
        </p:nvPicPr>
        <p:blipFill>
          <a:blip r:embed="rId2"/>
          <a:stretch>
            <a:fillRect/>
          </a:stretch>
        </p:blipFill>
        <p:spPr>
          <a:xfrm>
            <a:off x="22706" y="1026034"/>
            <a:ext cx="10035694" cy="5374765"/>
          </a:xfrm>
          <a:prstGeom prst="rect">
            <a:avLst/>
          </a:prstGeom>
        </p:spPr>
      </p:pic>
    </p:spTree>
    <p:extLst>
      <p:ext uri="{BB962C8B-B14F-4D97-AF65-F5344CB8AC3E}">
        <p14:creationId xmlns:p14="http://schemas.microsoft.com/office/powerpoint/2010/main" val="4060636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5" name="Picture 4">
            <a:extLst>
              <a:ext uri="{FF2B5EF4-FFF2-40B4-BE49-F238E27FC236}">
                <a16:creationId xmlns:a16="http://schemas.microsoft.com/office/drawing/2014/main" id="{69955284-906D-324C-A4C2-EFFA41BE5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14" y="704991"/>
            <a:ext cx="8427376" cy="6953109"/>
          </a:xfrm>
          <a:prstGeom prst="rect">
            <a:avLst/>
          </a:prstGeom>
        </p:spPr>
      </p:pic>
    </p:spTree>
    <p:extLst>
      <p:ext uri="{BB962C8B-B14F-4D97-AF65-F5344CB8AC3E}">
        <p14:creationId xmlns:p14="http://schemas.microsoft.com/office/powerpoint/2010/main" val="1176149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2" name="Picture 1">
            <a:extLst>
              <a:ext uri="{FF2B5EF4-FFF2-40B4-BE49-F238E27FC236}">
                <a16:creationId xmlns:a16="http://schemas.microsoft.com/office/drawing/2014/main" id="{9B9D7ABF-5664-5641-B421-98AD267F1697}"/>
              </a:ext>
            </a:extLst>
          </p:cNvPr>
          <p:cNvPicPr>
            <a:picLocks noChangeAspect="1"/>
          </p:cNvPicPr>
          <p:nvPr/>
        </p:nvPicPr>
        <p:blipFill>
          <a:blip r:embed="rId2"/>
          <a:stretch>
            <a:fillRect/>
          </a:stretch>
        </p:blipFill>
        <p:spPr>
          <a:xfrm>
            <a:off x="145743" y="4261235"/>
            <a:ext cx="9766918" cy="2133455"/>
          </a:xfrm>
          <a:prstGeom prst="rect">
            <a:avLst/>
          </a:prstGeom>
        </p:spPr>
      </p:pic>
      <p:sp>
        <p:nvSpPr>
          <p:cNvPr id="4" name="TextBox 3">
            <a:extLst>
              <a:ext uri="{FF2B5EF4-FFF2-40B4-BE49-F238E27FC236}">
                <a16:creationId xmlns:a16="http://schemas.microsoft.com/office/drawing/2014/main" id="{BBF751B1-0C2C-4445-8729-A85294671BFF}"/>
              </a:ext>
            </a:extLst>
          </p:cNvPr>
          <p:cNvSpPr txBox="1"/>
          <p:nvPr/>
        </p:nvSpPr>
        <p:spPr>
          <a:xfrm>
            <a:off x="291487" y="1305319"/>
            <a:ext cx="9299787" cy="1323439"/>
          </a:xfrm>
          <a:prstGeom prst="rect">
            <a:avLst/>
          </a:prstGeom>
          <a:noFill/>
        </p:spPr>
        <p:txBody>
          <a:bodyPr wrap="square" rtlCol="0">
            <a:spAutoFit/>
          </a:bodyPr>
          <a:lstStyle/>
          <a:p>
            <a:r>
              <a:rPr lang="en-US" dirty="0"/>
              <a:t>How do we extend shallow SM estimate to whole rootzone?</a:t>
            </a:r>
          </a:p>
        </p:txBody>
      </p:sp>
      <p:sp>
        <p:nvSpPr>
          <p:cNvPr id="6" name="TextBox 5">
            <a:extLst>
              <a:ext uri="{FF2B5EF4-FFF2-40B4-BE49-F238E27FC236}">
                <a16:creationId xmlns:a16="http://schemas.microsoft.com/office/drawing/2014/main" id="{8C551AC7-69B0-A341-A06A-BEB16B3398CE}"/>
              </a:ext>
            </a:extLst>
          </p:cNvPr>
          <p:cNvSpPr txBox="1"/>
          <p:nvPr/>
        </p:nvSpPr>
        <p:spPr>
          <a:xfrm>
            <a:off x="627017" y="3280465"/>
            <a:ext cx="7550332" cy="707886"/>
          </a:xfrm>
          <a:prstGeom prst="rect">
            <a:avLst/>
          </a:prstGeom>
          <a:noFill/>
        </p:spPr>
        <p:txBody>
          <a:bodyPr wrap="square" rtlCol="0">
            <a:spAutoFit/>
          </a:bodyPr>
          <a:lstStyle/>
          <a:p>
            <a:pPr algn="ctr"/>
            <a:r>
              <a:rPr lang="en-US" dirty="0"/>
              <a:t>Exponential Filter</a:t>
            </a:r>
          </a:p>
        </p:txBody>
      </p:sp>
      <p:sp>
        <p:nvSpPr>
          <p:cNvPr id="7" name="TextBox 6">
            <a:extLst>
              <a:ext uri="{FF2B5EF4-FFF2-40B4-BE49-F238E27FC236}">
                <a16:creationId xmlns:a16="http://schemas.microsoft.com/office/drawing/2014/main" id="{ED47C82A-6FDF-A24C-A41D-B57A5EEB1BC7}"/>
              </a:ext>
            </a:extLst>
          </p:cNvPr>
          <p:cNvSpPr txBox="1"/>
          <p:nvPr/>
        </p:nvSpPr>
        <p:spPr>
          <a:xfrm>
            <a:off x="145743" y="7242848"/>
            <a:ext cx="9141948" cy="461665"/>
          </a:xfrm>
          <a:prstGeom prst="rect">
            <a:avLst/>
          </a:prstGeom>
          <a:noFill/>
        </p:spPr>
        <p:txBody>
          <a:bodyPr wrap="square" rtlCol="0">
            <a:spAutoFit/>
          </a:bodyPr>
          <a:lstStyle/>
          <a:p>
            <a:r>
              <a:rPr lang="en-US" sz="2400" dirty="0"/>
              <a:t>Method widely used in RS products</a:t>
            </a:r>
          </a:p>
        </p:txBody>
      </p:sp>
    </p:spTree>
    <p:extLst>
      <p:ext uri="{BB962C8B-B14F-4D97-AF65-F5344CB8AC3E}">
        <p14:creationId xmlns:p14="http://schemas.microsoft.com/office/powerpoint/2010/main" val="424037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2" name="Picture 1">
            <a:extLst>
              <a:ext uri="{FF2B5EF4-FFF2-40B4-BE49-F238E27FC236}">
                <a16:creationId xmlns:a16="http://schemas.microsoft.com/office/drawing/2014/main" id="{62757136-92A3-C642-9770-7A2D38C54265}"/>
              </a:ext>
            </a:extLst>
          </p:cNvPr>
          <p:cNvPicPr>
            <a:picLocks noChangeAspect="1"/>
          </p:cNvPicPr>
          <p:nvPr/>
        </p:nvPicPr>
        <p:blipFill>
          <a:blip r:embed="rId2"/>
          <a:stretch>
            <a:fillRect/>
          </a:stretch>
        </p:blipFill>
        <p:spPr>
          <a:xfrm>
            <a:off x="559511" y="1225913"/>
            <a:ext cx="8939381" cy="6337482"/>
          </a:xfrm>
          <a:prstGeom prst="rect">
            <a:avLst/>
          </a:prstGeom>
        </p:spPr>
      </p:pic>
    </p:spTree>
    <p:extLst>
      <p:ext uri="{BB962C8B-B14F-4D97-AF65-F5344CB8AC3E}">
        <p14:creationId xmlns:p14="http://schemas.microsoft.com/office/powerpoint/2010/main" val="3997102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5</a:t>
            </a:fld>
            <a:endParaRPr lang="en-US" sz="1553"/>
          </a:p>
        </p:txBody>
      </p:sp>
      <p:sp>
        <p:nvSpPr>
          <p:cNvPr id="8" name="TextBox 2"/>
          <p:cNvSpPr txBox="1">
            <a:spLocks noChangeArrowheads="1"/>
          </p:cNvSpPr>
          <p:nvPr/>
        </p:nvSpPr>
        <p:spPr bwMode="auto">
          <a:xfrm>
            <a:off x="1375843" y="100657"/>
            <a:ext cx="7106194" cy="530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Design of Detectors and Experiments</a:t>
            </a:r>
          </a:p>
        </p:txBody>
      </p:sp>
      <p:sp>
        <p:nvSpPr>
          <p:cNvPr id="3" name="TextBox 2">
            <a:extLst>
              <a:ext uri="{FF2B5EF4-FFF2-40B4-BE49-F238E27FC236}">
                <a16:creationId xmlns:a16="http://schemas.microsoft.com/office/drawing/2014/main" id="{6B4D84DC-19ED-754C-BD59-0C3C4EEF5EAA}"/>
              </a:ext>
            </a:extLst>
          </p:cNvPr>
          <p:cNvSpPr txBox="1"/>
          <p:nvPr/>
        </p:nvSpPr>
        <p:spPr>
          <a:xfrm>
            <a:off x="156754" y="1933302"/>
            <a:ext cx="9289947" cy="707886"/>
          </a:xfrm>
          <a:prstGeom prst="rect">
            <a:avLst/>
          </a:prstGeom>
          <a:noFill/>
        </p:spPr>
        <p:txBody>
          <a:bodyPr wrap="square" rtlCol="0">
            <a:spAutoFit/>
          </a:bodyPr>
          <a:lstStyle/>
          <a:p>
            <a:r>
              <a:rPr lang="en-US" dirty="0"/>
              <a:t>If count rate is 1000 </a:t>
            </a:r>
            <a:r>
              <a:rPr lang="en-US" dirty="0" err="1"/>
              <a:t>cph</a:t>
            </a:r>
            <a:r>
              <a:rPr lang="en-US" dirty="0"/>
              <a:t> what is error?</a:t>
            </a:r>
          </a:p>
        </p:txBody>
      </p:sp>
    </p:spTree>
    <p:extLst>
      <p:ext uri="{BB962C8B-B14F-4D97-AF65-F5344CB8AC3E}">
        <p14:creationId xmlns:p14="http://schemas.microsoft.com/office/powerpoint/2010/main" val="3259988662"/>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4" name="Picture 3">
            <a:extLst>
              <a:ext uri="{FF2B5EF4-FFF2-40B4-BE49-F238E27FC236}">
                <a16:creationId xmlns:a16="http://schemas.microsoft.com/office/drawing/2014/main" id="{72EC9856-E043-E248-A248-127B3F9A85F7}"/>
              </a:ext>
            </a:extLst>
          </p:cNvPr>
          <p:cNvPicPr/>
          <p:nvPr/>
        </p:nvPicPr>
        <p:blipFill>
          <a:blip r:embed="rId2">
            <a:extLst>
              <a:ext uri="{28A0092B-C50C-407E-A947-70E740481C1C}">
                <a14:useLocalDpi xmlns:a14="http://schemas.microsoft.com/office/drawing/2010/main" val="0"/>
              </a:ext>
            </a:extLst>
          </a:blip>
          <a:stretch>
            <a:fillRect/>
          </a:stretch>
        </p:blipFill>
        <p:spPr>
          <a:xfrm>
            <a:off x="1998618" y="715979"/>
            <a:ext cx="5672667" cy="5830097"/>
          </a:xfrm>
          <a:prstGeom prst="rect">
            <a:avLst/>
          </a:prstGeom>
        </p:spPr>
      </p:pic>
      <p:sp>
        <p:nvSpPr>
          <p:cNvPr id="2" name="Rectangle 1">
            <a:extLst>
              <a:ext uri="{FF2B5EF4-FFF2-40B4-BE49-F238E27FC236}">
                <a16:creationId xmlns:a16="http://schemas.microsoft.com/office/drawing/2014/main" id="{AFF090D8-1AF3-A44E-AC8F-C7DF55A3592C}"/>
              </a:ext>
            </a:extLst>
          </p:cNvPr>
          <p:cNvSpPr/>
          <p:nvPr/>
        </p:nvSpPr>
        <p:spPr>
          <a:xfrm>
            <a:off x="627017" y="6546076"/>
            <a:ext cx="8725989" cy="830997"/>
          </a:xfrm>
          <a:prstGeom prst="rect">
            <a:avLst/>
          </a:prstGeom>
        </p:spPr>
        <p:txBody>
          <a:bodyPr wrap="square">
            <a:spAutoFit/>
          </a:bodyPr>
          <a:lstStyle/>
          <a:p>
            <a:pPr marL="0" marR="0">
              <a:spcBef>
                <a:spcPts val="0"/>
              </a:spcBef>
              <a:spcAft>
                <a:spcPts val="0"/>
              </a:spcAft>
            </a:pPr>
            <a:r>
              <a:rPr lang="en-US" sz="1600" i="1" dirty="0">
                <a:latin typeface="Times New Roman" panose="02020603050405020304" pitchFamily="18" charset="0"/>
                <a:ea typeface="Times New Roman" panose="02020603050405020304" pitchFamily="18" charset="0"/>
              </a:rPr>
              <a:t>Figure 4.2. Monte Carlo results for the calibration of the exponential filter model for the 0-30 cm profile. The parameters corresponding to the maximum Kling-Gupta-Efficiency (KGE) value are used in the operational exponential filter. See Table 4.1 for results.</a:t>
            </a:r>
            <a:endParaRPr lang="en-US"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3567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2" name="Picture 1">
            <a:extLst>
              <a:ext uri="{FF2B5EF4-FFF2-40B4-BE49-F238E27FC236}">
                <a16:creationId xmlns:a16="http://schemas.microsoft.com/office/drawing/2014/main" id="{3414D93E-6D0F-0149-A2A2-71CC0C4BB888}"/>
              </a:ext>
            </a:extLst>
          </p:cNvPr>
          <p:cNvPicPr>
            <a:picLocks noChangeAspect="1"/>
          </p:cNvPicPr>
          <p:nvPr/>
        </p:nvPicPr>
        <p:blipFill>
          <a:blip r:embed="rId2"/>
          <a:stretch>
            <a:fillRect/>
          </a:stretch>
        </p:blipFill>
        <p:spPr>
          <a:xfrm>
            <a:off x="0" y="1462617"/>
            <a:ext cx="5788416" cy="4324230"/>
          </a:xfrm>
          <a:prstGeom prst="rect">
            <a:avLst/>
          </a:prstGeom>
        </p:spPr>
      </p:pic>
      <p:pic>
        <p:nvPicPr>
          <p:cNvPr id="4" name="Picture 3">
            <a:extLst>
              <a:ext uri="{FF2B5EF4-FFF2-40B4-BE49-F238E27FC236}">
                <a16:creationId xmlns:a16="http://schemas.microsoft.com/office/drawing/2014/main" id="{4456FE0B-8BEE-5A47-B095-B98E65AAA7E0}"/>
              </a:ext>
            </a:extLst>
          </p:cNvPr>
          <p:cNvPicPr>
            <a:picLocks noChangeAspect="1"/>
          </p:cNvPicPr>
          <p:nvPr/>
        </p:nvPicPr>
        <p:blipFill>
          <a:blip r:embed="rId3"/>
          <a:stretch>
            <a:fillRect/>
          </a:stretch>
        </p:blipFill>
        <p:spPr>
          <a:xfrm>
            <a:off x="5191284" y="1781158"/>
            <a:ext cx="4639630" cy="3417860"/>
          </a:xfrm>
          <a:prstGeom prst="rect">
            <a:avLst/>
          </a:prstGeom>
        </p:spPr>
      </p:pic>
    </p:spTree>
    <p:extLst>
      <p:ext uri="{BB962C8B-B14F-4D97-AF65-F5344CB8AC3E}">
        <p14:creationId xmlns:p14="http://schemas.microsoft.com/office/powerpoint/2010/main" val="1662425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291487" y="106259"/>
            <a:ext cx="9475431" cy="669646"/>
          </a:xfrm>
          <a:prstGeom prst="rect">
            <a:avLst/>
          </a:prstGeom>
          <a:noFill/>
          <a:ln>
            <a:noFill/>
          </a:ln>
          <a:extLst>
            <a:ext uri="{909E8E84-426E-40dd-AFC4-6F175D3DCCD1}"/>
            <a:ext uri="{91240B29-F687-4f45-9708-019B960494DF}"/>
          </a:extLst>
        </p:spPr>
        <p:txBody>
          <a:bodyPr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730" dirty="0">
                <a:solidFill>
                  <a:srgbClr val="000000"/>
                </a:solidFill>
                <a:latin typeface="+mn-lt"/>
                <a:cs typeface="Comic Sans MS" charset="0"/>
              </a:rPr>
              <a:t>Improved CRNS Products</a:t>
            </a:r>
          </a:p>
        </p:txBody>
      </p:sp>
      <p:pic>
        <p:nvPicPr>
          <p:cNvPr id="4" name="Picture 3">
            <a:extLst>
              <a:ext uri="{FF2B5EF4-FFF2-40B4-BE49-F238E27FC236}">
                <a16:creationId xmlns:a16="http://schemas.microsoft.com/office/drawing/2014/main" id="{5278BB67-2BC2-6348-8115-986F26DA994F}"/>
              </a:ext>
            </a:extLst>
          </p:cNvPr>
          <p:cNvPicPr>
            <a:picLocks noChangeAspect="1"/>
          </p:cNvPicPr>
          <p:nvPr/>
        </p:nvPicPr>
        <p:blipFill>
          <a:blip r:embed="rId2"/>
          <a:stretch>
            <a:fillRect/>
          </a:stretch>
        </p:blipFill>
        <p:spPr>
          <a:xfrm>
            <a:off x="240084" y="1253066"/>
            <a:ext cx="9578236" cy="4724400"/>
          </a:xfrm>
          <a:prstGeom prst="rect">
            <a:avLst/>
          </a:prstGeom>
        </p:spPr>
      </p:pic>
    </p:spTree>
    <p:extLst>
      <p:ext uri="{BB962C8B-B14F-4D97-AF65-F5344CB8AC3E}">
        <p14:creationId xmlns:p14="http://schemas.microsoft.com/office/powerpoint/2010/main" val="193331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15AB19-AD58-F444-A225-02A0CBA79043}"/>
              </a:ext>
            </a:extLst>
          </p:cNvPr>
          <p:cNvSpPr txBox="1"/>
          <p:nvPr/>
        </p:nvSpPr>
        <p:spPr>
          <a:xfrm>
            <a:off x="0" y="2125980"/>
            <a:ext cx="9857232" cy="769441"/>
          </a:xfrm>
          <a:prstGeom prst="rect">
            <a:avLst/>
          </a:prstGeom>
          <a:noFill/>
        </p:spPr>
        <p:txBody>
          <a:bodyPr wrap="square" rtlCol="0">
            <a:spAutoFit/>
          </a:bodyPr>
          <a:lstStyle/>
          <a:p>
            <a:pPr algn="ctr"/>
            <a:r>
              <a:rPr lang="en-US" sz="4400" dirty="0"/>
              <a:t>CRNS for Rainfall-Runoff Modelling</a:t>
            </a:r>
          </a:p>
        </p:txBody>
      </p:sp>
      <p:pic>
        <p:nvPicPr>
          <p:cNvPr id="3" name="Picture 2">
            <a:extLst>
              <a:ext uri="{FF2B5EF4-FFF2-40B4-BE49-F238E27FC236}">
                <a16:creationId xmlns:a16="http://schemas.microsoft.com/office/drawing/2014/main" id="{58CD81B2-EF55-CC47-A11B-EDC75AE5D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555" y="3131820"/>
            <a:ext cx="9038590" cy="4051300"/>
          </a:xfrm>
          <a:prstGeom prst="rect">
            <a:avLst/>
          </a:prstGeom>
        </p:spPr>
      </p:pic>
    </p:spTree>
    <p:extLst>
      <p:ext uri="{BB962C8B-B14F-4D97-AF65-F5344CB8AC3E}">
        <p14:creationId xmlns:p14="http://schemas.microsoft.com/office/powerpoint/2010/main" val="2717852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01C25-55E5-0442-91F8-FB9F640D7487}"/>
              </a:ext>
            </a:extLst>
          </p:cNvPr>
          <p:cNvSpPr txBox="1">
            <a:spLocks noChangeArrowheads="1"/>
          </p:cNvSpPr>
          <p:nvPr/>
        </p:nvSpPr>
        <p:spPr bwMode="auto">
          <a:xfrm>
            <a:off x="1515292" y="0"/>
            <a:ext cx="7093131" cy="588085"/>
          </a:xfrm>
          <a:prstGeom prst="rect">
            <a:avLst/>
          </a:prstGeom>
          <a:noFill/>
          <a:ln>
            <a:noFill/>
          </a:ln>
          <a:extLst>
            <a:ext uri="{909E8E84-426E-40dd-AFC4-6F175D3DCCD1}"/>
            <a:ext uri="{91240B29-F687-4f45-9708-019B960494DF}"/>
          </a:extLst>
        </p:spPr>
        <p:txBody>
          <a:bodyPr wrap="square"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200" dirty="0">
                <a:solidFill>
                  <a:srgbClr val="000000"/>
                </a:solidFill>
                <a:latin typeface="+mn-lt"/>
                <a:cs typeface="Comic Sans MS" charset="0"/>
              </a:rPr>
              <a:t>CRNS for Rainfall-Runoff Modelling</a:t>
            </a:r>
          </a:p>
        </p:txBody>
      </p:sp>
      <p:pic>
        <p:nvPicPr>
          <p:cNvPr id="4" name="Picture 3">
            <a:extLst>
              <a:ext uri="{FF2B5EF4-FFF2-40B4-BE49-F238E27FC236}">
                <a16:creationId xmlns:a16="http://schemas.microsoft.com/office/drawing/2014/main" id="{885AF404-3E23-8746-87CE-A71E3977D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1371600"/>
            <a:ext cx="9152001" cy="5448300"/>
          </a:xfrm>
          <a:prstGeom prst="rect">
            <a:avLst/>
          </a:prstGeom>
        </p:spPr>
      </p:pic>
    </p:spTree>
    <p:extLst>
      <p:ext uri="{BB962C8B-B14F-4D97-AF65-F5344CB8AC3E}">
        <p14:creationId xmlns:p14="http://schemas.microsoft.com/office/powerpoint/2010/main" val="1197009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E91FB6-89DB-4848-BD2F-0719D8DBD980}"/>
              </a:ext>
            </a:extLst>
          </p:cNvPr>
          <p:cNvPicPr>
            <a:picLocks noChangeAspect="1"/>
          </p:cNvPicPr>
          <p:nvPr/>
        </p:nvPicPr>
        <p:blipFill>
          <a:blip r:embed="rId2"/>
          <a:stretch>
            <a:fillRect/>
          </a:stretch>
        </p:blipFill>
        <p:spPr>
          <a:xfrm>
            <a:off x="530860" y="1706880"/>
            <a:ext cx="8996680" cy="4358640"/>
          </a:xfrm>
          <a:prstGeom prst="rect">
            <a:avLst/>
          </a:prstGeom>
        </p:spPr>
      </p:pic>
      <p:sp>
        <p:nvSpPr>
          <p:cNvPr id="4" name="TextBox 3">
            <a:extLst>
              <a:ext uri="{FF2B5EF4-FFF2-40B4-BE49-F238E27FC236}">
                <a16:creationId xmlns:a16="http://schemas.microsoft.com/office/drawing/2014/main" id="{C126716B-1B0F-6F40-A15C-F91CF73FE6B1}"/>
              </a:ext>
            </a:extLst>
          </p:cNvPr>
          <p:cNvSpPr txBox="1">
            <a:spLocks noChangeArrowheads="1"/>
          </p:cNvSpPr>
          <p:nvPr/>
        </p:nvSpPr>
        <p:spPr bwMode="auto">
          <a:xfrm>
            <a:off x="1502229" y="106259"/>
            <a:ext cx="7093131" cy="588085"/>
          </a:xfrm>
          <a:prstGeom prst="rect">
            <a:avLst/>
          </a:prstGeom>
          <a:noFill/>
          <a:ln>
            <a:noFill/>
          </a:ln>
          <a:extLst>
            <a:ext uri="{909E8E84-426E-40dd-AFC4-6F175D3DCCD1}"/>
            <a:ext uri="{91240B29-F687-4f45-9708-019B960494DF}"/>
          </a:extLst>
        </p:spPr>
        <p:txBody>
          <a:bodyPr wrap="square"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200" dirty="0">
                <a:solidFill>
                  <a:srgbClr val="000000"/>
                </a:solidFill>
                <a:latin typeface="+mn-lt"/>
                <a:cs typeface="Comic Sans MS" charset="0"/>
              </a:rPr>
              <a:t>CRNS for Rainfall-Runoff Modelling</a:t>
            </a:r>
          </a:p>
        </p:txBody>
      </p:sp>
    </p:spTree>
    <p:extLst>
      <p:ext uri="{BB962C8B-B14F-4D97-AF65-F5344CB8AC3E}">
        <p14:creationId xmlns:p14="http://schemas.microsoft.com/office/powerpoint/2010/main" val="997564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EC6EF6-3860-9E4D-9546-18F23E1FA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141" y="775893"/>
            <a:ext cx="5299724" cy="6882207"/>
          </a:xfrm>
          <a:prstGeom prst="rect">
            <a:avLst/>
          </a:prstGeom>
        </p:spPr>
      </p:pic>
      <p:sp>
        <p:nvSpPr>
          <p:cNvPr id="5" name="TextBox 4">
            <a:extLst>
              <a:ext uri="{FF2B5EF4-FFF2-40B4-BE49-F238E27FC236}">
                <a16:creationId xmlns:a16="http://schemas.microsoft.com/office/drawing/2014/main" id="{601CE211-66E9-3048-8C1A-E25641BD25ED}"/>
              </a:ext>
            </a:extLst>
          </p:cNvPr>
          <p:cNvSpPr txBox="1">
            <a:spLocks noChangeArrowheads="1"/>
          </p:cNvSpPr>
          <p:nvPr/>
        </p:nvSpPr>
        <p:spPr bwMode="auto">
          <a:xfrm>
            <a:off x="1502229" y="106259"/>
            <a:ext cx="7093131" cy="588085"/>
          </a:xfrm>
          <a:prstGeom prst="rect">
            <a:avLst/>
          </a:prstGeom>
          <a:noFill/>
          <a:ln>
            <a:noFill/>
          </a:ln>
          <a:extLst>
            <a:ext uri="{909E8E84-426E-40dd-AFC4-6F175D3DCCD1}"/>
            <a:ext uri="{91240B29-F687-4f45-9708-019B960494DF}"/>
          </a:extLst>
        </p:spPr>
        <p:txBody>
          <a:bodyPr wrap="square"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200" dirty="0">
                <a:solidFill>
                  <a:srgbClr val="000000"/>
                </a:solidFill>
                <a:latin typeface="+mn-lt"/>
                <a:cs typeface="Comic Sans MS" charset="0"/>
              </a:rPr>
              <a:t>CRNS for Rainfall-Runoff Modelling</a:t>
            </a:r>
          </a:p>
        </p:txBody>
      </p:sp>
    </p:spTree>
    <p:extLst>
      <p:ext uri="{BB962C8B-B14F-4D97-AF65-F5344CB8AC3E}">
        <p14:creationId xmlns:p14="http://schemas.microsoft.com/office/powerpoint/2010/main" val="207579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FC82F3-B7CE-6646-9E59-E2FA31C74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716" y="775893"/>
            <a:ext cx="7869505" cy="6463107"/>
          </a:xfrm>
          <a:prstGeom prst="rect">
            <a:avLst/>
          </a:prstGeom>
        </p:spPr>
      </p:pic>
      <p:sp>
        <p:nvSpPr>
          <p:cNvPr id="5" name="TextBox 4">
            <a:extLst>
              <a:ext uri="{FF2B5EF4-FFF2-40B4-BE49-F238E27FC236}">
                <a16:creationId xmlns:a16="http://schemas.microsoft.com/office/drawing/2014/main" id="{BAAAD2AA-390E-5349-AF23-E60CC8808C7E}"/>
              </a:ext>
            </a:extLst>
          </p:cNvPr>
          <p:cNvSpPr txBox="1">
            <a:spLocks noChangeArrowheads="1"/>
          </p:cNvSpPr>
          <p:nvPr/>
        </p:nvSpPr>
        <p:spPr bwMode="auto">
          <a:xfrm>
            <a:off x="1502229" y="106259"/>
            <a:ext cx="7093131" cy="588085"/>
          </a:xfrm>
          <a:prstGeom prst="rect">
            <a:avLst/>
          </a:prstGeom>
          <a:noFill/>
          <a:ln>
            <a:noFill/>
          </a:ln>
          <a:extLst>
            <a:ext uri="{909E8E84-426E-40dd-AFC4-6F175D3DCCD1}"/>
            <a:ext uri="{91240B29-F687-4f45-9708-019B960494DF}"/>
          </a:extLst>
        </p:spPr>
        <p:txBody>
          <a:bodyPr wrap="square"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200" dirty="0">
                <a:solidFill>
                  <a:srgbClr val="000000"/>
                </a:solidFill>
                <a:latin typeface="+mn-lt"/>
                <a:cs typeface="Comic Sans MS" charset="0"/>
              </a:rPr>
              <a:t>CRNS for Rainfall-Runoff Modelling</a:t>
            </a:r>
          </a:p>
        </p:txBody>
      </p:sp>
    </p:spTree>
    <p:extLst>
      <p:ext uri="{BB962C8B-B14F-4D97-AF65-F5344CB8AC3E}">
        <p14:creationId xmlns:p14="http://schemas.microsoft.com/office/powerpoint/2010/main" val="18924920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D735A5-CD43-044D-9F94-E1C032B55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685" y="1315720"/>
            <a:ext cx="6971030" cy="5140960"/>
          </a:xfrm>
          <a:prstGeom prst="rect">
            <a:avLst/>
          </a:prstGeom>
        </p:spPr>
      </p:pic>
      <p:sp>
        <p:nvSpPr>
          <p:cNvPr id="5" name="TextBox 4">
            <a:extLst>
              <a:ext uri="{FF2B5EF4-FFF2-40B4-BE49-F238E27FC236}">
                <a16:creationId xmlns:a16="http://schemas.microsoft.com/office/drawing/2014/main" id="{72818D3C-F4F1-FA46-B9CF-9EA9F9202CB0}"/>
              </a:ext>
            </a:extLst>
          </p:cNvPr>
          <p:cNvSpPr txBox="1">
            <a:spLocks noChangeArrowheads="1"/>
          </p:cNvSpPr>
          <p:nvPr/>
        </p:nvSpPr>
        <p:spPr bwMode="auto">
          <a:xfrm>
            <a:off x="1502229" y="106259"/>
            <a:ext cx="7093131" cy="588085"/>
          </a:xfrm>
          <a:prstGeom prst="rect">
            <a:avLst/>
          </a:prstGeom>
          <a:noFill/>
          <a:ln>
            <a:noFill/>
          </a:ln>
          <a:extLst>
            <a:ext uri="{909E8E84-426E-40dd-AFC4-6F175D3DCCD1}"/>
            <a:ext uri="{91240B29-F687-4f45-9708-019B960494DF}"/>
          </a:extLst>
        </p:spPr>
        <p:txBody>
          <a:bodyPr wrap="square"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200" dirty="0">
                <a:solidFill>
                  <a:srgbClr val="000000"/>
                </a:solidFill>
                <a:latin typeface="+mn-lt"/>
                <a:cs typeface="Comic Sans MS" charset="0"/>
              </a:rPr>
              <a:t>CRNS for Rainfall-Runoff Modelling</a:t>
            </a:r>
          </a:p>
        </p:txBody>
      </p:sp>
    </p:spTree>
    <p:extLst>
      <p:ext uri="{BB962C8B-B14F-4D97-AF65-F5344CB8AC3E}">
        <p14:creationId xmlns:p14="http://schemas.microsoft.com/office/powerpoint/2010/main" val="1974254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E4E346-F854-7148-B9E2-A38439D0B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873" y="775893"/>
            <a:ext cx="8592658" cy="6882207"/>
          </a:xfrm>
          <a:prstGeom prst="rect">
            <a:avLst/>
          </a:prstGeom>
        </p:spPr>
      </p:pic>
      <p:sp>
        <p:nvSpPr>
          <p:cNvPr id="5" name="TextBox 4">
            <a:extLst>
              <a:ext uri="{FF2B5EF4-FFF2-40B4-BE49-F238E27FC236}">
                <a16:creationId xmlns:a16="http://schemas.microsoft.com/office/drawing/2014/main" id="{942D4221-F37C-4643-AE53-9AED7BB3A664}"/>
              </a:ext>
            </a:extLst>
          </p:cNvPr>
          <p:cNvSpPr txBox="1">
            <a:spLocks noChangeArrowheads="1"/>
          </p:cNvSpPr>
          <p:nvPr/>
        </p:nvSpPr>
        <p:spPr bwMode="auto">
          <a:xfrm>
            <a:off x="1502229" y="106259"/>
            <a:ext cx="7093131" cy="588085"/>
          </a:xfrm>
          <a:prstGeom prst="rect">
            <a:avLst/>
          </a:prstGeom>
          <a:noFill/>
          <a:ln>
            <a:noFill/>
          </a:ln>
          <a:extLst>
            <a:ext uri="{909E8E84-426E-40dd-AFC4-6F175D3DCCD1}"/>
            <a:ext uri="{91240B29-F687-4f45-9708-019B960494DF}"/>
          </a:extLst>
        </p:spPr>
        <p:txBody>
          <a:bodyPr wrap="square" lIns="94721" tIns="47359" rIns="94721" bIns="4735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200" dirty="0">
                <a:solidFill>
                  <a:srgbClr val="000000"/>
                </a:solidFill>
                <a:latin typeface="+mn-lt"/>
                <a:cs typeface="Comic Sans MS" charset="0"/>
              </a:rPr>
              <a:t>CRNS for Rainfall-Runoff Modelling</a:t>
            </a:r>
          </a:p>
        </p:txBody>
      </p:sp>
    </p:spTree>
    <p:extLst>
      <p:ext uri="{BB962C8B-B14F-4D97-AF65-F5344CB8AC3E}">
        <p14:creationId xmlns:p14="http://schemas.microsoft.com/office/powerpoint/2010/main" val="3891800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6</a:t>
            </a:fld>
            <a:endParaRPr lang="en-US" sz="1553"/>
          </a:p>
        </p:txBody>
      </p:sp>
      <p:sp>
        <p:nvSpPr>
          <p:cNvPr id="8" name="TextBox 2"/>
          <p:cNvSpPr txBox="1">
            <a:spLocks noChangeArrowheads="1"/>
          </p:cNvSpPr>
          <p:nvPr/>
        </p:nvSpPr>
        <p:spPr bwMode="auto">
          <a:xfrm>
            <a:off x="1375843" y="100657"/>
            <a:ext cx="7106194" cy="530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Design of Detectors and Experiments</a:t>
            </a:r>
          </a:p>
        </p:txBody>
      </p:sp>
      <p:sp>
        <p:nvSpPr>
          <p:cNvPr id="3" name="TextBox 2">
            <a:extLst>
              <a:ext uri="{FF2B5EF4-FFF2-40B4-BE49-F238E27FC236}">
                <a16:creationId xmlns:a16="http://schemas.microsoft.com/office/drawing/2014/main" id="{6B4D84DC-19ED-754C-BD59-0C3C4EEF5EAA}"/>
              </a:ext>
            </a:extLst>
          </p:cNvPr>
          <p:cNvSpPr txBox="1"/>
          <p:nvPr/>
        </p:nvSpPr>
        <p:spPr>
          <a:xfrm>
            <a:off x="156754" y="1933302"/>
            <a:ext cx="9289947" cy="1938992"/>
          </a:xfrm>
          <a:prstGeom prst="rect">
            <a:avLst/>
          </a:prstGeom>
          <a:noFill/>
        </p:spPr>
        <p:txBody>
          <a:bodyPr wrap="square" rtlCol="0">
            <a:spAutoFit/>
          </a:bodyPr>
          <a:lstStyle/>
          <a:p>
            <a:r>
              <a:rPr lang="en-US" dirty="0"/>
              <a:t>If count rate is 1000 </a:t>
            </a:r>
            <a:r>
              <a:rPr lang="en-US" dirty="0" err="1"/>
              <a:t>cph</a:t>
            </a:r>
            <a:r>
              <a:rPr lang="en-US" dirty="0"/>
              <a:t> what is error?</a:t>
            </a:r>
          </a:p>
          <a:p>
            <a:endParaRPr lang="en-US" dirty="0"/>
          </a:p>
          <a:p>
            <a:r>
              <a:rPr lang="en-US" dirty="0" err="1"/>
              <a:t>Std</a:t>
            </a:r>
            <a:r>
              <a:rPr lang="en-US" dirty="0"/>
              <a:t> = 1000^0.5 = 31.6 </a:t>
            </a:r>
            <a:r>
              <a:rPr lang="en-US" dirty="0" err="1"/>
              <a:t>cph</a:t>
            </a:r>
            <a:endParaRPr lang="en-US" dirty="0"/>
          </a:p>
        </p:txBody>
      </p:sp>
    </p:spTree>
    <p:extLst>
      <p:ext uri="{BB962C8B-B14F-4D97-AF65-F5344CB8AC3E}">
        <p14:creationId xmlns:p14="http://schemas.microsoft.com/office/powerpoint/2010/main" val="3198660217"/>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Summary</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60</a:t>
            </a:fld>
            <a:endParaRPr lang="en-US" sz="1600" b="0"/>
          </a:p>
        </p:txBody>
      </p:sp>
      <p:sp>
        <p:nvSpPr>
          <p:cNvPr id="16" name="TextBox 21"/>
          <p:cNvSpPr txBox="1">
            <a:spLocks noChangeArrowheads="1"/>
          </p:cNvSpPr>
          <p:nvPr/>
        </p:nvSpPr>
        <p:spPr bwMode="auto">
          <a:xfrm>
            <a:off x="0" y="1621860"/>
            <a:ext cx="10058400" cy="1493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marL="457200" indent="-457200"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lnSpc>
                <a:spcPct val="130000"/>
              </a:lnSpc>
              <a:buFont typeface="Arial" charset="0"/>
              <a:buChar char="•"/>
              <a:defRPr/>
            </a:pPr>
            <a:r>
              <a:rPr lang="en-US" sz="2400" dirty="0"/>
              <a:t>CRNS follows Poisson Counting Statistics, error can be propagated through to soil moisture and water fluxes</a:t>
            </a:r>
          </a:p>
          <a:p>
            <a:pPr eaLnBrk="1" hangingPunct="1">
              <a:lnSpc>
                <a:spcPct val="130000"/>
              </a:lnSpc>
              <a:buFont typeface="Arial" charset="0"/>
              <a:buChar char="•"/>
              <a:defRPr/>
            </a:pPr>
            <a:endParaRPr lang="en-US" sz="2400" dirty="0"/>
          </a:p>
        </p:txBody>
      </p:sp>
    </p:spTree>
    <p:extLst>
      <p:ext uri="{BB962C8B-B14F-4D97-AF65-F5344CB8AC3E}">
        <p14:creationId xmlns:p14="http://schemas.microsoft.com/office/powerpoint/2010/main" val="5965321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Summary</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61</a:t>
            </a:fld>
            <a:endParaRPr lang="en-US" sz="1600" b="0"/>
          </a:p>
        </p:txBody>
      </p:sp>
      <p:sp>
        <p:nvSpPr>
          <p:cNvPr id="16" name="TextBox 21"/>
          <p:cNvSpPr txBox="1">
            <a:spLocks noChangeArrowheads="1"/>
          </p:cNvSpPr>
          <p:nvPr/>
        </p:nvSpPr>
        <p:spPr bwMode="auto">
          <a:xfrm>
            <a:off x="0" y="1621860"/>
            <a:ext cx="10058400" cy="2933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marL="457200" indent="-457200"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lnSpc>
                <a:spcPct val="130000"/>
              </a:lnSpc>
              <a:buFont typeface="Arial" charset="0"/>
              <a:buChar char="•"/>
              <a:defRPr/>
            </a:pPr>
            <a:r>
              <a:rPr lang="en-US" sz="2400" dirty="0"/>
              <a:t>CRNS follows Poisson Counting Statistics, error can be propagated through to soil moisture and water fluxes</a:t>
            </a:r>
          </a:p>
          <a:p>
            <a:pPr eaLnBrk="1" hangingPunct="1">
              <a:lnSpc>
                <a:spcPct val="130000"/>
              </a:lnSpc>
              <a:buFont typeface="Arial" charset="0"/>
              <a:buChar char="•"/>
              <a:defRPr/>
            </a:pPr>
            <a:endParaRPr lang="en-US" sz="2400" dirty="0"/>
          </a:p>
          <a:p>
            <a:pPr eaLnBrk="1" hangingPunct="1">
              <a:lnSpc>
                <a:spcPct val="130000"/>
              </a:lnSpc>
              <a:buFont typeface="Arial" charset="0"/>
              <a:buChar char="•"/>
              <a:defRPr/>
            </a:pPr>
            <a:r>
              <a:rPr lang="en-US" sz="2400" dirty="0"/>
              <a:t>Challenging but possible to connect soil moisture and water fluxes with the aid of models</a:t>
            </a:r>
          </a:p>
          <a:p>
            <a:pPr eaLnBrk="1" hangingPunct="1">
              <a:lnSpc>
                <a:spcPct val="130000"/>
              </a:lnSpc>
              <a:buFont typeface="Arial" charset="0"/>
              <a:buChar char="•"/>
              <a:defRPr/>
            </a:pPr>
            <a:endParaRPr lang="en-US" sz="2400" dirty="0"/>
          </a:p>
        </p:txBody>
      </p:sp>
    </p:spTree>
    <p:extLst>
      <p:ext uri="{BB962C8B-B14F-4D97-AF65-F5344CB8AC3E}">
        <p14:creationId xmlns:p14="http://schemas.microsoft.com/office/powerpoint/2010/main" val="2519190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Summary</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62</a:t>
            </a:fld>
            <a:endParaRPr lang="en-US" sz="1600" b="0"/>
          </a:p>
        </p:txBody>
      </p:sp>
      <p:sp>
        <p:nvSpPr>
          <p:cNvPr id="16" name="TextBox 21"/>
          <p:cNvSpPr txBox="1">
            <a:spLocks noChangeArrowheads="1"/>
          </p:cNvSpPr>
          <p:nvPr/>
        </p:nvSpPr>
        <p:spPr bwMode="auto">
          <a:xfrm>
            <a:off x="0" y="1621860"/>
            <a:ext cx="10058400" cy="4373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marL="457200" indent="-457200"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lnSpc>
                <a:spcPct val="130000"/>
              </a:lnSpc>
              <a:buFont typeface="Arial" charset="0"/>
              <a:buChar char="•"/>
              <a:defRPr/>
            </a:pPr>
            <a:r>
              <a:rPr lang="en-US" sz="2400" dirty="0"/>
              <a:t>CRNS follows Poisson Counting Statistics, error can be propagated through to soil moisture and water fluxes</a:t>
            </a:r>
          </a:p>
          <a:p>
            <a:pPr eaLnBrk="1" hangingPunct="1">
              <a:lnSpc>
                <a:spcPct val="130000"/>
              </a:lnSpc>
              <a:buFont typeface="Arial" charset="0"/>
              <a:buChar char="•"/>
              <a:defRPr/>
            </a:pPr>
            <a:endParaRPr lang="en-US" sz="2400" dirty="0"/>
          </a:p>
          <a:p>
            <a:pPr eaLnBrk="1" hangingPunct="1">
              <a:lnSpc>
                <a:spcPct val="130000"/>
              </a:lnSpc>
              <a:buFont typeface="Arial" charset="0"/>
              <a:buChar char="•"/>
              <a:defRPr/>
            </a:pPr>
            <a:r>
              <a:rPr lang="en-US" sz="2400" dirty="0"/>
              <a:t>Challenging but possible to connect soil moisture and water fluxes with the aid of models</a:t>
            </a:r>
          </a:p>
          <a:p>
            <a:pPr eaLnBrk="1" hangingPunct="1">
              <a:lnSpc>
                <a:spcPct val="130000"/>
              </a:lnSpc>
              <a:buFont typeface="Arial" charset="0"/>
              <a:buChar char="•"/>
              <a:defRPr/>
            </a:pPr>
            <a:endParaRPr lang="en-US" sz="2400" dirty="0"/>
          </a:p>
          <a:p>
            <a:pPr eaLnBrk="1" hangingPunct="1">
              <a:lnSpc>
                <a:spcPct val="130000"/>
              </a:lnSpc>
              <a:buFont typeface="Arial" charset="0"/>
              <a:buChar char="•"/>
              <a:defRPr/>
            </a:pPr>
            <a:r>
              <a:rPr lang="en-US" sz="2400" dirty="0"/>
              <a:t>Suite of tools to filter neutron time series, estimate rainfall and rootzone soil moisture products</a:t>
            </a:r>
          </a:p>
          <a:p>
            <a:pPr eaLnBrk="1" hangingPunct="1">
              <a:lnSpc>
                <a:spcPct val="130000"/>
              </a:lnSpc>
              <a:buFont typeface="Arial" charset="0"/>
              <a:buChar char="•"/>
              <a:defRPr/>
            </a:pPr>
            <a:endParaRPr lang="en-US" sz="2400" dirty="0"/>
          </a:p>
        </p:txBody>
      </p:sp>
    </p:spTree>
    <p:extLst>
      <p:ext uri="{BB962C8B-B14F-4D97-AF65-F5344CB8AC3E}">
        <p14:creationId xmlns:p14="http://schemas.microsoft.com/office/powerpoint/2010/main" val="3319083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Summary</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63</a:t>
            </a:fld>
            <a:endParaRPr lang="en-US" sz="1600" b="0"/>
          </a:p>
        </p:txBody>
      </p:sp>
      <p:sp>
        <p:nvSpPr>
          <p:cNvPr id="16" name="TextBox 21"/>
          <p:cNvSpPr txBox="1">
            <a:spLocks noChangeArrowheads="1"/>
          </p:cNvSpPr>
          <p:nvPr/>
        </p:nvSpPr>
        <p:spPr bwMode="auto">
          <a:xfrm>
            <a:off x="0" y="1452043"/>
            <a:ext cx="10058400" cy="5814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marL="457200" indent="-457200"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lnSpc>
                <a:spcPct val="130000"/>
              </a:lnSpc>
              <a:buFont typeface="Arial" charset="0"/>
              <a:buChar char="•"/>
              <a:defRPr/>
            </a:pPr>
            <a:r>
              <a:rPr lang="en-US" sz="2400" dirty="0"/>
              <a:t>CRNS follows Poisson Counting Statistics, error can be propagated through to soil moisture and water fluxes</a:t>
            </a:r>
          </a:p>
          <a:p>
            <a:pPr eaLnBrk="1" hangingPunct="1">
              <a:lnSpc>
                <a:spcPct val="130000"/>
              </a:lnSpc>
              <a:buFont typeface="Arial" charset="0"/>
              <a:buChar char="•"/>
              <a:defRPr/>
            </a:pPr>
            <a:endParaRPr lang="en-US" sz="2400" dirty="0"/>
          </a:p>
          <a:p>
            <a:pPr eaLnBrk="1" hangingPunct="1">
              <a:lnSpc>
                <a:spcPct val="130000"/>
              </a:lnSpc>
              <a:buFont typeface="Arial" charset="0"/>
              <a:buChar char="•"/>
              <a:defRPr/>
            </a:pPr>
            <a:r>
              <a:rPr lang="en-US" sz="2400" dirty="0"/>
              <a:t>Challenging but possible to connect soil moisture and water fluxes with the aid of models</a:t>
            </a:r>
          </a:p>
          <a:p>
            <a:pPr eaLnBrk="1" hangingPunct="1">
              <a:lnSpc>
                <a:spcPct val="130000"/>
              </a:lnSpc>
              <a:buFont typeface="Arial" charset="0"/>
              <a:buChar char="•"/>
              <a:defRPr/>
            </a:pPr>
            <a:endParaRPr lang="en-US" sz="2400" dirty="0"/>
          </a:p>
          <a:p>
            <a:pPr eaLnBrk="1" hangingPunct="1">
              <a:lnSpc>
                <a:spcPct val="130000"/>
              </a:lnSpc>
              <a:buFont typeface="Arial" charset="0"/>
              <a:buChar char="•"/>
              <a:defRPr/>
            </a:pPr>
            <a:r>
              <a:rPr lang="en-US" sz="2400" dirty="0"/>
              <a:t>Suite of tools to filter neutron time series, estimate rainfall and rootzone soil moisture products</a:t>
            </a:r>
          </a:p>
          <a:p>
            <a:pPr eaLnBrk="1" hangingPunct="1">
              <a:lnSpc>
                <a:spcPct val="130000"/>
              </a:lnSpc>
              <a:buFont typeface="Arial" charset="0"/>
              <a:buChar char="•"/>
              <a:defRPr/>
            </a:pPr>
            <a:endParaRPr lang="en-US" sz="2400" dirty="0"/>
          </a:p>
          <a:p>
            <a:pPr eaLnBrk="1" hangingPunct="1">
              <a:lnSpc>
                <a:spcPct val="130000"/>
              </a:lnSpc>
              <a:buFont typeface="Arial" charset="0"/>
              <a:buChar char="•"/>
              <a:defRPr/>
            </a:pPr>
            <a:r>
              <a:rPr lang="en-US" sz="2400" dirty="0"/>
              <a:t>Progress on integrating CRNS data with GW storage and streamflow modelling (calibrate model simultaneously based on streamflow and CRNS)</a:t>
            </a:r>
          </a:p>
        </p:txBody>
      </p:sp>
    </p:spTree>
    <p:extLst>
      <p:ext uri="{BB962C8B-B14F-4D97-AF65-F5344CB8AC3E}">
        <p14:creationId xmlns:p14="http://schemas.microsoft.com/office/powerpoint/2010/main" val="2090800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Key References</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64</a:t>
            </a:fld>
            <a:endParaRPr lang="en-US" sz="1600" b="0"/>
          </a:p>
        </p:txBody>
      </p:sp>
      <p:sp>
        <p:nvSpPr>
          <p:cNvPr id="16" name="TextBox 21"/>
          <p:cNvSpPr txBox="1">
            <a:spLocks noChangeArrowheads="1"/>
          </p:cNvSpPr>
          <p:nvPr/>
        </p:nvSpPr>
        <p:spPr bwMode="auto">
          <a:xfrm>
            <a:off x="0" y="1138503"/>
            <a:ext cx="10058400" cy="5027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marL="457200" indent="-457200"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000" dirty="0"/>
              <a:t>IAEA- TECDOC-1809 (2017), Cosmic Ray Neutron Sensing: Use, Calibration and Validation for Soil Moisture Estimation. Joint FAO/IAEA </a:t>
            </a:r>
            <a:r>
              <a:rPr lang="en-US" sz="1000" dirty="0" err="1"/>
              <a:t>Programme</a:t>
            </a:r>
            <a:r>
              <a:rPr lang="en-US" sz="1000" dirty="0"/>
              <a:t> Nuclear Techniques in Food and Agriculture. 50 pg. Vienna, Austria. Online at http://www </a:t>
            </a:r>
            <a:r>
              <a:rPr lang="en-US" sz="1000" dirty="0" err="1"/>
              <a:t>pub.iaea.org</a:t>
            </a:r>
            <a:r>
              <a:rPr lang="en-US" sz="1000" dirty="0"/>
              <a:t>/books/</a:t>
            </a:r>
            <a:r>
              <a:rPr lang="en-US" sz="1000" dirty="0" err="1"/>
              <a:t>IAEABooks</a:t>
            </a:r>
            <a:r>
              <a:rPr lang="en-US" sz="1000" dirty="0"/>
              <a:t>/11097/Cosmic-Ray-Neutron-Sensing-Use-Calibration-and-Validation-for-Soil-Moisture-Estimation</a:t>
            </a:r>
          </a:p>
          <a:p>
            <a:endParaRPr lang="en-US" sz="1000" dirty="0"/>
          </a:p>
          <a:p>
            <a:r>
              <a:rPr lang="en-US" sz="1000" dirty="0"/>
              <a:t>IAEA- TECDOC-1845 (2018), Soil Moisture Mapping with a Portable Cosmic Ray Neutron Sensor. Joint FAO/IAEA </a:t>
            </a:r>
            <a:r>
              <a:rPr lang="en-US" sz="1000" dirty="0" err="1"/>
              <a:t>Programme</a:t>
            </a:r>
            <a:r>
              <a:rPr lang="en-US" sz="1000" dirty="0"/>
              <a:t> Nuclear Techniques in Food and Agriculture. 43 pg. Vienna, Austria. Online at https://www-</a:t>
            </a:r>
            <a:r>
              <a:rPr lang="en-US" sz="1000" dirty="0" err="1"/>
              <a:t>pub.iaea.org</a:t>
            </a:r>
            <a:r>
              <a:rPr lang="en-US" sz="1000" dirty="0"/>
              <a:t>/books/</a:t>
            </a:r>
            <a:r>
              <a:rPr lang="en-US" sz="1000" dirty="0" err="1"/>
              <a:t>IAEABooks</a:t>
            </a:r>
            <a:r>
              <a:rPr lang="en-US" sz="1000" dirty="0"/>
              <a:t>/12357/Soil-Moisture-Mapping-with-a-Portable-Cosmic-Ray-Neutron-Sensor</a:t>
            </a:r>
          </a:p>
          <a:p>
            <a:r>
              <a:rPr lang="en-US" sz="1000" dirty="0" err="1"/>
              <a:t>Albergel</a:t>
            </a:r>
            <a:r>
              <a:rPr lang="en-US" sz="1000" dirty="0"/>
              <a:t>, C., C. </a:t>
            </a:r>
            <a:r>
              <a:rPr lang="en-US" sz="1000" dirty="0" err="1"/>
              <a:t>Rudiger</a:t>
            </a:r>
            <a:r>
              <a:rPr lang="en-US" sz="1000" dirty="0"/>
              <a:t>, T. Pellarin, J. C. </a:t>
            </a:r>
            <a:r>
              <a:rPr lang="en-US" sz="1000" dirty="0" err="1"/>
              <a:t>Calvet</a:t>
            </a:r>
            <a:r>
              <a:rPr lang="en-US" sz="1000" dirty="0"/>
              <a:t>, N. Fritz, F. </a:t>
            </a:r>
            <a:r>
              <a:rPr lang="en-US" sz="1000" dirty="0" err="1"/>
              <a:t>Froissard</a:t>
            </a:r>
            <a:r>
              <a:rPr lang="en-US" sz="1000" dirty="0"/>
              <a:t>, D. </a:t>
            </a:r>
            <a:r>
              <a:rPr lang="en-US" sz="1000" dirty="0" err="1"/>
              <a:t>Suquia</a:t>
            </a:r>
            <a:r>
              <a:rPr lang="en-US" sz="1000" dirty="0"/>
              <a:t>, A. </a:t>
            </a:r>
            <a:r>
              <a:rPr lang="en-US" sz="1000" dirty="0" err="1"/>
              <a:t>Petitpa</a:t>
            </a:r>
            <a:r>
              <a:rPr lang="en-US" sz="1000" dirty="0"/>
              <a:t>, B. </a:t>
            </a:r>
            <a:r>
              <a:rPr lang="en-US" sz="1000" dirty="0" err="1"/>
              <a:t>Piguet</a:t>
            </a:r>
            <a:r>
              <a:rPr lang="en-US" sz="1000" dirty="0"/>
              <a:t>, and E. Martin (2008), From near-surface to root-zone soil moisture using an exponential filter: an assessment of the method based on in-situ observations and model simulations, Hydrology and Earth System Sciences, 12(6), 1323-1337. doi:10.5194/hess-12-1323-2008.</a:t>
            </a:r>
          </a:p>
          <a:p>
            <a:endParaRPr lang="en-US" sz="1000" dirty="0"/>
          </a:p>
          <a:p>
            <a:r>
              <a:rPr lang="en-US" sz="1000" dirty="0" err="1"/>
              <a:t>Brocca</a:t>
            </a:r>
            <a:r>
              <a:rPr lang="en-US" sz="1000" dirty="0"/>
              <a:t>, L., L. Ciabatta, C. </a:t>
            </a:r>
            <a:r>
              <a:rPr lang="en-US" sz="1000" dirty="0" err="1"/>
              <a:t>Massari</a:t>
            </a:r>
            <a:r>
              <a:rPr lang="en-US" sz="1000" dirty="0"/>
              <a:t>, T. </a:t>
            </a:r>
            <a:r>
              <a:rPr lang="en-US" sz="1000" dirty="0" err="1"/>
              <a:t>Moramarco</a:t>
            </a:r>
            <a:r>
              <a:rPr lang="en-US" sz="1000" dirty="0"/>
              <a:t>, S. Hahn, S. </a:t>
            </a:r>
            <a:r>
              <a:rPr lang="en-US" sz="1000" dirty="0" err="1"/>
              <a:t>Hasenauer</a:t>
            </a:r>
            <a:r>
              <a:rPr lang="en-US" sz="1000" dirty="0"/>
              <a:t>, R. Kidd, W. Dorigo, W. Wagner, and V. </a:t>
            </a:r>
            <a:r>
              <a:rPr lang="en-US" sz="1000" dirty="0" err="1"/>
              <a:t>Levizzani</a:t>
            </a:r>
            <a:r>
              <a:rPr lang="en-US" sz="1000" dirty="0"/>
              <a:t> (2014), Soil as a natural rain gauge: Estimating global rainfall from satellite soil moisture data, J. </a:t>
            </a:r>
            <a:r>
              <a:rPr lang="en-US" sz="1000" dirty="0" err="1"/>
              <a:t>Geophys</a:t>
            </a:r>
            <a:r>
              <a:rPr lang="en-US" sz="1000" dirty="0"/>
              <a:t>. Res.-Atmos., 119(9), 5128-5141. doi:10.1002/2014jd021489.</a:t>
            </a:r>
          </a:p>
          <a:p>
            <a:endParaRPr lang="en-US" sz="1000" dirty="0"/>
          </a:p>
          <a:p>
            <a:r>
              <a:rPr lang="en-US" sz="1000" dirty="0" err="1"/>
              <a:t>Chiaravalloti</a:t>
            </a:r>
            <a:r>
              <a:rPr lang="en-US" sz="1000" dirty="0"/>
              <a:t>, F., L. </a:t>
            </a:r>
            <a:r>
              <a:rPr lang="en-US" sz="1000" dirty="0" err="1"/>
              <a:t>Brocca</a:t>
            </a:r>
            <a:r>
              <a:rPr lang="en-US" sz="1000" dirty="0"/>
              <a:t>, A. Procopio, C. </a:t>
            </a:r>
            <a:r>
              <a:rPr lang="en-US" sz="1000" dirty="0" err="1"/>
              <a:t>Massari</a:t>
            </a:r>
            <a:r>
              <a:rPr lang="en-US" sz="1000" dirty="0"/>
              <a:t>, and S. Gabriele (2018), Assessment of GPM and SM2RAIN-ASCAT rainfall products over complex terrain in southern Italy, Atmos. Res., 206, 64-74. doi:10.1016/j.atmosres.2018.02.019.</a:t>
            </a:r>
          </a:p>
          <a:p>
            <a:endParaRPr lang="en-US" sz="1000" dirty="0"/>
          </a:p>
          <a:p>
            <a:r>
              <a:rPr lang="en-US" sz="1000" dirty="0"/>
              <a:t>Ciabatta, L., C. </a:t>
            </a:r>
            <a:r>
              <a:rPr lang="en-US" sz="1000" dirty="0" err="1"/>
              <a:t>Massari</a:t>
            </a:r>
            <a:r>
              <a:rPr lang="en-US" sz="1000" dirty="0"/>
              <a:t>, L. </a:t>
            </a:r>
            <a:r>
              <a:rPr lang="en-US" sz="1000" dirty="0" err="1"/>
              <a:t>Brocca</a:t>
            </a:r>
            <a:r>
              <a:rPr lang="en-US" sz="1000" dirty="0"/>
              <a:t>, A. Gruber, C. Reimer, S. Hahn, C. </a:t>
            </a:r>
            <a:r>
              <a:rPr lang="en-US" sz="1000" dirty="0" err="1"/>
              <a:t>Paulik</a:t>
            </a:r>
            <a:r>
              <a:rPr lang="en-US" sz="1000" dirty="0"/>
              <a:t>, W. Dorigo, R. Kidd, and W. Wagner (2018), SM2RAIN-CCI: a new global long-term rainfall data set derived from ESA CCI soil moisture, Earth Syst. Sci. Data, 10(1), 267-280. doi:10.5194/essd-10-267-2018.</a:t>
            </a:r>
          </a:p>
          <a:p>
            <a:endParaRPr lang="en-US" sz="1000" dirty="0"/>
          </a:p>
          <a:p>
            <a:r>
              <a:rPr lang="en-US" sz="1000" dirty="0"/>
              <a:t>Franz, T., A. </a:t>
            </a:r>
            <a:r>
              <a:rPr lang="en-US" sz="1000" dirty="0" err="1"/>
              <a:t>Wahbi</a:t>
            </a:r>
            <a:r>
              <a:rPr lang="en-US" sz="1000" dirty="0"/>
              <a:t>, J. Zhang, M. </a:t>
            </a:r>
            <a:r>
              <a:rPr lang="en-US" sz="1000" dirty="0" err="1"/>
              <a:t>Vreugdenhil</a:t>
            </a:r>
            <a:r>
              <a:rPr lang="en-US" sz="1000" dirty="0"/>
              <a:t>, L. </a:t>
            </a:r>
            <a:r>
              <a:rPr lang="en-US" sz="1000" dirty="0" err="1"/>
              <a:t>Heng</a:t>
            </a:r>
            <a:r>
              <a:rPr lang="en-US" sz="1000" dirty="0"/>
              <a:t>, G. </a:t>
            </a:r>
            <a:r>
              <a:rPr lang="en-US" sz="1000" dirty="0" err="1"/>
              <a:t>Dercon</a:t>
            </a:r>
            <a:r>
              <a:rPr lang="en-US" sz="1000" dirty="0"/>
              <a:t>, P. Strauss, L. </a:t>
            </a:r>
            <a:r>
              <a:rPr lang="en-US" sz="1000" dirty="0" err="1"/>
              <a:t>Brocca</a:t>
            </a:r>
            <a:r>
              <a:rPr lang="en-US" sz="1000" dirty="0"/>
              <a:t>, and W. Wagner (2020), Cosmic-Ray Neutron Sensor: From Measurement of Soil Water Content Data to Practical Applications, Frontiers in Water, 2, 9. </a:t>
            </a:r>
          </a:p>
          <a:p>
            <a:endParaRPr lang="en-US" sz="1000" dirty="0"/>
          </a:p>
          <a:p>
            <a:r>
              <a:rPr lang="en-US" sz="1000" dirty="0"/>
              <a:t>McCabe, M. F., M. </a:t>
            </a:r>
            <a:r>
              <a:rPr lang="en-US" sz="1000" dirty="0" err="1"/>
              <a:t>Rodell</a:t>
            </a:r>
            <a:r>
              <a:rPr lang="en-US" sz="1000" dirty="0"/>
              <a:t>, D. E. </a:t>
            </a:r>
            <a:r>
              <a:rPr lang="en-US" sz="1000" dirty="0" err="1"/>
              <a:t>Alsdorf</a:t>
            </a:r>
            <a:r>
              <a:rPr lang="en-US" sz="1000" dirty="0"/>
              <a:t>, D. G. </a:t>
            </a:r>
            <a:r>
              <a:rPr lang="en-US" sz="1000" dirty="0" err="1"/>
              <a:t>Miralles</a:t>
            </a:r>
            <a:r>
              <a:rPr lang="en-US" sz="1000" dirty="0"/>
              <a:t>, R. </a:t>
            </a:r>
            <a:r>
              <a:rPr lang="en-US" sz="1000" dirty="0" err="1"/>
              <a:t>Uijlenhoet</a:t>
            </a:r>
            <a:r>
              <a:rPr lang="en-US" sz="1000" dirty="0"/>
              <a:t>, W. Wagner, A. </a:t>
            </a:r>
            <a:r>
              <a:rPr lang="en-US" sz="1000" dirty="0" err="1"/>
              <a:t>Lucieer</a:t>
            </a:r>
            <a:r>
              <a:rPr lang="en-US" sz="1000" dirty="0"/>
              <a:t>, R. </a:t>
            </a:r>
            <a:r>
              <a:rPr lang="en-US" sz="1000" dirty="0" err="1"/>
              <a:t>Houborg</a:t>
            </a:r>
            <a:r>
              <a:rPr lang="en-US" sz="1000" dirty="0"/>
              <a:t>, N. E. C. </a:t>
            </a:r>
            <a:r>
              <a:rPr lang="en-US" sz="1000" dirty="0" err="1"/>
              <a:t>Verhoest</a:t>
            </a:r>
            <a:r>
              <a:rPr lang="en-US" sz="1000" dirty="0"/>
              <a:t>, T. E. Franz, J. C. Shi, H. L. Gao, and E. F. Wood (2017), The future of Earth observation in hydrology, Hydrology and Earth System Sciences, 21(7), 3879-3914. doi:10.5194/hess-21-3879-2017.</a:t>
            </a:r>
          </a:p>
          <a:p>
            <a:endParaRPr lang="en-US" sz="1000" dirty="0"/>
          </a:p>
          <a:p>
            <a:r>
              <a:rPr lang="en-US" sz="1000" dirty="0"/>
              <a:t>Peterson, A. M., W. D. </a:t>
            </a:r>
            <a:r>
              <a:rPr lang="en-US" sz="1000" dirty="0" err="1"/>
              <a:t>Helgason</a:t>
            </a:r>
            <a:r>
              <a:rPr lang="en-US" sz="1000" dirty="0"/>
              <a:t>, and A. M. Ireson (2016), Estimating field-scale root zone soil moisture using the cosmic-ray neutron probe, Hydrology and Earth System Sciences, 20(4), 1373-1385. doi:10.5194/hess-20-1373-2016.</a:t>
            </a:r>
          </a:p>
          <a:p>
            <a:endParaRPr lang="en-US" sz="1000" dirty="0"/>
          </a:p>
          <a:p>
            <a:r>
              <a:rPr lang="en-US" sz="1000" dirty="0"/>
              <a:t>Wagner, W., G. Lemoine, and H. </a:t>
            </a:r>
            <a:r>
              <a:rPr lang="en-US" sz="1000" dirty="0" err="1"/>
              <a:t>Rott</a:t>
            </a:r>
            <a:r>
              <a:rPr lang="en-US" sz="1000" dirty="0"/>
              <a:t> (1999), A method for estimating soil moisture from ERS </a:t>
            </a:r>
            <a:r>
              <a:rPr lang="en-US" sz="1000" dirty="0" err="1"/>
              <a:t>scatterometer</a:t>
            </a:r>
            <a:r>
              <a:rPr lang="en-US" sz="1000" dirty="0"/>
              <a:t> and soil data, Remote Sens. Environ., 70(2), 191-207. doi:10.1016/s0034-4257(99)00036-x.</a:t>
            </a:r>
          </a:p>
          <a:p>
            <a:endParaRPr lang="en-US" sz="1000" dirty="0"/>
          </a:p>
          <a:p>
            <a:r>
              <a:rPr lang="en-US" sz="1000" dirty="0"/>
              <a:t>https://</a:t>
            </a:r>
            <a:r>
              <a:rPr lang="en-US" sz="1000" dirty="0" err="1"/>
              <a:t>www.frontiersin.org</a:t>
            </a:r>
            <a:r>
              <a:rPr lang="en-US" sz="1000" dirty="0"/>
              <a:t>/research-topics/11094/innovative-methods-for-non-invasive-monitoring-of-hydrological-processes-from-field-to-catchment-sca#articles</a:t>
            </a:r>
          </a:p>
        </p:txBody>
      </p:sp>
    </p:spTree>
    <p:extLst>
      <p:ext uri="{BB962C8B-B14F-4D97-AF65-F5344CB8AC3E}">
        <p14:creationId xmlns:p14="http://schemas.microsoft.com/office/powerpoint/2010/main" val="2040660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7</a:t>
            </a:fld>
            <a:endParaRPr lang="en-US" sz="1553"/>
          </a:p>
        </p:txBody>
      </p:sp>
      <p:sp>
        <p:nvSpPr>
          <p:cNvPr id="8" name="TextBox 2"/>
          <p:cNvSpPr txBox="1">
            <a:spLocks noChangeArrowheads="1"/>
          </p:cNvSpPr>
          <p:nvPr/>
        </p:nvSpPr>
        <p:spPr bwMode="auto">
          <a:xfrm>
            <a:off x="1375843" y="100657"/>
            <a:ext cx="7106194" cy="530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Design of Detectors and Experiments</a:t>
            </a:r>
          </a:p>
        </p:txBody>
      </p:sp>
      <p:sp>
        <p:nvSpPr>
          <p:cNvPr id="3" name="TextBox 2">
            <a:extLst>
              <a:ext uri="{FF2B5EF4-FFF2-40B4-BE49-F238E27FC236}">
                <a16:creationId xmlns:a16="http://schemas.microsoft.com/office/drawing/2014/main" id="{6B4D84DC-19ED-754C-BD59-0C3C4EEF5EAA}"/>
              </a:ext>
            </a:extLst>
          </p:cNvPr>
          <p:cNvSpPr txBox="1"/>
          <p:nvPr/>
        </p:nvSpPr>
        <p:spPr>
          <a:xfrm>
            <a:off x="156754" y="1933302"/>
            <a:ext cx="9289947" cy="3170099"/>
          </a:xfrm>
          <a:prstGeom prst="rect">
            <a:avLst/>
          </a:prstGeom>
          <a:noFill/>
        </p:spPr>
        <p:txBody>
          <a:bodyPr wrap="square" rtlCol="0">
            <a:spAutoFit/>
          </a:bodyPr>
          <a:lstStyle/>
          <a:p>
            <a:r>
              <a:rPr lang="en-US" dirty="0"/>
              <a:t>If count rate is 1000 </a:t>
            </a:r>
            <a:r>
              <a:rPr lang="en-US" dirty="0" err="1"/>
              <a:t>cph</a:t>
            </a:r>
            <a:r>
              <a:rPr lang="en-US" dirty="0"/>
              <a:t> what is error?</a:t>
            </a:r>
          </a:p>
          <a:p>
            <a:endParaRPr lang="en-US" dirty="0"/>
          </a:p>
          <a:p>
            <a:r>
              <a:rPr lang="en-US" dirty="0" err="1"/>
              <a:t>Std</a:t>
            </a:r>
            <a:r>
              <a:rPr lang="en-US" dirty="0"/>
              <a:t> = 1000^0.5 = 31.6 </a:t>
            </a:r>
            <a:r>
              <a:rPr lang="en-US" dirty="0" err="1"/>
              <a:t>cph</a:t>
            </a:r>
            <a:endParaRPr lang="en-US" dirty="0"/>
          </a:p>
          <a:p>
            <a:endParaRPr lang="en-US" dirty="0"/>
          </a:p>
          <a:p>
            <a:r>
              <a:rPr lang="en-US" dirty="0"/>
              <a:t>CV = 31.6/1000 = 0.0316, about  3%</a:t>
            </a:r>
          </a:p>
        </p:txBody>
      </p:sp>
    </p:spTree>
    <p:extLst>
      <p:ext uri="{BB962C8B-B14F-4D97-AF65-F5344CB8AC3E}">
        <p14:creationId xmlns:p14="http://schemas.microsoft.com/office/powerpoint/2010/main" val="401131649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8</a:t>
            </a:fld>
            <a:endParaRPr lang="en-US" sz="1553"/>
          </a:p>
        </p:txBody>
      </p:sp>
      <p:sp>
        <p:nvSpPr>
          <p:cNvPr id="8" name="TextBox 2"/>
          <p:cNvSpPr txBox="1">
            <a:spLocks noChangeArrowheads="1"/>
          </p:cNvSpPr>
          <p:nvPr/>
        </p:nvSpPr>
        <p:spPr bwMode="auto">
          <a:xfrm>
            <a:off x="1375843" y="100657"/>
            <a:ext cx="7106194" cy="530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Design of Detectors and Experiments</a:t>
            </a:r>
          </a:p>
        </p:txBody>
      </p:sp>
      <p:sp>
        <p:nvSpPr>
          <p:cNvPr id="3" name="TextBox 2">
            <a:extLst>
              <a:ext uri="{FF2B5EF4-FFF2-40B4-BE49-F238E27FC236}">
                <a16:creationId xmlns:a16="http://schemas.microsoft.com/office/drawing/2014/main" id="{6B4D84DC-19ED-754C-BD59-0C3C4EEF5EAA}"/>
              </a:ext>
            </a:extLst>
          </p:cNvPr>
          <p:cNvSpPr txBox="1"/>
          <p:nvPr/>
        </p:nvSpPr>
        <p:spPr>
          <a:xfrm>
            <a:off x="-26302" y="974638"/>
            <a:ext cx="9910484" cy="707886"/>
          </a:xfrm>
          <a:prstGeom prst="rect">
            <a:avLst/>
          </a:prstGeom>
          <a:noFill/>
        </p:spPr>
        <p:txBody>
          <a:bodyPr wrap="square" rtlCol="0">
            <a:spAutoFit/>
          </a:bodyPr>
          <a:lstStyle/>
          <a:p>
            <a:r>
              <a:rPr lang="en-US" dirty="0"/>
              <a:t>What is largest sources of error in method?</a:t>
            </a:r>
          </a:p>
        </p:txBody>
      </p:sp>
    </p:spTree>
    <p:extLst>
      <p:ext uri="{BB962C8B-B14F-4D97-AF65-F5344CB8AC3E}">
        <p14:creationId xmlns:p14="http://schemas.microsoft.com/office/powerpoint/2010/main" val="288011786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9</a:t>
            </a:fld>
            <a:endParaRPr lang="en-US" sz="1553"/>
          </a:p>
        </p:txBody>
      </p:sp>
      <p:sp>
        <p:nvSpPr>
          <p:cNvPr id="8" name="TextBox 2"/>
          <p:cNvSpPr txBox="1">
            <a:spLocks noChangeArrowheads="1"/>
          </p:cNvSpPr>
          <p:nvPr/>
        </p:nvSpPr>
        <p:spPr bwMode="auto">
          <a:xfrm>
            <a:off x="1375843" y="100657"/>
            <a:ext cx="7106194" cy="530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Design of Detectors and Experiments</a:t>
            </a:r>
          </a:p>
        </p:txBody>
      </p:sp>
      <p:sp>
        <p:nvSpPr>
          <p:cNvPr id="3" name="TextBox 2">
            <a:extLst>
              <a:ext uri="{FF2B5EF4-FFF2-40B4-BE49-F238E27FC236}">
                <a16:creationId xmlns:a16="http://schemas.microsoft.com/office/drawing/2014/main" id="{6B4D84DC-19ED-754C-BD59-0C3C4EEF5EAA}"/>
              </a:ext>
            </a:extLst>
          </p:cNvPr>
          <p:cNvSpPr txBox="1"/>
          <p:nvPr/>
        </p:nvSpPr>
        <p:spPr>
          <a:xfrm>
            <a:off x="-26302" y="974638"/>
            <a:ext cx="9910484" cy="707886"/>
          </a:xfrm>
          <a:prstGeom prst="rect">
            <a:avLst/>
          </a:prstGeom>
          <a:noFill/>
        </p:spPr>
        <p:txBody>
          <a:bodyPr wrap="square" rtlCol="0">
            <a:spAutoFit/>
          </a:bodyPr>
          <a:lstStyle/>
          <a:p>
            <a:r>
              <a:rPr lang="en-US" dirty="0"/>
              <a:t>What is largest sources of error in method?</a:t>
            </a:r>
          </a:p>
        </p:txBody>
      </p:sp>
      <p:sp>
        <p:nvSpPr>
          <p:cNvPr id="2" name="TextBox 1">
            <a:extLst>
              <a:ext uri="{FF2B5EF4-FFF2-40B4-BE49-F238E27FC236}">
                <a16:creationId xmlns:a16="http://schemas.microsoft.com/office/drawing/2014/main" id="{8D7E0EB6-4687-1246-A3F5-6467F2BC2408}"/>
              </a:ext>
            </a:extLst>
          </p:cNvPr>
          <p:cNvSpPr txBox="1"/>
          <p:nvPr/>
        </p:nvSpPr>
        <p:spPr>
          <a:xfrm>
            <a:off x="-26302" y="2326236"/>
            <a:ext cx="10058399" cy="1569660"/>
          </a:xfrm>
          <a:prstGeom prst="rect">
            <a:avLst/>
          </a:prstGeom>
          <a:noFill/>
        </p:spPr>
        <p:txBody>
          <a:bodyPr wrap="square" rtlCol="0">
            <a:spAutoFit/>
          </a:bodyPr>
          <a:lstStyle/>
          <a:p>
            <a:pPr marL="742950" indent="-742950">
              <a:buAutoNum type="arabicPeriod"/>
            </a:pPr>
            <a:r>
              <a:rPr lang="en-US" sz="3200" dirty="0"/>
              <a:t>Count rate- minimum of 1000 counts, need large enough detector or integrate over multiple time periods (~6 </a:t>
            </a:r>
            <a:r>
              <a:rPr lang="en-US" sz="3200" dirty="0" err="1"/>
              <a:t>hr</a:t>
            </a:r>
            <a:r>
              <a:rPr lang="en-US" sz="3200" dirty="0"/>
              <a:t> avg.)</a:t>
            </a:r>
          </a:p>
        </p:txBody>
      </p:sp>
    </p:spTree>
    <p:extLst>
      <p:ext uri="{BB962C8B-B14F-4D97-AF65-F5344CB8AC3E}">
        <p14:creationId xmlns:p14="http://schemas.microsoft.com/office/powerpoint/2010/main" val="2081752467"/>
      </p:ext>
    </p:extLst>
  </p:cSld>
  <p:clrMapOvr>
    <a:masterClrMapping/>
  </p:clrMapOvr>
  <p:transition spd="slow"/>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12470</TotalTime>
  <Words>2287</Words>
  <Application>Microsoft Macintosh PowerPoint</Application>
  <PresentationFormat>Custom</PresentationFormat>
  <Paragraphs>265</Paragraphs>
  <Slides>64</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1" baseType="lpstr">
      <vt:lpstr>ＭＳ Ｐゴシック</vt:lpstr>
      <vt:lpstr>Arial</vt:lpstr>
      <vt:lpstr>Arial Narrow</vt:lpstr>
      <vt:lpstr>Comic Sans MS</vt:lpstr>
      <vt:lpstr>Times New Roman</vt:lpstr>
      <vt:lpstr>Default Design</vt:lpstr>
      <vt:lpstr>Equation.3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Space and Time Process Scales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Trenton Franz</cp:lastModifiedBy>
  <cp:revision>584</cp:revision>
  <cp:lastPrinted>2011-11-23T17:58:00Z</cp:lastPrinted>
  <dcterms:created xsi:type="dcterms:W3CDTF">2011-10-13T19:10:29Z</dcterms:created>
  <dcterms:modified xsi:type="dcterms:W3CDTF">2021-05-10T19:47:54Z</dcterms:modified>
</cp:coreProperties>
</file>