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handoutMasterIdLst>
    <p:handoutMasterId r:id="rId67"/>
  </p:handoutMasterIdLst>
  <p:sldIdLst>
    <p:sldId id="595" r:id="rId2"/>
    <p:sldId id="1229" r:id="rId3"/>
    <p:sldId id="1341" r:id="rId4"/>
    <p:sldId id="1328" r:id="rId5"/>
    <p:sldId id="1299" r:id="rId6"/>
    <p:sldId id="1329" r:id="rId7"/>
    <p:sldId id="1301" r:id="rId8"/>
    <p:sldId id="1303" r:id="rId9"/>
    <p:sldId id="1146" r:id="rId10"/>
    <p:sldId id="1226" r:id="rId11"/>
    <p:sldId id="1304" r:id="rId12"/>
    <p:sldId id="1342" r:id="rId13"/>
    <p:sldId id="1305" r:id="rId14"/>
    <p:sldId id="1307" r:id="rId15"/>
    <p:sldId id="1225" r:id="rId16"/>
    <p:sldId id="1280" r:id="rId17"/>
    <p:sldId id="1302" r:id="rId18"/>
    <p:sldId id="1281" r:id="rId19"/>
    <p:sldId id="259" r:id="rId20"/>
    <p:sldId id="1278" r:id="rId21"/>
    <p:sldId id="1174" r:id="rId22"/>
    <p:sldId id="1279" r:id="rId23"/>
    <p:sldId id="1300" r:id="rId24"/>
    <p:sldId id="1343" r:id="rId25"/>
    <p:sldId id="1103" r:id="rId26"/>
    <p:sldId id="1104" r:id="rId27"/>
    <p:sldId id="1105" r:id="rId28"/>
    <p:sldId id="1132" r:id="rId29"/>
    <p:sldId id="1133" r:id="rId30"/>
    <p:sldId id="1134" r:id="rId31"/>
    <p:sldId id="1135" r:id="rId32"/>
    <p:sldId id="1136" r:id="rId33"/>
    <p:sldId id="1137" r:id="rId34"/>
    <p:sldId id="1331" r:id="rId35"/>
    <p:sldId id="714" r:id="rId36"/>
    <p:sldId id="1332" r:id="rId37"/>
    <p:sldId id="1333" r:id="rId38"/>
    <p:sldId id="1334" r:id="rId39"/>
    <p:sldId id="1335" r:id="rId40"/>
    <p:sldId id="1336" r:id="rId41"/>
    <p:sldId id="1340" r:id="rId42"/>
    <p:sldId id="1337" r:id="rId43"/>
    <p:sldId id="1159" r:id="rId44"/>
    <p:sldId id="1160" r:id="rId45"/>
    <p:sldId id="1168" r:id="rId46"/>
    <p:sldId id="1169" r:id="rId47"/>
    <p:sldId id="1161" r:id="rId48"/>
    <p:sldId id="1162" r:id="rId49"/>
    <p:sldId id="1163" r:id="rId50"/>
    <p:sldId id="1238" r:id="rId51"/>
    <p:sldId id="1257" r:id="rId52"/>
    <p:sldId id="1166" r:id="rId53"/>
    <p:sldId id="1170" r:id="rId54"/>
    <p:sldId id="1171" r:id="rId55"/>
    <p:sldId id="1172" r:id="rId56"/>
    <p:sldId id="1173" r:id="rId57"/>
    <p:sldId id="1176" r:id="rId58"/>
    <p:sldId id="1177" r:id="rId59"/>
    <p:sldId id="1330" r:id="rId60"/>
    <p:sldId id="1182" r:id="rId61"/>
    <p:sldId id="1183" r:id="rId62"/>
    <p:sldId id="1184" r:id="rId63"/>
    <p:sldId id="1228" r:id="rId64"/>
    <p:sldId id="878" r:id="rId65"/>
  </p:sldIdLst>
  <p:sldSz cx="10058400" cy="7772400"/>
  <p:notesSz cx="6858000" cy="9144000"/>
  <p:defaultTextStyle>
    <a:defPPr>
      <a:defRPr lang="en-US"/>
    </a:defPPr>
    <a:lvl1pPr algn="l" rtl="0" fontAlgn="base">
      <a:spcBef>
        <a:spcPct val="0"/>
      </a:spcBef>
      <a:spcAft>
        <a:spcPct val="0"/>
      </a:spcAft>
      <a:defRPr sz="4000" kern="1200">
        <a:solidFill>
          <a:schemeClr val="tx1"/>
        </a:solidFill>
        <a:latin typeface="Arial" charset="0"/>
        <a:ea typeface="ＭＳ Ｐゴシック" charset="0"/>
        <a:cs typeface="ＭＳ Ｐゴシック" charset="0"/>
      </a:defRPr>
    </a:lvl1pPr>
    <a:lvl2pPr marL="508000" indent="-50800" algn="l" rtl="0" fontAlgn="base">
      <a:spcBef>
        <a:spcPct val="0"/>
      </a:spcBef>
      <a:spcAft>
        <a:spcPct val="0"/>
      </a:spcAft>
      <a:defRPr sz="4000" kern="1200">
        <a:solidFill>
          <a:schemeClr val="tx1"/>
        </a:solidFill>
        <a:latin typeface="Arial" charset="0"/>
        <a:ea typeface="ＭＳ Ｐゴシック" charset="0"/>
        <a:cs typeface="ＭＳ Ｐゴシック" charset="0"/>
      </a:defRPr>
    </a:lvl2pPr>
    <a:lvl3pPr marL="1017588" indent="-103188" algn="l" rtl="0" fontAlgn="base">
      <a:spcBef>
        <a:spcPct val="0"/>
      </a:spcBef>
      <a:spcAft>
        <a:spcPct val="0"/>
      </a:spcAft>
      <a:defRPr sz="4000" kern="1200">
        <a:solidFill>
          <a:schemeClr val="tx1"/>
        </a:solidFill>
        <a:latin typeface="Arial" charset="0"/>
        <a:ea typeface="ＭＳ Ｐゴシック" charset="0"/>
        <a:cs typeface="ＭＳ Ｐゴシック" charset="0"/>
      </a:defRPr>
    </a:lvl3pPr>
    <a:lvl4pPr marL="1527175" indent="-155575" algn="l" rtl="0" fontAlgn="base">
      <a:spcBef>
        <a:spcPct val="0"/>
      </a:spcBef>
      <a:spcAft>
        <a:spcPct val="0"/>
      </a:spcAft>
      <a:defRPr sz="4000" kern="1200">
        <a:solidFill>
          <a:schemeClr val="tx1"/>
        </a:solidFill>
        <a:latin typeface="Arial" charset="0"/>
        <a:ea typeface="ＭＳ Ｐゴシック" charset="0"/>
        <a:cs typeface="ＭＳ Ｐゴシック" charset="0"/>
      </a:defRPr>
    </a:lvl4pPr>
    <a:lvl5pPr marL="2035175" indent="-206375" algn="l" rtl="0" fontAlgn="base">
      <a:spcBef>
        <a:spcPct val="0"/>
      </a:spcBef>
      <a:spcAft>
        <a:spcPct val="0"/>
      </a:spcAft>
      <a:defRPr sz="4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4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4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4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40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448">
          <p15:clr>
            <a:srgbClr val="A4A3A4"/>
          </p15:clr>
        </p15:guide>
        <p15:guide id="2" pos="59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0000"/>
    <a:srgbClr val="0CB02C"/>
    <a:srgbClr val="181279"/>
    <a:srgbClr val="808080"/>
    <a:srgbClr val="800000"/>
    <a:srgbClr val="990000"/>
    <a:srgbClr val="000066"/>
    <a:srgbClr val="000099"/>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65" autoAdjust="0"/>
    <p:restoredTop sz="95333" autoAdjust="0"/>
  </p:normalViewPr>
  <p:slideViewPr>
    <p:cSldViewPr snapToGrid="0">
      <p:cViewPr varScale="1">
        <p:scale>
          <a:sx n="98" d="100"/>
          <a:sy n="98" d="100"/>
        </p:scale>
        <p:origin x="824" y="192"/>
      </p:cViewPr>
      <p:guideLst>
        <p:guide orient="horz" pos="2448"/>
        <p:guide pos="5904"/>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C0F8C900-DEB1-9B4A-8580-47372D4C34DB}" type="datetimeFigureOut">
              <a:rPr lang="en-US"/>
              <a:pPr>
                <a:defRPr/>
              </a:pPr>
              <a:t>5/10/21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BD790E4F-A00C-CA40-8A02-A62570DE88FD}" type="slidenum">
              <a:rPr lang="en-US"/>
              <a:pPr>
                <a:defRPr/>
              </a:pPr>
              <a:t>‹#›</a:t>
            </a:fld>
            <a:endParaRPr lang="en-US"/>
          </a:p>
        </p:txBody>
      </p:sp>
    </p:spTree>
    <p:extLst>
      <p:ext uri="{BB962C8B-B14F-4D97-AF65-F5344CB8AC3E}">
        <p14:creationId xmlns:p14="http://schemas.microsoft.com/office/powerpoint/2010/main" val="32797834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US" altLang="en-US"/>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ltLang="en-US"/>
          </a:p>
        </p:txBody>
      </p:sp>
      <p:sp>
        <p:nvSpPr>
          <p:cNvPr id="82948" name="Rectangle 4"/>
          <p:cNvSpPr>
            <a:spLocks noGrp="1" noRot="1" noChangeAspect="1" noChangeArrowheads="1" noTextEdit="1"/>
          </p:cNvSpPr>
          <p:nvPr>
            <p:ph type="sldImg" idx="2"/>
          </p:nvPr>
        </p:nvSpPr>
        <p:spPr bwMode="auto">
          <a:xfrm>
            <a:off x="1209675" y="685800"/>
            <a:ext cx="443865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C628C2E3-1424-A94A-841B-0561CF3AF224}" type="slidenum">
              <a:rPr lang="en-US"/>
              <a:pPr>
                <a:defRPr/>
              </a:pPr>
              <a:t>‹#›</a:t>
            </a:fld>
            <a:endParaRPr lang="en-US"/>
          </a:p>
        </p:txBody>
      </p:sp>
    </p:spTree>
    <p:extLst>
      <p:ext uri="{BB962C8B-B14F-4D97-AF65-F5344CB8AC3E}">
        <p14:creationId xmlns:p14="http://schemas.microsoft.com/office/powerpoint/2010/main" val="368687846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300" kern="1200">
        <a:solidFill>
          <a:schemeClr val="tx1"/>
        </a:solidFill>
        <a:latin typeface="Arial" charset="0"/>
        <a:ea typeface="ＭＳ Ｐゴシック" charset="0"/>
        <a:cs typeface="ＭＳ Ｐゴシック" charset="0"/>
      </a:defRPr>
    </a:lvl1pPr>
    <a:lvl2pPr marL="508000" algn="l" rtl="0" eaLnBrk="0" fontAlgn="base" hangingPunct="0">
      <a:spcBef>
        <a:spcPct val="30000"/>
      </a:spcBef>
      <a:spcAft>
        <a:spcPct val="0"/>
      </a:spcAft>
      <a:defRPr sz="1300" kern="1200">
        <a:solidFill>
          <a:schemeClr val="tx1"/>
        </a:solidFill>
        <a:latin typeface="Arial" charset="0"/>
        <a:ea typeface="ＭＳ Ｐゴシック" charset="0"/>
        <a:cs typeface="+mn-cs"/>
      </a:defRPr>
    </a:lvl2pPr>
    <a:lvl3pPr marL="1017588" algn="l" rtl="0" eaLnBrk="0" fontAlgn="base" hangingPunct="0">
      <a:spcBef>
        <a:spcPct val="30000"/>
      </a:spcBef>
      <a:spcAft>
        <a:spcPct val="0"/>
      </a:spcAft>
      <a:defRPr sz="1300" kern="1200">
        <a:solidFill>
          <a:schemeClr val="tx1"/>
        </a:solidFill>
        <a:latin typeface="Arial" charset="0"/>
        <a:ea typeface="ＭＳ Ｐゴシック" charset="0"/>
        <a:cs typeface="+mn-cs"/>
      </a:defRPr>
    </a:lvl3pPr>
    <a:lvl4pPr marL="1527175" algn="l" rtl="0" eaLnBrk="0" fontAlgn="base" hangingPunct="0">
      <a:spcBef>
        <a:spcPct val="30000"/>
      </a:spcBef>
      <a:spcAft>
        <a:spcPct val="0"/>
      </a:spcAft>
      <a:defRPr sz="1300" kern="1200">
        <a:solidFill>
          <a:schemeClr val="tx1"/>
        </a:solidFill>
        <a:latin typeface="Arial" charset="0"/>
        <a:ea typeface="ＭＳ Ｐゴシック" charset="0"/>
        <a:cs typeface="+mn-cs"/>
      </a:defRPr>
    </a:lvl4pPr>
    <a:lvl5pPr marL="2035175" algn="l" rtl="0" eaLnBrk="0" fontAlgn="base" hangingPunct="0">
      <a:spcBef>
        <a:spcPct val="30000"/>
      </a:spcBef>
      <a:spcAft>
        <a:spcPct val="0"/>
      </a:spcAft>
      <a:defRPr sz="1300" kern="1200">
        <a:solidFill>
          <a:schemeClr val="tx1"/>
        </a:solidFill>
        <a:latin typeface="Arial" charset="0"/>
        <a:ea typeface="ＭＳ Ｐゴシック" charset="0"/>
        <a:cs typeface="+mn-cs"/>
      </a:defRPr>
    </a:lvl5pPr>
    <a:lvl6pPr marL="2545574" algn="l" defTabSz="1018228" rtl="0" eaLnBrk="1" latinLnBrk="0" hangingPunct="1">
      <a:defRPr sz="1300" kern="1200">
        <a:solidFill>
          <a:schemeClr val="tx1"/>
        </a:solidFill>
        <a:latin typeface="+mn-lt"/>
        <a:ea typeface="+mn-ea"/>
        <a:cs typeface="+mn-cs"/>
      </a:defRPr>
    </a:lvl6pPr>
    <a:lvl7pPr marL="3054686" algn="l" defTabSz="1018228" rtl="0" eaLnBrk="1" latinLnBrk="0" hangingPunct="1">
      <a:defRPr sz="1300" kern="1200">
        <a:solidFill>
          <a:schemeClr val="tx1"/>
        </a:solidFill>
        <a:latin typeface="+mn-lt"/>
        <a:ea typeface="+mn-ea"/>
        <a:cs typeface="+mn-cs"/>
      </a:defRPr>
    </a:lvl7pPr>
    <a:lvl8pPr marL="3563802" algn="l" defTabSz="1018228" rtl="0" eaLnBrk="1" latinLnBrk="0" hangingPunct="1">
      <a:defRPr sz="1300" kern="1200">
        <a:solidFill>
          <a:schemeClr val="tx1"/>
        </a:solidFill>
        <a:latin typeface="+mn-lt"/>
        <a:ea typeface="+mn-ea"/>
        <a:cs typeface="+mn-cs"/>
      </a:defRPr>
    </a:lvl8pPr>
    <a:lvl9pPr marL="4072914" algn="l" defTabSz="1018228"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field site is located at </a:t>
            </a:r>
            <a:r>
              <a:rPr lang="en-US" dirty="0" err="1"/>
              <a:t>Paulman</a:t>
            </a:r>
            <a:r>
              <a:rPr lang="en-US" dirty="0"/>
              <a:t> Farms near Sutherland, NE. It is a center</a:t>
            </a:r>
            <a:r>
              <a:rPr lang="en-US" baseline="0" dirty="0"/>
              <a:t> pivot irrigated corn field with ~60ft elevation increase as you travel from west to east. </a:t>
            </a:r>
            <a:r>
              <a:rPr lang="en-US" dirty="0"/>
              <a:t>The field is predominantly</a:t>
            </a:r>
            <a:r>
              <a:rPr lang="en-US" baseline="0" dirty="0"/>
              <a:t> sand with some sandy loams, and silt loams. The top 30cm of the SSURGO soil database were averaged to approximate field capacity for the field. The field capacity estimates are summarized in the table. </a:t>
            </a:r>
            <a:endParaRPr lang="en-US" dirty="0"/>
          </a:p>
        </p:txBody>
      </p:sp>
      <p:sp>
        <p:nvSpPr>
          <p:cNvPr id="4" name="Slide Number Placeholder 3"/>
          <p:cNvSpPr>
            <a:spLocks noGrp="1"/>
          </p:cNvSpPr>
          <p:nvPr>
            <p:ph type="sldNum" sz="quarter" idx="10"/>
          </p:nvPr>
        </p:nvSpPr>
        <p:spPr/>
        <p:txBody>
          <a:bodyPr/>
          <a:lstStyle/>
          <a:p>
            <a:fld id="{E24E658C-C215-6B42-BB03-C67F99FE4692}" type="slidenum">
              <a:rPr lang="en-US" smtClean="0"/>
              <a:t>43</a:t>
            </a:fld>
            <a:endParaRPr lang="en-US"/>
          </a:p>
        </p:txBody>
      </p:sp>
    </p:spTree>
    <p:extLst>
      <p:ext uri="{BB962C8B-B14F-4D97-AF65-F5344CB8AC3E}">
        <p14:creationId xmlns:p14="http://schemas.microsoft.com/office/powerpoint/2010/main" val="1521340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new field capacity product I created for our field site.</a:t>
            </a:r>
            <a:r>
              <a:rPr lang="en-US" baseline="0" dirty="0"/>
              <a:t> This product can be used to make prescription irrigation maps for the field that better characterize the soil spatial heterogeneity within the field. </a:t>
            </a:r>
          </a:p>
          <a:p>
            <a:r>
              <a:rPr lang="en-US" baseline="0" dirty="0"/>
              <a:t>Wetness Index! SSURGO with FC values</a:t>
            </a:r>
            <a:endParaRPr lang="en-US" dirty="0"/>
          </a:p>
        </p:txBody>
      </p:sp>
      <p:sp>
        <p:nvSpPr>
          <p:cNvPr id="4" name="Slide Number Placeholder 3"/>
          <p:cNvSpPr>
            <a:spLocks noGrp="1"/>
          </p:cNvSpPr>
          <p:nvPr>
            <p:ph type="sldNum" sz="quarter" idx="10"/>
          </p:nvPr>
        </p:nvSpPr>
        <p:spPr/>
        <p:txBody>
          <a:bodyPr/>
          <a:lstStyle/>
          <a:p>
            <a:fld id="{E24E658C-C215-6B42-BB03-C67F99FE4692}" type="slidenum">
              <a:rPr lang="en-US" smtClean="0"/>
              <a:t>55</a:t>
            </a:fld>
            <a:endParaRPr lang="en-US"/>
          </a:p>
        </p:txBody>
      </p:sp>
    </p:spTree>
    <p:extLst>
      <p:ext uri="{BB962C8B-B14F-4D97-AF65-F5344CB8AC3E}">
        <p14:creationId xmlns:p14="http://schemas.microsoft.com/office/powerpoint/2010/main" val="710966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new field capacity product I created for our field site.</a:t>
            </a:r>
            <a:r>
              <a:rPr lang="en-US" baseline="0" dirty="0"/>
              <a:t> This product can be used to make prescription irrigation maps for the field that better characterize the soil spatial heterogeneity within the field. </a:t>
            </a:r>
          </a:p>
          <a:p>
            <a:r>
              <a:rPr lang="en-US" baseline="0" dirty="0"/>
              <a:t>Wetness Index! SSURGO with FC values</a:t>
            </a:r>
            <a:endParaRPr lang="en-US" dirty="0"/>
          </a:p>
        </p:txBody>
      </p:sp>
      <p:sp>
        <p:nvSpPr>
          <p:cNvPr id="4" name="Slide Number Placeholder 3"/>
          <p:cNvSpPr>
            <a:spLocks noGrp="1"/>
          </p:cNvSpPr>
          <p:nvPr>
            <p:ph type="sldNum" sz="quarter" idx="10"/>
          </p:nvPr>
        </p:nvSpPr>
        <p:spPr/>
        <p:txBody>
          <a:bodyPr/>
          <a:lstStyle/>
          <a:p>
            <a:fld id="{E24E658C-C215-6B42-BB03-C67F99FE4692}" type="slidenum">
              <a:rPr lang="en-US" smtClean="0"/>
              <a:t>56</a:t>
            </a:fld>
            <a:endParaRPr lang="en-US"/>
          </a:p>
        </p:txBody>
      </p:sp>
    </p:spTree>
    <p:extLst>
      <p:ext uri="{BB962C8B-B14F-4D97-AF65-F5344CB8AC3E}">
        <p14:creationId xmlns:p14="http://schemas.microsoft.com/office/powerpoint/2010/main" val="4261710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new field capacity product I created for our field site.</a:t>
            </a:r>
            <a:r>
              <a:rPr lang="en-US" baseline="0" dirty="0"/>
              <a:t> This product can be used to make prescription irrigation maps for the field that better characterize the soil spatial heterogeneity within the field. </a:t>
            </a:r>
          </a:p>
          <a:p>
            <a:r>
              <a:rPr lang="en-US" baseline="0" dirty="0"/>
              <a:t>Wetness Index! SSURGO with FC values</a:t>
            </a:r>
            <a:endParaRPr lang="en-US" dirty="0"/>
          </a:p>
        </p:txBody>
      </p:sp>
      <p:sp>
        <p:nvSpPr>
          <p:cNvPr id="4" name="Slide Number Placeholder 3"/>
          <p:cNvSpPr>
            <a:spLocks noGrp="1"/>
          </p:cNvSpPr>
          <p:nvPr>
            <p:ph type="sldNum" sz="quarter" idx="10"/>
          </p:nvPr>
        </p:nvSpPr>
        <p:spPr/>
        <p:txBody>
          <a:bodyPr/>
          <a:lstStyle/>
          <a:p>
            <a:fld id="{E24E658C-C215-6B42-BB03-C67F99FE4692}" type="slidenum">
              <a:rPr lang="en-US" smtClean="0"/>
              <a:t>57</a:t>
            </a:fld>
            <a:endParaRPr lang="en-US"/>
          </a:p>
        </p:txBody>
      </p:sp>
    </p:spTree>
    <p:extLst>
      <p:ext uri="{BB962C8B-B14F-4D97-AF65-F5344CB8AC3E}">
        <p14:creationId xmlns:p14="http://schemas.microsoft.com/office/powerpoint/2010/main" val="862023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new field capacity product I created for our field site.</a:t>
            </a:r>
            <a:r>
              <a:rPr lang="en-US" baseline="0" dirty="0"/>
              <a:t> This product can be used to make prescription irrigation maps for the field that better characterize the soil spatial heterogeneity within the field. </a:t>
            </a:r>
          </a:p>
          <a:p>
            <a:r>
              <a:rPr lang="en-US" baseline="0" dirty="0"/>
              <a:t>Wetness Index! SSURGO with FC values</a:t>
            </a:r>
            <a:endParaRPr lang="en-US" dirty="0"/>
          </a:p>
        </p:txBody>
      </p:sp>
      <p:sp>
        <p:nvSpPr>
          <p:cNvPr id="4" name="Slide Number Placeholder 3"/>
          <p:cNvSpPr>
            <a:spLocks noGrp="1"/>
          </p:cNvSpPr>
          <p:nvPr>
            <p:ph type="sldNum" sz="quarter" idx="10"/>
          </p:nvPr>
        </p:nvSpPr>
        <p:spPr/>
        <p:txBody>
          <a:bodyPr/>
          <a:lstStyle/>
          <a:p>
            <a:fld id="{E24E658C-C215-6B42-BB03-C67F99FE4692}" type="slidenum">
              <a:rPr lang="en-US" smtClean="0"/>
              <a:t>58</a:t>
            </a:fld>
            <a:endParaRPr lang="en-US"/>
          </a:p>
        </p:txBody>
      </p:sp>
    </p:spTree>
    <p:extLst>
      <p:ext uri="{BB962C8B-B14F-4D97-AF65-F5344CB8AC3E}">
        <p14:creationId xmlns:p14="http://schemas.microsoft.com/office/powerpoint/2010/main" val="1878255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new field capacity product I created for our field site.</a:t>
            </a:r>
            <a:r>
              <a:rPr lang="en-US" baseline="0" dirty="0"/>
              <a:t> This product can be used to make prescription irrigation maps for the field that better characterize the soil spatial heterogeneity within the field. </a:t>
            </a:r>
          </a:p>
          <a:p>
            <a:r>
              <a:rPr lang="en-US" baseline="0" dirty="0"/>
              <a:t>Wetness Index! SSURGO with FC values</a:t>
            </a:r>
            <a:endParaRPr lang="en-US" dirty="0"/>
          </a:p>
        </p:txBody>
      </p:sp>
      <p:sp>
        <p:nvSpPr>
          <p:cNvPr id="4" name="Slide Number Placeholder 3"/>
          <p:cNvSpPr>
            <a:spLocks noGrp="1"/>
          </p:cNvSpPr>
          <p:nvPr>
            <p:ph type="sldNum" sz="quarter" idx="10"/>
          </p:nvPr>
        </p:nvSpPr>
        <p:spPr/>
        <p:txBody>
          <a:bodyPr/>
          <a:lstStyle/>
          <a:p>
            <a:fld id="{E24E658C-C215-6B42-BB03-C67F99FE4692}" type="slidenum">
              <a:rPr lang="en-US" smtClean="0"/>
              <a:t>59</a:t>
            </a:fld>
            <a:endParaRPr lang="en-US"/>
          </a:p>
        </p:txBody>
      </p:sp>
    </p:spTree>
    <p:extLst>
      <p:ext uri="{BB962C8B-B14F-4D97-AF65-F5344CB8AC3E}">
        <p14:creationId xmlns:p14="http://schemas.microsoft.com/office/powerpoint/2010/main" val="3577501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new field capacity product I created for our field site.</a:t>
            </a:r>
            <a:r>
              <a:rPr lang="en-US" baseline="0" dirty="0"/>
              <a:t> This product can be used to make prescription irrigation maps for the field that better characterize the soil spatial heterogeneity within the field. </a:t>
            </a:r>
          </a:p>
          <a:p>
            <a:r>
              <a:rPr lang="en-US" baseline="0" dirty="0"/>
              <a:t>Wetness Index! SSURGO with FC values</a:t>
            </a:r>
            <a:endParaRPr lang="en-US" dirty="0"/>
          </a:p>
        </p:txBody>
      </p:sp>
      <p:sp>
        <p:nvSpPr>
          <p:cNvPr id="4" name="Slide Number Placeholder 3"/>
          <p:cNvSpPr>
            <a:spLocks noGrp="1"/>
          </p:cNvSpPr>
          <p:nvPr>
            <p:ph type="sldNum" sz="quarter" idx="10"/>
          </p:nvPr>
        </p:nvSpPr>
        <p:spPr/>
        <p:txBody>
          <a:bodyPr/>
          <a:lstStyle/>
          <a:p>
            <a:fld id="{E24E658C-C215-6B42-BB03-C67F99FE4692}" type="slidenum">
              <a:rPr lang="en-US" smtClean="0"/>
              <a:t>60</a:t>
            </a:fld>
            <a:endParaRPr lang="en-US"/>
          </a:p>
        </p:txBody>
      </p:sp>
    </p:spTree>
    <p:extLst>
      <p:ext uri="{BB962C8B-B14F-4D97-AF65-F5344CB8AC3E}">
        <p14:creationId xmlns:p14="http://schemas.microsoft.com/office/powerpoint/2010/main" val="247644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new field capacity product I created for our field site.</a:t>
            </a:r>
            <a:r>
              <a:rPr lang="en-US" baseline="0" dirty="0"/>
              <a:t> This product can be used to make prescription irrigation maps for the field that better characterize the soil spatial heterogeneity within the field. </a:t>
            </a:r>
          </a:p>
          <a:p>
            <a:r>
              <a:rPr lang="en-US" baseline="0" dirty="0"/>
              <a:t>Wetness Index! SSURGO with FC values</a:t>
            </a:r>
            <a:endParaRPr lang="en-US" dirty="0"/>
          </a:p>
        </p:txBody>
      </p:sp>
      <p:sp>
        <p:nvSpPr>
          <p:cNvPr id="4" name="Slide Number Placeholder 3"/>
          <p:cNvSpPr>
            <a:spLocks noGrp="1"/>
          </p:cNvSpPr>
          <p:nvPr>
            <p:ph type="sldNum" sz="quarter" idx="10"/>
          </p:nvPr>
        </p:nvSpPr>
        <p:spPr/>
        <p:txBody>
          <a:bodyPr/>
          <a:lstStyle/>
          <a:p>
            <a:fld id="{E24E658C-C215-6B42-BB03-C67F99FE4692}" type="slidenum">
              <a:rPr lang="en-US" smtClean="0"/>
              <a:t>61</a:t>
            </a:fld>
            <a:endParaRPr lang="en-US"/>
          </a:p>
        </p:txBody>
      </p:sp>
    </p:spTree>
    <p:extLst>
      <p:ext uri="{BB962C8B-B14F-4D97-AF65-F5344CB8AC3E}">
        <p14:creationId xmlns:p14="http://schemas.microsoft.com/office/powerpoint/2010/main" val="2688856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new field capacity product I created for our field site.</a:t>
            </a:r>
            <a:r>
              <a:rPr lang="en-US" baseline="0" dirty="0"/>
              <a:t> This product can be used to make prescription irrigation maps for the field that better characterize the soil spatial heterogeneity within the field. </a:t>
            </a:r>
          </a:p>
          <a:p>
            <a:r>
              <a:rPr lang="en-US" baseline="0" dirty="0"/>
              <a:t>Wetness Index! SSURGO with FC values</a:t>
            </a:r>
            <a:endParaRPr lang="en-US" dirty="0"/>
          </a:p>
        </p:txBody>
      </p:sp>
      <p:sp>
        <p:nvSpPr>
          <p:cNvPr id="4" name="Slide Number Placeholder 3"/>
          <p:cNvSpPr>
            <a:spLocks noGrp="1"/>
          </p:cNvSpPr>
          <p:nvPr>
            <p:ph type="sldNum" sz="quarter" idx="10"/>
          </p:nvPr>
        </p:nvSpPr>
        <p:spPr/>
        <p:txBody>
          <a:bodyPr/>
          <a:lstStyle/>
          <a:p>
            <a:fld id="{E24E658C-C215-6B42-BB03-C67F99FE4692}" type="slidenum">
              <a:rPr lang="en-US" smtClean="0"/>
              <a:t>62</a:t>
            </a:fld>
            <a:endParaRPr lang="en-US"/>
          </a:p>
        </p:txBody>
      </p:sp>
    </p:spTree>
    <p:extLst>
      <p:ext uri="{BB962C8B-B14F-4D97-AF65-F5344CB8AC3E}">
        <p14:creationId xmlns:p14="http://schemas.microsoft.com/office/powerpoint/2010/main" val="232595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collected 31 undisturbed soil cores at a 20cm soil depth.</a:t>
            </a:r>
            <a:r>
              <a:rPr lang="en-US" baseline="0" dirty="0"/>
              <a:t> The sample locations were chosen based on SSURGO soil boundaries, EOFs and EM surveys. Our goal was to select sample locations from a range of values from each map. Samples were placed in a cooler in the field and then stored in a freezer at the lab until they were </a:t>
            </a:r>
            <a:r>
              <a:rPr lang="en-US" baseline="0" dirty="0" err="1"/>
              <a:t>analyized</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E24E658C-C215-6B42-BB03-C67F99FE4692}" type="slidenum">
              <a:rPr lang="en-US" smtClean="0"/>
              <a:t>47</a:t>
            </a:fld>
            <a:endParaRPr lang="en-US"/>
          </a:p>
        </p:txBody>
      </p:sp>
    </p:spTree>
    <p:extLst>
      <p:ext uri="{BB962C8B-B14F-4D97-AF65-F5344CB8AC3E}">
        <p14:creationId xmlns:p14="http://schemas.microsoft.com/office/powerpoint/2010/main" val="3627951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used a Decagon HYPROP to create water retention curves</a:t>
            </a:r>
            <a:r>
              <a:rPr lang="en-US" baseline="0" dirty="0"/>
              <a:t> to approximate field capacity for our soil samples.</a:t>
            </a:r>
          </a:p>
          <a:p>
            <a:pPr marL="228600" indent="-228600">
              <a:buAutoNum type="arabicParenR"/>
            </a:pPr>
            <a:r>
              <a:rPr lang="en-US" baseline="0" dirty="0"/>
              <a:t>Wet sample to saturation</a:t>
            </a:r>
          </a:p>
          <a:p>
            <a:pPr marL="228600" indent="-228600">
              <a:buAutoNum type="arabicParenR"/>
            </a:pPr>
            <a:r>
              <a:rPr lang="en-US" baseline="0" dirty="0"/>
              <a:t>Remove air from DI water in </a:t>
            </a:r>
            <a:r>
              <a:rPr lang="en-US" baseline="0" dirty="0" err="1"/>
              <a:t>tensiometer</a:t>
            </a:r>
            <a:endParaRPr lang="en-US" baseline="0" dirty="0"/>
          </a:p>
          <a:p>
            <a:pPr marL="228600" indent="-228600">
              <a:buAutoNum type="arabicParenR"/>
            </a:pPr>
            <a:r>
              <a:rPr lang="en-US" baseline="0" dirty="0"/>
              <a:t>Insert </a:t>
            </a:r>
            <a:r>
              <a:rPr lang="en-US" baseline="0" dirty="0" err="1"/>
              <a:t>tensiometer</a:t>
            </a:r>
            <a:r>
              <a:rPr lang="en-US" baseline="0" dirty="0"/>
              <a:t> in soil core and record mass change and change in tension as soil dries</a:t>
            </a:r>
          </a:p>
          <a:p>
            <a:pPr marL="228600" indent="-228600">
              <a:buAutoNum type="arabicParenR"/>
            </a:pPr>
            <a:r>
              <a:rPr lang="en-US" baseline="0" dirty="0"/>
              <a:t>Estimate Field Capacity at -6 </a:t>
            </a:r>
            <a:r>
              <a:rPr lang="en-US" baseline="0" dirty="0" err="1"/>
              <a:t>kPa</a:t>
            </a:r>
            <a:r>
              <a:rPr lang="en-US" baseline="0" dirty="0"/>
              <a:t> and -33kPa</a:t>
            </a:r>
            <a:endParaRPr lang="en-US" dirty="0"/>
          </a:p>
        </p:txBody>
      </p:sp>
      <p:sp>
        <p:nvSpPr>
          <p:cNvPr id="4" name="Slide Number Placeholder 3"/>
          <p:cNvSpPr>
            <a:spLocks noGrp="1"/>
          </p:cNvSpPr>
          <p:nvPr>
            <p:ph type="sldNum" sz="quarter" idx="10"/>
          </p:nvPr>
        </p:nvSpPr>
        <p:spPr/>
        <p:txBody>
          <a:bodyPr/>
          <a:lstStyle/>
          <a:p>
            <a:fld id="{E24E658C-C215-6B42-BB03-C67F99FE4692}" type="slidenum">
              <a:rPr lang="en-US" smtClean="0"/>
              <a:t>48</a:t>
            </a:fld>
            <a:endParaRPr lang="en-US"/>
          </a:p>
        </p:txBody>
      </p:sp>
    </p:spTree>
    <p:extLst>
      <p:ext uri="{BB962C8B-B14F-4D97-AF65-F5344CB8AC3E}">
        <p14:creationId xmlns:p14="http://schemas.microsoft.com/office/powerpoint/2010/main" val="2932749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is an example of one</a:t>
            </a:r>
            <a:r>
              <a:rPr lang="en-US" baseline="0" dirty="0"/>
              <a:t> of the soil water retention curves created using the decagon HYPROP software. After I stopped running the sample, I oven dried it and weighed it to calculate it’s bulk density and porosity. Since the sample started at saturation, we assumed the water content at the start of the experiment was equal to porosity. We fit our data using the van </a:t>
            </a:r>
            <a:r>
              <a:rPr lang="en-US" baseline="0" dirty="0" err="1"/>
              <a:t>Genuchten</a:t>
            </a:r>
            <a:r>
              <a:rPr lang="en-US" baseline="0" dirty="0"/>
              <a:t> model. Field capacity water content estimates were calculated at 6kPa and 33kPa. </a:t>
            </a:r>
            <a:endParaRPr lang="en-US" dirty="0"/>
          </a:p>
          <a:p>
            <a:endParaRPr lang="en-US" dirty="0"/>
          </a:p>
        </p:txBody>
      </p:sp>
      <p:sp>
        <p:nvSpPr>
          <p:cNvPr id="4" name="Slide Number Placeholder 3"/>
          <p:cNvSpPr>
            <a:spLocks noGrp="1"/>
          </p:cNvSpPr>
          <p:nvPr>
            <p:ph type="sldNum" sz="quarter" idx="10"/>
          </p:nvPr>
        </p:nvSpPr>
        <p:spPr/>
        <p:txBody>
          <a:bodyPr/>
          <a:lstStyle/>
          <a:p>
            <a:fld id="{E24E658C-C215-6B42-BB03-C67F99FE4692}" type="slidenum">
              <a:rPr lang="en-US" smtClean="0"/>
              <a:t>49</a:t>
            </a:fld>
            <a:endParaRPr lang="en-US"/>
          </a:p>
        </p:txBody>
      </p:sp>
    </p:spTree>
    <p:extLst>
      <p:ext uri="{BB962C8B-B14F-4D97-AF65-F5344CB8AC3E}">
        <p14:creationId xmlns:p14="http://schemas.microsoft.com/office/powerpoint/2010/main" val="2223595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binned mean</a:t>
            </a:r>
            <a:r>
              <a:rPr lang="en-US" baseline="0" dirty="0"/>
              <a:t> values could be used for zone averaged irrigation management. P-value</a:t>
            </a:r>
            <a:endParaRPr lang="en-US" dirty="0"/>
          </a:p>
        </p:txBody>
      </p:sp>
      <p:sp>
        <p:nvSpPr>
          <p:cNvPr id="4" name="Slide Number Placeholder 3"/>
          <p:cNvSpPr>
            <a:spLocks noGrp="1"/>
          </p:cNvSpPr>
          <p:nvPr>
            <p:ph type="sldNum" sz="quarter" idx="10"/>
          </p:nvPr>
        </p:nvSpPr>
        <p:spPr/>
        <p:txBody>
          <a:bodyPr/>
          <a:lstStyle/>
          <a:p>
            <a:fld id="{E24E658C-C215-6B42-BB03-C67F99FE4692}" type="slidenum">
              <a:rPr lang="en-US" smtClean="0"/>
              <a:t>50</a:t>
            </a:fld>
            <a:endParaRPr lang="en-US"/>
          </a:p>
        </p:txBody>
      </p:sp>
    </p:spTree>
    <p:extLst>
      <p:ext uri="{BB962C8B-B14F-4D97-AF65-F5344CB8AC3E}">
        <p14:creationId xmlns:p14="http://schemas.microsoft.com/office/powerpoint/2010/main" val="3269667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new field capacity product I created for our field site.</a:t>
            </a:r>
            <a:r>
              <a:rPr lang="en-US" baseline="0" dirty="0"/>
              <a:t> This product can be used to make prescription irrigation maps for the field that better characterize the soil spatial heterogeneity within the field. </a:t>
            </a:r>
          </a:p>
          <a:p>
            <a:r>
              <a:rPr lang="en-US" baseline="0" dirty="0"/>
              <a:t>Wetness Index! SSURGO with FC values</a:t>
            </a:r>
            <a:endParaRPr lang="en-US" dirty="0"/>
          </a:p>
        </p:txBody>
      </p:sp>
      <p:sp>
        <p:nvSpPr>
          <p:cNvPr id="4" name="Slide Number Placeholder 3"/>
          <p:cNvSpPr>
            <a:spLocks noGrp="1"/>
          </p:cNvSpPr>
          <p:nvPr>
            <p:ph type="sldNum" sz="quarter" idx="10"/>
          </p:nvPr>
        </p:nvSpPr>
        <p:spPr/>
        <p:txBody>
          <a:bodyPr/>
          <a:lstStyle/>
          <a:p>
            <a:fld id="{E24E658C-C215-6B42-BB03-C67F99FE4692}" type="slidenum">
              <a:rPr lang="en-US" smtClean="0"/>
              <a:t>51</a:t>
            </a:fld>
            <a:endParaRPr lang="en-US"/>
          </a:p>
        </p:txBody>
      </p:sp>
    </p:spTree>
    <p:extLst>
      <p:ext uri="{BB962C8B-B14F-4D97-AF65-F5344CB8AC3E}">
        <p14:creationId xmlns:p14="http://schemas.microsoft.com/office/powerpoint/2010/main" val="618778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new field capacity product I created for our field site.</a:t>
            </a:r>
            <a:r>
              <a:rPr lang="en-US" baseline="0" dirty="0"/>
              <a:t> This product can be used to make prescription irrigation maps for the field that better characterize the soil spatial heterogeneity within the field. </a:t>
            </a:r>
          </a:p>
          <a:p>
            <a:r>
              <a:rPr lang="en-US" baseline="0" dirty="0"/>
              <a:t>Wetness Index! SSURGO with FC values</a:t>
            </a:r>
            <a:endParaRPr lang="en-US" dirty="0"/>
          </a:p>
        </p:txBody>
      </p:sp>
      <p:sp>
        <p:nvSpPr>
          <p:cNvPr id="4" name="Slide Number Placeholder 3"/>
          <p:cNvSpPr>
            <a:spLocks noGrp="1"/>
          </p:cNvSpPr>
          <p:nvPr>
            <p:ph type="sldNum" sz="quarter" idx="10"/>
          </p:nvPr>
        </p:nvSpPr>
        <p:spPr/>
        <p:txBody>
          <a:bodyPr/>
          <a:lstStyle/>
          <a:p>
            <a:fld id="{E24E658C-C215-6B42-BB03-C67F99FE4692}" type="slidenum">
              <a:rPr lang="en-US" smtClean="0"/>
              <a:t>52</a:t>
            </a:fld>
            <a:endParaRPr lang="en-US"/>
          </a:p>
        </p:txBody>
      </p:sp>
    </p:spTree>
    <p:extLst>
      <p:ext uri="{BB962C8B-B14F-4D97-AF65-F5344CB8AC3E}">
        <p14:creationId xmlns:p14="http://schemas.microsoft.com/office/powerpoint/2010/main" val="363001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new field capacity product I created for our field site.</a:t>
            </a:r>
            <a:r>
              <a:rPr lang="en-US" baseline="0" dirty="0"/>
              <a:t> This product can be used to make prescription irrigation maps for the field that better characterize the soil spatial heterogeneity within the field. </a:t>
            </a:r>
          </a:p>
          <a:p>
            <a:r>
              <a:rPr lang="en-US" baseline="0" dirty="0"/>
              <a:t>Wetness Index! SSURGO with FC values</a:t>
            </a:r>
            <a:endParaRPr lang="en-US" dirty="0"/>
          </a:p>
        </p:txBody>
      </p:sp>
      <p:sp>
        <p:nvSpPr>
          <p:cNvPr id="4" name="Slide Number Placeholder 3"/>
          <p:cNvSpPr>
            <a:spLocks noGrp="1"/>
          </p:cNvSpPr>
          <p:nvPr>
            <p:ph type="sldNum" sz="quarter" idx="10"/>
          </p:nvPr>
        </p:nvSpPr>
        <p:spPr/>
        <p:txBody>
          <a:bodyPr/>
          <a:lstStyle/>
          <a:p>
            <a:fld id="{E24E658C-C215-6B42-BB03-C67F99FE4692}" type="slidenum">
              <a:rPr lang="en-US" smtClean="0"/>
              <a:t>53</a:t>
            </a:fld>
            <a:endParaRPr lang="en-US"/>
          </a:p>
        </p:txBody>
      </p:sp>
    </p:spTree>
    <p:extLst>
      <p:ext uri="{BB962C8B-B14F-4D97-AF65-F5344CB8AC3E}">
        <p14:creationId xmlns:p14="http://schemas.microsoft.com/office/powerpoint/2010/main" val="100269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new field capacity product I created for our field site.</a:t>
            </a:r>
            <a:r>
              <a:rPr lang="en-US" baseline="0" dirty="0"/>
              <a:t> This product can be used to make prescription irrigation maps for the field that better characterize the soil spatial heterogeneity within the field. </a:t>
            </a:r>
          </a:p>
          <a:p>
            <a:r>
              <a:rPr lang="en-US" baseline="0" dirty="0"/>
              <a:t>Wetness Index! SSURGO with FC values</a:t>
            </a:r>
            <a:endParaRPr lang="en-US" dirty="0"/>
          </a:p>
        </p:txBody>
      </p:sp>
      <p:sp>
        <p:nvSpPr>
          <p:cNvPr id="4" name="Slide Number Placeholder 3"/>
          <p:cNvSpPr>
            <a:spLocks noGrp="1"/>
          </p:cNvSpPr>
          <p:nvPr>
            <p:ph type="sldNum" sz="quarter" idx="10"/>
          </p:nvPr>
        </p:nvSpPr>
        <p:spPr/>
        <p:txBody>
          <a:bodyPr/>
          <a:lstStyle/>
          <a:p>
            <a:fld id="{E24E658C-C215-6B42-BB03-C67F99FE4692}" type="slidenum">
              <a:rPr lang="en-US" smtClean="0"/>
              <a:t>54</a:t>
            </a:fld>
            <a:endParaRPr lang="en-US"/>
          </a:p>
        </p:txBody>
      </p:sp>
    </p:spTree>
    <p:extLst>
      <p:ext uri="{BB962C8B-B14F-4D97-AF65-F5344CB8AC3E}">
        <p14:creationId xmlns:p14="http://schemas.microsoft.com/office/powerpoint/2010/main" val="572679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sldNum" sz="quarter" idx="10"/>
          </p:nvPr>
        </p:nvSpPr>
        <p:spPr>
          <a:ln/>
        </p:spPr>
        <p:txBody>
          <a:bodyPr/>
          <a:lstStyle>
            <a:lvl1pPr>
              <a:defRPr/>
            </a:lvl1pPr>
          </a:lstStyle>
          <a:p>
            <a:pPr>
              <a:defRPr/>
            </a:pPr>
            <a:fld id="{840F25FF-FAC8-B148-8CC6-C550D152BF3A}" type="slidenum">
              <a:rPr lang="en-US"/>
              <a:pPr>
                <a:defRPr/>
              </a:pPr>
              <a:t>‹#›</a:t>
            </a:fld>
            <a:endParaRPr lang="en-US"/>
          </a:p>
        </p:txBody>
      </p:sp>
    </p:spTree>
    <p:extLst>
      <p:ext uri="{BB962C8B-B14F-4D97-AF65-F5344CB8AC3E}">
        <p14:creationId xmlns:p14="http://schemas.microsoft.com/office/powerpoint/2010/main" val="3036585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96760" y="86360"/>
            <a:ext cx="2291080" cy="6390640"/>
          </a:xfrm>
          <a:prstGeom prst="rect">
            <a:avLst/>
          </a:prstGeom>
        </p:spPr>
        <p:txBody>
          <a:bodyPr vert="eaVert" lIns="101823" tIns="50911" rIns="101823" bIns="50911"/>
          <a:lstStyle/>
          <a:p>
            <a:r>
              <a:rPr lang="en-US"/>
              <a:t>Click to edit Master title style</a:t>
            </a:r>
          </a:p>
        </p:txBody>
      </p:sp>
      <p:sp>
        <p:nvSpPr>
          <p:cNvPr id="3" name="Vertical Text Placeholder 2"/>
          <p:cNvSpPr>
            <a:spLocks noGrp="1"/>
          </p:cNvSpPr>
          <p:nvPr>
            <p:ph type="body" orient="vert" idx="1"/>
          </p:nvPr>
        </p:nvSpPr>
        <p:spPr>
          <a:xfrm>
            <a:off x="220033" y="86360"/>
            <a:ext cx="6709093" cy="639064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sldNum" sz="quarter" idx="10"/>
          </p:nvPr>
        </p:nvSpPr>
        <p:spPr>
          <a:ln/>
        </p:spPr>
        <p:txBody>
          <a:bodyPr/>
          <a:lstStyle>
            <a:lvl1pPr>
              <a:defRPr/>
            </a:lvl1pPr>
          </a:lstStyle>
          <a:p>
            <a:pPr>
              <a:defRPr/>
            </a:pPr>
            <a:fld id="{737B3BC2-CC58-F142-851E-9F2AF14C68D8}" type="slidenum">
              <a:rPr lang="en-US"/>
              <a:pPr>
                <a:defRPr/>
              </a:pPr>
              <a:t>‹#›</a:t>
            </a:fld>
            <a:endParaRPr lang="en-US"/>
          </a:p>
        </p:txBody>
      </p:sp>
    </p:spTree>
    <p:extLst>
      <p:ext uri="{BB962C8B-B14F-4D97-AF65-F5344CB8AC3E}">
        <p14:creationId xmlns:p14="http://schemas.microsoft.com/office/powerpoint/2010/main" val="1620148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502920" y="7077922"/>
            <a:ext cx="2346960" cy="5397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436620" y="7077922"/>
            <a:ext cx="3185160" cy="5397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CD4A07B-A596-1349-B7C5-2239F6D4CD59}" type="slidenum">
              <a:rPr lang="en-US" altLang="en-US"/>
              <a:pPr/>
              <a:t>‹#›</a:t>
            </a:fld>
            <a:endParaRPr lang="en-US" altLang="en-US"/>
          </a:p>
        </p:txBody>
      </p:sp>
    </p:spTree>
    <p:extLst>
      <p:ext uri="{BB962C8B-B14F-4D97-AF65-F5344CB8AC3E}">
        <p14:creationId xmlns:p14="http://schemas.microsoft.com/office/powerpoint/2010/main" val="319840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a:prstGeom prst="rect">
            <a:avLst/>
          </a:prstGeom>
        </p:spPr>
        <p:txBody>
          <a:bodyPr lIns="101870" tIns="50935" rIns="101870" bIns="50935"/>
          <a:lstStyle/>
          <a:p>
            <a:r>
              <a:rPr lang="en-US"/>
              <a:t>Click to edit Master title style</a:t>
            </a:r>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509352" indent="0" algn="ctr">
              <a:buNone/>
              <a:defRPr>
                <a:solidFill>
                  <a:schemeClr val="tx1">
                    <a:tint val="75000"/>
                  </a:schemeClr>
                </a:solidFill>
              </a:defRPr>
            </a:lvl2pPr>
            <a:lvl3pPr marL="1018705" indent="0" algn="ctr">
              <a:buNone/>
              <a:defRPr>
                <a:solidFill>
                  <a:schemeClr val="tx1">
                    <a:tint val="75000"/>
                  </a:schemeClr>
                </a:solidFill>
              </a:defRPr>
            </a:lvl3pPr>
            <a:lvl4pPr marL="1528058" indent="0" algn="ctr">
              <a:buNone/>
              <a:defRPr>
                <a:solidFill>
                  <a:schemeClr val="tx1">
                    <a:tint val="75000"/>
                  </a:schemeClr>
                </a:solidFill>
              </a:defRPr>
            </a:lvl4pPr>
            <a:lvl5pPr marL="2037411" indent="0" algn="ctr">
              <a:buNone/>
              <a:defRPr>
                <a:solidFill>
                  <a:schemeClr val="tx1">
                    <a:tint val="75000"/>
                  </a:schemeClr>
                </a:solidFill>
              </a:defRPr>
            </a:lvl5pPr>
            <a:lvl6pPr marL="2546764" indent="0" algn="ctr">
              <a:buNone/>
              <a:defRPr>
                <a:solidFill>
                  <a:schemeClr val="tx1">
                    <a:tint val="75000"/>
                  </a:schemeClr>
                </a:solidFill>
              </a:defRPr>
            </a:lvl6pPr>
            <a:lvl7pPr marL="3056116" indent="0" algn="ctr">
              <a:buNone/>
              <a:defRPr>
                <a:solidFill>
                  <a:schemeClr val="tx1">
                    <a:tint val="75000"/>
                  </a:schemeClr>
                </a:solidFill>
              </a:defRPr>
            </a:lvl7pPr>
            <a:lvl8pPr marL="3565469" indent="0" algn="ctr">
              <a:buNone/>
              <a:defRPr>
                <a:solidFill>
                  <a:schemeClr val="tx1">
                    <a:tint val="75000"/>
                  </a:schemeClr>
                </a:solidFill>
              </a:defRPr>
            </a:lvl8pPr>
            <a:lvl9pPr marL="407482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503238" y="7204075"/>
            <a:ext cx="2346325" cy="414338"/>
          </a:xfrm>
          <a:prstGeom prst="rect">
            <a:avLst/>
          </a:prstGeom>
        </p:spPr>
        <p:txBody>
          <a:bodyPr lIns="101870" tIns="50935" rIns="101870" bIns="50935"/>
          <a:lstStyle>
            <a:lvl1pPr>
              <a:defRPr/>
            </a:lvl1pPr>
          </a:lstStyle>
          <a:p>
            <a:pPr>
              <a:defRPr/>
            </a:pPr>
            <a:fld id="{02DD8A7D-9BDA-674B-B849-29A47DFCE092}" type="datetimeFigureOut">
              <a:rPr lang="en-US"/>
              <a:pPr>
                <a:defRPr/>
              </a:pPr>
              <a:t>5/10/21</a:t>
            </a:fld>
            <a:endParaRPr lang="en-US"/>
          </a:p>
        </p:txBody>
      </p:sp>
      <p:sp>
        <p:nvSpPr>
          <p:cNvPr id="5" name="Footer Placeholder 4"/>
          <p:cNvSpPr>
            <a:spLocks noGrp="1"/>
          </p:cNvSpPr>
          <p:nvPr>
            <p:ph type="ftr" sz="quarter" idx="11"/>
          </p:nvPr>
        </p:nvSpPr>
        <p:spPr>
          <a:xfrm>
            <a:off x="3436938" y="7204075"/>
            <a:ext cx="3184525" cy="414338"/>
          </a:xfrm>
          <a:prstGeom prst="rect">
            <a:avLst/>
          </a:prstGeom>
        </p:spPr>
        <p:txBody>
          <a:bodyPr lIns="101870" tIns="50935" rIns="101870" bIns="50935"/>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92677B-FE12-7B40-B118-30518CFE4392}" type="slidenum">
              <a:rPr lang="en-US"/>
              <a:pPr>
                <a:defRPr/>
              </a:pPr>
              <a:t>‹#›</a:t>
            </a:fld>
            <a:endParaRPr lang="en-US"/>
          </a:p>
        </p:txBody>
      </p:sp>
    </p:spTree>
    <p:extLst>
      <p:ext uri="{BB962C8B-B14F-4D97-AF65-F5344CB8AC3E}">
        <p14:creationId xmlns:p14="http://schemas.microsoft.com/office/powerpoint/2010/main" val="3269559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7" name="Content Placeholder 26"/>
          <p:cNvSpPr>
            <a:spLocks noGrp="1"/>
          </p:cNvSpPr>
          <p:nvPr>
            <p:ph idx="1"/>
          </p:nvPr>
        </p:nvSpPr>
        <p:spPr>
          <a:effectLst/>
        </p:spPr>
        <p:txBody>
          <a:bodyPr/>
          <a:lstStyle>
            <a:lvl1pPr>
              <a:defRPr sz="1922">
                <a:solidFill>
                  <a:schemeClr val="tx1">
                    <a:lumMod val="75000"/>
                    <a:lumOff val="25000"/>
                  </a:schemeClr>
                </a:solidFill>
                <a:effectLst/>
                <a:latin typeface="Arial" pitchFamily="34" charset="0"/>
                <a:cs typeface="Arial" pitchFamily="34" charset="0"/>
              </a:defRPr>
            </a:lvl1pPr>
            <a:lvl2pPr>
              <a:defRPr sz="1602">
                <a:solidFill>
                  <a:schemeClr val="tx1">
                    <a:lumMod val="75000"/>
                    <a:lumOff val="25000"/>
                  </a:schemeClr>
                </a:solidFill>
                <a:effectLst/>
                <a:latin typeface="Arial" pitchFamily="34" charset="0"/>
                <a:cs typeface="Arial" pitchFamily="34" charset="0"/>
              </a:defRPr>
            </a:lvl2pPr>
            <a:lvl3pPr>
              <a:defRPr sz="1602">
                <a:solidFill>
                  <a:schemeClr val="tx1">
                    <a:lumMod val="75000"/>
                    <a:lumOff val="25000"/>
                  </a:schemeClr>
                </a:solidFill>
                <a:effectLst/>
                <a:latin typeface="Arial" pitchFamily="34" charset="0"/>
                <a:cs typeface="Arial" pitchFamily="34" charset="0"/>
              </a:defRPr>
            </a:lvl3pPr>
            <a:lvl4pPr>
              <a:defRPr>
                <a:solidFill>
                  <a:schemeClr val="tx1">
                    <a:lumMod val="75000"/>
                    <a:lumOff val="25000"/>
                  </a:schemeClr>
                </a:solidFill>
                <a:effectLst/>
                <a:latin typeface="Arial" pitchFamily="34" charset="0"/>
                <a:cs typeface="Arial" pitchFamily="34" charset="0"/>
              </a:defRPr>
            </a:lvl4pPr>
            <a:lvl5pPr>
              <a:defRPr>
                <a:solidFill>
                  <a:schemeClr val="tx1">
                    <a:lumMod val="75000"/>
                    <a:lumOff val="25000"/>
                  </a:schemeClr>
                </a:solidFill>
                <a:effectLst/>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24"/>
          <p:cNvSpPr>
            <a:spLocks noGrp="1"/>
          </p:cNvSpPr>
          <p:nvPr>
            <p:ph type="dt" sz="half" idx="10"/>
          </p:nvPr>
        </p:nvSpPr>
        <p:spPr>
          <a:xfrm>
            <a:off x="7124700" y="86363"/>
            <a:ext cx="2766060" cy="327448"/>
          </a:xfrm>
          <a:prstGeom prst="rect">
            <a:avLst/>
          </a:prstGeom>
        </p:spPr>
        <p:txBody>
          <a:bodyPr/>
          <a:lstStyle>
            <a:lvl1pPr>
              <a:defRPr/>
            </a:lvl1pPr>
          </a:lstStyle>
          <a:p>
            <a:pPr>
              <a:defRPr/>
            </a:pPr>
            <a:fld id="{8F26EC56-6F12-4914-8527-11C8B828B39D}" type="datetimeFigureOut">
              <a:rPr lang="en-US">
                <a:solidFill>
                  <a:srgbClr val="53548A">
                    <a:shade val="75000"/>
                  </a:srgbClr>
                </a:solidFill>
              </a:rPr>
              <a:pPr>
                <a:defRPr/>
              </a:pPr>
              <a:t>5/10/21</a:t>
            </a:fld>
            <a:endParaRPr lang="en-US">
              <a:solidFill>
                <a:srgbClr val="53548A">
                  <a:shade val="75000"/>
                </a:srgbClr>
              </a:solidFill>
            </a:endParaRPr>
          </a:p>
        </p:txBody>
      </p:sp>
      <p:sp>
        <p:nvSpPr>
          <p:cNvPr id="5" name="Footer Placeholder 18"/>
          <p:cNvSpPr>
            <a:spLocks noGrp="1"/>
          </p:cNvSpPr>
          <p:nvPr>
            <p:ph type="ftr" sz="quarter" idx="11"/>
          </p:nvPr>
        </p:nvSpPr>
        <p:spPr>
          <a:xfrm>
            <a:off x="3939540" y="86363"/>
            <a:ext cx="3185160" cy="327448"/>
          </a:xfrm>
          <a:prstGeom prst="rect">
            <a:avLst/>
          </a:prstGeom>
        </p:spPr>
        <p:txBody>
          <a:bodyPr/>
          <a:lstStyle>
            <a:lvl1pPr>
              <a:defRPr/>
            </a:lvl1pPr>
          </a:lstStyle>
          <a:p>
            <a:pPr>
              <a:defRPr/>
            </a:pPr>
            <a:endParaRPr lang="en-US">
              <a:solidFill>
                <a:srgbClr val="53548A">
                  <a:shade val="75000"/>
                </a:srgbClr>
              </a:solidFill>
            </a:endParaRPr>
          </a:p>
        </p:txBody>
      </p:sp>
      <p:sp>
        <p:nvSpPr>
          <p:cNvPr id="6" name="Slide Number Placeholder 15"/>
          <p:cNvSpPr>
            <a:spLocks noGrp="1"/>
          </p:cNvSpPr>
          <p:nvPr>
            <p:ph type="sldNum" sz="quarter" idx="12"/>
          </p:nvPr>
        </p:nvSpPr>
        <p:spPr>
          <a:xfrm>
            <a:off x="9052561" y="7337002"/>
            <a:ext cx="834708" cy="280670"/>
          </a:xfrm>
        </p:spPr>
        <p:txBody>
          <a:bodyPr/>
          <a:lstStyle>
            <a:lvl1pPr>
              <a:defRPr/>
            </a:lvl1pPr>
          </a:lstStyle>
          <a:p>
            <a:pPr>
              <a:defRPr/>
            </a:pPr>
            <a:fld id="{9E0DD37C-1A72-4BB9-B386-9BCF1D8DDD23}" type="slidenum">
              <a:rPr lang="en-US">
                <a:solidFill>
                  <a:srgbClr val="53548A">
                    <a:shade val="75000"/>
                  </a:srgbClr>
                </a:solidFill>
              </a:rPr>
              <a:pPr>
                <a:defRPr/>
              </a:pPr>
              <a:t>‹#›</a:t>
            </a:fld>
            <a:endParaRPr lang="en-US">
              <a:solidFill>
                <a:srgbClr val="53548A">
                  <a:shade val="75000"/>
                </a:srgbClr>
              </a:solidFill>
            </a:endParaRPr>
          </a:p>
        </p:txBody>
      </p:sp>
      <p:sp>
        <p:nvSpPr>
          <p:cNvPr id="7" name="Title Placeholder 9"/>
          <p:cNvSpPr>
            <a:spLocks noGrp="1"/>
          </p:cNvSpPr>
          <p:nvPr>
            <p:ph type="title"/>
          </p:nvPr>
        </p:nvSpPr>
        <p:spPr>
          <a:xfrm>
            <a:off x="325782" y="333732"/>
            <a:ext cx="9555480" cy="1009792"/>
          </a:xfrm>
          <a:prstGeom prst="rect">
            <a:avLst/>
          </a:prstGeom>
        </p:spPr>
        <p:txBody>
          <a:bodyPr vert="horz" anchor="b">
            <a:normAutofit/>
          </a:bodyPr>
          <a:lstStyle/>
          <a:p>
            <a:r>
              <a:rPr lang="en-US" dirty="0"/>
              <a:t>Click to edit Master title style</a:t>
            </a:r>
          </a:p>
        </p:txBody>
      </p:sp>
    </p:spTree>
    <p:extLst>
      <p:ext uri="{BB962C8B-B14F-4D97-AF65-F5344CB8AC3E}">
        <p14:creationId xmlns:p14="http://schemas.microsoft.com/office/powerpoint/2010/main" val="26756293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93"/>
            <a:ext cx="8549640" cy="1543685"/>
          </a:xfrm>
          <a:prstGeom prst="rect">
            <a:avLst/>
          </a:prstGeom>
        </p:spPr>
        <p:txBody>
          <a:bodyPr lIns="101823" tIns="50911" rIns="101823" bIns="50911"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9115" indent="0">
              <a:buNone/>
              <a:defRPr sz="2000"/>
            </a:lvl2pPr>
            <a:lvl3pPr marL="1018228" indent="0">
              <a:buNone/>
              <a:defRPr sz="1800"/>
            </a:lvl3pPr>
            <a:lvl4pPr marL="1527344" indent="0">
              <a:buNone/>
              <a:defRPr sz="1600"/>
            </a:lvl4pPr>
            <a:lvl5pPr marL="2036458" indent="0">
              <a:buNone/>
              <a:defRPr sz="1600"/>
            </a:lvl5pPr>
            <a:lvl6pPr marL="2545574" indent="0">
              <a:buNone/>
              <a:defRPr sz="1600"/>
            </a:lvl6pPr>
            <a:lvl7pPr marL="3054686" indent="0">
              <a:buNone/>
              <a:defRPr sz="1600"/>
            </a:lvl7pPr>
            <a:lvl8pPr marL="3563802" indent="0">
              <a:buNone/>
              <a:defRPr sz="1600"/>
            </a:lvl8pPr>
            <a:lvl9pPr marL="4072914" indent="0">
              <a:buNone/>
              <a:defRPr sz="1600"/>
            </a:lvl9pPr>
          </a:lstStyle>
          <a:p>
            <a:pPr lvl="0"/>
            <a:r>
              <a:rPr lang="en-US"/>
              <a:t>Click to edit Master text styles</a:t>
            </a:r>
          </a:p>
        </p:txBody>
      </p:sp>
      <p:sp>
        <p:nvSpPr>
          <p:cNvPr id="4" name="Rectangle 17"/>
          <p:cNvSpPr>
            <a:spLocks noGrp="1" noChangeArrowheads="1"/>
          </p:cNvSpPr>
          <p:nvPr>
            <p:ph type="sldNum" sz="quarter" idx="10"/>
          </p:nvPr>
        </p:nvSpPr>
        <p:spPr>
          <a:ln/>
        </p:spPr>
        <p:txBody>
          <a:bodyPr/>
          <a:lstStyle>
            <a:lvl1pPr>
              <a:defRPr/>
            </a:lvl1pPr>
          </a:lstStyle>
          <a:p>
            <a:pPr>
              <a:defRPr/>
            </a:pPr>
            <a:fld id="{11B2C8F4-B4AE-D344-9EAD-4C7D60B67F50}" type="slidenum">
              <a:rPr lang="en-US"/>
              <a:pPr>
                <a:defRPr/>
              </a:pPr>
              <a:t>‹#›</a:t>
            </a:fld>
            <a:endParaRPr lang="en-US"/>
          </a:p>
        </p:txBody>
      </p:sp>
    </p:spTree>
    <p:extLst>
      <p:ext uri="{BB962C8B-B14F-4D97-AF65-F5344CB8AC3E}">
        <p14:creationId xmlns:p14="http://schemas.microsoft.com/office/powerpoint/2010/main" val="870770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0028" y="86360"/>
            <a:ext cx="5448300" cy="431800"/>
          </a:xfrm>
          <a:prstGeom prst="rect">
            <a:avLst/>
          </a:prstGeom>
        </p:spPr>
        <p:txBody>
          <a:bodyPr lIns="101823" tIns="50911" rIns="101823" bIns="50911"/>
          <a:lstStyle/>
          <a:p>
            <a:r>
              <a:rPr lang="en-US"/>
              <a:t>Click to edit Master title style</a:t>
            </a:r>
          </a:p>
        </p:txBody>
      </p:sp>
      <p:sp>
        <p:nvSpPr>
          <p:cNvPr id="3" name="Content Placeholder 2"/>
          <p:cNvSpPr>
            <a:spLocks noGrp="1"/>
          </p:cNvSpPr>
          <p:nvPr>
            <p:ph sz="half" idx="1"/>
          </p:nvPr>
        </p:nvSpPr>
        <p:spPr>
          <a:xfrm>
            <a:off x="754380" y="1036320"/>
            <a:ext cx="4232910" cy="544068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54930" y="1036320"/>
            <a:ext cx="4232910" cy="544068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sldNum" sz="quarter" idx="10"/>
          </p:nvPr>
        </p:nvSpPr>
        <p:spPr>
          <a:ln/>
        </p:spPr>
        <p:txBody>
          <a:bodyPr/>
          <a:lstStyle>
            <a:lvl1pPr>
              <a:defRPr/>
            </a:lvl1pPr>
          </a:lstStyle>
          <a:p>
            <a:pPr>
              <a:defRPr/>
            </a:pPr>
            <a:fld id="{8C6A5179-B0DD-AA4E-97AA-87FB530BB313}" type="slidenum">
              <a:rPr lang="en-US"/>
              <a:pPr>
                <a:defRPr/>
              </a:pPr>
              <a:t>‹#›</a:t>
            </a:fld>
            <a:endParaRPr lang="en-US"/>
          </a:p>
        </p:txBody>
      </p:sp>
    </p:spTree>
    <p:extLst>
      <p:ext uri="{BB962C8B-B14F-4D97-AF65-F5344CB8AC3E}">
        <p14:creationId xmlns:p14="http://schemas.microsoft.com/office/powerpoint/2010/main" val="2954962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a:prstGeom prst="rect">
            <a:avLst/>
          </a:prstGeom>
        </p:spPr>
        <p:txBody>
          <a:bodyPr lIns="101823" tIns="50911" rIns="101823" bIns="50911"/>
          <a:lstStyle>
            <a:lvl1pPr>
              <a:defRPr/>
            </a:lvl1pPr>
          </a:lstStyle>
          <a:p>
            <a:r>
              <a:rPr lang="en-US"/>
              <a:t>Click to edit Master title style</a:t>
            </a:r>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700" b="1"/>
            </a:lvl1pPr>
            <a:lvl2pPr marL="509115" indent="0">
              <a:buNone/>
              <a:defRPr sz="2200" b="1"/>
            </a:lvl2pPr>
            <a:lvl3pPr marL="1018228" indent="0">
              <a:buNone/>
              <a:defRPr sz="2000" b="1"/>
            </a:lvl3pPr>
            <a:lvl4pPr marL="1527344" indent="0">
              <a:buNone/>
              <a:defRPr sz="1800" b="1"/>
            </a:lvl4pPr>
            <a:lvl5pPr marL="2036458" indent="0">
              <a:buNone/>
              <a:defRPr sz="1800" b="1"/>
            </a:lvl5pPr>
            <a:lvl6pPr marL="2545574" indent="0">
              <a:buNone/>
              <a:defRPr sz="1800" b="1"/>
            </a:lvl6pPr>
            <a:lvl7pPr marL="3054686" indent="0">
              <a:buNone/>
              <a:defRPr sz="1800" b="1"/>
            </a:lvl7pPr>
            <a:lvl8pPr marL="3563802" indent="0">
              <a:buNone/>
              <a:defRPr sz="1800" b="1"/>
            </a:lvl8pPr>
            <a:lvl9pPr marL="4072914" indent="0">
              <a:buNone/>
              <a:defRPr sz="1800" b="1"/>
            </a:lvl9pPr>
          </a:lstStyle>
          <a:p>
            <a:pPr lvl="0"/>
            <a:r>
              <a:rPr lang="en-US"/>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33" y="1739795"/>
            <a:ext cx="4445953" cy="725064"/>
          </a:xfrm>
        </p:spPr>
        <p:txBody>
          <a:bodyPr anchor="b"/>
          <a:lstStyle>
            <a:lvl1pPr marL="0" indent="0">
              <a:buNone/>
              <a:defRPr sz="2700" b="1"/>
            </a:lvl1pPr>
            <a:lvl2pPr marL="509115" indent="0">
              <a:buNone/>
              <a:defRPr sz="2200" b="1"/>
            </a:lvl2pPr>
            <a:lvl3pPr marL="1018228" indent="0">
              <a:buNone/>
              <a:defRPr sz="2000" b="1"/>
            </a:lvl3pPr>
            <a:lvl4pPr marL="1527344" indent="0">
              <a:buNone/>
              <a:defRPr sz="1800" b="1"/>
            </a:lvl4pPr>
            <a:lvl5pPr marL="2036458" indent="0">
              <a:buNone/>
              <a:defRPr sz="1800" b="1"/>
            </a:lvl5pPr>
            <a:lvl6pPr marL="2545574" indent="0">
              <a:buNone/>
              <a:defRPr sz="1800" b="1"/>
            </a:lvl6pPr>
            <a:lvl7pPr marL="3054686" indent="0">
              <a:buNone/>
              <a:defRPr sz="1800" b="1"/>
            </a:lvl7pPr>
            <a:lvl8pPr marL="3563802" indent="0">
              <a:buNone/>
              <a:defRPr sz="1800" b="1"/>
            </a:lvl8pPr>
            <a:lvl9pPr marL="4072914"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109533"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p:cNvSpPr>
            <a:spLocks noGrp="1" noChangeArrowheads="1"/>
          </p:cNvSpPr>
          <p:nvPr>
            <p:ph type="sldNum" sz="quarter" idx="10"/>
          </p:nvPr>
        </p:nvSpPr>
        <p:spPr>
          <a:ln/>
        </p:spPr>
        <p:txBody>
          <a:bodyPr/>
          <a:lstStyle>
            <a:lvl1pPr>
              <a:defRPr/>
            </a:lvl1pPr>
          </a:lstStyle>
          <a:p>
            <a:pPr>
              <a:defRPr/>
            </a:pPr>
            <a:fld id="{9C84E269-405B-8A48-BD04-84B4A156170B}" type="slidenum">
              <a:rPr lang="en-US"/>
              <a:pPr>
                <a:defRPr/>
              </a:pPr>
              <a:t>‹#›</a:t>
            </a:fld>
            <a:endParaRPr lang="en-US"/>
          </a:p>
        </p:txBody>
      </p:sp>
    </p:spTree>
    <p:extLst>
      <p:ext uri="{BB962C8B-B14F-4D97-AF65-F5344CB8AC3E}">
        <p14:creationId xmlns:p14="http://schemas.microsoft.com/office/powerpoint/2010/main" val="3348230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0028" y="86360"/>
            <a:ext cx="5448300" cy="431800"/>
          </a:xfrm>
          <a:prstGeom prst="rect">
            <a:avLst/>
          </a:prstGeom>
        </p:spPr>
        <p:txBody>
          <a:bodyPr lIns="101823" tIns="50911" rIns="101823" bIns="50911"/>
          <a:lstStyle/>
          <a:p>
            <a:r>
              <a:rPr lang="en-US"/>
              <a:t>Click to edit Master title style</a:t>
            </a:r>
          </a:p>
        </p:txBody>
      </p:sp>
      <p:sp>
        <p:nvSpPr>
          <p:cNvPr id="3" name="Rectangle 17"/>
          <p:cNvSpPr>
            <a:spLocks noGrp="1" noChangeArrowheads="1"/>
          </p:cNvSpPr>
          <p:nvPr>
            <p:ph type="sldNum" sz="quarter" idx="10"/>
          </p:nvPr>
        </p:nvSpPr>
        <p:spPr>
          <a:ln/>
        </p:spPr>
        <p:txBody>
          <a:bodyPr/>
          <a:lstStyle>
            <a:lvl1pPr>
              <a:defRPr/>
            </a:lvl1pPr>
          </a:lstStyle>
          <a:p>
            <a:pPr>
              <a:defRPr/>
            </a:pPr>
            <a:fld id="{A7500F70-2FBF-8F40-971B-64A6FA1327D1}" type="slidenum">
              <a:rPr lang="en-US"/>
              <a:pPr>
                <a:defRPr/>
              </a:pPr>
              <a:t>‹#›</a:t>
            </a:fld>
            <a:endParaRPr lang="en-US"/>
          </a:p>
        </p:txBody>
      </p:sp>
    </p:spTree>
    <p:extLst>
      <p:ext uri="{BB962C8B-B14F-4D97-AF65-F5344CB8AC3E}">
        <p14:creationId xmlns:p14="http://schemas.microsoft.com/office/powerpoint/2010/main" val="2339159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sldNum" sz="quarter" idx="10"/>
          </p:nvPr>
        </p:nvSpPr>
        <p:spPr>
          <a:ln/>
        </p:spPr>
        <p:txBody>
          <a:bodyPr/>
          <a:lstStyle>
            <a:lvl1pPr>
              <a:defRPr/>
            </a:lvl1pPr>
          </a:lstStyle>
          <a:p>
            <a:pPr>
              <a:defRPr/>
            </a:pPr>
            <a:fld id="{A5D94AB2-1003-D640-AD53-1112DE800265}" type="slidenum">
              <a:rPr lang="en-US"/>
              <a:pPr>
                <a:defRPr/>
              </a:pPr>
              <a:t>‹#›</a:t>
            </a:fld>
            <a:endParaRPr lang="en-US"/>
          </a:p>
        </p:txBody>
      </p:sp>
    </p:spTree>
    <p:extLst>
      <p:ext uri="{BB962C8B-B14F-4D97-AF65-F5344CB8AC3E}">
        <p14:creationId xmlns:p14="http://schemas.microsoft.com/office/powerpoint/2010/main" val="3999173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309457"/>
            <a:ext cx="3309144" cy="1316990"/>
          </a:xfrm>
          <a:prstGeom prst="rect">
            <a:avLst/>
          </a:prstGeom>
        </p:spPr>
        <p:txBody>
          <a:bodyPr lIns="101823" tIns="50911" rIns="101823" bIns="50911" anchor="b"/>
          <a:lstStyle>
            <a:lvl1pPr algn="l">
              <a:defRPr sz="2200" b="1"/>
            </a:lvl1pPr>
          </a:lstStyle>
          <a:p>
            <a:r>
              <a:rPr lang="en-US"/>
              <a:t>Click to edit Master title style</a:t>
            </a:r>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5" y="1626447"/>
            <a:ext cx="3309144" cy="5316538"/>
          </a:xfrm>
        </p:spPr>
        <p:txBody>
          <a:bodyPr/>
          <a:lstStyle>
            <a:lvl1pPr marL="0" indent="0">
              <a:buNone/>
              <a:defRPr sz="1600"/>
            </a:lvl1pPr>
            <a:lvl2pPr marL="509115" indent="0">
              <a:buNone/>
              <a:defRPr sz="1300"/>
            </a:lvl2pPr>
            <a:lvl3pPr marL="1018228" indent="0">
              <a:buNone/>
              <a:defRPr sz="1100"/>
            </a:lvl3pPr>
            <a:lvl4pPr marL="1527344" indent="0">
              <a:buNone/>
              <a:defRPr sz="1000"/>
            </a:lvl4pPr>
            <a:lvl5pPr marL="2036458" indent="0">
              <a:buNone/>
              <a:defRPr sz="1000"/>
            </a:lvl5pPr>
            <a:lvl6pPr marL="2545574" indent="0">
              <a:buNone/>
              <a:defRPr sz="1000"/>
            </a:lvl6pPr>
            <a:lvl7pPr marL="3054686" indent="0">
              <a:buNone/>
              <a:defRPr sz="1000"/>
            </a:lvl7pPr>
            <a:lvl8pPr marL="3563802" indent="0">
              <a:buNone/>
              <a:defRPr sz="1000"/>
            </a:lvl8pPr>
            <a:lvl9pPr marL="4072914" indent="0">
              <a:buNone/>
              <a:defRPr sz="1000"/>
            </a:lvl9pPr>
          </a:lstStyle>
          <a:p>
            <a:pPr lvl="0"/>
            <a:r>
              <a:rPr lang="en-US"/>
              <a:t>Click to edit Master text styles</a:t>
            </a:r>
          </a:p>
        </p:txBody>
      </p:sp>
      <p:sp>
        <p:nvSpPr>
          <p:cNvPr id="5" name="Rectangle 17"/>
          <p:cNvSpPr>
            <a:spLocks noGrp="1" noChangeArrowheads="1"/>
          </p:cNvSpPr>
          <p:nvPr>
            <p:ph type="sldNum" sz="quarter" idx="10"/>
          </p:nvPr>
        </p:nvSpPr>
        <p:spPr>
          <a:ln/>
        </p:spPr>
        <p:txBody>
          <a:bodyPr/>
          <a:lstStyle>
            <a:lvl1pPr>
              <a:defRPr/>
            </a:lvl1pPr>
          </a:lstStyle>
          <a:p>
            <a:pPr>
              <a:defRPr/>
            </a:pPr>
            <a:fld id="{AC325733-67B5-F349-AA05-28AB60FBA88F}" type="slidenum">
              <a:rPr lang="en-US"/>
              <a:pPr>
                <a:defRPr/>
              </a:pPr>
              <a:t>‹#›</a:t>
            </a:fld>
            <a:endParaRPr lang="en-US"/>
          </a:p>
        </p:txBody>
      </p:sp>
    </p:spTree>
    <p:extLst>
      <p:ext uri="{BB962C8B-B14F-4D97-AF65-F5344CB8AC3E}">
        <p14:creationId xmlns:p14="http://schemas.microsoft.com/office/powerpoint/2010/main" val="1889908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a:prstGeom prst="rect">
            <a:avLst/>
          </a:prstGeom>
        </p:spPr>
        <p:txBody>
          <a:bodyPr lIns="101823" tIns="50911" rIns="101823" bIns="50911"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9115" indent="0">
              <a:buNone/>
              <a:defRPr sz="3100"/>
            </a:lvl2pPr>
            <a:lvl3pPr marL="1018228" indent="0">
              <a:buNone/>
              <a:defRPr sz="2700"/>
            </a:lvl3pPr>
            <a:lvl4pPr marL="1527344" indent="0">
              <a:buNone/>
              <a:defRPr sz="2200"/>
            </a:lvl4pPr>
            <a:lvl5pPr marL="2036458" indent="0">
              <a:buNone/>
              <a:defRPr sz="2200"/>
            </a:lvl5pPr>
            <a:lvl6pPr marL="2545574" indent="0">
              <a:buNone/>
              <a:defRPr sz="2200"/>
            </a:lvl6pPr>
            <a:lvl7pPr marL="3054686" indent="0">
              <a:buNone/>
              <a:defRPr sz="2200"/>
            </a:lvl7pPr>
            <a:lvl8pPr marL="3563802" indent="0">
              <a:buNone/>
              <a:defRPr sz="2200"/>
            </a:lvl8pPr>
            <a:lvl9pPr marL="4072914" indent="0">
              <a:buNone/>
              <a:defRPr sz="2200"/>
            </a:lvl9pPr>
          </a:lstStyle>
          <a:p>
            <a:pPr lvl="0"/>
            <a:endParaRPr lang="en-US" noProof="0"/>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9115" indent="0">
              <a:buNone/>
              <a:defRPr sz="1300"/>
            </a:lvl2pPr>
            <a:lvl3pPr marL="1018228" indent="0">
              <a:buNone/>
              <a:defRPr sz="1100"/>
            </a:lvl3pPr>
            <a:lvl4pPr marL="1527344" indent="0">
              <a:buNone/>
              <a:defRPr sz="1000"/>
            </a:lvl4pPr>
            <a:lvl5pPr marL="2036458" indent="0">
              <a:buNone/>
              <a:defRPr sz="1000"/>
            </a:lvl5pPr>
            <a:lvl6pPr marL="2545574" indent="0">
              <a:buNone/>
              <a:defRPr sz="1000"/>
            </a:lvl6pPr>
            <a:lvl7pPr marL="3054686" indent="0">
              <a:buNone/>
              <a:defRPr sz="1000"/>
            </a:lvl7pPr>
            <a:lvl8pPr marL="3563802" indent="0">
              <a:buNone/>
              <a:defRPr sz="1000"/>
            </a:lvl8pPr>
            <a:lvl9pPr marL="4072914" indent="0">
              <a:buNone/>
              <a:defRPr sz="1000"/>
            </a:lvl9pPr>
          </a:lstStyle>
          <a:p>
            <a:pPr lvl="0"/>
            <a:r>
              <a:rPr lang="en-US"/>
              <a:t>Click to edit Master text styles</a:t>
            </a:r>
          </a:p>
        </p:txBody>
      </p:sp>
      <p:sp>
        <p:nvSpPr>
          <p:cNvPr id="5" name="Rectangle 17"/>
          <p:cNvSpPr>
            <a:spLocks noGrp="1" noChangeArrowheads="1"/>
          </p:cNvSpPr>
          <p:nvPr>
            <p:ph type="sldNum" sz="quarter" idx="10"/>
          </p:nvPr>
        </p:nvSpPr>
        <p:spPr>
          <a:ln/>
        </p:spPr>
        <p:txBody>
          <a:bodyPr/>
          <a:lstStyle>
            <a:lvl1pPr>
              <a:defRPr/>
            </a:lvl1pPr>
          </a:lstStyle>
          <a:p>
            <a:pPr>
              <a:defRPr/>
            </a:pPr>
            <a:fld id="{67A297A2-0568-C84A-9189-0BF6FA3C468F}" type="slidenum">
              <a:rPr lang="en-US"/>
              <a:pPr>
                <a:defRPr/>
              </a:pPr>
              <a:t>‹#›</a:t>
            </a:fld>
            <a:endParaRPr lang="en-US"/>
          </a:p>
        </p:txBody>
      </p:sp>
    </p:spTree>
    <p:extLst>
      <p:ext uri="{BB962C8B-B14F-4D97-AF65-F5344CB8AC3E}">
        <p14:creationId xmlns:p14="http://schemas.microsoft.com/office/powerpoint/2010/main" val="86705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20028" y="86360"/>
            <a:ext cx="5448300" cy="431800"/>
          </a:xfrm>
          <a:prstGeom prst="rect">
            <a:avLst/>
          </a:prstGeom>
        </p:spPr>
        <p:txBody>
          <a:bodyPr lIns="101823" tIns="50911" rIns="101823" bIns="50911"/>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sldNum" sz="quarter" idx="10"/>
          </p:nvPr>
        </p:nvSpPr>
        <p:spPr>
          <a:ln/>
        </p:spPr>
        <p:txBody>
          <a:bodyPr/>
          <a:lstStyle>
            <a:lvl1pPr>
              <a:defRPr/>
            </a:lvl1pPr>
          </a:lstStyle>
          <a:p>
            <a:pPr>
              <a:defRPr/>
            </a:pPr>
            <a:fld id="{0D8865EA-6D55-A148-BF34-08F22F29B3C5}" type="slidenum">
              <a:rPr lang="en-US"/>
              <a:pPr>
                <a:defRPr/>
              </a:pPr>
              <a:t>‹#›</a:t>
            </a:fld>
            <a:endParaRPr lang="en-US"/>
          </a:p>
        </p:txBody>
      </p:sp>
    </p:spTree>
    <p:extLst>
      <p:ext uri="{BB962C8B-B14F-4D97-AF65-F5344CB8AC3E}">
        <p14:creationId xmlns:p14="http://schemas.microsoft.com/office/powerpoint/2010/main" val="154910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0058400" cy="71051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60" name="Rectangle 16"/>
          <p:cNvSpPr>
            <a:spLocks noGrp="1" noChangeArrowheads="1"/>
          </p:cNvSpPr>
          <p:nvPr>
            <p:ph type="body" idx="1"/>
          </p:nvPr>
        </p:nvSpPr>
        <p:spPr bwMode="auto">
          <a:xfrm>
            <a:off x="754063" y="1036638"/>
            <a:ext cx="8634412" cy="544036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cmpd="tri">
                <a:solidFill>
                  <a:srgbClr val="000000"/>
                </a:solidFill>
                <a:miter lim="800000"/>
                <a:headEnd/>
                <a:tailEnd/>
              </a14:hiddenLine>
            </a:ext>
          </a:extLst>
        </p:spPr>
        <p:txBody>
          <a:bodyPr vert="horz" wrap="square" lIns="101823" tIns="50911" rIns="101823" bIns="509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 name="Rectangle 17"/>
          <p:cNvSpPr>
            <a:spLocks noGrp="1" noChangeArrowheads="1"/>
          </p:cNvSpPr>
          <p:nvPr>
            <p:ph type="sldNum" sz="quarter" idx="4"/>
          </p:nvPr>
        </p:nvSpPr>
        <p:spPr bwMode="auto">
          <a:xfrm>
            <a:off x="9220200" y="7340600"/>
            <a:ext cx="669925" cy="258763"/>
          </a:xfrm>
          <a:prstGeom prst="rect">
            <a:avLst/>
          </a:prstGeom>
          <a:noFill/>
          <a:ln w="9525">
            <a:noFill/>
            <a:miter lim="800000"/>
            <a:headEnd/>
            <a:tailEnd/>
          </a:ln>
          <a:effectLst/>
        </p:spPr>
        <p:txBody>
          <a:bodyPr vert="horz" wrap="square" lIns="101823" tIns="50911" rIns="101823" bIns="50911" numCol="1" anchor="t" anchorCtr="0" compatLnSpc="1">
            <a:prstTxWarp prst="textNoShape">
              <a:avLst/>
            </a:prstTxWarp>
          </a:bodyPr>
          <a:lstStyle>
            <a:lvl1pPr algn="r">
              <a:defRPr sz="1300" b="1">
                <a:cs typeface="+mn-cs"/>
              </a:defRPr>
            </a:lvl1pPr>
          </a:lstStyle>
          <a:p>
            <a:pPr>
              <a:defRPr/>
            </a:pPr>
            <a:fld id="{38D2F9E1-657B-CB42-AE5A-44E492C3841D}" type="slidenum">
              <a:rPr lang="en-US"/>
              <a:pPr>
                <a:defRPr/>
              </a:pPr>
              <a:t>‹#›</a:t>
            </a:fld>
            <a:endParaRPr lang="en-US"/>
          </a:p>
        </p:txBody>
      </p:sp>
      <p:pic>
        <p:nvPicPr>
          <p:cNvPr id="6" name="Picture 5"/>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0" y="67346"/>
            <a:ext cx="1500824" cy="584433"/>
          </a:xfrm>
          <a:prstGeom prst="rect">
            <a:avLst/>
          </a:prstGeom>
        </p:spPr>
      </p:pic>
      <p:pic>
        <p:nvPicPr>
          <p:cNvPr id="2" name="Picture 1"/>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8559113" y="57726"/>
            <a:ext cx="1470424" cy="442555"/>
          </a:xfrm>
          <a:prstGeom prst="rect">
            <a:avLst/>
          </a:prstGeom>
        </p:spPr>
      </p:pic>
    </p:spTree>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7" r:id="rId11"/>
    <p:sldLayoutId id="2147483818" r:id="rId12"/>
    <p:sldLayoutId id="2147483819" r:id="rId13"/>
  </p:sldLayoutIdLst>
  <p:hf hdr="0" ftr="0" dt="0"/>
  <p:txStyles>
    <p:titleStyle>
      <a:lvl1pPr algn="l" rtl="0" eaLnBrk="0" fontAlgn="base" hangingPunct="0">
        <a:spcBef>
          <a:spcPct val="0"/>
        </a:spcBef>
        <a:spcAft>
          <a:spcPct val="0"/>
        </a:spcAft>
        <a:defRPr>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a:solidFill>
            <a:schemeClr val="bg1"/>
          </a:solidFill>
          <a:latin typeface="Arial Narrow" pitchFamily="34" charset="0"/>
          <a:ea typeface="ＭＳ Ｐゴシック" charset="0"/>
          <a:cs typeface="ＭＳ Ｐゴシック" charset="0"/>
        </a:defRPr>
      </a:lvl5pPr>
      <a:lvl6pPr marL="509115" algn="l" rtl="0" fontAlgn="base">
        <a:spcBef>
          <a:spcPct val="0"/>
        </a:spcBef>
        <a:spcAft>
          <a:spcPct val="0"/>
        </a:spcAft>
        <a:defRPr sz="1800">
          <a:solidFill>
            <a:schemeClr val="bg1"/>
          </a:solidFill>
          <a:latin typeface="Arial Narrow" pitchFamily="34" charset="0"/>
        </a:defRPr>
      </a:lvl6pPr>
      <a:lvl7pPr marL="1018228" algn="l" rtl="0" fontAlgn="base">
        <a:spcBef>
          <a:spcPct val="0"/>
        </a:spcBef>
        <a:spcAft>
          <a:spcPct val="0"/>
        </a:spcAft>
        <a:defRPr sz="1800">
          <a:solidFill>
            <a:schemeClr val="bg1"/>
          </a:solidFill>
          <a:latin typeface="Arial Narrow" pitchFamily="34" charset="0"/>
        </a:defRPr>
      </a:lvl7pPr>
      <a:lvl8pPr marL="1527344" algn="l" rtl="0" fontAlgn="base">
        <a:spcBef>
          <a:spcPct val="0"/>
        </a:spcBef>
        <a:spcAft>
          <a:spcPct val="0"/>
        </a:spcAft>
        <a:defRPr sz="1800">
          <a:solidFill>
            <a:schemeClr val="bg1"/>
          </a:solidFill>
          <a:latin typeface="Arial Narrow" pitchFamily="34" charset="0"/>
        </a:defRPr>
      </a:lvl8pPr>
      <a:lvl9pPr marL="2036458" algn="l" rtl="0" fontAlgn="base">
        <a:spcBef>
          <a:spcPct val="0"/>
        </a:spcBef>
        <a:spcAft>
          <a:spcPct val="0"/>
        </a:spcAft>
        <a:defRPr sz="1800">
          <a:solidFill>
            <a:schemeClr val="bg1"/>
          </a:solidFill>
          <a:latin typeface="Arial Narrow" pitchFamily="34" charset="0"/>
        </a:defRPr>
      </a:lvl9pPr>
    </p:titleStyle>
    <p:bodyStyle>
      <a:lvl1pPr marL="381000" indent="-381000" algn="l"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7500" algn="l" rtl="0" eaLnBrk="0" fontAlgn="base" hangingPunct="0">
        <a:spcBef>
          <a:spcPct val="20000"/>
        </a:spcBef>
        <a:spcAft>
          <a:spcPct val="0"/>
        </a:spcAft>
        <a:buChar char="–"/>
        <a:defRPr>
          <a:solidFill>
            <a:schemeClr val="tx1"/>
          </a:solidFill>
          <a:latin typeface="+mn-lt"/>
          <a:ea typeface="ＭＳ Ｐゴシック" charset="0"/>
        </a:defRPr>
      </a:lvl2pPr>
      <a:lvl3pPr marL="1271588" indent="-254000" algn="l" rtl="0" eaLnBrk="0" fontAlgn="base" hangingPunct="0">
        <a:spcBef>
          <a:spcPct val="20000"/>
        </a:spcBef>
        <a:spcAft>
          <a:spcPct val="0"/>
        </a:spcAft>
        <a:buChar char="•"/>
        <a:defRPr>
          <a:solidFill>
            <a:schemeClr val="tx1"/>
          </a:solidFill>
          <a:latin typeface="+mn-lt"/>
          <a:ea typeface="ＭＳ Ｐゴシック" charset="0"/>
        </a:defRPr>
      </a:lvl3pPr>
      <a:lvl4pPr marL="1781175" indent="-254000" algn="l" rtl="0" eaLnBrk="0" fontAlgn="base" hangingPunct="0">
        <a:spcBef>
          <a:spcPct val="20000"/>
        </a:spcBef>
        <a:spcAft>
          <a:spcPct val="0"/>
        </a:spcAft>
        <a:buChar char="–"/>
        <a:defRPr>
          <a:solidFill>
            <a:schemeClr val="tx1"/>
          </a:solidFill>
          <a:latin typeface="+mn-lt"/>
          <a:ea typeface="ＭＳ Ｐゴシック" charset="0"/>
        </a:defRPr>
      </a:lvl4pPr>
      <a:lvl5pPr marL="2290763" indent="-254000" algn="l" rtl="0" eaLnBrk="0" fontAlgn="base" hangingPunct="0">
        <a:spcBef>
          <a:spcPct val="20000"/>
        </a:spcBef>
        <a:spcAft>
          <a:spcPct val="0"/>
        </a:spcAft>
        <a:buChar char="»"/>
        <a:defRPr>
          <a:solidFill>
            <a:schemeClr val="tx1"/>
          </a:solidFill>
          <a:latin typeface="+mn-lt"/>
          <a:ea typeface="ＭＳ Ｐゴシック" charset="0"/>
        </a:defRPr>
      </a:lvl5pPr>
      <a:lvl6pPr marL="2800129" indent="-254556" algn="l" rtl="0" fontAlgn="base">
        <a:spcBef>
          <a:spcPct val="20000"/>
        </a:spcBef>
        <a:spcAft>
          <a:spcPct val="0"/>
        </a:spcAft>
        <a:buChar char="»"/>
        <a:defRPr sz="1800">
          <a:solidFill>
            <a:schemeClr val="tx1"/>
          </a:solidFill>
          <a:latin typeface="+mn-lt"/>
        </a:defRPr>
      </a:lvl6pPr>
      <a:lvl7pPr marL="3309245" indent="-254556" algn="l" rtl="0" fontAlgn="base">
        <a:spcBef>
          <a:spcPct val="20000"/>
        </a:spcBef>
        <a:spcAft>
          <a:spcPct val="0"/>
        </a:spcAft>
        <a:buChar char="»"/>
        <a:defRPr sz="1800">
          <a:solidFill>
            <a:schemeClr val="tx1"/>
          </a:solidFill>
          <a:latin typeface="+mn-lt"/>
        </a:defRPr>
      </a:lvl7pPr>
      <a:lvl8pPr marL="3818359" indent="-254556" algn="l" rtl="0" fontAlgn="base">
        <a:spcBef>
          <a:spcPct val="20000"/>
        </a:spcBef>
        <a:spcAft>
          <a:spcPct val="0"/>
        </a:spcAft>
        <a:buChar char="»"/>
        <a:defRPr sz="1800">
          <a:solidFill>
            <a:schemeClr val="tx1"/>
          </a:solidFill>
          <a:latin typeface="+mn-lt"/>
        </a:defRPr>
      </a:lvl8pPr>
      <a:lvl9pPr marL="4327471" indent="-254556" algn="l" rtl="0" fontAlgn="base">
        <a:spcBef>
          <a:spcPct val="20000"/>
        </a:spcBef>
        <a:spcAft>
          <a:spcPct val="0"/>
        </a:spcAft>
        <a:buChar char="»"/>
        <a:defRPr sz="1800">
          <a:solidFill>
            <a:schemeClr val="tx1"/>
          </a:solidFill>
          <a:latin typeface="+mn-lt"/>
        </a:defRPr>
      </a:lvl9pPr>
    </p:bodyStyle>
    <p:otherStyle>
      <a:defPPr>
        <a:defRPr lang="en-US"/>
      </a:defPPr>
      <a:lvl1pPr marL="0" algn="l" defTabSz="1018228" rtl="0" eaLnBrk="1" latinLnBrk="0" hangingPunct="1">
        <a:defRPr sz="2000" kern="1200">
          <a:solidFill>
            <a:schemeClr val="tx1"/>
          </a:solidFill>
          <a:latin typeface="+mn-lt"/>
          <a:ea typeface="+mn-ea"/>
          <a:cs typeface="+mn-cs"/>
        </a:defRPr>
      </a:lvl1pPr>
      <a:lvl2pPr marL="509115" algn="l" defTabSz="1018228" rtl="0" eaLnBrk="1" latinLnBrk="0" hangingPunct="1">
        <a:defRPr sz="2000" kern="1200">
          <a:solidFill>
            <a:schemeClr val="tx1"/>
          </a:solidFill>
          <a:latin typeface="+mn-lt"/>
          <a:ea typeface="+mn-ea"/>
          <a:cs typeface="+mn-cs"/>
        </a:defRPr>
      </a:lvl2pPr>
      <a:lvl3pPr marL="1018228" algn="l" defTabSz="1018228" rtl="0" eaLnBrk="1" latinLnBrk="0" hangingPunct="1">
        <a:defRPr sz="2000" kern="1200">
          <a:solidFill>
            <a:schemeClr val="tx1"/>
          </a:solidFill>
          <a:latin typeface="+mn-lt"/>
          <a:ea typeface="+mn-ea"/>
          <a:cs typeface="+mn-cs"/>
        </a:defRPr>
      </a:lvl3pPr>
      <a:lvl4pPr marL="1527344" algn="l" defTabSz="1018228" rtl="0" eaLnBrk="1" latinLnBrk="0" hangingPunct="1">
        <a:defRPr sz="2000" kern="1200">
          <a:solidFill>
            <a:schemeClr val="tx1"/>
          </a:solidFill>
          <a:latin typeface="+mn-lt"/>
          <a:ea typeface="+mn-ea"/>
          <a:cs typeface="+mn-cs"/>
        </a:defRPr>
      </a:lvl4pPr>
      <a:lvl5pPr marL="2036458" algn="l" defTabSz="1018228" rtl="0" eaLnBrk="1" latinLnBrk="0" hangingPunct="1">
        <a:defRPr sz="2000" kern="1200">
          <a:solidFill>
            <a:schemeClr val="tx1"/>
          </a:solidFill>
          <a:latin typeface="+mn-lt"/>
          <a:ea typeface="+mn-ea"/>
          <a:cs typeface="+mn-cs"/>
        </a:defRPr>
      </a:lvl5pPr>
      <a:lvl6pPr marL="2545574" algn="l" defTabSz="1018228" rtl="0" eaLnBrk="1" latinLnBrk="0" hangingPunct="1">
        <a:defRPr sz="2000" kern="1200">
          <a:solidFill>
            <a:schemeClr val="tx1"/>
          </a:solidFill>
          <a:latin typeface="+mn-lt"/>
          <a:ea typeface="+mn-ea"/>
          <a:cs typeface="+mn-cs"/>
        </a:defRPr>
      </a:lvl6pPr>
      <a:lvl7pPr marL="3054686" algn="l" defTabSz="1018228" rtl="0" eaLnBrk="1" latinLnBrk="0" hangingPunct="1">
        <a:defRPr sz="2000" kern="1200">
          <a:solidFill>
            <a:schemeClr val="tx1"/>
          </a:solidFill>
          <a:latin typeface="+mn-lt"/>
          <a:ea typeface="+mn-ea"/>
          <a:cs typeface="+mn-cs"/>
        </a:defRPr>
      </a:lvl7pPr>
      <a:lvl8pPr marL="3563802" algn="l" defTabSz="1018228" rtl="0" eaLnBrk="1" latinLnBrk="0" hangingPunct="1">
        <a:defRPr sz="2000" kern="1200">
          <a:solidFill>
            <a:schemeClr val="tx1"/>
          </a:solidFill>
          <a:latin typeface="+mn-lt"/>
          <a:ea typeface="+mn-ea"/>
          <a:cs typeface="+mn-cs"/>
        </a:defRPr>
      </a:lvl8pPr>
      <a:lvl9pPr marL="4072914" algn="l" defTabSz="1018228"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png"/><Relationship Id="rId1" Type="http://schemas.openxmlformats.org/officeDocument/2006/relationships/slideLayout" Target="../slideLayouts/slideLayout12.xml"/><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ti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31.ti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image" Target="../media/image35.ti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5.tif"/><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jpeg"/><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44.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tif"/><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75.jpeg"/><Relationship Id="rId4" Type="http://schemas.openxmlformats.org/officeDocument/2006/relationships/image" Target="../media/image74.jpeg"/></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77.tif"/><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81.png"/><Relationship Id="rId4" Type="http://schemas.openxmlformats.org/officeDocument/2006/relationships/image" Target="../media/image80.png"/></Relationships>
</file>

<file path=ppt/slides/_rels/slide52.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85.png"/></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87.png"/></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89.png"/></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89.png"/></Relationships>
</file>

<file path=ppt/slides/_rels/slide5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89.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1.xml"/><Relationship Id="rId5" Type="http://schemas.openxmlformats.org/officeDocument/2006/relationships/image" Target="../media/image11.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Box 3"/>
          <p:cNvSpPr txBox="1">
            <a:spLocks noChangeArrowheads="1"/>
          </p:cNvSpPr>
          <p:nvPr/>
        </p:nvSpPr>
        <p:spPr bwMode="auto">
          <a:xfrm>
            <a:off x="0" y="1512926"/>
            <a:ext cx="10058400" cy="1210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823" tIns="50911" rIns="101823" bIns="50911">
            <a:spAutoFit/>
          </a:bodyPr>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ctr" eaLnBrk="1" hangingPunct="1"/>
            <a:r>
              <a:rPr lang="en-US" sz="3600" dirty="0"/>
              <a:t>Lecture 5:</a:t>
            </a:r>
          </a:p>
          <a:p>
            <a:pPr algn="ctr" eaLnBrk="1" hangingPunct="1"/>
            <a:r>
              <a:rPr lang="en-US" sz="3600" dirty="0"/>
              <a:t>Spatial Mapping with CRNS</a:t>
            </a:r>
          </a:p>
        </p:txBody>
      </p:sp>
      <p:sp>
        <p:nvSpPr>
          <p:cNvPr id="23554" name="TextBox 5"/>
          <p:cNvSpPr txBox="1">
            <a:spLocks noChangeArrowheads="1"/>
          </p:cNvSpPr>
          <p:nvPr/>
        </p:nvSpPr>
        <p:spPr bwMode="auto">
          <a:xfrm>
            <a:off x="0" y="4513475"/>
            <a:ext cx="10058400" cy="595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823" tIns="50911" rIns="101823" bIns="50911">
            <a:spAutoFit/>
          </a:bodyPr>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ctr" eaLnBrk="1" hangingPunct="1"/>
            <a:r>
              <a:rPr lang="en-US" sz="3200" dirty="0">
                <a:solidFill>
                  <a:srgbClr val="FF0000"/>
                </a:solidFill>
              </a:rPr>
              <a:t>Trenton Franz</a:t>
            </a:r>
          </a:p>
        </p:txBody>
      </p:sp>
      <p:sp>
        <p:nvSpPr>
          <p:cNvPr id="23556" name="TextBox 7"/>
          <p:cNvSpPr txBox="1">
            <a:spLocks noChangeArrowheads="1"/>
          </p:cNvSpPr>
          <p:nvPr/>
        </p:nvSpPr>
        <p:spPr bwMode="auto">
          <a:xfrm>
            <a:off x="0" y="5790475"/>
            <a:ext cx="10058400" cy="14570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823" tIns="50911" rIns="101823" bIns="50911">
            <a:spAutoFit/>
          </a:bodyPr>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ctr" eaLnBrk="1" hangingPunct="1"/>
            <a:r>
              <a:rPr lang="en-US" sz="2200" dirty="0"/>
              <a:t>Assoc. Professor of </a:t>
            </a:r>
            <a:r>
              <a:rPr lang="en-US" sz="2200" dirty="0" err="1"/>
              <a:t>Hydrogeophysics</a:t>
            </a:r>
            <a:r>
              <a:rPr lang="en-US" sz="2200" dirty="0"/>
              <a:t> </a:t>
            </a:r>
          </a:p>
          <a:p>
            <a:pPr algn="ctr" eaLnBrk="1" hangingPunct="1"/>
            <a:r>
              <a:rPr lang="en-US" sz="2200" dirty="0"/>
              <a:t>School of Natural Resources </a:t>
            </a:r>
          </a:p>
          <a:p>
            <a:pPr algn="ctr" eaLnBrk="1" hangingPunct="1"/>
            <a:r>
              <a:rPr lang="en-US" sz="2200" dirty="0"/>
              <a:t>Faculty Fellow at the Daugherty Water for Food Global Institute</a:t>
            </a:r>
          </a:p>
          <a:p>
            <a:pPr algn="ctr" eaLnBrk="1" hangingPunct="1"/>
            <a:r>
              <a:rPr lang="en-US" sz="2200" dirty="0"/>
              <a:t>University of Nebraska-Lincoln</a:t>
            </a:r>
          </a:p>
        </p:txBody>
      </p:sp>
    </p:spTree>
    <p:extLst>
      <p:ext uri="{BB962C8B-B14F-4D97-AF65-F5344CB8AC3E}">
        <p14:creationId xmlns:p14="http://schemas.microsoft.com/office/powerpoint/2010/main" val="2795136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lide Number Placeholder 3"/>
          <p:cNvSpPr>
            <a:spLocks noGrp="1"/>
          </p:cNvSpPr>
          <p:nvPr>
            <p:ph type="sldNum" sz="quarter" idx="12"/>
          </p:nvPr>
        </p:nvSpPr>
        <p:spPr>
          <a:xfrm>
            <a:off x="9316776" y="7201706"/>
            <a:ext cx="450142" cy="34545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5966" tIns="47983" rIns="95966" bIns="47983" numCol="1" anchor="t" anchorCtr="0" compatLnSpc="1">
            <a:prstTxWarp prst="textNoShape">
              <a:avLst/>
            </a:prstTxWarp>
          </a:bodyPr>
          <a:lstStyle>
            <a:lvl1pPr eaLnBrk="0" hangingPunct="0">
              <a:defRPr sz="3769">
                <a:solidFill>
                  <a:schemeClr val="tx1"/>
                </a:solidFill>
                <a:latin typeface="Arial" charset="0"/>
                <a:ea typeface="ＭＳ Ｐゴシック" charset="0"/>
                <a:cs typeface="ＭＳ Ｐゴシック" charset="0"/>
              </a:defRPr>
            </a:lvl1pPr>
            <a:lvl2pPr marL="699964" indent="-269217" eaLnBrk="0" hangingPunct="0">
              <a:defRPr sz="3769">
                <a:solidFill>
                  <a:schemeClr val="tx1"/>
                </a:solidFill>
                <a:latin typeface="Arial" charset="0"/>
                <a:ea typeface="ＭＳ Ｐゴシック" charset="0"/>
              </a:defRPr>
            </a:lvl2pPr>
            <a:lvl3pPr marL="1076868" indent="-215375" eaLnBrk="0" hangingPunct="0">
              <a:defRPr sz="3769">
                <a:solidFill>
                  <a:schemeClr val="tx1"/>
                </a:solidFill>
                <a:latin typeface="Arial" charset="0"/>
                <a:ea typeface="ＭＳ Ｐゴシック" charset="0"/>
              </a:defRPr>
            </a:lvl3pPr>
            <a:lvl4pPr marL="1507616" indent="-215375" eaLnBrk="0" hangingPunct="0">
              <a:defRPr sz="3769">
                <a:solidFill>
                  <a:schemeClr val="tx1"/>
                </a:solidFill>
                <a:latin typeface="Arial" charset="0"/>
                <a:ea typeface="ＭＳ Ｐゴシック" charset="0"/>
              </a:defRPr>
            </a:lvl4pPr>
            <a:lvl5pPr marL="1938363" indent="-215375" eaLnBrk="0" hangingPunct="0">
              <a:defRPr sz="3769">
                <a:solidFill>
                  <a:schemeClr val="tx1"/>
                </a:solidFill>
                <a:latin typeface="Arial" charset="0"/>
                <a:ea typeface="ＭＳ Ｐゴシック" charset="0"/>
              </a:defRPr>
            </a:lvl5pPr>
            <a:lvl6pPr marL="2369110" indent="-215375" eaLnBrk="0" fontAlgn="base" hangingPunct="0">
              <a:spcBef>
                <a:spcPct val="0"/>
              </a:spcBef>
              <a:spcAft>
                <a:spcPct val="0"/>
              </a:spcAft>
              <a:defRPr sz="3769">
                <a:solidFill>
                  <a:schemeClr val="tx1"/>
                </a:solidFill>
                <a:latin typeface="Arial" charset="0"/>
                <a:ea typeface="ＭＳ Ｐゴシック" charset="0"/>
              </a:defRPr>
            </a:lvl6pPr>
            <a:lvl7pPr marL="2799858" indent="-215375" eaLnBrk="0" fontAlgn="base" hangingPunct="0">
              <a:spcBef>
                <a:spcPct val="0"/>
              </a:spcBef>
              <a:spcAft>
                <a:spcPct val="0"/>
              </a:spcAft>
              <a:defRPr sz="3769">
                <a:solidFill>
                  <a:schemeClr val="tx1"/>
                </a:solidFill>
                <a:latin typeface="Arial" charset="0"/>
                <a:ea typeface="ＭＳ Ｐゴシック" charset="0"/>
              </a:defRPr>
            </a:lvl7pPr>
            <a:lvl8pPr marL="3230605" indent="-215375" eaLnBrk="0" fontAlgn="base" hangingPunct="0">
              <a:spcBef>
                <a:spcPct val="0"/>
              </a:spcBef>
              <a:spcAft>
                <a:spcPct val="0"/>
              </a:spcAft>
              <a:defRPr sz="3769">
                <a:solidFill>
                  <a:schemeClr val="tx1"/>
                </a:solidFill>
                <a:latin typeface="Arial" charset="0"/>
                <a:ea typeface="ＭＳ Ｐゴシック" charset="0"/>
              </a:defRPr>
            </a:lvl8pPr>
            <a:lvl9pPr marL="3661352" indent="-215375" eaLnBrk="0" fontAlgn="base" hangingPunct="0">
              <a:spcBef>
                <a:spcPct val="0"/>
              </a:spcBef>
              <a:spcAft>
                <a:spcPct val="0"/>
              </a:spcAft>
              <a:defRPr sz="3769">
                <a:solidFill>
                  <a:schemeClr val="tx1"/>
                </a:solidFill>
                <a:latin typeface="Arial" charset="0"/>
                <a:ea typeface="ＭＳ Ｐゴシック" charset="0"/>
              </a:defRPr>
            </a:lvl9pPr>
          </a:lstStyle>
          <a:p>
            <a:pPr algn="l" eaLnBrk="1" hangingPunct="1"/>
            <a:fld id="{37F63C65-6BF7-864A-BBEE-E7BD698048F1}" type="slidenum">
              <a:rPr lang="en-US" sz="1507"/>
              <a:pPr algn="l" eaLnBrk="1" hangingPunct="1"/>
              <a:t>10</a:t>
            </a:fld>
            <a:endParaRPr lang="en-US" sz="1507"/>
          </a:p>
        </p:txBody>
      </p:sp>
      <p:sp>
        <p:nvSpPr>
          <p:cNvPr id="8" name="TextBox 2"/>
          <p:cNvSpPr txBox="1">
            <a:spLocks noChangeArrowheads="1"/>
          </p:cNvSpPr>
          <p:nvPr/>
        </p:nvSpPr>
        <p:spPr bwMode="auto">
          <a:xfrm>
            <a:off x="147917" y="0"/>
            <a:ext cx="9762565" cy="754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5955" tIns="47978" rIns="95955" bIns="47978">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4271" dirty="0">
                <a:latin typeface="+mn-lt"/>
                <a:cs typeface="Comic Sans MS" charset="0"/>
              </a:rPr>
              <a:t>1-D Surveys in Austria</a:t>
            </a:r>
          </a:p>
        </p:txBody>
      </p:sp>
      <p:pic>
        <p:nvPicPr>
          <p:cNvPr id="4" name="Picture 3" descr="../../../../../Users/trentonfranz/Desktop/Screen%20Shot%202017-11-02"/>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7917" y="957431"/>
            <a:ext cx="4311800" cy="3416898"/>
          </a:xfrm>
          <a:prstGeom prst="rect">
            <a:avLst/>
          </a:prstGeom>
          <a:noFill/>
          <a:ln>
            <a:noFill/>
          </a:ln>
        </p:spPr>
      </p:pic>
      <p:pic>
        <p:nvPicPr>
          <p:cNvPr id="5" name="Picture 4"/>
          <p:cNvPicPr/>
          <p:nvPr/>
        </p:nvPicPr>
        <p:blipFill>
          <a:blip r:embed="rId3" cstate="screen">
            <a:extLst>
              <a:ext uri="{28A0092B-C50C-407E-A947-70E740481C1C}">
                <a14:useLocalDpi xmlns:a14="http://schemas.microsoft.com/office/drawing/2010/main"/>
              </a:ext>
            </a:extLst>
          </a:blip>
          <a:stretch>
            <a:fillRect/>
          </a:stretch>
        </p:blipFill>
        <p:spPr>
          <a:xfrm>
            <a:off x="4904627" y="933889"/>
            <a:ext cx="4637218" cy="3488814"/>
          </a:xfrm>
          <a:prstGeom prst="rect">
            <a:avLst/>
          </a:prstGeom>
        </p:spPr>
      </p:pic>
      <p:pic>
        <p:nvPicPr>
          <p:cNvPr id="6" name="Picture 5" descr="IMG_3248.jpg"/>
          <p:cNvPicPr/>
          <p:nvPr/>
        </p:nvPicPr>
        <p:blipFill>
          <a:blip r:embed="rId4" cstate="screen">
            <a:extLst>
              <a:ext uri="{28A0092B-C50C-407E-A947-70E740481C1C}">
                <a14:useLocalDpi xmlns:a14="http://schemas.microsoft.com/office/drawing/2010/main"/>
              </a:ext>
            </a:extLst>
          </a:blip>
          <a:stretch>
            <a:fillRect/>
          </a:stretch>
        </p:blipFill>
        <p:spPr>
          <a:xfrm>
            <a:off x="297168" y="4441843"/>
            <a:ext cx="4162550" cy="3122068"/>
          </a:xfrm>
          <a:prstGeom prst="rect">
            <a:avLst/>
          </a:prstGeom>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91911" y="4453514"/>
            <a:ext cx="4124864" cy="3093648"/>
          </a:xfrm>
          <a:prstGeom prst="rect">
            <a:avLst/>
          </a:prstGeom>
        </p:spPr>
      </p:pic>
      <p:cxnSp>
        <p:nvCxnSpPr>
          <p:cNvPr id="7" name="Straight Arrow Connector 6"/>
          <p:cNvCxnSpPr/>
          <p:nvPr/>
        </p:nvCxnSpPr>
        <p:spPr>
          <a:xfrm flipV="1">
            <a:off x="4297010" y="2991298"/>
            <a:ext cx="1627095" cy="1627094"/>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7144426" y="3316717"/>
            <a:ext cx="569482" cy="1952513"/>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2490671"/>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Slide Number Placeholder 3"/>
          <p:cNvSpPr>
            <a:spLocks noGrp="1"/>
          </p:cNvSpPr>
          <p:nvPr>
            <p:ph type="sldNum" sz="quarter" idx="12"/>
          </p:nvPr>
        </p:nvSpPr>
        <p:spPr>
          <a:xfrm>
            <a:off x="9580563" y="7405688"/>
            <a:ext cx="477837" cy="3667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l" eaLnBrk="1" hangingPunct="1"/>
            <a:fld id="{D24DD9B0-C3E1-8B41-9827-59C906B6B161}" type="slidenum">
              <a:rPr lang="en-US" sz="1600" b="0"/>
              <a:pPr algn="l" eaLnBrk="1" hangingPunct="1"/>
              <a:t>11</a:t>
            </a:fld>
            <a:endParaRPr lang="en-US" sz="1600" b="0"/>
          </a:p>
        </p:txBody>
      </p:sp>
      <p:sp>
        <p:nvSpPr>
          <p:cNvPr id="5" name="TextBox 2">
            <a:extLst>
              <a:ext uri="{FF2B5EF4-FFF2-40B4-BE49-F238E27FC236}">
                <a16:creationId xmlns:a16="http://schemas.microsoft.com/office/drawing/2014/main" id="{7DC00A87-A9C4-874B-ADD5-D79110845833}"/>
              </a:ext>
            </a:extLst>
          </p:cNvPr>
          <p:cNvSpPr txBox="1">
            <a:spLocks noChangeArrowheads="1"/>
          </p:cNvSpPr>
          <p:nvPr/>
        </p:nvSpPr>
        <p:spPr bwMode="auto">
          <a:xfrm>
            <a:off x="147917" y="0"/>
            <a:ext cx="9762565" cy="754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5955" tIns="47978" rIns="95955" bIns="47978">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4271" dirty="0">
                <a:latin typeface="+mn-lt"/>
                <a:cs typeface="Comic Sans MS" charset="0"/>
              </a:rPr>
              <a:t>2-D Survey Best Practices</a:t>
            </a:r>
          </a:p>
        </p:txBody>
      </p:sp>
      <p:sp>
        <p:nvSpPr>
          <p:cNvPr id="3" name="TextBox 2">
            <a:extLst>
              <a:ext uri="{FF2B5EF4-FFF2-40B4-BE49-F238E27FC236}">
                <a16:creationId xmlns:a16="http://schemas.microsoft.com/office/drawing/2014/main" id="{2EA0B80A-B9FA-9A49-838E-F491221A753F}"/>
              </a:ext>
            </a:extLst>
          </p:cNvPr>
          <p:cNvSpPr txBox="1"/>
          <p:nvPr/>
        </p:nvSpPr>
        <p:spPr>
          <a:xfrm>
            <a:off x="56916" y="955974"/>
            <a:ext cx="9762565" cy="6247864"/>
          </a:xfrm>
          <a:prstGeom prst="rect">
            <a:avLst/>
          </a:prstGeom>
          <a:noFill/>
        </p:spPr>
        <p:txBody>
          <a:bodyPr wrap="square" rtlCol="0">
            <a:spAutoFit/>
          </a:bodyPr>
          <a:lstStyle/>
          <a:p>
            <a:pPr marL="571500" indent="-571500">
              <a:buFont typeface="Arial" panose="020B0604020202020204" pitchFamily="34" charset="0"/>
              <a:buChar char="•"/>
            </a:pPr>
            <a:r>
              <a:rPr lang="en-US" dirty="0"/>
              <a:t>Minimum of ~400 raw counts for each data point</a:t>
            </a:r>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r>
              <a:rPr lang="en-US" dirty="0"/>
              <a:t>Minimum of 60 data points in sampling area</a:t>
            </a:r>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r>
              <a:rPr lang="en-US" dirty="0"/>
              <a:t>Sampling time less than 4 </a:t>
            </a:r>
            <a:r>
              <a:rPr lang="en-US" dirty="0" err="1"/>
              <a:t>hrs</a:t>
            </a:r>
            <a:endParaRPr lang="en-US" dirty="0"/>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r>
              <a:rPr lang="en-US" dirty="0" err="1"/>
              <a:t>Geostatistics</a:t>
            </a:r>
            <a:r>
              <a:rPr lang="en-US" dirty="0"/>
              <a:t> and smoothing algorithms can improve and sharpen images</a:t>
            </a:r>
          </a:p>
        </p:txBody>
      </p:sp>
    </p:spTree>
    <p:extLst>
      <p:ext uri="{BB962C8B-B14F-4D97-AF65-F5344CB8AC3E}">
        <p14:creationId xmlns:p14="http://schemas.microsoft.com/office/powerpoint/2010/main" val="1134148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Slide Number Placeholder 3"/>
          <p:cNvSpPr>
            <a:spLocks noGrp="1"/>
          </p:cNvSpPr>
          <p:nvPr>
            <p:ph type="sldNum" sz="quarter" idx="12"/>
          </p:nvPr>
        </p:nvSpPr>
        <p:spPr>
          <a:xfrm>
            <a:off x="9580563" y="7405688"/>
            <a:ext cx="477837" cy="3667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l" eaLnBrk="1" hangingPunct="1"/>
            <a:fld id="{D24DD9B0-C3E1-8B41-9827-59C906B6B161}" type="slidenum">
              <a:rPr lang="en-US" sz="1600" b="0"/>
              <a:pPr algn="l" eaLnBrk="1" hangingPunct="1"/>
              <a:t>12</a:t>
            </a:fld>
            <a:endParaRPr lang="en-US" sz="1600" b="0"/>
          </a:p>
        </p:txBody>
      </p:sp>
      <p:pic>
        <p:nvPicPr>
          <p:cNvPr id="2" name="Picture 1">
            <a:extLst>
              <a:ext uri="{FF2B5EF4-FFF2-40B4-BE49-F238E27FC236}">
                <a16:creationId xmlns:a16="http://schemas.microsoft.com/office/drawing/2014/main" id="{255030E9-D6AF-674D-9674-3D64A3E6D33D}"/>
              </a:ext>
            </a:extLst>
          </p:cNvPr>
          <p:cNvPicPr>
            <a:picLocks noChangeAspect="1"/>
          </p:cNvPicPr>
          <p:nvPr/>
        </p:nvPicPr>
        <p:blipFill>
          <a:blip r:embed="rId2"/>
          <a:stretch>
            <a:fillRect/>
          </a:stretch>
        </p:blipFill>
        <p:spPr>
          <a:xfrm>
            <a:off x="1058089" y="725888"/>
            <a:ext cx="7614902" cy="6863156"/>
          </a:xfrm>
          <a:prstGeom prst="rect">
            <a:avLst/>
          </a:prstGeom>
        </p:spPr>
      </p:pic>
      <p:sp>
        <p:nvSpPr>
          <p:cNvPr id="5" name="TextBox 2">
            <a:extLst>
              <a:ext uri="{FF2B5EF4-FFF2-40B4-BE49-F238E27FC236}">
                <a16:creationId xmlns:a16="http://schemas.microsoft.com/office/drawing/2014/main" id="{7DC00A87-A9C4-874B-ADD5-D79110845833}"/>
              </a:ext>
            </a:extLst>
          </p:cNvPr>
          <p:cNvSpPr txBox="1">
            <a:spLocks noChangeArrowheads="1"/>
          </p:cNvSpPr>
          <p:nvPr/>
        </p:nvSpPr>
        <p:spPr bwMode="auto">
          <a:xfrm>
            <a:off x="147917" y="0"/>
            <a:ext cx="9762565" cy="754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5955" tIns="47978" rIns="95955" bIns="47978">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4271" dirty="0">
                <a:latin typeface="+mn-lt"/>
                <a:cs typeface="Comic Sans MS" charset="0"/>
              </a:rPr>
              <a:t>2-D Surveys</a:t>
            </a:r>
          </a:p>
        </p:txBody>
      </p:sp>
    </p:spTree>
    <p:extLst>
      <p:ext uri="{BB962C8B-B14F-4D97-AF65-F5344CB8AC3E}">
        <p14:creationId xmlns:p14="http://schemas.microsoft.com/office/powerpoint/2010/main" val="2202316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Slide Number Placeholder 3"/>
          <p:cNvSpPr>
            <a:spLocks noGrp="1"/>
          </p:cNvSpPr>
          <p:nvPr>
            <p:ph type="sldNum" sz="quarter" idx="12"/>
          </p:nvPr>
        </p:nvSpPr>
        <p:spPr>
          <a:xfrm>
            <a:off x="9580563" y="7405688"/>
            <a:ext cx="477837" cy="3667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l" eaLnBrk="1" hangingPunct="1"/>
            <a:fld id="{D24DD9B0-C3E1-8B41-9827-59C906B6B161}" type="slidenum">
              <a:rPr lang="en-US" sz="1600" b="0"/>
              <a:pPr algn="l" eaLnBrk="1" hangingPunct="1"/>
              <a:t>13</a:t>
            </a:fld>
            <a:endParaRPr lang="en-US" sz="1600" b="0"/>
          </a:p>
        </p:txBody>
      </p:sp>
      <p:pic>
        <p:nvPicPr>
          <p:cNvPr id="2" name="Picture 1">
            <a:extLst>
              <a:ext uri="{FF2B5EF4-FFF2-40B4-BE49-F238E27FC236}">
                <a16:creationId xmlns:a16="http://schemas.microsoft.com/office/drawing/2014/main" id="{B0BC7AD7-DAB1-AA42-AC01-69C973974CED}"/>
              </a:ext>
            </a:extLst>
          </p:cNvPr>
          <p:cNvPicPr>
            <a:picLocks noChangeAspect="1"/>
          </p:cNvPicPr>
          <p:nvPr/>
        </p:nvPicPr>
        <p:blipFill>
          <a:blip r:embed="rId2"/>
          <a:stretch>
            <a:fillRect/>
          </a:stretch>
        </p:blipFill>
        <p:spPr>
          <a:xfrm>
            <a:off x="1946365" y="775288"/>
            <a:ext cx="6804511" cy="6866483"/>
          </a:xfrm>
          <a:prstGeom prst="rect">
            <a:avLst/>
          </a:prstGeom>
        </p:spPr>
      </p:pic>
      <p:sp>
        <p:nvSpPr>
          <p:cNvPr id="5" name="TextBox 2">
            <a:extLst>
              <a:ext uri="{FF2B5EF4-FFF2-40B4-BE49-F238E27FC236}">
                <a16:creationId xmlns:a16="http://schemas.microsoft.com/office/drawing/2014/main" id="{3F7AF513-DFE6-7642-89A8-8E61F1F231A7}"/>
              </a:ext>
            </a:extLst>
          </p:cNvPr>
          <p:cNvSpPr txBox="1">
            <a:spLocks noChangeArrowheads="1"/>
          </p:cNvSpPr>
          <p:nvPr/>
        </p:nvSpPr>
        <p:spPr bwMode="auto">
          <a:xfrm>
            <a:off x="147917" y="0"/>
            <a:ext cx="9762565" cy="754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5955" tIns="47978" rIns="95955" bIns="47978">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4271" dirty="0">
                <a:latin typeface="+mn-lt"/>
                <a:cs typeface="Comic Sans MS" charset="0"/>
              </a:rPr>
              <a:t>2-D Surveys</a:t>
            </a:r>
          </a:p>
        </p:txBody>
      </p:sp>
    </p:spTree>
    <p:extLst>
      <p:ext uri="{BB962C8B-B14F-4D97-AF65-F5344CB8AC3E}">
        <p14:creationId xmlns:p14="http://schemas.microsoft.com/office/powerpoint/2010/main" val="1737349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
          <p:cNvSpPr txBox="1">
            <a:spLocks noChangeArrowheads="1"/>
          </p:cNvSpPr>
          <p:nvPr/>
        </p:nvSpPr>
        <p:spPr bwMode="auto">
          <a:xfrm>
            <a:off x="1" y="34925"/>
            <a:ext cx="10058400" cy="6568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1823" tIns="50911" rIns="101823" bIns="5091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dirty="0">
                <a:solidFill>
                  <a:srgbClr val="000000"/>
                </a:solidFill>
                <a:latin typeface="+mn-lt"/>
                <a:cs typeface="Comic Sans MS" charset="0"/>
              </a:rPr>
              <a:t>Overview</a:t>
            </a:r>
          </a:p>
        </p:txBody>
      </p:sp>
      <p:sp>
        <p:nvSpPr>
          <p:cNvPr id="24579" name="Slide Number Placeholder 3"/>
          <p:cNvSpPr>
            <a:spLocks noGrp="1"/>
          </p:cNvSpPr>
          <p:nvPr>
            <p:ph type="sldNum" sz="quarter" idx="12"/>
          </p:nvPr>
        </p:nvSpPr>
        <p:spPr>
          <a:xfrm>
            <a:off x="9580563" y="7405688"/>
            <a:ext cx="477837" cy="3667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l" eaLnBrk="1" hangingPunct="1"/>
            <a:fld id="{D24DD9B0-C3E1-8B41-9827-59C906B6B161}" type="slidenum">
              <a:rPr lang="en-US" sz="1600" b="0"/>
              <a:pPr algn="l" eaLnBrk="1" hangingPunct="1"/>
              <a:t>14</a:t>
            </a:fld>
            <a:endParaRPr lang="en-US" sz="1600" b="0"/>
          </a:p>
        </p:txBody>
      </p:sp>
      <p:pic>
        <p:nvPicPr>
          <p:cNvPr id="2" name="Picture 1">
            <a:extLst>
              <a:ext uri="{FF2B5EF4-FFF2-40B4-BE49-F238E27FC236}">
                <a16:creationId xmlns:a16="http://schemas.microsoft.com/office/drawing/2014/main" id="{A962030D-FDFC-FA4E-817E-500717A1DFD7}"/>
              </a:ext>
            </a:extLst>
          </p:cNvPr>
          <p:cNvPicPr>
            <a:picLocks noChangeAspect="1"/>
          </p:cNvPicPr>
          <p:nvPr/>
        </p:nvPicPr>
        <p:blipFill>
          <a:blip r:embed="rId2"/>
          <a:stretch>
            <a:fillRect/>
          </a:stretch>
        </p:blipFill>
        <p:spPr>
          <a:xfrm>
            <a:off x="1292086" y="810575"/>
            <a:ext cx="7379656" cy="6857321"/>
          </a:xfrm>
          <a:prstGeom prst="rect">
            <a:avLst/>
          </a:prstGeom>
        </p:spPr>
      </p:pic>
    </p:spTree>
    <p:extLst>
      <p:ext uri="{BB962C8B-B14F-4D97-AF65-F5344CB8AC3E}">
        <p14:creationId xmlns:p14="http://schemas.microsoft.com/office/powerpoint/2010/main" val="2786101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lide Number Placeholder 3"/>
          <p:cNvSpPr>
            <a:spLocks noGrp="1"/>
          </p:cNvSpPr>
          <p:nvPr>
            <p:ph type="sldNum" sz="quarter" idx="12"/>
          </p:nvPr>
        </p:nvSpPr>
        <p:spPr>
          <a:xfrm>
            <a:off x="9316776" y="7201706"/>
            <a:ext cx="450142" cy="34545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5966" tIns="47983" rIns="95966" bIns="47983" numCol="1" anchor="t" anchorCtr="0" compatLnSpc="1">
            <a:prstTxWarp prst="textNoShape">
              <a:avLst/>
            </a:prstTxWarp>
          </a:bodyPr>
          <a:lstStyle>
            <a:lvl1pPr eaLnBrk="0" hangingPunct="0">
              <a:defRPr sz="3769">
                <a:solidFill>
                  <a:schemeClr val="tx1"/>
                </a:solidFill>
                <a:latin typeface="Arial" charset="0"/>
                <a:ea typeface="ＭＳ Ｐゴシック" charset="0"/>
                <a:cs typeface="ＭＳ Ｐゴシック" charset="0"/>
              </a:defRPr>
            </a:lvl1pPr>
            <a:lvl2pPr marL="699964" indent="-269217" eaLnBrk="0" hangingPunct="0">
              <a:defRPr sz="3769">
                <a:solidFill>
                  <a:schemeClr val="tx1"/>
                </a:solidFill>
                <a:latin typeface="Arial" charset="0"/>
                <a:ea typeface="ＭＳ Ｐゴシック" charset="0"/>
              </a:defRPr>
            </a:lvl2pPr>
            <a:lvl3pPr marL="1076868" indent="-215375" eaLnBrk="0" hangingPunct="0">
              <a:defRPr sz="3769">
                <a:solidFill>
                  <a:schemeClr val="tx1"/>
                </a:solidFill>
                <a:latin typeface="Arial" charset="0"/>
                <a:ea typeface="ＭＳ Ｐゴシック" charset="0"/>
              </a:defRPr>
            </a:lvl3pPr>
            <a:lvl4pPr marL="1507616" indent="-215375" eaLnBrk="0" hangingPunct="0">
              <a:defRPr sz="3769">
                <a:solidFill>
                  <a:schemeClr val="tx1"/>
                </a:solidFill>
                <a:latin typeface="Arial" charset="0"/>
                <a:ea typeface="ＭＳ Ｐゴシック" charset="0"/>
              </a:defRPr>
            </a:lvl4pPr>
            <a:lvl5pPr marL="1938363" indent="-215375" eaLnBrk="0" hangingPunct="0">
              <a:defRPr sz="3769">
                <a:solidFill>
                  <a:schemeClr val="tx1"/>
                </a:solidFill>
                <a:latin typeface="Arial" charset="0"/>
                <a:ea typeface="ＭＳ Ｐゴシック" charset="0"/>
              </a:defRPr>
            </a:lvl5pPr>
            <a:lvl6pPr marL="2369110" indent="-215375" eaLnBrk="0" fontAlgn="base" hangingPunct="0">
              <a:spcBef>
                <a:spcPct val="0"/>
              </a:spcBef>
              <a:spcAft>
                <a:spcPct val="0"/>
              </a:spcAft>
              <a:defRPr sz="3769">
                <a:solidFill>
                  <a:schemeClr val="tx1"/>
                </a:solidFill>
                <a:latin typeface="Arial" charset="0"/>
                <a:ea typeface="ＭＳ Ｐゴシック" charset="0"/>
              </a:defRPr>
            </a:lvl6pPr>
            <a:lvl7pPr marL="2799858" indent="-215375" eaLnBrk="0" fontAlgn="base" hangingPunct="0">
              <a:spcBef>
                <a:spcPct val="0"/>
              </a:spcBef>
              <a:spcAft>
                <a:spcPct val="0"/>
              </a:spcAft>
              <a:defRPr sz="3769">
                <a:solidFill>
                  <a:schemeClr val="tx1"/>
                </a:solidFill>
                <a:latin typeface="Arial" charset="0"/>
                <a:ea typeface="ＭＳ Ｐゴシック" charset="0"/>
              </a:defRPr>
            </a:lvl7pPr>
            <a:lvl8pPr marL="3230605" indent="-215375" eaLnBrk="0" fontAlgn="base" hangingPunct="0">
              <a:spcBef>
                <a:spcPct val="0"/>
              </a:spcBef>
              <a:spcAft>
                <a:spcPct val="0"/>
              </a:spcAft>
              <a:defRPr sz="3769">
                <a:solidFill>
                  <a:schemeClr val="tx1"/>
                </a:solidFill>
                <a:latin typeface="Arial" charset="0"/>
                <a:ea typeface="ＭＳ Ｐゴシック" charset="0"/>
              </a:defRPr>
            </a:lvl8pPr>
            <a:lvl9pPr marL="3661352" indent="-215375" eaLnBrk="0" fontAlgn="base" hangingPunct="0">
              <a:spcBef>
                <a:spcPct val="0"/>
              </a:spcBef>
              <a:spcAft>
                <a:spcPct val="0"/>
              </a:spcAft>
              <a:defRPr sz="3769">
                <a:solidFill>
                  <a:schemeClr val="tx1"/>
                </a:solidFill>
                <a:latin typeface="Arial" charset="0"/>
                <a:ea typeface="ＭＳ Ｐゴシック" charset="0"/>
              </a:defRPr>
            </a:lvl9pPr>
          </a:lstStyle>
          <a:p>
            <a:pPr algn="l" eaLnBrk="1" hangingPunct="1"/>
            <a:fld id="{37F63C65-6BF7-864A-BBEE-E7BD698048F1}" type="slidenum">
              <a:rPr lang="en-US" sz="1507"/>
              <a:pPr algn="l" eaLnBrk="1" hangingPunct="1"/>
              <a:t>15</a:t>
            </a:fld>
            <a:endParaRPr lang="en-US" sz="1507"/>
          </a:p>
        </p:txBody>
      </p:sp>
      <p:sp>
        <p:nvSpPr>
          <p:cNvPr id="8" name="TextBox 2"/>
          <p:cNvSpPr txBox="1">
            <a:spLocks noChangeArrowheads="1"/>
          </p:cNvSpPr>
          <p:nvPr/>
        </p:nvSpPr>
        <p:spPr bwMode="auto">
          <a:xfrm>
            <a:off x="147917" y="5049"/>
            <a:ext cx="9762565" cy="754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5955" tIns="47978" rIns="95955" bIns="47978">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4271" dirty="0">
                <a:latin typeface="+mn-lt"/>
                <a:cs typeface="Comic Sans MS" charset="0"/>
              </a:rPr>
              <a:t>Cross Calibration</a:t>
            </a:r>
          </a:p>
        </p:txBody>
      </p:sp>
      <p:pic>
        <p:nvPicPr>
          <p:cNvPr id="4" name="Picture 3"/>
          <p:cNvPicPr/>
          <p:nvPr/>
        </p:nvPicPr>
        <p:blipFill>
          <a:blip r:embed="rId2" cstate="screen">
            <a:extLst>
              <a:ext uri="{28A0092B-C50C-407E-A947-70E740481C1C}">
                <a14:useLocalDpi xmlns:a14="http://schemas.microsoft.com/office/drawing/2010/main"/>
              </a:ext>
            </a:extLst>
          </a:blip>
          <a:stretch>
            <a:fillRect/>
          </a:stretch>
        </p:blipFill>
        <p:spPr>
          <a:xfrm>
            <a:off x="279931" y="2911171"/>
            <a:ext cx="9630551" cy="4290534"/>
          </a:xfrm>
          <a:prstGeom prst="rect">
            <a:avLst/>
          </a:prstGeom>
        </p:spPr>
      </p:pic>
      <p:pic>
        <p:nvPicPr>
          <p:cNvPr id="5" name="Picture 4"/>
          <p:cNvPicPr/>
          <p:nvPr/>
        </p:nvPicPr>
        <p:blipFill rotWithShape="1">
          <a:blip r:embed="rId3" cstate="screen">
            <a:extLst>
              <a:ext uri="{28A0092B-C50C-407E-A947-70E740481C1C}">
                <a14:useLocalDpi xmlns:a14="http://schemas.microsoft.com/office/drawing/2010/main"/>
              </a:ext>
            </a:extLst>
          </a:blip>
          <a:srcRect/>
          <a:stretch/>
        </p:blipFill>
        <p:spPr bwMode="auto">
          <a:xfrm>
            <a:off x="213925" y="784312"/>
            <a:ext cx="1301675" cy="2076581"/>
          </a:xfrm>
          <a:prstGeom prst="rect">
            <a:avLst/>
          </a:prstGeom>
          <a:noFill/>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77825469"/>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4380" y="3215641"/>
            <a:ext cx="8585141" cy="1175706"/>
          </a:xfrm>
          <a:prstGeom prst="rect">
            <a:avLst/>
          </a:prstGeom>
          <a:noFill/>
        </p:spPr>
        <p:txBody>
          <a:bodyPr wrap="square" rtlCol="0">
            <a:spAutoFit/>
          </a:bodyPr>
          <a:lstStyle/>
          <a:p>
            <a:pPr algn="ctr"/>
            <a:r>
              <a:rPr lang="en-US" sz="3520" dirty="0"/>
              <a:t>CRNS Backpack Surveys At Established Research Sites To Enhance Science </a:t>
            </a:r>
          </a:p>
        </p:txBody>
      </p:sp>
    </p:spTree>
    <p:extLst>
      <p:ext uri="{BB962C8B-B14F-4D97-AF65-F5344CB8AC3E}">
        <p14:creationId xmlns:p14="http://schemas.microsoft.com/office/powerpoint/2010/main" val="1928435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40971" y="114301"/>
            <a:ext cx="7705927" cy="461665"/>
          </a:xfrm>
          <a:prstGeom prst="rect">
            <a:avLst/>
          </a:prstGeom>
          <a:noFill/>
        </p:spPr>
        <p:txBody>
          <a:bodyPr wrap="square" rtlCol="0">
            <a:spAutoFit/>
          </a:bodyPr>
          <a:lstStyle/>
          <a:p>
            <a:pPr algn="ctr"/>
            <a:r>
              <a:rPr lang="en-US" sz="2400" dirty="0"/>
              <a:t>Spain CRNS Backpack Surveys At Established Site</a:t>
            </a:r>
          </a:p>
        </p:txBody>
      </p:sp>
      <p:sp>
        <p:nvSpPr>
          <p:cNvPr id="3" name="TextBox 2">
            <a:extLst>
              <a:ext uri="{FF2B5EF4-FFF2-40B4-BE49-F238E27FC236}">
                <a16:creationId xmlns:a16="http://schemas.microsoft.com/office/drawing/2014/main" id="{2A3B8326-B095-674F-8A60-B1BDB9A54931}"/>
              </a:ext>
            </a:extLst>
          </p:cNvPr>
          <p:cNvSpPr txBox="1"/>
          <p:nvPr/>
        </p:nvSpPr>
        <p:spPr>
          <a:xfrm>
            <a:off x="-19924" y="7337180"/>
            <a:ext cx="8465820" cy="329321"/>
          </a:xfrm>
          <a:prstGeom prst="rect">
            <a:avLst/>
          </a:prstGeom>
          <a:noFill/>
        </p:spPr>
        <p:txBody>
          <a:bodyPr wrap="square" rtlCol="0">
            <a:spAutoFit/>
          </a:bodyPr>
          <a:lstStyle/>
          <a:p>
            <a:r>
              <a:rPr lang="en-US" sz="1540" dirty="0"/>
              <a:t>In collaboration with A. </a:t>
            </a:r>
            <a:r>
              <a:rPr lang="en-US" sz="1540" dirty="0" err="1"/>
              <a:t>Navas</a:t>
            </a:r>
            <a:r>
              <a:rPr lang="en-US" sz="1540" dirty="0"/>
              <a:t>, L. Gaspar Ferrer, I. </a:t>
            </a:r>
            <a:r>
              <a:rPr lang="en-US" sz="1540" dirty="0" err="1"/>
              <a:t>Lizaga</a:t>
            </a:r>
            <a:r>
              <a:rPr lang="en-US" sz="1540" dirty="0"/>
              <a:t> </a:t>
            </a:r>
            <a:r>
              <a:rPr lang="en-US" sz="1540" dirty="0" err="1"/>
              <a:t>Villuendas</a:t>
            </a:r>
            <a:r>
              <a:rPr lang="en-US" sz="1540" dirty="0"/>
              <a:t> </a:t>
            </a:r>
          </a:p>
        </p:txBody>
      </p:sp>
      <p:pic>
        <p:nvPicPr>
          <p:cNvPr id="5" name="Picture 4">
            <a:extLst>
              <a:ext uri="{FF2B5EF4-FFF2-40B4-BE49-F238E27FC236}">
                <a16:creationId xmlns:a16="http://schemas.microsoft.com/office/drawing/2014/main" id="{06DDF893-50E2-CD46-A2CC-3650E5859A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700625"/>
            <a:ext cx="4962747" cy="1869795"/>
          </a:xfrm>
          <a:prstGeom prst="rect">
            <a:avLst/>
          </a:prstGeom>
        </p:spPr>
      </p:pic>
      <p:pic>
        <p:nvPicPr>
          <p:cNvPr id="7" name="Picture 6">
            <a:extLst>
              <a:ext uri="{FF2B5EF4-FFF2-40B4-BE49-F238E27FC236}">
                <a16:creationId xmlns:a16="http://schemas.microsoft.com/office/drawing/2014/main" id="{3D8FC295-C235-0A4E-A581-3B5CE2A884E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695383"/>
            <a:ext cx="8946897" cy="4558118"/>
          </a:xfrm>
          <a:prstGeom prst="rect">
            <a:avLst/>
          </a:prstGeom>
        </p:spPr>
      </p:pic>
      <p:pic>
        <p:nvPicPr>
          <p:cNvPr id="8" name="2 Imagen">
            <a:extLst>
              <a:ext uri="{FF2B5EF4-FFF2-40B4-BE49-F238E27FC236}">
                <a16:creationId xmlns:a16="http://schemas.microsoft.com/office/drawing/2014/main" id="{73786230-5874-9343-9215-06970057C3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81777" y="741606"/>
            <a:ext cx="4676623" cy="1787834"/>
          </a:xfrm>
          <a:prstGeom prst="rect">
            <a:avLst/>
          </a:prstGeom>
          <a:ln>
            <a:solidFill>
              <a:schemeClr val="bg1">
                <a:lumMod val="65000"/>
              </a:schemeClr>
            </a:solidFill>
          </a:ln>
        </p:spPr>
      </p:pic>
    </p:spTree>
    <p:extLst>
      <p:ext uri="{BB962C8B-B14F-4D97-AF65-F5344CB8AC3E}">
        <p14:creationId xmlns:p14="http://schemas.microsoft.com/office/powerpoint/2010/main" val="3359106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1379" y="114300"/>
            <a:ext cx="8585141" cy="498598"/>
          </a:xfrm>
          <a:prstGeom prst="rect">
            <a:avLst/>
          </a:prstGeom>
          <a:noFill/>
        </p:spPr>
        <p:txBody>
          <a:bodyPr wrap="square" rtlCol="0">
            <a:spAutoFit/>
          </a:bodyPr>
          <a:lstStyle/>
          <a:p>
            <a:pPr algn="ctr"/>
            <a:r>
              <a:rPr lang="en-US" sz="2640" dirty="0"/>
              <a:t>Spain CRNS Backpack Surveys</a:t>
            </a:r>
          </a:p>
        </p:txBody>
      </p:sp>
      <p:sp>
        <p:nvSpPr>
          <p:cNvPr id="3" name="TextBox 2">
            <a:extLst>
              <a:ext uri="{FF2B5EF4-FFF2-40B4-BE49-F238E27FC236}">
                <a16:creationId xmlns:a16="http://schemas.microsoft.com/office/drawing/2014/main" id="{2A3B8326-B095-674F-8A60-B1BDB9A54931}"/>
              </a:ext>
            </a:extLst>
          </p:cNvPr>
          <p:cNvSpPr txBox="1"/>
          <p:nvPr/>
        </p:nvSpPr>
        <p:spPr>
          <a:xfrm>
            <a:off x="-19924" y="7337180"/>
            <a:ext cx="8465820" cy="329321"/>
          </a:xfrm>
          <a:prstGeom prst="rect">
            <a:avLst/>
          </a:prstGeom>
          <a:noFill/>
        </p:spPr>
        <p:txBody>
          <a:bodyPr wrap="square" rtlCol="0">
            <a:spAutoFit/>
          </a:bodyPr>
          <a:lstStyle/>
          <a:p>
            <a:r>
              <a:rPr lang="en-US" sz="1540" dirty="0"/>
              <a:t>In collaboration with A. </a:t>
            </a:r>
            <a:r>
              <a:rPr lang="en-US" sz="1540" dirty="0" err="1"/>
              <a:t>Navas</a:t>
            </a:r>
            <a:r>
              <a:rPr lang="en-US" sz="1540" dirty="0"/>
              <a:t>, L. Gaspar Ferrer, I. </a:t>
            </a:r>
            <a:r>
              <a:rPr lang="en-US" sz="1540" dirty="0" err="1"/>
              <a:t>Lizaga</a:t>
            </a:r>
            <a:r>
              <a:rPr lang="en-US" sz="1540" dirty="0"/>
              <a:t> </a:t>
            </a:r>
            <a:r>
              <a:rPr lang="en-US" sz="1540" dirty="0" err="1"/>
              <a:t>Villuendas</a:t>
            </a:r>
            <a:r>
              <a:rPr lang="en-US" sz="1540" dirty="0"/>
              <a:t> </a:t>
            </a:r>
          </a:p>
        </p:txBody>
      </p:sp>
      <p:pic>
        <p:nvPicPr>
          <p:cNvPr id="5" name="Picture 4">
            <a:extLst>
              <a:ext uri="{FF2B5EF4-FFF2-40B4-BE49-F238E27FC236}">
                <a16:creationId xmlns:a16="http://schemas.microsoft.com/office/drawing/2014/main" id="{19E92916-68FB-BB4B-BCCA-B7E43A6885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24940" y="2996939"/>
            <a:ext cx="8328115" cy="4358640"/>
          </a:xfrm>
          <a:prstGeom prst="rect">
            <a:avLst/>
          </a:prstGeom>
        </p:spPr>
      </p:pic>
      <p:pic>
        <p:nvPicPr>
          <p:cNvPr id="8" name="Picture 6" descr="I:\TRABAJO\F\LETICIA\ARTICULOS\2012-13\GEODERMA_SCI Tesis 1 (Cs act-invt &amp; propertie_5 transect)\FIGURES\Fig 02_Cs Profile-B_COLOUR.jpg">
            <a:extLst>
              <a:ext uri="{FF2B5EF4-FFF2-40B4-BE49-F238E27FC236}">
                <a16:creationId xmlns:a16="http://schemas.microsoft.com/office/drawing/2014/main" id="{AE137FE1-CC00-6644-9AD6-D0DE7044D66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2616" y="743485"/>
            <a:ext cx="5376381" cy="406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4029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1379" y="114300"/>
            <a:ext cx="8585141" cy="498598"/>
          </a:xfrm>
          <a:prstGeom prst="rect">
            <a:avLst/>
          </a:prstGeom>
          <a:noFill/>
        </p:spPr>
        <p:txBody>
          <a:bodyPr wrap="square" rtlCol="0">
            <a:spAutoFit/>
          </a:bodyPr>
          <a:lstStyle/>
          <a:p>
            <a:pPr algn="ctr"/>
            <a:r>
              <a:rPr lang="en-US" sz="2640" dirty="0"/>
              <a:t>Spain CRNS Backpack Surveys</a:t>
            </a:r>
          </a:p>
        </p:txBody>
      </p:sp>
      <p:pic>
        <p:nvPicPr>
          <p:cNvPr id="4" name="Picture 3" descr="CRNP_T5 service 4_2018.07.0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82076" y="3762569"/>
            <a:ext cx="4165569" cy="3124177"/>
          </a:xfrm>
          <a:prstGeom prst="rect">
            <a:avLst/>
          </a:prstGeom>
        </p:spPr>
      </p:pic>
      <p:pic>
        <p:nvPicPr>
          <p:cNvPr id="5" name="Picture 4" descr="CRNP_T5 service 6_2018.08.0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62872" y="3155717"/>
            <a:ext cx="2695528" cy="3731030"/>
          </a:xfrm>
          <a:prstGeom prst="rect">
            <a:avLst/>
          </a:prstGeom>
        </p:spPr>
      </p:pic>
      <p:pic>
        <p:nvPicPr>
          <p:cNvPr id="6" name="Picture 5" descr="Screen Shot 2018-06-13 at 11.48.34 A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82076" y="622132"/>
            <a:ext cx="3479677" cy="3125024"/>
          </a:xfrm>
          <a:prstGeom prst="rect">
            <a:avLst/>
          </a:prstGeom>
        </p:spPr>
      </p:pic>
      <p:pic>
        <p:nvPicPr>
          <p:cNvPr id="7" name="Picture 6" descr="Screen Shot 2018-06-13 at 11.46.43 A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33393" y="637544"/>
            <a:ext cx="3225008" cy="2896142"/>
          </a:xfrm>
          <a:prstGeom prst="rect">
            <a:avLst/>
          </a:prstGeom>
        </p:spPr>
      </p:pic>
      <p:sp>
        <p:nvSpPr>
          <p:cNvPr id="8" name="TextBox 7"/>
          <p:cNvSpPr txBox="1"/>
          <p:nvPr/>
        </p:nvSpPr>
        <p:spPr>
          <a:xfrm>
            <a:off x="66073" y="2889248"/>
            <a:ext cx="3116003" cy="2677656"/>
          </a:xfrm>
          <a:prstGeom prst="rect">
            <a:avLst/>
          </a:prstGeom>
          <a:noFill/>
        </p:spPr>
        <p:txBody>
          <a:bodyPr wrap="square" rtlCol="0">
            <a:spAutoFit/>
          </a:bodyPr>
          <a:lstStyle/>
          <a:p>
            <a:r>
              <a:rPr lang="en-US" sz="2800" dirty="0"/>
              <a:t>3 Study sites in Eastern Spain (T5, TC, TS) with 7, 6, and 5 surveys in wet and dry conditions</a:t>
            </a:r>
          </a:p>
        </p:txBody>
      </p:sp>
      <p:sp>
        <p:nvSpPr>
          <p:cNvPr id="3" name="TextBox 2">
            <a:extLst>
              <a:ext uri="{FF2B5EF4-FFF2-40B4-BE49-F238E27FC236}">
                <a16:creationId xmlns:a16="http://schemas.microsoft.com/office/drawing/2014/main" id="{2A3B8326-B095-674F-8A60-B1BDB9A54931}"/>
              </a:ext>
            </a:extLst>
          </p:cNvPr>
          <p:cNvSpPr txBox="1"/>
          <p:nvPr/>
        </p:nvSpPr>
        <p:spPr>
          <a:xfrm>
            <a:off x="-19924" y="7337180"/>
            <a:ext cx="8465820" cy="329321"/>
          </a:xfrm>
          <a:prstGeom prst="rect">
            <a:avLst/>
          </a:prstGeom>
          <a:noFill/>
        </p:spPr>
        <p:txBody>
          <a:bodyPr wrap="square" rtlCol="0">
            <a:spAutoFit/>
          </a:bodyPr>
          <a:lstStyle/>
          <a:p>
            <a:r>
              <a:rPr lang="en-US" sz="1540" dirty="0"/>
              <a:t>In collaboration with A. </a:t>
            </a:r>
            <a:r>
              <a:rPr lang="en-US" sz="1540" dirty="0" err="1"/>
              <a:t>Navas</a:t>
            </a:r>
            <a:r>
              <a:rPr lang="en-US" sz="1540" dirty="0"/>
              <a:t>, L. Gaspar Ferrer, I. </a:t>
            </a:r>
            <a:r>
              <a:rPr lang="en-US" sz="1540" dirty="0" err="1"/>
              <a:t>Lizaga</a:t>
            </a:r>
            <a:r>
              <a:rPr lang="en-US" sz="1540" dirty="0"/>
              <a:t> </a:t>
            </a:r>
            <a:r>
              <a:rPr lang="en-US" sz="1540" dirty="0" err="1"/>
              <a:t>Villuendas</a:t>
            </a:r>
            <a:r>
              <a:rPr lang="en-US" sz="1540" dirty="0"/>
              <a:t> </a:t>
            </a:r>
          </a:p>
        </p:txBody>
      </p:sp>
    </p:spTree>
    <p:extLst>
      <p:ext uri="{BB962C8B-B14F-4D97-AF65-F5344CB8AC3E}">
        <p14:creationId xmlns:p14="http://schemas.microsoft.com/office/powerpoint/2010/main" val="349248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
          <p:cNvSpPr txBox="1">
            <a:spLocks noChangeArrowheads="1"/>
          </p:cNvSpPr>
          <p:nvPr/>
        </p:nvSpPr>
        <p:spPr bwMode="auto">
          <a:xfrm>
            <a:off x="1" y="34925"/>
            <a:ext cx="10058400" cy="6568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1823" tIns="50911" rIns="101823" bIns="5091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dirty="0">
                <a:solidFill>
                  <a:srgbClr val="000000"/>
                </a:solidFill>
                <a:latin typeface="+mn-lt"/>
                <a:cs typeface="Comic Sans MS" charset="0"/>
              </a:rPr>
              <a:t>Overview</a:t>
            </a:r>
          </a:p>
        </p:txBody>
      </p:sp>
      <p:sp>
        <p:nvSpPr>
          <p:cNvPr id="24579" name="Slide Number Placeholder 3"/>
          <p:cNvSpPr>
            <a:spLocks noGrp="1"/>
          </p:cNvSpPr>
          <p:nvPr>
            <p:ph type="sldNum" sz="quarter" idx="12"/>
          </p:nvPr>
        </p:nvSpPr>
        <p:spPr>
          <a:xfrm>
            <a:off x="9580563" y="7405688"/>
            <a:ext cx="477837" cy="3667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l" eaLnBrk="1" hangingPunct="1"/>
            <a:fld id="{D24DD9B0-C3E1-8B41-9827-59C906B6B161}" type="slidenum">
              <a:rPr lang="en-US" sz="1600" b="0"/>
              <a:pPr algn="l" eaLnBrk="1" hangingPunct="1"/>
              <a:t>2</a:t>
            </a:fld>
            <a:endParaRPr lang="en-US" sz="1600" b="0"/>
          </a:p>
        </p:txBody>
      </p:sp>
      <p:sp>
        <p:nvSpPr>
          <p:cNvPr id="16" name="TextBox 21"/>
          <p:cNvSpPr txBox="1">
            <a:spLocks noChangeArrowheads="1"/>
          </p:cNvSpPr>
          <p:nvPr/>
        </p:nvSpPr>
        <p:spPr bwMode="auto">
          <a:xfrm>
            <a:off x="0" y="1196744"/>
            <a:ext cx="10058400" cy="45174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1823" tIns="50911" rIns="101823" bIns="50911">
            <a:spAutoFit/>
          </a:bodyPr>
          <a:lstStyle>
            <a:lvl1pPr marL="457200" indent="-457200"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eaLnBrk="1" hangingPunct="1">
              <a:lnSpc>
                <a:spcPct val="130000"/>
              </a:lnSpc>
              <a:buFont typeface="Arial" charset="0"/>
              <a:buChar char="•"/>
              <a:defRPr/>
            </a:pPr>
            <a:r>
              <a:rPr lang="en-US" sz="3200" dirty="0"/>
              <a:t>Why we need spatial data for agriculture</a:t>
            </a:r>
          </a:p>
          <a:p>
            <a:pPr eaLnBrk="1" hangingPunct="1">
              <a:lnSpc>
                <a:spcPct val="130000"/>
              </a:lnSpc>
              <a:buFont typeface="Arial" charset="0"/>
              <a:buChar char="•"/>
              <a:defRPr/>
            </a:pPr>
            <a:endParaRPr lang="en-US" sz="3200" dirty="0"/>
          </a:p>
          <a:p>
            <a:pPr eaLnBrk="1" hangingPunct="1">
              <a:lnSpc>
                <a:spcPct val="130000"/>
              </a:lnSpc>
              <a:buFont typeface="Arial" charset="0"/>
              <a:buChar char="•"/>
              <a:defRPr/>
            </a:pPr>
            <a:r>
              <a:rPr lang="en-US" sz="3200" dirty="0"/>
              <a:t>Design of spatial surveys</a:t>
            </a:r>
          </a:p>
          <a:p>
            <a:pPr eaLnBrk="1" hangingPunct="1">
              <a:lnSpc>
                <a:spcPct val="130000"/>
              </a:lnSpc>
              <a:buFont typeface="Arial" charset="0"/>
              <a:buChar char="•"/>
              <a:defRPr/>
            </a:pPr>
            <a:endParaRPr lang="en-US" sz="3200" dirty="0"/>
          </a:p>
          <a:p>
            <a:pPr eaLnBrk="1" hangingPunct="1">
              <a:lnSpc>
                <a:spcPct val="130000"/>
              </a:lnSpc>
              <a:buFont typeface="Arial" charset="0"/>
              <a:buChar char="•"/>
              <a:defRPr/>
            </a:pPr>
            <a:r>
              <a:rPr lang="en-US" sz="3200" dirty="0"/>
              <a:t>1D transect examples and case study in Spain</a:t>
            </a:r>
          </a:p>
          <a:p>
            <a:pPr eaLnBrk="1" hangingPunct="1">
              <a:lnSpc>
                <a:spcPct val="130000"/>
              </a:lnSpc>
              <a:buFont typeface="Arial" charset="0"/>
              <a:buChar char="•"/>
              <a:defRPr/>
            </a:pPr>
            <a:endParaRPr lang="en-US" sz="3200" dirty="0"/>
          </a:p>
          <a:p>
            <a:pPr eaLnBrk="1" hangingPunct="1">
              <a:lnSpc>
                <a:spcPct val="130000"/>
              </a:lnSpc>
              <a:buFont typeface="Arial" charset="0"/>
              <a:buChar char="•"/>
              <a:defRPr/>
            </a:pPr>
            <a:r>
              <a:rPr lang="en-US" sz="3200" dirty="0"/>
              <a:t>2D examples at watershed and field scale</a:t>
            </a:r>
          </a:p>
        </p:txBody>
      </p:sp>
    </p:spTree>
    <p:extLst>
      <p:ext uri="{BB962C8B-B14F-4D97-AF65-F5344CB8AC3E}">
        <p14:creationId xmlns:p14="http://schemas.microsoft.com/office/powerpoint/2010/main" val="546405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1379" y="114300"/>
            <a:ext cx="8585141" cy="498598"/>
          </a:xfrm>
          <a:prstGeom prst="rect">
            <a:avLst/>
          </a:prstGeom>
          <a:noFill/>
        </p:spPr>
        <p:txBody>
          <a:bodyPr wrap="square" rtlCol="0">
            <a:spAutoFit/>
          </a:bodyPr>
          <a:lstStyle/>
          <a:p>
            <a:pPr algn="ctr"/>
            <a:r>
              <a:rPr lang="en-US" sz="2640" dirty="0"/>
              <a:t>Spain CRNS Backpack Surveys</a:t>
            </a:r>
          </a:p>
        </p:txBody>
      </p:sp>
      <p:sp>
        <p:nvSpPr>
          <p:cNvPr id="3" name="TextBox 2">
            <a:extLst>
              <a:ext uri="{FF2B5EF4-FFF2-40B4-BE49-F238E27FC236}">
                <a16:creationId xmlns:a16="http://schemas.microsoft.com/office/drawing/2014/main" id="{2A3B8326-B095-674F-8A60-B1BDB9A54931}"/>
              </a:ext>
            </a:extLst>
          </p:cNvPr>
          <p:cNvSpPr txBox="1"/>
          <p:nvPr/>
        </p:nvSpPr>
        <p:spPr>
          <a:xfrm>
            <a:off x="-19924" y="7337180"/>
            <a:ext cx="8465820" cy="329321"/>
          </a:xfrm>
          <a:prstGeom prst="rect">
            <a:avLst/>
          </a:prstGeom>
          <a:noFill/>
        </p:spPr>
        <p:txBody>
          <a:bodyPr wrap="square" rtlCol="0">
            <a:spAutoFit/>
          </a:bodyPr>
          <a:lstStyle/>
          <a:p>
            <a:r>
              <a:rPr lang="en-US" sz="1540" dirty="0"/>
              <a:t>In collaboration with A. </a:t>
            </a:r>
            <a:r>
              <a:rPr lang="en-US" sz="1540" dirty="0" err="1"/>
              <a:t>Navas</a:t>
            </a:r>
            <a:r>
              <a:rPr lang="en-US" sz="1540" dirty="0"/>
              <a:t>, L. Gaspar Ferrer, I. </a:t>
            </a:r>
            <a:r>
              <a:rPr lang="en-US" sz="1540" dirty="0" err="1"/>
              <a:t>Lizaga</a:t>
            </a:r>
            <a:r>
              <a:rPr lang="en-US" sz="1540" dirty="0"/>
              <a:t> </a:t>
            </a:r>
            <a:r>
              <a:rPr lang="en-US" sz="1540" dirty="0" err="1"/>
              <a:t>Villuendas</a:t>
            </a:r>
            <a:r>
              <a:rPr lang="en-US" sz="1540" dirty="0"/>
              <a:t> </a:t>
            </a:r>
          </a:p>
        </p:txBody>
      </p:sp>
      <p:pic>
        <p:nvPicPr>
          <p:cNvPr id="11" name="Picture 10">
            <a:extLst>
              <a:ext uri="{FF2B5EF4-FFF2-40B4-BE49-F238E27FC236}">
                <a16:creationId xmlns:a16="http://schemas.microsoft.com/office/drawing/2014/main" id="{8C99406B-6948-8E4B-BE2D-5F15499682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39659"/>
            <a:ext cx="10058400" cy="5893083"/>
          </a:xfrm>
          <a:prstGeom prst="rect">
            <a:avLst/>
          </a:prstGeom>
        </p:spPr>
      </p:pic>
    </p:spTree>
    <p:extLst>
      <p:ext uri="{BB962C8B-B14F-4D97-AF65-F5344CB8AC3E}">
        <p14:creationId xmlns:p14="http://schemas.microsoft.com/office/powerpoint/2010/main" val="1664421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685EDF7-B288-48A6-A254-5798E6BBA59B}" type="slidenum">
              <a:rPr lang="en-US" smtClean="0"/>
              <a:t>21</a:t>
            </a:fld>
            <a:endParaRPr lang="en-US"/>
          </a:p>
        </p:txBody>
      </p:sp>
      <p:sp>
        <p:nvSpPr>
          <p:cNvPr id="3" name="TextBox 2"/>
          <p:cNvSpPr txBox="1"/>
          <p:nvPr/>
        </p:nvSpPr>
        <p:spPr>
          <a:xfrm>
            <a:off x="0" y="686164"/>
            <a:ext cx="10058399" cy="3340273"/>
          </a:xfrm>
          <a:prstGeom prst="rect">
            <a:avLst/>
          </a:prstGeom>
          <a:noFill/>
        </p:spPr>
        <p:txBody>
          <a:bodyPr wrap="square" rtlCol="0">
            <a:spAutoFit/>
          </a:bodyPr>
          <a:lstStyle/>
          <a:p>
            <a:r>
              <a:rPr lang="is-IS" sz="2400" dirty="0"/>
              <a:t>Use EOF framework to seperate spatial and temporal soil moisture anomalies</a:t>
            </a:r>
          </a:p>
          <a:p>
            <a:endParaRPr lang="is-IS" sz="3106" dirty="0"/>
          </a:p>
          <a:p>
            <a:pPr marL="1047806" lvl="1" indent="-554721">
              <a:buFont typeface="Arial" charset="0"/>
              <a:buChar char="•"/>
            </a:pPr>
            <a:r>
              <a:rPr lang="is-IS" sz="2200" dirty="0"/>
              <a:t>Spatial loadings map (EOFs) can be used to group sites of “like” soil moisture states</a:t>
            </a:r>
          </a:p>
          <a:p>
            <a:pPr marL="1047806" lvl="1" indent="-554721">
              <a:buFont typeface="Arial" charset="0"/>
              <a:buChar char="•"/>
            </a:pPr>
            <a:r>
              <a:rPr lang="is-IS" sz="2200" dirty="0"/>
              <a:t>Spatial moments of point sensors can be used to describe temporal varying component (ECs)</a:t>
            </a:r>
          </a:p>
          <a:p>
            <a:pPr marL="1047806" lvl="1" indent="-554721">
              <a:buFont typeface="Arial" charset="0"/>
              <a:buChar char="•"/>
            </a:pPr>
            <a:r>
              <a:rPr lang="is-IS" sz="2200" dirty="0"/>
              <a:t>Combine reduced number of spatial (EOFs) and time varying loadings (EC) to reconstruct spatial patterns across space and time</a:t>
            </a:r>
            <a:endParaRPr lang="en-US" sz="2200"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 y="4671920"/>
            <a:ext cx="5312792" cy="2580199"/>
          </a:xfrm>
          <a:prstGeom prst="rect">
            <a:avLst/>
          </a:prstGeom>
        </p:spPr>
      </p:pic>
      <p:pic>
        <p:nvPicPr>
          <p:cNvPr id="6" name="Picture 5">
            <a:extLst>
              <a:ext uri="{FF2B5EF4-FFF2-40B4-BE49-F238E27FC236}">
                <a16:creationId xmlns:a16="http://schemas.microsoft.com/office/drawing/2014/main" id="{A63CE5A7-FCD9-7E47-843B-F4C27E0CD7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7400" y="5933026"/>
            <a:ext cx="4191000" cy="1735296"/>
          </a:xfrm>
          <a:prstGeom prst="rect">
            <a:avLst/>
          </a:prstGeom>
        </p:spPr>
      </p:pic>
      <p:pic>
        <p:nvPicPr>
          <p:cNvPr id="7" name="Picture 6">
            <a:extLst>
              <a:ext uri="{FF2B5EF4-FFF2-40B4-BE49-F238E27FC236}">
                <a16:creationId xmlns:a16="http://schemas.microsoft.com/office/drawing/2014/main" id="{FB27CED8-B10C-0543-8445-BD725FD8D2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67401" y="4026437"/>
            <a:ext cx="4126983" cy="1864785"/>
          </a:xfrm>
          <a:prstGeom prst="rect">
            <a:avLst/>
          </a:prstGeom>
        </p:spPr>
      </p:pic>
    </p:spTree>
    <p:extLst>
      <p:ext uri="{BB962C8B-B14F-4D97-AF65-F5344CB8AC3E}">
        <p14:creationId xmlns:p14="http://schemas.microsoft.com/office/powerpoint/2010/main" val="3198262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1379" y="114300"/>
            <a:ext cx="8585141" cy="498598"/>
          </a:xfrm>
          <a:prstGeom prst="rect">
            <a:avLst/>
          </a:prstGeom>
          <a:noFill/>
        </p:spPr>
        <p:txBody>
          <a:bodyPr wrap="square" rtlCol="0">
            <a:spAutoFit/>
          </a:bodyPr>
          <a:lstStyle/>
          <a:p>
            <a:pPr algn="ctr"/>
            <a:r>
              <a:rPr lang="en-US" sz="2640" dirty="0"/>
              <a:t>Spain CRNS Backpack Surveys</a:t>
            </a:r>
          </a:p>
        </p:txBody>
      </p:sp>
      <p:sp>
        <p:nvSpPr>
          <p:cNvPr id="3" name="TextBox 2">
            <a:extLst>
              <a:ext uri="{FF2B5EF4-FFF2-40B4-BE49-F238E27FC236}">
                <a16:creationId xmlns:a16="http://schemas.microsoft.com/office/drawing/2014/main" id="{2A3B8326-B095-674F-8A60-B1BDB9A54931}"/>
              </a:ext>
            </a:extLst>
          </p:cNvPr>
          <p:cNvSpPr txBox="1"/>
          <p:nvPr/>
        </p:nvSpPr>
        <p:spPr>
          <a:xfrm>
            <a:off x="-19924" y="7337180"/>
            <a:ext cx="8465820" cy="329321"/>
          </a:xfrm>
          <a:prstGeom prst="rect">
            <a:avLst/>
          </a:prstGeom>
          <a:noFill/>
        </p:spPr>
        <p:txBody>
          <a:bodyPr wrap="square" rtlCol="0">
            <a:spAutoFit/>
          </a:bodyPr>
          <a:lstStyle/>
          <a:p>
            <a:r>
              <a:rPr lang="en-US" sz="1540" dirty="0"/>
              <a:t>In collaboration with A. </a:t>
            </a:r>
            <a:r>
              <a:rPr lang="en-US" sz="1540" dirty="0" err="1"/>
              <a:t>Navas</a:t>
            </a:r>
            <a:r>
              <a:rPr lang="en-US" sz="1540" dirty="0"/>
              <a:t>, L. Gaspar Ferrer, I. </a:t>
            </a:r>
            <a:r>
              <a:rPr lang="en-US" sz="1540" dirty="0" err="1"/>
              <a:t>Lizaga</a:t>
            </a:r>
            <a:r>
              <a:rPr lang="en-US" sz="1540" dirty="0"/>
              <a:t> </a:t>
            </a:r>
            <a:r>
              <a:rPr lang="en-US" sz="1540" dirty="0" err="1"/>
              <a:t>Villuendas</a:t>
            </a:r>
            <a:r>
              <a:rPr lang="en-US" sz="1540" dirty="0"/>
              <a:t> </a:t>
            </a:r>
          </a:p>
        </p:txBody>
      </p:sp>
      <p:pic>
        <p:nvPicPr>
          <p:cNvPr id="5" name="Picture 4">
            <a:extLst>
              <a:ext uri="{FF2B5EF4-FFF2-40B4-BE49-F238E27FC236}">
                <a16:creationId xmlns:a16="http://schemas.microsoft.com/office/drawing/2014/main" id="{1639A25D-A369-0848-A9FD-F34B9A861D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924" y="2545080"/>
            <a:ext cx="10058400" cy="4112548"/>
          </a:xfrm>
          <a:prstGeom prst="rect">
            <a:avLst/>
          </a:prstGeom>
        </p:spPr>
      </p:pic>
      <p:sp>
        <p:nvSpPr>
          <p:cNvPr id="6" name="TextBox 5">
            <a:extLst>
              <a:ext uri="{FF2B5EF4-FFF2-40B4-BE49-F238E27FC236}">
                <a16:creationId xmlns:a16="http://schemas.microsoft.com/office/drawing/2014/main" id="{0D3ADC08-0E05-F94B-BBB2-CC5D0A4B1B56}"/>
              </a:ext>
            </a:extLst>
          </p:cNvPr>
          <p:cNvSpPr txBox="1"/>
          <p:nvPr/>
        </p:nvSpPr>
        <p:spPr>
          <a:xfrm>
            <a:off x="818276" y="1058847"/>
            <a:ext cx="8382000" cy="1040285"/>
          </a:xfrm>
          <a:prstGeom prst="rect">
            <a:avLst/>
          </a:prstGeom>
          <a:noFill/>
        </p:spPr>
        <p:txBody>
          <a:bodyPr wrap="square" rtlCol="0">
            <a:spAutoFit/>
          </a:bodyPr>
          <a:lstStyle/>
          <a:p>
            <a:r>
              <a:rPr lang="en-US" sz="3080" dirty="0"/>
              <a:t>93% of Spatial SM Variability contained in 1</a:t>
            </a:r>
            <a:r>
              <a:rPr lang="en-US" sz="3080" baseline="30000" dirty="0"/>
              <a:t>st</a:t>
            </a:r>
            <a:r>
              <a:rPr lang="en-US" sz="3080" dirty="0"/>
              <a:t> EOF/PCA axis </a:t>
            </a:r>
          </a:p>
        </p:txBody>
      </p:sp>
      <p:sp>
        <p:nvSpPr>
          <p:cNvPr id="7" name="TextBox 6">
            <a:extLst>
              <a:ext uri="{FF2B5EF4-FFF2-40B4-BE49-F238E27FC236}">
                <a16:creationId xmlns:a16="http://schemas.microsoft.com/office/drawing/2014/main" id="{0063AC82-6709-E64F-A97A-3BF72A16F49A}"/>
              </a:ext>
            </a:extLst>
          </p:cNvPr>
          <p:cNvSpPr txBox="1"/>
          <p:nvPr/>
        </p:nvSpPr>
        <p:spPr>
          <a:xfrm>
            <a:off x="7939455" y="4533059"/>
            <a:ext cx="2159396" cy="830997"/>
          </a:xfrm>
          <a:prstGeom prst="rect">
            <a:avLst/>
          </a:prstGeom>
          <a:noFill/>
        </p:spPr>
        <p:txBody>
          <a:bodyPr wrap="square" rtlCol="0">
            <a:spAutoFit/>
          </a:bodyPr>
          <a:lstStyle/>
          <a:p>
            <a:r>
              <a:rPr lang="en-US" sz="2400" dirty="0"/>
              <a:t>Transect Average</a:t>
            </a:r>
          </a:p>
        </p:txBody>
      </p:sp>
      <p:sp>
        <p:nvSpPr>
          <p:cNvPr id="8" name="TextBox 7">
            <a:extLst>
              <a:ext uri="{FF2B5EF4-FFF2-40B4-BE49-F238E27FC236}">
                <a16:creationId xmlns:a16="http://schemas.microsoft.com/office/drawing/2014/main" id="{490577BD-C74C-594E-A510-274515DAC765}"/>
              </a:ext>
            </a:extLst>
          </p:cNvPr>
          <p:cNvSpPr txBox="1"/>
          <p:nvPr/>
        </p:nvSpPr>
        <p:spPr>
          <a:xfrm>
            <a:off x="7899004" y="5575123"/>
            <a:ext cx="2159396" cy="461665"/>
          </a:xfrm>
          <a:prstGeom prst="rect">
            <a:avLst/>
          </a:prstGeom>
          <a:noFill/>
        </p:spPr>
        <p:txBody>
          <a:bodyPr wrap="square" rtlCol="0">
            <a:spAutoFit/>
          </a:bodyPr>
          <a:lstStyle/>
          <a:p>
            <a:r>
              <a:rPr lang="en-US" sz="2400" dirty="0"/>
              <a:t>Relative Dry</a:t>
            </a:r>
          </a:p>
        </p:txBody>
      </p:sp>
      <p:sp>
        <p:nvSpPr>
          <p:cNvPr id="9" name="TextBox 8">
            <a:extLst>
              <a:ext uri="{FF2B5EF4-FFF2-40B4-BE49-F238E27FC236}">
                <a16:creationId xmlns:a16="http://schemas.microsoft.com/office/drawing/2014/main" id="{A83ED6FA-E6C5-684D-A5FC-53FB10904018}"/>
              </a:ext>
            </a:extLst>
          </p:cNvPr>
          <p:cNvSpPr txBox="1"/>
          <p:nvPr/>
        </p:nvSpPr>
        <p:spPr>
          <a:xfrm>
            <a:off x="7939455" y="3885094"/>
            <a:ext cx="2159396" cy="461665"/>
          </a:xfrm>
          <a:prstGeom prst="rect">
            <a:avLst/>
          </a:prstGeom>
          <a:noFill/>
        </p:spPr>
        <p:txBody>
          <a:bodyPr wrap="square" rtlCol="0">
            <a:spAutoFit/>
          </a:bodyPr>
          <a:lstStyle/>
          <a:p>
            <a:r>
              <a:rPr lang="en-US" sz="2400" dirty="0"/>
              <a:t>Relative Wet</a:t>
            </a:r>
          </a:p>
        </p:txBody>
      </p:sp>
    </p:spTree>
    <p:extLst>
      <p:ext uri="{BB962C8B-B14F-4D97-AF65-F5344CB8AC3E}">
        <p14:creationId xmlns:p14="http://schemas.microsoft.com/office/powerpoint/2010/main" val="38738784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1379" y="114300"/>
            <a:ext cx="8585141" cy="498598"/>
          </a:xfrm>
          <a:prstGeom prst="rect">
            <a:avLst/>
          </a:prstGeom>
          <a:noFill/>
        </p:spPr>
        <p:txBody>
          <a:bodyPr wrap="square" rtlCol="0">
            <a:spAutoFit/>
          </a:bodyPr>
          <a:lstStyle/>
          <a:p>
            <a:pPr algn="ctr"/>
            <a:r>
              <a:rPr lang="en-US" sz="2640" dirty="0"/>
              <a:t>Spain CRNS Backpack Surveys</a:t>
            </a:r>
          </a:p>
        </p:txBody>
      </p:sp>
      <p:sp>
        <p:nvSpPr>
          <p:cNvPr id="3" name="TextBox 2">
            <a:extLst>
              <a:ext uri="{FF2B5EF4-FFF2-40B4-BE49-F238E27FC236}">
                <a16:creationId xmlns:a16="http://schemas.microsoft.com/office/drawing/2014/main" id="{2A3B8326-B095-674F-8A60-B1BDB9A54931}"/>
              </a:ext>
            </a:extLst>
          </p:cNvPr>
          <p:cNvSpPr txBox="1"/>
          <p:nvPr/>
        </p:nvSpPr>
        <p:spPr>
          <a:xfrm>
            <a:off x="-19924" y="7337180"/>
            <a:ext cx="8465820" cy="329321"/>
          </a:xfrm>
          <a:prstGeom prst="rect">
            <a:avLst/>
          </a:prstGeom>
          <a:noFill/>
        </p:spPr>
        <p:txBody>
          <a:bodyPr wrap="square" rtlCol="0">
            <a:spAutoFit/>
          </a:bodyPr>
          <a:lstStyle/>
          <a:p>
            <a:r>
              <a:rPr lang="en-US" sz="1540" dirty="0"/>
              <a:t>In collaboration with A. </a:t>
            </a:r>
            <a:r>
              <a:rPr lang="en-US" sz="1540" dirty="0" err="1"/>
              <a:t>Navas</a:t>
            </a:r>
            <a:r>
              <a:rPr lang="en-US" sz="1540" dirty="0"/>
              <a:t>, L. Gaspar Ferrer, I. </a:t>
            </a:r>
            <a:r>
              <a:rPr lang="en-US" sz="1540" dirty="0" err="1"/>
              <a:t>Lizaga</a:t>
            </a:r>
            <a:r>
              <a:rPr lang="en-US" sz="1540" dirty="0"/>
              <a:t> </a:t>
            </a:r>
            <a:r>
              <a:rPr lang="en-US" sz="1540" dirty="0" err="1"/>
              <a:t>Villuendas</a:t>
            </a:r>
            <a:r>
              <a:rPr lang="en-US" sz="1540" dirty="0"/>
              <a:t> </a:t>
            </a:r>
          </a:p>
        </p:txBody>
      </p:sp>
      <p:pic>
        <p:nvPicPr>
          <p:cNvPr id="7" name="Picture 6">
            <a:extLst>
              <a:ext uri="{FF2B5EF4-FFF2-40B4-BE49-F238E27FC236}">
                <a16:creationId xmlns:a16="http://schemas.microsoft.com/office/drawing/2014/main" id="{C4228A66-23D4-8C4F-AFD2-C61DCE362E1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2078197"/>
            <a:ext cx="10058399" cy="5258983"/>
          </a:xfrm>
          <a:prstGeom prst="rect">
            <a:avLst/>
          </a:prstGeom>
        </p:spPr>
      </p:pic>
      <p:pic>
        <p:nvPicPr>
          <p:cNvPr id="5" name="Picture 4">
            <a:extLst>
              <a:ext uri="{FF2B5EF4-FFF2-40B4-BE49-F238E27FC236}">
                <a16:creationId xmlns:a16="http://schemas.microsoft.com/office/drawing/2014/main" id="{1639A25D-A369-0848-A9FD-F34B9A861D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8012" y="868681"/>
            <a:ext cx="8503920" cy="3352800"/>
          </a:xfrm>
          <a:prstGeom prst="rect">
            <a:avLst/>
          </a:prstGeom>
        </p:spPr>
      </p:pic>
    </p:spTree>
    <p:extLst>
      <p:ext uri="{BB962C8B-B14F-4D97-AF65-F5344CB8AC3E}">
        <p14:creationId xmlns:p14="http://schemas.microsoft.com/office/powerpoint/2010/main" val="13804116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383" y="3215641"/>
            <a:ext cx="9457507" cy="1717393"/>
          </a:xfrm>
          <a:prstGeom prst="rect">
            <a:avLst/>
          </a:prstGeom>
          <a:noFill/>
        </p:spPr>
        <p:txBody>
          <a:bodyPr wrap="square" rtlCol="0">
            <a:spAutoFit/>
          </a:bodyPr>
          <a:lstStyle/>
          <a:p>
            <a:pPr algn="ctr"/>
            <a:r>
              <a:rPr lang="en-US" sz="3520" dirty="0"/>
              <a:t>Mobile CNRS to detect mesoscale patterns of soil moisture in agricultural regions of Nebraska</a:t>
            </a:r>
          </a:p>
        </p:txBody>
      </p:sp>
      <p:sp>
        <p:nvSpPr>
          <p:cNvPr id="3" name="TextBox 2">
            <a:extLst>
              <a:ext uri="{FF2B5EF4-FFF2-40B4-BE49-F238E27FC236}">
                <a16:creationId xmlns:a16="http://schemas.microsoft.com/office/drawing/2014/main" id="{A081B218-1C1E-FF40-B499-635B94BE640A}"/>
              </a:ext>
            </a:extLst>
          </p:cNvPr>
          <p:cNvSpPr txBox="1"/>
          <p:nvPr/>
        </p:nvSpPr>
        <p:spPr>
          <a:xfrm>
            <a:off x="0" y="7249180"/>
            <a:ext cx="4820194" cy="523220"/>
          </a:xfrm>
          <a:prstGeom prst="rect">
            <a:avLst/>
          </a:prstGeom>
          <a:noFill/>
        </p:spPr>
        <p:txBody>
          <a:bodyPr wrap="square" rtlCol="0">
            <a:spAutoFit/>
          </a:bodyPr>
          <a:lstStyle/>
          <a:p>
            <a:r>
              <a:rPr lang="en-US" sz="2800" dirty="0"/>
              <a:t>Franz et al. 2015 GRL</a:t>
            </a:r>
          </a:p>
        </p:txBody>
      </p:sp>
    </p:spTree>
    <p:extLst>
      <p:ext uri="{BB962C8B-B14F-4D97-AF65-F5344CB8AC3E}">
        <p14:creationId xmlns:p14="http://schemas.microsoft.com/office/powerpoint/2010/main" val="31142169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lide Number Placeholder 3"/>
          <p:cNvSpPr>
            <a:spLocks noGrp="1"/>
          </p:cNvSpPr>
          <p:nvPr>
            <p:ph type="sldNum" sz="quarter" idx="12"/>
          </p:nvPr>
        </p:nvSpPr>
        <p:spPr>
          <a:xfrm>
            <a:off x="9580563" y="7405688"/>
            <a:ext cx="477837" cy="3667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870" tIns="50935" rIns="101870" bIns="50935"/>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l" eaLnBrk="1" hangingPunct="1"/>
            <a:fld id="{03AFF320-E494-A742-B604-F01D270FF316}" type="slidenum">
              <a:rPr lang="en-US" sz="1600" b="0"/>
              <a:pPr algn="l" eaLnBrk="1" hangingPunct="1"/>
              <a:t>25</a:t>
            </a:fld>
            <a:endParaRPr lang="en-US" sz="1600" b="0" dirty="0"/>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668947"/>
            <a:ext cx="2851676" cy="2203567"/>
          </a:xfrm>
          <a:prstGeom prst="rect">
            <a:avLst/>
          </a:prstGeom>
        </p:spPr>
      </p:pic>
      <p:sp>
        <p:nvSpPr>
          <p:cNvPr id="9" name="TextBox 2"/>
          <p:cNvSpPr txBox="1">
            <a:spLocks noChangeArrowheads="1"/>
          </p:cNvSpPr>
          <p:nvPr/>
        </p:nvSpPr>
        <p:spPr bwMode="auto">
          <a:xfrm>
            <a:off x="1574838" y="53236"/>
            <a:ext cx="7012108" cy="533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1858" tIns="50929" rIns="101858" bIns="50929">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2800" dirty="0">
                <a:latin typeface="+mn-lt"/>
                <a:cs typeface="Comic Sans MS" charset="0"/>
              </a:rPr>
              <a:t>Space-time Mapping of Soil Moisture</a:t>
            </a:r>
          </a:p>
        </p:txBody>
      </p:sp>
      <p:sp>
        <p:nvSpPr>
          <p:cNvPr id="6" name="TextBox 5"/>
          <p:cNvSpPr txBox="1"/>
          <p:nvPr/>
        </p:nvSpPr>
        <p:spPr>
          <a:xfrm>
            <a:off x="0" y="722684"/>
            <a:ext cx="10058400" cy="2492990"/>
          </a:xfrm>
          <a:prstGeom prst="rect">
            <a:avLst/>
          </a:prstGeom>
          <a:noFill/>
        </p:spPr>
        <p:txBody>
          <a:bodyPr wrap="square" rtlCol="0">
            <a:spAutoFit/>
          </a:bodyPr>
          <a:lstStyle/>
          <a:p>
            <a:r>
              <a:rPr lang="en-US" sz="1800" dirty="0"/>
              <a:t>Deployed 3 stationary CRS sensors recording hourly soil moisture in irrigated maize, soybean and </a:t>
            </a:r>
            <a:r>
              <a:rPr lang="en-US" sz="1800" dirty="0" err="1"/>
              <a:t>rainfed</a:t>
            </a:r>
            <a:r>
              <a:rPr lang="en-US" sz="1800" dirty="0"/>
              <a:t> maize/soybean near Waco, NE.</a:t>
            </a:r>
          </a:p>
          <a:p>
            <a:endParaRPr lang="en-US" sz="1800" dirty="0"/>
          </a:p>
          <a:p>
            <a:r>
              <a:rPr lang="en-US" sz="1800" dirty="0"/>
              <a:t>Used roving CRS to make daily soil moisture maps every week over a 12x12 km grid with 1.6 km spacing between May and September 2014.</a:t>
            </a:r>
          </a:p>
          <a:p>
            <a:endParaRPr lang="en-US" sz="2200" dirty="0">
              <a:solidFill>
                <a:srgbClr val="FF0000"/>
              </a:solidFill>
            </a:endParaRPr>
          </a:p>
          <a:p>
            <a:r>
              <a:rPr lang="en-US" sz="2200" dirty="0">
                <a:solidFill>
                  <a:srgbClr val="FF0000"/>
                </a:solidFill>
              </a:rPr>
              <a:t>Goal to make continuous soil moisture estimates at individual quarter section level (~0.8 km) using statistical methods</a:t>
            </a:r>
            <a:endParaRPr lang="en-US" sz="2200" dirty="0"/>
          </a:p>
        </p:txBody>
      </p:sp>
      <p:sp>
        <p:nvSpPr>
          <p:cNvPr id="13" name="TextBox 12"/>
          <p:cNvSpPr txBox="1"/>
          <p:nvPr/>
        </p:nvSpPr>
        <p:spPr>
          <a:xfrm>
            <a:off x="332810" y="3784671"/>
            <a:ext cx="2325210" cy="400110"/>
          </a:xfrm>
          <a:prstGeom prst="rect">
            <a:avLst/>
          </a:prstGeom>
          <a:noFill/>
        </p:spPr>
        <p:txBody>
          <a:bodyPr wrap="square" rtlCol="0">
            <a:spAutoFit/>
          </a:bodyPr>
          <a:lstStyle/>
          <a:p>
            <a:r>
              <a:rPr lang="en-US" sz="2000" dirty="0"/>
              <a:t>Roving Sensor</a:t>
            </a:r>
          </a:p>
        </p:txBody>
      </p:sp>
      <p:sp>
        <p:nvSpPr>
          <p:cNvPr id="14" name="TextBox 13"/>
          <p:cNvSpPr txBox="1"/>
          <p:nvPr/>
        </p:nvSpPr>
        <p:spPr>
          <a:xfrm>
            <a:off x="5750133" y="3139478"/>
            <a:ext cx="4308267" cy="400110"/>
          </a:xfrm>
          <a:prstGeom prst="rect">
            <a:avLst/>
          </a:prstGeom>
          <a:noFill/>
        </p:spPr>
        <p:txBody>
          <a:bodyPr wrap="square" rtlCol="0">
            <a:spAutoFit/>
          </a:bodyPr>
          <a:lstStyle/>
          <a:p>
            <a:r>
              <a:rPr lang="en-US" sz="2000" dirty="0"/>
              <a:t>Study Area and Layout of Sensors</a:t>
            </a:r>
          </a:p>
        </p:txBody>
      </p:sp>
      <p:pic>
        <p:nvPicPr>
          <p:cNvPr id="11" name="Picture 10" descr="Figure_1.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29086" y="3643086"/>
            <a:ext cx="4129313" cy="4129313"/>
          </a:xfrm>
          <a:prstGeom prst="rect">
            <a:avLst/>
          </a:prstGeom>
        </p:spPr>
      </p:pic>
      <p:pic>
        <p:nvPicPr>
          <p:cNvPr id="15" name="Picture 14" descr="IMG_1128.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61730" y="4663845"/>
            <a:ext cx="2964247" cy="2223184"/>
          </a:xfrm>
          <a:prstGeom prst="rect">
            <a:avLst/>
          </a:prstGeom>
        </p:spPr>
      </p:pic>
      <p:sp>
        <p:nvSpPr>
          <p:cNvPr id="16" name="TextBox 15"/>
          <p:cNvSpPr txBox="1"/>
          <p:nvPr/>
        </p:nvSpPr>
        <p:spPr>
          <a:xfrm>
            <a:off x="2981666" y="3777414"/>
            <a:ext cx="2325210" cy="400110"/>
          </a:xfrm>
          <a:prstGeom prst="rect">
            <a:avLst/>
          </a:prstGeom>
          <a:noFill/>
        </p:spPr>
        <p:txBody>
          <a:bodyPr wrap="square" rtlCol="0">
            <a:spAutoFit/>
          </a:bodyPr>
          <a:lstStyle/>
          <a:p>
            <a:r>
              <a:rPr lang="en-US" sz="2000" dirty="0"/>
              <a:t>Stationary Sensor</a:t>
            </a:r>
          </a:p>
        </p:txBody>
      </p:sp>
      <p:cxnSp>
        <p:nvCxnSpPr>
          <p:cNvPr id="3" name="Straight Arrow Connector 2"/>
          <p:cNvCxnSpPr/>
          <p:nvPr/>
        </p:nvCxnSpPr>
        <p:spPr>
          <a:xfrm flipV="1">
            <a:off x="6371688" y="4496113"/>
            <a:ext cx="1941431" cy="7300"/>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889894" y="4174962"/>
            <a:ext cx="956118" cy="338554"/>
          </a:xfrm>
          <a:prstGeom prst="rect">
            <a:avLst/>
          </a:prstGeom>
          <a:noFill/>
        </p:spPr>
        <p:txBody>
          <a:bodyPr wrap="square" rtlCol="0">
            <a:spAutoFit/>
          </a:bodyPr>
          <a:lstStyle/>
          <a:p>
            <a:r>
              <a:rPr lang="en-US" sz="1600" dirty="0">
                <a:solidFill>
                  <a:schemeClr val="bg1"/>
                </a:solidFill>
              </a:rPr>
              <a:t>12 km</a:t>
            </a:r>
          </a:p>
        </p:txBody>
      </p:sp>
    </p:spTree>
    <p:extLst>
      <p:ext uri="{BB962C8B-B14F-4D97-AF65-F5344CB8AC3E}">
        <p14:creationId xmlns:p14="http://schemas.microsoft.com/office/powerpoint/2010/main" val="40049314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lide Number Placeholder 3"/>
          <p:cNvSpPr>
            <a:spLocks noGrp="1"/>
          </p:cNvSpPr>
          <p:nvPr>
            <p:ph type="sldNum" sz="quarter" idx="12"/>
          </p:nvPr>
        </p:nvSpPr>
        <p:spPr>
          <a:xfrm>
            <a:off x="9580563" y="7405688"/>
            <a:ext cx="477837" cy="3667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870" tIns="50935" rIns="101870" bIns="50935"/>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l" eaLnBrk="1" hangingPunct="1"/>
            <a:fld id="{37F63C65-6BF7-864A-BBEE-E7BD698048F1}" type="slidenum">
              <a:rPr lang="en-US" sz="1600" b="0"/>
              <a:pPr algn="l" eaLnBrk="1" hangingPunct="1"/>
              <a:t>26</a:t>
            </a:fld>
            <a:endParaRPr lang="en-US" sz="1600" b="0"/>
          </a:p>
        </p:txBody>
      </p:sp>
      <p:sp>
        <p:nvSpPr>
          <p:cNvPr id="8" name="TextBox 2"/>
          <p:cNvSpPr txBox="1">
            <a:spLocks noChangeArrowheads="1"/>
          </p:cNvSpPr>
          <p:nvPr/>
        </p:nvSpPr>
        <p:spPr bwMode="auto">
          <a:xfrm>
            <a:off x="1574838" y="53236"/>
            <a:ext cx="7012108" cy="656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1858" tIns="50929" rIns="101858" bIns="50929">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dirty="0">
                <a:latin typeface="+mn-lt"/>
                <a:cs typeface="Comic Sans MS" charset="0"/>
              </a:rPr>
              <a:t>Roving CRS Results</a:t>
            </a:r>
          </a:p>
        </p:txBody>
      </p:sp>
      <p:pic>
        <p:nvPicPr>
          <p:cNvPr id="10" name="Picture 9" descr="Fig_2_Rover_Example.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6216" y="727072"/>
            <a:ext cx="8366327" cy="7045328"/>
          </a:xfrm>
          <a:prstGeom prst="rect">
            <a:avLst/>
          </a:prstGeom>
        </p:spPr>
      </p:pic>
    </p:spTree>
    <p:extLst>
      <p:ext uri="{BB962C8B-B14F-4D97-AF65-F5344CB8AC3E}">
        <p14:creationId xmlns:p14="http://schemas.microsoft.com/office/powerpoint/2010/main" val="2572857790"/>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lide Number Placeholder 3"/>
          <p:cNvSpPr>
            <a:spLocks noGrp="1"/>
          </p:cNvSpPr>
          <p:nvPr>
            <p:ph type="sldNum" sz="quarter" idx="12"/>
          </p:nvPr>
        </p:nvSpPr>
        <p:spPr>
          <a:xfrm>
            <a:off x="9580563" y="7405688"/>
            <a:ext cx="477837" cy="3667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870" tIns="50935" rIns="101870" bIns="50935"/>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l" eaLnBrk="1" hangingPunct="1"/>
            <a:fld id="{37F63C65-6BF7-864A-BBEE-E7BD698048F1}" type="slidenum">
              <a:rPr lang="en-US" sz="1600" b="0"/>
              <a:pPr algn="l" eaLnBrk="1" hangingPunct="1"/>
              <a:t>27</a:t>
            </a:fld>
            <a:endParaRPr lang="en-US" sz="1600" b="0"/>
          </a:p>
        </p:txBody>
      </p:sp>
      <p:sp>
        <p:nvSpPr>
          <p:cNvPr id="8" name="TextBox 2"/>
          <p:cNvSpPr txBox="1">
            <a:spLocks noChangeArrowheads="1"/>
          </p:cNvSpPr>
          <p:nvPr/>
        </p:nvSpPr>
        <p:spPr bwMode="auto">
          <a:xfrm>
            <a:off x="1526365" y="0"/>
            <a:ext cx="7012108" cy="656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1858" tIns="50929" rIns="101858" bIns="50929">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dirty="0">
                <a:latin typeface="+mn-lt"/>
                <a:cs typeface="Comic Sans MS" charset="0"/>
              </a:rPr>
              <a:t>CRS and Rover Validation</a:t>
            </a:r>
          </a:p>
        </p:txBody>
      </p:sp>
      <p:pic>
        <p:nvPicPr>
          <p:cNvPr id="12" name="Picture 11" descr="Figure_2.tif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7452" y="711798"/>
            <a:ext cx="8905578" cy="6884735"/>
          </a:xfrm>
          <a:prstGeom prst="rect">
            <a:avLst/>
          </a:prstGeom>
        </p:spPr>
      </p:pic>
    </p:spTree>
    <p:extLst>
      <p:ext uri="{BB962C8B-B14F-4D97-AF65-F5344CB8AC3E}">
        <p14:creationId xmlns:p14="http://schemas.microsoft.com/office/powerpoint/2010/main" val="585045745"/>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a:xfrm>
            <a:off x="9580563" y="7405688"/>
            <a:ext cx="477837" cy="3667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870" tIns="50935" rIns="101870" bIns="50935"/>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l" eaLnBrk="1" hangingPunct="1"/>
            <a:fld id="{03AFF320-E494-A742-B604-F01D270FF316}" type="slidenum">
              <a:rPr lang="en-US" sz="1600" b="0"/>
              <a:pPr algn="l" eaLnBrk="1" hangingPunct="1"/>
              <a:t>28</a:t>
            </a:fld>
            <a:endParaRPr lang="en-US" sz="1600" b="0" dirty="0"/>
          </a:p>
        </p:txBody>
      </p:sp>
      <p:sp>
        <p:nvSpPr>
          <p:cNvPr id="5" name="TextBox 2"/>
          <p:cNvSpPr txBox="1">
            <a:spLocks noChangeArrowheads="1"/>
          </p:cNvSpPr>
          <p:nvPr/>
        </p:nvSpPr>
        <p:spPr bwMode="auto">
          <a:xfrm>
            <a:off x="1336006" y="0"/>
            <a:ext cx="7558087"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823" tIns="50911" rIns="101823" bIns="5091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dirty="0">
                <a:solidFill>
                  <a:srgbClr val="000000"/>
                </a:solidFill>
                <a:latin typeface="+mn-lt"/>
                <a:cs typeface="Comic Sans MS" charset="0"/>
              </a:rPr>
              <a:t>Statistical Properties</a:t>
            </a:r>
          </a:p>
        </p:txBody>
      </p:sp>
      <p:pic>
        <p:nvPicPr>
          <p:cNvPr id="6" name="Picture 5" descr="Figure_4.tif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5902" y="722704"/>
            <a:ext cx="8541565" cy="7042045"/>
          </a:xfrm>
          <a:prstGeom prst="rect">
            <a:avLst/>
          </a:prstGeom>
        </p:spPr>
      </p:pic>
    </p:spTree>
    <p:extLst>
      <p:ext uri="{BB962C8B-B14F-4D97-AF65-F5344CB8AC3E}">
        <p14:creationId xmlns:p14="http://schemas.microsoft.com/office/powerpoint/2010/main" val="19094384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lide Number Placeholder 3"/>
          <p:cNvSpPr>
            <a:spLocks noGrp="1"/>
          </p:cNvSpPr>
          <p:nvPr>
            <p:ph type="sldNum" sz="quarter" idx="12"/>
          </p:nvPr>
        </p:nvSpPr>
        <p:spPr>
          <a:xfrm>
            <a:off x="9580563" y="7405688"/>
            <a:ext cx="477837" cy="3667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870" tIns="50935" rIns="101870" bIns="50935"/>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l" eaLnBrk="1" hangingPunct="1"/>
            <a:fld id="{37F63C65-6BF7-864A-BBEE-E7BD698048F1}" type="slidenum">
              <a:rPr lang="en-US" sz="1600" b="0"/>
              <a:pPr algn="l" eaLnBrk="1" hangingPunct="1"/>
              <a:t>29</a:t>
            </a:fld>
            <a:endParaRPr lang="en-US" sz="1600" b="0"/>
          </a:p>
        </p:txBody>
      </p:sp>
      <p:sp>
        <p:nvSpPr>
          <p:cNvPr id="8" name="TextBox 2"/>
          <p:cNvSpPr txBox="1">
            <a:spLocks noChangeArrowheads="1"/>
          </p:cNvSpPr>
          <p:nvPr/>
        </p:nvSpPr>
        <p:spPr bwMode="auto">
          <a:xfrm>
            <a:off x="1574838" y="53236"/>
            <a:ext cx="7012108" cy="656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1858" tIns="50929" rIns="101858" bIns="50929">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dirty="0">
                <a:latin typeface="+mn-lt"/>
                <a:cs typeface="Comic Sans MS" charset="0"/>
              </a:rPr>
              <a:t>Correlation Between Probes</a:t>
            </a:r>
          </a:p>
        </p:txBody>
      </p:sp>
      <p:pic>
        <p:nvPicPr>
          <p:cNvPr id="4" name="Picture 3" descr="roverstationary11x11.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32664" y="688902"/>
            <a:ext cx="8344379" cy="6867625"/>
          </a:xfrm>
          <a:prstGeom prst="rect">
            <a:avLst/>
          </a:prstGeom>
        </p:spPr>
      </p:pic>
      <p:sp>
        <p:nvSpPr>
          <p:cNvPr id="5" name="TextBox 4"/>
          <p:cNvSpPr txBox="1"/>
          <p:nvPr/>
        </p:nvSpPr>
        <p:spPr>
          <a:xfrm>
            <a:off x="2778151" y="1587470"/>
            <a:ext cx="5060207" cy="584776"/>
          </a:xfrm>
          <a:prstGeom prst="rect">
            <a:avLst/>
          </a:prstGeom>
          <a:noFill/>
        </p:spPr>
        <p:txBody>
          <a:bodyPr wrap="square" rtlCol="0">
            <a:spAutoFit/>
          </a:bodyPr>
          <a:lstStyle/>
          <a:p>
            <a:r>
              <a:rPr lang="en-US" sz="3200" dirty="0"/>
              <a:t>RMSE = 0.0122 cm</a:t>
            </a:r>
            <a:r>
              <a:rPr lang="en-US" sz="3200" baseline="30000" dirty="0"/>
              <a:t>3</a:t>
            </a:r>
            <a:r>
              <a:rPr lang="en-US" sz="3200" dirty="0"/>
              <a:t>/cm</a:t>
            </a:r>
            <a:r>
              <a:rPr lang="en-US" sz="3200" baseline="30000" dirty="0"/>
              <a:t>3</a:t>
            </a:r>
            <a:r>
              <a:rPr lang="en-US" sz="3200" dirty="0"/>
              <a:t> </a:t>
            </a:r>
          </a:p>
        </p:txBody>
      </p:sp>
    </p:spTree>
    <p:extLst>
      <p:ext uri="{BB962C8B-B14F-4D97-AF65-F5344CB8AC3E}">
        <p14:creationId xmlns:p14="http://schemas.microsoft.com/office/powerpoint/2010/main" val="3641803186"/>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97309" y="1578594"/>
            <a:ext cx="5319207" cy="485616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400"/>
          </a:p>
        </p:txBody>
      </p:sp>
      <p:sp>
        <p:nvSpPr>
          <p:cNvPr id="3" name="TextBox 2"/>
          <p:cNvSpPr txBox="1"/>
          <p:nvPr/>
        </p:nvSpPr>
        <p:spPr>
          <a:xfrm>
            <a:off x="2257405" y="6649848"/>
            <a:ext cx="752796" cy="391004"/>
          </a:xfrm>
          <a:prstGeom prst="rect">
            <a:avLst/>
          </a:prstGeom>
          <a:noFill/>
        </p:spPr>
        <p:txBody>
          <a:bodyPr wrap="square" rtlCol="0">
            <a:spAutoFit/>
          </a:bodyPr>
          <a:lstStyle/>
          <a:p>
            <a:r>
              <a:rPr lang="en-US" sz="1941" dirty="0"/>
              <a:t>1 m</a:t>
            </a:r>
          </a:p>
        </p:txBody>
      </p:sp>
      <p:sp>
        <p:nvSpPr>
          <p:cNvPr id="7" name="TextBox 6"/>
          <p:cNvSpPr txBox="1"/>
          <p:nvPr/>
        </p:nvSpPr>
        <p:spPr>
          <a:xfrm>
            <a:off x="3604833" y="6673673"/>
            <a:ext cx="1440398" cy="391004"/>
          </a:xfrm>
          <a:prstGeom prst="rect">
            <a:avLst/>
          </a:prstGeom>
          <a:noFill/>
        </p:spPr>
        <p:txBody>
          <a:bodyPr wrap="square" rtlCol="0">
            <a:spAutoFit/>
          </a:bodyPr>
          <a:lstStyle/>
          <a:p>
            <a:r>
              <a:rPr lang="en-US" sz="1941" dirty="0"/>
              <a:t>100 m</a:t>
            </a:r>
          </a:p>
        </p:txBody>
      </p:sp>
      <p:sp>
        <p:nvSpPr>
          <p:cNvPr id="8" name="TextBox 7"/>
          <p:cNvSpPr txBox="1"/>
          <p:nvPr/>
        </p:nvSpPr>
        <p:spPr>
          <a:xfrm>
            <a:off x="5233524" y="6689226"/>
            <a:ext cx="1440398" cy="391004"/>
          </a:xfrm>
          <a:prstGeom prst="rect">
            <a:avLst/>
          </a:prstGeom>
          <a:noFill/>
        </p:spPr>
        <p:txBody>
          <a:bodyPr wrap="square" rtlCol="0">
            <a:spAutoFit/>
          </a:bodyPr>
          <a:lstStyle/>
          <a:p>
            <a:r>
              <a:rPr lang="en-US" sz="1941" dirty="0"/>
              <a:t>10 km</a:t>
            </a:r>
          </a:p>
        </p:txBody>
      </p:sp>
      <p:sp>
        <p:nvSpPr>
          <p:cNvPr id="9" name="TextBox 8"/>
          <p:cNvSpPr txBox="1"/>
          <p:nvPr/>
        </p:nvSpPr>
        <p:spPr>
          <a:xfrm>
            <a:off x="6598484" y="6680954"/>
            <a:ext cx="1317298" cy="391004"/>
          </a:xfrm>
          <a:prstGeom prst="rect">
            <a:avLst/>
          </a:prstGeom>
          <a:noFill/>
        </p:spPr>
        <p:txBody>
          <a:bodyPr wrap="square" rtlCol="0">
            <a:spAutoFit/>
          </a:bodyPr>
          <a:lstStyle/>
          <a:p>
            <a:r>
              <a:rPr lang="en-US" sz="1941" dirty="0"/>
              <a:t>1000 km</a:t>
            </a:r>
          </a:p>
        </p:txBody>
      </p:sp>
      <p:sp>
        <p:nvSpPr>
          <p:cNvPr id="10" name="TextBox 9"/>
          <p:cNvSpPr txBox="1"/>
          <p:nvPr/>
        </p:nvSpPr>
        <p:spPr>
          <a:xfrm>
            <a:off x="999000" y="5093558"/>
            <a:ext cx="1159135" cy="391004"/>
          </a:xfrm>
          <a:prstGeom prst="rect">
            <a:avLst/>
          </a:prstGeom>
          <a:noFill/>
        </p:spPr>
        <p:txBody>
          <a:bodyPr wrap="square" rtlCol="0">
            <a:spAutoFit/>
          </a:bodyPr>
          <a:lstStyle/>
          <a:p>
            <a:r>
              <a:rPr lang="en-US" sz="1941" dirty="0"/>
              <a:t>1 minute</a:t>
            </a:r>
          </a:p>
        </p:txBody>
      </p:sp>
      <p:sp>
        <p:nvSpPr>
          <p:cNvPr id="11" name="TextBox 10"/>
          <p:cNvSpPr txBox="1"/>
          <p:nvPr/>
        </p:nvSpPr>
        <p:spPr>
          <a:xfrm>
            <a:off x="998012" y="4248735"/>
            <a:ext cx="1035046" cy="391004"/>
          </a:xfrm>
          <a:prstGeom prst="rect">
            <a:avLst/>
          </a:prstGeom>
          <a:noFill/>
        </p:spPr>
        <p:txBody>
          <a:bodyPr wrap="square" rtlCol="0">
            <a:spAutoFit/>
          </a:bodyPr>
          <a:lstStyle/>
          <a:p>
            <a:r>
              <a:rPr lang="en-US" sz="1941" dirty="0"/>
              <a:t>1 hour</a:t>
            </a:r>
          </a:p>
        </p:txBody>
      </p:sp>
      <p:sp>
        <p:nvSpPr>
          <p:cNvPr id="12" name="TextBox 11"/>
          <p:cNvSpPr txBox="1"/>
          <p:nvPr/>
        </p:nvSpPr>
        <p:spPr>
          <a:xfrm>
            <a:off x="997025" y="3503186"/>
            <a:ext cx="1035046" cy="391004"/>
          </a:xfrm>
          <a:prstGeom prst="rect">
            <a:avLst/>
          </a:prstGeom>
          <a:noFill/>
        </p:spPr>
        <p:txBody>
          <a:bodyPr wrap="square" rtlCol="0">
            <a:spAutoFit/>
          </a:bodyPr>
          <a:lstStyle/>
          <a:p>
            <a:r>
              <a:rPr lang="en-US" sz="1941" dirty="0"/>
              <a:t>1 day</a:t>
            </a:r>
          </a:p>
        </p:txBody>
      </p:sp>
      <p:sp>
        <p:nvSpPr>
          <p:cNvPr id="13" name="TextBox 12"/>
          <p:cNvSpPr txBox="1"/>
          <p:nvPr/>
        </p:nvSpPr>
        <p:spPr>
          <a:xfrm>
            <a:off x="997026" y="2675901"/>
            <a:ext cx="1177653" cy="391004"/>
          </a:xfrm>
          <a:prstGeom prst="rect">
            <a:avLst/>
          </a:prstGeom>
          <a:noFill/>
        </p:spPr>
        <p:txBody>
          <a:bodyPr wrap="square" rtlCol="0">
            <a:spAutoFit/>
          </a:bodyPr>
          <a:lstStyle/>
          <a:p>
            <a:r>
              <a:rPr lang="en-US" sz="1941" dirty="0"/>
              <a:t>1 month</a:t>
            </a:r>
          </a:p>
        </p:txBody>
      </p:sp>
      <p:sp>
        <p:nvSpPr>
          <p:cNvPr id="14" name="TextBox 13"/>
          <p:cNvSpPr txBox="1"/>
          <p:nvPr/>
        </p:nvSpPr>
        <p:spPr>
          <a:xfrm>
            <a:off x="996038" y="1864169"/>
            <a:ext cx="1177653" cy="391004"/>
          </a:xfrm>
          <a:prstGeom prst="rect">
            <a:avLst/>
          </a:prstGeom>
          <a:noFill/>
        </p:spPr>
        <p:txBody>
          <a:bodyPr wrap="square" rtlCol="0">
            <a:spAutoFit/>
          </a:bodyPr>
          <a:lstStyle/>
          <a:p>
            <a:r>
              <a:rPr lang="en-US" sz="1941" dirty="0"/>
              <a:t>1 year</a:t>
            </a:r>
          </a:p>
        </p:txBody>
      </p:sp>
      <p:sp>
        <p:nvSpPr>
          <p:cNvPr id="4" name="Rectangle 3"/>
          <p:cNvSpPr/>
          <p:nvPr/>
        </p:nvSpPr>
        <p:spPr>
          <a:xfrm>
            <a:off x="2497307" y="1735780"/>
            <a:ext cx="314354" cy="3805508"/>
          </a:xfrm>
          <a:prstGeom prst="rect">
            <a:avLst/>
          </a:prstGeom>
          <a:noFill/>
          <a:ln w="28575" cmpd="sng">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400"/>
          </a:p>
        </p:txBody>
      </p:sp>
      <p:sp>
        <p:nvSpPr>
          <p:cNvPr id="17" name="Rectangle 16"/>
          <p:cNvSpPr/>
          <p:nvPr/>
        </p:nvSpPr>
        <p:spPr>
          <a:xfrm>
            <a:off x="4995595" y="1733791"/>
            <a:ext cx="2820917" cy="1731011"/>
          </a:xfrm>
          <a:prstGeom prst="rect">
            <a:avLst/>
          </a:prstGeom>
          <a:noFill/>
          <a:ln w="28575" cmpd="sng">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400"/>
          </a:p>
        </p:txBody>
      </p:sp>
      <p:sp>
        <p:nvSpPr>
          <p:cNvPr id="18" name="Rectangle 17"/>
          <p:cNvSpPr/>
          <p:nvPr/>
        </p:nvSpPr>
        <p:spPr>
          <a:xfrm>
            <a:off x="3902640" y="1732798"/>
            <a:ext cx="3922146" cy="1980190"/>
          </a:xfrm>
          <a:prstGeom prst="rect">
            <a:avLst/>
          </a:prstGeom>
          <a:noFill/>
          <a:ln w="28575" cmpd="sng">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400"/>
          </a:p>
        </p:txBody>
      </p:sp>
      <p:cxnSp>
        <p:nvCxnSpPr>
          <p:cNvPr id="41" name="Straight Connector 40"/>
          <p:cNvCxnSpPr/>
          <p:nvPr/>
        </p:nvCxnSpPr>
        <p:spPr>
          <a:xfrm flipH="1">
            <a:off x="4383432" y="3315892"/>
            <a:ext cx="2059847" cy="2134395"/>
          </a:xfrm>
          <a:prstGeom prst="line">
            <a:avLst/>
          </a:prstGeom>
          <a:ln w="28575" cmpd="sng">
            <a:solidFill>
              <a:srgbClr val="0CB02C"/>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4154871" y="5442013"/>
            <a:ext cx="232616" cy="7281"/>
          </a:xfrm>
          <a:prstGeom prst="line">
            <a:avLst/>
          </a:prstGeom>
          <a:ln w="28575" cmpd="sng">
            <a:solidFill>
              <a:srgbClr val="0CB02C"/>
            </a:solidFill>
          </a:ln>
        </p:spPr>
        <p:style>
          <a:lnRef idx="2">
            <a:schemeClr val="accent1"/>
          </a:lnRef>
          <a:fillRef idx="0">
            <a:schemeClr val="accent1"/>
          </a:fillRef>
          <a:effectRef idx="1">
            <a:schemeClr val="accent1"/>
          </a:effectRef>
          <a:fontRef idx="minor">
            <a:schemeClr val="tx1"/>
          </a:fontRef>
        </p:style>
      </p:cxnSp>
      <p:sp>
        <p:nvSpPr>
          <p:cNvPr id="52" name="TextBox 6"/>
          <p:cNvSpPr txBox="1">
            <a:spLocks noChangeArrowheads="1"/>
          </p:cNvSpPr>
          <p:nvPr/>
        </p:nvSpPr>
        <p:spPr bwMode="auto">
          <a:xfrm>
            <a:off x="147918" y="7359429"/>
            <a:ext cx="3520221" cy="2987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8700" tIns="44349" rIns="88700" bIns="44349">
            <a:spAutoFit/>
          </a:bodyPr>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eaLnBrk="1" hangingPunct="1"/>
            <a:r>
              <a:rPr lang="en-US" sz="1359" dirty="0">
                <a:latin typeface="Times New Roman" charset="0"/>
                <a:cs typeface="Times New Roman" charset="0"/>
              </a:rPr>
              <a:t>Adapted from Robinson (2008)</a:t>
            </a:r>
          </a:p>
        </p:txBody>
      </p:sp>
      <p:sp>
        <p:nvSpPr>
          <p:cNvPr id="53" name="TextBox 52"/>
          <p:cNvSpPr txBox="1"/>
          <p:nvPr/>
        </p:nvSpPr>
        <p:spPr>
          <a:xfrm>
            <a:off x="1570789" y="895253"/>
            <a:ext cx="2506562" cy="361189"/>
          </a:xfrm>
          <a:prstGeom prst="rect">
            <a:avLst/>
          </a:prstGeom>
          <a:noFill/>
        </p:spPr>
        <p:txBody>
          <a:bodyPr wrap="square" rtlCol="0">
            <a:spAutoFit/>
          </a:bodyPr>
          <a:lstStyle/>
          <a:p>
            <a:r>
              <a:rPr lang="en-US" sz="1747" dirty="0">
                <a:solidFill>
                  <a:srgbClr val="A6A6A6"/>
                </a:solidFill>
              </a:rPr>
              <a:t>TDR Sensor Array</a:t>
            </a:r>
          </a:p>
        </p:txBody>
      </p:sp>
      <p:sp>
        <p:nvSpPr>
          <p:cNvPr id="54" name="TextBox 53"/>
          <p:cNvSpPr txBox="1"/>
          <p:nvPr/>
        </p:nvSpPr>
        <p:spPr>
          <a:xfrm>
            <a:off x="5532320" y="1010080"/>
            <a:ext cx="3119714" cy="361189"/>
          </a:xfrm>
          <a:prstGeom prst="rect">
            <a:avLst/>
          </a:prstGeom>
          <a:noFill/>
        </p:spPr>
        <p:txBody>
          <a:bodyPr wrap="square" rtlCol="0">
            <a:spAutoFit/>
          </a:bodyPr>
          <a:lstStyle/>
          <a:p>
            <a:r>
              <a:rPr lang="en-US" sz="1747" dirty="0">
                <a:solidFill>
                  <a:srgbClr val="A6A6A6"/>
                </a:solidFill>
              </a:rPr>
              <a:t>Satellite Remote Sensing</a:t>
            </a:r>
          </a:p>
        </p:txBody>
      </p:sp>
      <p:sp>
        <p:nvSpPr>
          <p:cNvPr id="55" name="TextBox 54"/>
          <p:cNvSpPr txBox="1"/>
          <p:nvPr/>
        </p:nvSpPr>
        <p:spPr>
          <a:xfrm>
            <a:off x="5150800" y="4078311"/>
            <a:ext cx="3119714" cy="361189"/>
          </a:xfrm>
          <a:prstGeom prst="rect">
            <a:avLst/>
          </a:prstGeom>
          <a:noFill/>
        </p:spPr>
        <p:txBody>
          <a:bodyPr wrap="square" rtlCol="0">
            <a:spAutoFit/>
          </a:bodyPr>
          <a:lstStyle/>
          <a:p>
            <a:r>
              <a:rPr lang="en-US" sz="1747" dirty="0">
                <a:solidFill>
                  <a:srgbClr val="A6A6A6"/>
                </a:solidFill>
              </a:rPr>
              <a:t>Airborne Remote Sensing</a:t>
            </a:r>
          </a:p>
        </p:txBody>
      </p:sp>
      <p:sp>
        <p:nvSpPr>
          <p:cNvPr id="56" name="TextBox 55"/>
          <p:cNvSpPr txBox="1"/>
          <p:nvPr/>
        </p:nvSpPr>
        <p:spPr>
          <a:xfrm>
            <a:off x="4686552" y="4970786"/>
            <a:ext cx="3119714" cy="361189"/>
          </a:xfrm>
          <a:prstGeom prst="rect">
            <a:avLst/>
          </a:prstGeom>
          <a:noFill/>
        </p:spPr>
        <p:txBody>
          <a:bodyPr wrap="square" rtlCol="0">
            <a:spAutoFit/>
          </a:bodyPr>
          <a:lstStyle/>
          <a:p>
            <a:r>
              <a:rPr lang="en-US" sz="1747" dirty="0">
                <a:solidFill>
                  <a:srgbClr val="0CB02C"/>
                </a:solidFill>
              </a:rPr>
              <a:t>Cosmic-ray Probe and Rover</a:t>
            </a:r>
          </a:p>
        </p:txBody>
      </p:sp>
      <p:sp>
        <p:nvSpPr>
          <p:cNvPr id="57" name="TextBox 56"/>
          <p:cNvSpPr txBox="1"/>
          <p:nvPr/>
        </p:nvSpPr>
        <p:spPr>
          <a:xfrm>
            <a:off x="3015511" y="1214914"/>
            <a:ext cx="2153809" cy="361189"/>
          </a:xfrm>
          <a:prstGeom prst="rect">
            <a:avLst/>
          </a:prstGeom>
          <a:noFill/>
        </p:spPr>
        <p:txBody>
          <a:bodyPr wrap="square" rtlCol="0">
            <a:spAutoFit/>
          </a:bodyPr>
          <a:lstStyle/>
          <a:p>
            <a:r>
              <a:rPr lang="en-US" sz="1747" dirty="0"/>
              <a:t>Mobile TDR &amp; EM</a:t>
            </a:r>
          </a:p>
        </p:txBody>
      </p:sp>
      <p:cxnSp>
        <p:nvCxnSpPr>
          <p:cNvPr id="60" name="Straight Connector 59"/>
          <p:cNvCxnSpPr/>
          <p:nvPr/>
        </p:nvCxnSpPr>
        <p:spPr>
          <a:xfrm>
            <a:off x="4059819" y="6285843"/>
            <a:ext cx="1" cy="147918"/>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5705057" y="6284851"/>
            <a:ext cx="1" cy="147918"/>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7185831" y="6293121"/>
            <a:ext cx="1" cy="147918"/>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H="1" flipV="1">
            <a:off x="2478788" y="5324206"/>
            <a:ext cx="175696" cy="1986"/>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H="1" flipV="1">
            <a:off x="2486073" y="4454565"/>
            <a:ext cx="175696" cy="1986"/>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H="1" flipV="1">
            <a:off x="2493358" y="3717288"/>
            <a:ext cx="175696" cy="1986"/>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flipV="1">
            <a:off x="2485085" y="2840367"/>
            <a:ext cx="175696" cy="1986"/>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flipV="1">
            <a:off x="2476813" y="2046174"/>
            <a:ext cx="175696" cy="1986"/>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2967853" y="1726513"/>
            <a:ext cx="1911925" cy="2218116"/>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400"/>
          </a:p>
        </p:txBody>
      </p:sp>
      <p:cxnSp>
        <p:nvCxnSpPr>
          <p:cNvPr id="39" name="Straight Connector 38"/>
          <p:cNvCxnSpPr/>
          <p:nvPr/>
        </p:nvCxnSpPr>
        <p:spPr>
          <a:xfrm flipV="1">
            <a:off x="3431111" y="1727505"/>
            <a:ext cx="2970807" cy="23181"/>
          </a:xfrm>
          <a:prstGeom prst="line">
            <a:avLst/>
          </a:prstGeom>
          <a:ln w="28575" cmpd="sng">
            <a:solidFill>
              <a:srgbClr val="0CB02C"/>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3439381" y="1723308"/>
            <a:ext cx="49636" cy="2998316"/>
          </a:xfrm>
          <a:prstGeom prst="line">
            <a:avLst/>
          </a:prstGeom>
          <a:ln w="28575" cmpd="sng">
            <a:solidFill>
              <a:srgbClr val="0CB02C"/>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6418461" y="1719232"/>
            <a:ext cx="24818" cy="1596660"/>
          </a:xfrm>
          <a:prstGeom prst="line">
            <a:avLst/>
          </a:prstGeom>
          <a:ln w="28575" cmpd="sng">
            <a:solidFill>
              <a:srgbClr val="0CB02C"/>
            </a:solidFill>
          </a:ln>
        </p:spPr>
        <p:style>
          <a:lnRef idx="2">
            <a:schemeClr val="accent1"/>
          </a:lnRef>
          <a:fillRef idx="0">
            <a:schemeClr val="accent1"/>
          </a:fillRef>
          <a:effectRef idx="1">
            <a:schemeClr val="accent1"/>
          </a:effectRef>
          <a:fontRef idx="minor">
            <a:schemeClr val="tx1"/>
          </a:fontRef>
        </p:style>
      </p:cxnSp>
      <p:sp>
        <p:nvSpPr>
          <p:cNvPr id="37" name="TextBox 2"/>
          <p:cNvSpPr txBox="1">
            <a:spLocks noChangeArrowheads="1"/>
          </p:cNvSpPr>
          <p:nvPr/>
        </p:nvSpPr>
        <p:spPr bwMode="auto">
          <a:xfrm>
            <a:off x="1678840" y="114302"/>
            <a:ext cx="6767454" cy="6376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8863" tIns="49431" rIns="98863" bIns="4943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495" dirty="0">
                <a:solidFill>
                  <a:srgbClr val="000000"/>
                </a:solidFill>
                <a:latin typeface="+mn-lt"/>
                <a:cs typeface="Comic Sans MS" charset="0"/>
              </a:rPr>
              <a:t>Measurements of Soil Moisture</a:t>
            </a:r>
          </a:p>
        </p:txBody>
      </p:sp>
      <p:sp>
        <p:nvSpPr>
          <p:cNvPr id="38" name="Slide Number Placeholder 3"/>
          <p:cNvSpPr>
            <a:spLocks noGrp="1"/>
          </p:cNvSpPr>
          <p:nvPr>
            <p:ph type="sldNum" sz="quarter" idx="4294967295"/>
          </p:nvPr>
        </p:nvSpPr>
        <p:spPr>
          <a:xfrm>
            <a:off x="9446701" y="7302175"/>
            <a:ext cx="463783" cy="355926"/>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8874" tIns="49437" rIns="98874" bIns="49437" numCol="1" anchor="t" anchorCtr="0" compatLnSpc="1">
            <a:prstTxWarp prst="textNoShape">
              <a:avLst/>
            </a:prstTxWarp>
          </a:bodyPr>
          <a:lstStyle>
            <a:lvl1pPr eaLnBrk="0" hangingPunct="0">
              <a:defRPr sz="3883">
                <a:solidFill>
                  <a:schemeClr val="tx1"/>
                </a:solidFill>
                <a:latin typeface="Arial" charset="0"/>
                <a:ea typeface="ＭＳ Ｐゴシック" charset="0"/>
                <a:cs typeface="ＭＳ Ｐゴシック" charset="0"/>
              </a:defRPr>
            </a:lvl1pPr>
            <a:lvl2pPr marL="721137" indent="-277361" eaLnBrk="0" hangingPunct="0">
              <a:defRPr sz="3883">
                <a:solidFill>
                  <a:schemeClr val="tx1"/>
                </a:solidFill>
                <a:latin typeface="Arial" charset="0"/>
                <a:ea typeface="ＭＳ Ｐゴシック" charset="0"/>
              </a:defRPr>
            </a:lvl2pPr>
            <a:lvl3pPr marL="1109441" indent="-221889" eaLnBrk="0" hangingPunct="0">
              <a:defRPr sz="3883">
                <a:solidFill>
                  <a:schemeClr val="tx1"/>
                </a:solidFill>
                <a:latin typeface="Arial" charset="0"/>
                <a:ea typeface="ＭＳ Ｐゴシック" charset="0"/>
              </a:defRPr>
            </a:lvl3pPr>
            <a:lvl4pPr marL="1553218" indent="-221889" eaLnBrk="0" hangingPunct="0">
              <a:defRPr sz="3883">
                <a:solidFill>
                  <a:schemeClr val="tx1"/>
                </a:solidFill>
                <a:latin typeface="Arial" charset="0"/>
                <a:ea typeface="ＭＳ Ｐゴシック" charset="0"/>
              </a:defRPr>
            </a:lvl4pPr>
            <a:lvl5pPr marL="1996995" indent="-221889" eaLnBrk="0" hangingPunct="0">
              <a:defRPr sz="3883">
                <a:solidFill>
                  <a:schemeClr val="tx1"/>
                </a:solidFill>
                <a:latin typeface="Arial" charset="0"/>
                <a:ea typeface="ＭＳ Ｐゴシック" charset="0"/>
              </a:defRPr>
            </a:lvl5pPr>
            <a:lvl6pPr marL="2440771" indent="-221889" eaLnBrk="0" fontAlgn="base" hangingPunct="0">
              <a:spcBef>
                <a:spcPct val="0"/>
              </a:spcBef>
              <a:spcAft>
                <a:spcPct val="0"/>
              </a:spcAft>
              <a:defRPr sz="3883">
                <a:solidFill>
                  <a:schemeClr val="tx1"/>
                </a:solidFill>
                <a:latin typeface="Arial" charset="0"/>
                <a:ea typeface="ＭＳ Ｐゴシック" charset="0"/>
              </a:defRPr>
            </a:lvl6pPr>
            <a:lvl7pPr marL="2884548" indent="-221889" eaLnBrk="0" fontAlgn="base" hangingPunct="0">
              <a:spcBef>
                <a:spcPct val="0"/>
              </a:spcBef>
              <a:spcAft>
                <a:spcPct val="0"/>
              </a:spcAft>
              <a:defRPr sz="3883">
                <a:solidFill>
                  <a:schemeClr val="tx1"/>
                </a:solidFill>
                <a:latin typeface="Arial" charset="0"/>
                <a:ea typeface="ＭＳ Ｐゴシック" charset="0"/>
              </a:defRPr>
            </a:lvl7pPr>
            <a:lvl8pPr marL="3328325" indent="-221889" eaLnBrk="0" fontAlgn="base" hangingPunct="0">
              <a:spcBef>
                <a:spcPct val="0"/>
              </a:spcBef>
              <a:spcAft>
                <a:spcPct val="0"/>
              </a:spcAft>
              <a:defRPr sz="3883">
                <a:solidFill>
                  <a:schemeClr val="tx1"/>
                </a:solidFill>
                <a:latin typeface="Arial" charset="0"/>
                <a:ea typeface="ＭＳ Ｐゴシック" charset="0"/>
              </a:defRPr>
            </a:lvl8pPr>
            <a:lvl9pPr marL="3772101" indent="-221889" eaLnBrk="0" fontAlgn="base" hangingPunct="0">
              <a:spcBef>
                <a:spcPct val="0"/>
              </a:spcBef>
              <a:spcAft>
                <a:spcPct val="0"/>
              </a:spcAft>
              <a:defRPr sz="3883">
                <a:solidFill>
                  <a:schemeClr val="tx1"/>
                </a:solidFill>
                <a:latin typeface="Arial" charset="0"/>
                <a:ea typeface="ＭＳ Ｐゴシック" charset="0"/>
              </a:defRPr>
            </a:lvl9pPr>
          </a:lstStyle>
          <a:p>
            <a:pPr algn="l" eaLnBrk="1" hangingPunct="1"/>
            <a:fld id="{03AFF320-E494-A742-B604-F01D270FF316}" type="slidenum">
              <a:rPr lang="en-US" sz="1553"/>
              <a:pPr algn="l" eaLnBrk="1" hangingPunct="1"/>
              <a:t>3</a:t>
            </a:fld>
            <a:endParaRPr lang="en-US" sz="1553" dirty="0"/>
          </a:p>
        </p:txBody>
      </p:sp>
      <p:cxnSp>
        <p:nvCxnSpPr>
          <p:cNvPr id="45" name="Straight Connector 44"/>
          <p:cNvCxnSpPr/>
          <p:nvPr/>
        </p:nvCxnSpPr>
        <p:spPr>
          <a:xfrm>
            <a:off x="3464199" y="4721622"/>
            <a:ext cx="688778" cy="727670"/>
          </a:xfrm>
          <a:prstGeom prst="line">
            <a:avLst/>
          </a:prstGeom>
          <a:ln w="28575" cmpd="sng">
            <a:solidFill>
              <a:srgbClr val="0CB02C"/>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1148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lide Number Placeholder 3"/>
          <p:cNvSpPr>
            <a:spLocks noGrp="1"/>
          </p:cNvSpPr>
          <p:nvPr>
            <p:ph type="sldNum" sz="quarter" idx="12"/>
          </p:nvPr>
        </p:nvSpPr>
        <p:spPr>
          <a:xfrm>
            <a:off x="9580563" y="7405688"/>
            <a:ext cx="477837" cy="3667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870" tIns="50935" rIns="101870" bIns="50935"/>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l" eaLnBrk="1" hangingPunct="1"/>
            <a:fld id="{37F63C65-6BF7-864A-BBEE-E7BD698048F1}" type="slidenum">
              <a:rPr lang="en-US" sz="1600" b="0"/>
              <a:pPr algn="l" eaLnBrk="1" hangingPunct="1"/>
              <a:t>30</a:t>
            </a:fld>
            <a:endParaRPr lang="en-US" sz="1600" b="0"/>
          </a:p>
        </p:txBody>
      </p:sp>
      <p:sp>
        <p:nvSpPr>
          <p:cNvPr id="8" name="TextBox 2"/>
          <p:cNvSpPr txBox="1">
            <a:spLocks noChangeArrowheads="1"/>
          </p:cNvSpPr>
          <p:nvPr/>
        </p:nvSpPr>
        <p:spPr bwMode="auto">
          <a:xfrm>
            <a:off x="1574838" y="53236"/>
            <a:ext cx="7012108" cy="656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1858" tIns="50929" rIns="101858" bIns="50929">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dirty="0">
                <a:latin typeface="+mn-lt"/>
                <a:cs typeface="Comic Sans MS" charset="0"/>
              </a:rPr>
              <a:t>Correlation Between Probes</a:t>
            </a:r>
          </a:p>
        </p:txBody>
      </p:sp>
      <p:sp>
        <p:nvSpPr>
          <p:cNvPr id="3" name="Rectangle 2"/>
          <p:cNvSpPr/>
          <p:nvPr/>
        </p:nvSpPr>
        <p:spPr>
          <a:xfrm>
            <a:off x="198439" y="1964494"/>
            <a:ext cx="3234564" cy="3234564"/>
          </a:xfrm>
          <a:prstGeom prst="rect">
            <a:avLst/>
          </a:prstGeom>
          <a:solidFill>
            <a:srgbClr val="FFFFFF"/>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02009" y="1977990"/>
            <a:ext cx="1087847" cy="1087847"/>
          </a:xfrm>
          <a:prstGeom prst="rect">
            <a:avLst/>
          </a:prstGeom>
          <a:solidFill>
            <a:srgbClr val="FFFFFF"/>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267231" y="1971643"/>
            <a:ext cx="1087847" cy="1087847"/>
          </a:xfrm>
          <a:prstGeom prst="rect">
            <a:avLst/>
          </a:prstGeom>
          <a:solidFill>
            <a:srgbClr val="FFFFFF"/>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2348726" y="1971642"/>
            <a:ext cx="1087847" cy="1087847"/>
          </a:xfrm>
          <a:prstGeom prst="rect">
            <a:avLst/>
          </a:prstGeom>
          <a:solidFill>
            <a:srgbClr val="FFFFFF"/>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05580" y="3053106"/>
            <a:ext cx="1087847" cy="1087847"/>
          </a:xfrm>
          <a:prstGeom prst="rect">
            <a:avLst/>
          </a:prstGeom>
          <a:solidFill>
            <a:srgbClr val="FFFFFF"/>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270802" y="3046759"/>
            <a:ext cx="1087847" cy="1087847"/>
          </a:xfrm>
          <a:prstGeom prst="rect">
            <a:avLst/>
          </a:prstGeom>
          <a:solidFill>
            <a:srgbClr val="FFFFFF"/>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2352297" y="3046758"/>
            <a:ext cx="1087847" cy="1087847"/>
          </a:xfrm>
          <a:prstGeom prst="rect">
            <a:avLst/>
          </a:prstGeom>
          <a:solidFill>
            <a:srgbClr val="FFFFFF"/>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205579" y="4114727"/>
            <a:ext cx="1087847" cy="1087847"/>
          </a:xfrm>
          <a:prstGeom prst="rect">
            <a:avLst/>
          </a:prstGeom>
          <a:solidFill>
            <a:srgbClr val="FFFFFF"/>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270801" y="4108380"/>
            <a:ext cx="1087847" cy="1087847"/>
          </a:xfrm>
          <a:prstGeom prst="rect">
            <a:avLst/>
          </a:prstGeom>
          <a:solidFill>
            <a:srgbClr val="FFFFFF"/>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2352296" y="4108379"/>
            <a:ext cx="1087847" cy="1087847"/>
          </a:xfrm>
          <a:prstGeom prst="rect">
            <a:avLst/>
          </a:prstGeom>
          <a:solidFill>
            <a:srgbClr val="FFFFFF"/>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Arrow Connector 26"/>
          <p:cNvCxnSpPr/>
          <p:nvPr/>
        </p:nvCxnSpPr>
        <p:spPr>
          <a:xfrm>
            <a:off x="158752" y="1527939"/>
            <a:ext cx="1170792" cy="0"/>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48830" y="952482"/>
            <a:ext cx="1270012" cy="523220"/>
          </a:xfrm>
          <a:prstGeom prst="rect">
            <a:avLst/>
          </a:prstGeom>
          <a:noFill/>
        </p:spPr>
        <p:txBody>
          <a:bodyPr wrap="square" rtlCol="0">
            <a:spAutoFit/>
          </a:bodyPr>
          <a:lstStyle/>
          <a:p>
            <a:r>
              <a:rPr lang="en-US" sz="2800" dirty="0"/>
              <a:t>4 km</a:t>
            </a:r>
          </a:p>
        </p:txBody>
      </p:sp>
      <p:sp>
        <p:nvSpPr>
          <p:cNvPr id="31" name="TextBox 30"/>
          <p:cNvSpPr txBox="1"/>
          <p:nvPr/>
        </p:nvSpPr>
        <p:spPr>
          <a:xfrm>
            <a:off x="1828800" y="846667"/>
            <a:ext cx="8229599" cy="523220"/>
          </a:xfrm>
          <a:prstGeom prst="rect">
            <a:avLst/>
          </a:prstGeom>
          <a:noFill/>
        </p:spPr>
        <p:txBody>
          <a:bodyPr wrap="square" rtlCol="0">
            <a:spAutoFit/>
          </a:bodyPr>
          <a:lstStyle/>
          <a:p>
            <a:r>
              <a:rPr lang="en-US" sz="2800" dirty="0"/>
              <a:t>Split 12 km domain into 9 4x4 km subdomains</a:t>
            </a:r>
          </a:p>
        </p:txBody>
      </p:sp>
    </p:spTree>
    <p:extLst>
      <p:ext uri="{BB962C8B-B14F-4D97-AF65-F5344CB8AC3E}">
        <p14:creationId xmlns:p14="http://schemas.microsoft.com/office/powerpoint/2010/main" val="657539888"/>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lide Number Placeholder 3"/>
          <p:cNvSpPr>
            <a:spLocks noGrp="1"/>
          </p:cNvSpPr>
          <p:nvPr>
            <p:ph type="sldNum" sz="quarter" idx="12"/>
          </p:nvPr>
        </p:nvSpPr>
        <p:spPr>
          <a:xfrm>
            <a:off x="9580563" y="7405688"/>
            <a:ext cx="477837" cy="3667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870" tIns="50935" rIns="101870" bIns="50935"/>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l" eaLnBrk="1" hangingPunct="1"/>
            <a:fld id="{37F63C65-6BF7-864A-BBEE-E7BD698048F1}" type="slidenum">
              <a:rPr lang="en-US" sz="1600" b="0"/>
              <a:pPr algn="l" eaLnBrk="1" hangingPunct="1"/>
              <a:t>31</a:t>
            </a:fld>
            <a:endParaRPr lang="en-US" sz="1600" b="0"/>
          </a:p>
        </p:txBody>
      </p:sp>
      <p:sp>
        <p:nvSpPr>
          <p:cNvPr id="8" name="TextBox 2"/>
          <p:cNvSpPr txBox="1">
            <a:spLocks noChangeArrowheads="1"/>
          </p:cNvSpPr>
          <p:nvPr/>
        </p:nvSpPr>
        <p:spPr bwMode="auto">
          <a:xfrm>
            <a:off x="1574838" y="53236"/>
            <a:ext cx="7012108" cy="656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1858" tIns="50929" rIns="101858" bIns="50929">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dirty="0">
                <a:latin typeface="+mn-lt"/>
                <a:cs typeface="Comic Sans MS" charset="0"/>
              </a:rPr>
              <a:t>Correlation Between Probes</a:t>
            </a:r>
          </a:p>
        </p:txBody>
      </p:sp>
      <p:pic>
        <p:nvPicPr>
          <p:cNvPr id="2" name="Picture 1" descr="roverstationary3x3.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04403" y="1221403"/>
            <a:ext cx="6753997" cy="5445970"/>
          </a:xfrm>
          <a:prstGeom prst="rect">
            <a:avLst/>
          </a:prstGeom>
        </p:spPr>
      </p:pic>
      <p:sp>
        <p:nvSpPr>
          <p:cNvPr id="3" name="Rectangle 2"/>
          <p:cNvSpPr/>
          <p:nvPr/>
        </p:nvSpPr>
        <p:spPr>
          <a:xfrm>
            <a:off x="198439" y="1964494"/>
            <a:ext cx="3234564" cy="3234564"/>
          </a:xfrm>
          <a:prstGeom prst="rect">
            <a:avLst/>
          </a:prstGeom>
          <a:solidFill>
            <a:srgbClr val="FFFFFF"/>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02009" y="1977990"/>
            <a:ext cx="1087847" cy="1087847"/>
          </a:xfrm>
          <a:prstGeom prst="rect">
            <a:avLst/>
          </a:prstGeom>
          <a:solidFill>
            <a:srgbClr val="FFFFFF"/>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267231" y="1971643"/>
            <a:ext cx="1087847" cy="1087847"/>
          </a:xfrm>
          <a:prstGeom prst="rect">
            <a:avLst/>
          </a:prstGeom>
          <a:solidFill>
            <a:srgbClr val="FFFFFF"/>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2348726" y="1971642"/>
            <a:ext cx="1087847" cy="1087847"/>
          </a:xfrm>
          <a:prstGeom prst="rect">
            <a:avLst/>
          </a:prstGeom>
          <a:solidFill>
            <a:srgbClr val="FFFFFF"/>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05580" y="3053106"/>
            <a:ext cx="1087847" cy="1087847"/>
          </a:xfrm>
          <a:prstGeom prst="rect">
            <a:avLst/>
          </a:prstGeom>
          <a:solidFill>
            <a:srgbClr val="FFFFFF"/>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270802" y="3046759"/>
            <a:ext cx="1087847" cy="1087847"/>
          </a:xfrm>
          <a:prstGeom prst="rect">
            <a:avLst/>
          </a:prstGeom>
          <a:solidFill>
            <a:srgbClr val="FFFFFF"/>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2352297" y="3046758"/>
            <a:ext cx="1087847" cy="1087847"/>
          </a:xfrm>
          <a:prstGeom prst="rect">
            <a:avLst/>
          </a:prstGeom>
          <a:solidFill>
            <a:srgbClr val="FFFFFF"/>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205579" y="4114727"/>
            <a:ext cx="1087847" cy="1087847"/>
          </a:xfrm>
          <a:prstGeom prst="rect">
            <a:avLst/>
          </a:prstGeom>
          <a:solidFill>
            <a:srgbClr val="FFFFFF"/>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270801" y="4108380"/>
            <a:ext cx="1087847" cy="1087847"/>
          </a:xfrm>
          <a:prstGeom prst="rect">
            <a:avLst/>
          </a:prstGeom>
          <a:solidFill>
            <a:srgbClr val="FFFFFF"/>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2352296" y="4108379"/>
            <a:ext cx="1087847" cy="1087847"/>
          </a:xfrm>
          <a:prstGeom prst="rect">
            <a:avLst/>
          </a:prstGeom>
          <a:solidFill>
            <a:srgbClr val="FFFFFF"/>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V="1">
            <a:off x="714382" y="2331596"/>
            <a:ext cx="3115500" cy="198434"/>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787406" y="3595225"/>
            <a:ext cx="2973022" cy="105564"/>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00899" y="4670342"/>
            <a:ext cx="2969451" cy="64768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58752" y="1527939"/>
            <a:ext cx="1170792" cy="0"/>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48830" y="952482"/>
            <a:ext cx="1270012" cy="523220"/>
          </a:xfrm>
          <a:prstGeom prst="rect">
            <a:avLst/>
          </a:prstGeom>
          <a:noFill/>
        </p:spPr>
        <p:txBody>
          <a:bodyPr wrap="square" rtlCol="0">
            <a:spAutoFit/>
          </a:bodyPr>
          <a:lstStyle/>
          <a:p>
            <a:r>
              <a:rPr lang="en-US" sz="2800" dirty="0"/>
              <a:t>4 km</a:t>
            </a:r>
          </a:p>
        </p:txBody>
      </p:sp>
    </p:spTree>
    <p:extLst>
      <p:ext uri="{BB962C8B-B14F-4D97-AF65-F5344CB8AC3E}">
        <p14:creationId xmlns:p14="http://schemas.microsoft.com/office/powerpoint/2010/main" val="1634803862"/>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roverstationary3x3rms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95434" y="1354664"/>
            <a:ext cx="6430018" cy="4885269"/>
          </a:xfrm>
          <a:prstGeom prst="rect">
            <a:avLst/>
          </a:prstGeom>
        </p:spPr>
      </p:pic>
      <p:sp>
        <p:nvSpPr>
          <p:cNvPr id="13315" name="Slide Number Placeholder 3"/>
          <p:cNvSpPr>
            <a:spLocks noGrp="1"/>
          </p:cNvSpPr>
          <p:nvPr>
            <p:ph type="sldNum" sz="quarter" idx="12"/>
          </p:nvPr>
        </p:nvSpPr>
        <p:spPr>
          <a:xfrm>
            <a:off x="9580563" y="7405688"/>
            <a:ext cx="477837" cy="3667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870" tIns="50935" rIns="101870" bIns="50935"/>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l" eaLnBrk="1" hangingPunct="1"/>
            <a:fld id="{37F63C65-6BF7-864A-BBEE-E7BD698048F1}" type="slidenum">
              <a:rPr lang="en-US" sz="1600" b="0"/>
              <a:pPr algn="l" eaLnBrk="1" hangingPunct="1"/>
              <a:t>32</a:t>
            </a:fld>
            <a:endParaRPr lang="en-US" sz="1600" b="0"/>
          </a:p>
        </p:txBody>
      </p:sp>
      <p:sp>
        <p:nvSpPr>
          <p:cNvPr id="8" name="TextBox 2"/>
          <p:cNvSpPr txBox="1">
            <a:spLocks noChangeArrowheads="1"/>
          </p:cNvSpPr>
          <p:nvPr/>
        </p:nvSpPr>
        <p:spPr bwMode="auto">
          <a:xfrm>
            <a:off x="1574838" y="53236"/>
            <a:ext cx="7012108" cy="656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1858" tIns="50929" rIns="101858" bIns="50929">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dirty="0">
                <a:latin typeface="+mn-lt"/>
                <a:cs typeface="Comic Sans MS" charset="0"/>
              </a:rPr>
              <a:t>Correlation Between Probes</a:t>
            </a:r>
          </a:p>
        </p:txBody>
      </p:sp>
      <p:sp>
        <p:nvSpPr>
          <p:cNvPr id="3" name="Rectangle 2"/>
          <p:cNvSpPr/>
          <p:nvPr/>
        </p:nvSpPr>
        <p:spPr>
          <a:xfrm>
            <a:off x="198439" y="1964494"/>
            <a:ext cx="3234564" cy="3234564"/>
          </a:xfrm>
          <a:prstGeom prst="rect">
            <a:avLst/>
          </a:prstGeom>
          <a:solidFill>
            <a:srgbClr val="FFFFFF"/>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02009" y="1977990"/>
            <a:ext cx="1087847" cy="1087847"/>
          </a:xfrm>
          <a:prstGeom prst="rect">
            <a:avLst/>
          </a:prstGeom>
          <a:solidFill>
            <a:srgbClr val="FFFFFF"/>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267231" y="1971643"/>
            <a:ext cx="1087847" cy="1087847"/>
          </a:xfrm>
          <a:prstGeom prst="rect">
            <a:avLst/>
          </a:prstGeom>
          <a:solidFill>
            <a:srgbClr val="FFFFFF"/>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2348726" y="1971642"/>
            <a:ext cx="1087847" cy="1087847"/>
          </a:xfrm>
          <a:prstGeom prst="rect">
            <a:avLst/>
          </a:prstGeom>
          <a:solidFill>
            <a:srgbClr val="FFFFFF"/>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05580" y="3053106"/>
            <a:ext cx="1087847" cy="1087847"/>
          </a:xfrm>
          <a:prstGeom prst="rect">
            <a:avLst/>
          </a:prstGeom>
          <a:solidFill>
            <a:srgbClr val="FFFFFF"/>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270802" y="3046759"/>
            <a:ext cx="1087847" cy="1087847"/>
          </a:xfrm>
          <a:prstGeom prst="rect">
            <a:avLst/>
          </a:prstGeom>
          <a:solidFill>
            <a:srgbClr val="FFFFFF"/>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2352297" y="3046758"/>
            <a:ext cx="1087847" cy="1087847"/>
          </a:xfrm>
          <a:prstGeom prst="rect">
            <a:avLst/>
          </a:prstGeom>
          <a:solidFill>
            <a:srgbClr val="FFFFFF"/>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205579" y="4114727"/>
            <a:ext cx="1087847" cy="1087847"/>
          </a:xfrm>
          <a:prstGeom prst="rect">
            <a:avLst/>
          </a:prstGeom>
          <a:solidFill>
            <a:srgbClr val="FFFFFF"/>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270801" y="4108380"/>
            <a:ext cx="1087847" cy="1087847"/>
          </a:xfrm>
          <a:prstGeom prst="rect">
            <a:avLst/>
          </a:prstGeom>
          <a:solidFill>
            <a:srgbClr val="FFFFFF"/>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2352296" y="4108379"/>
            <a:ext cx="1087847" cy="1087847"/>
          </a:xfrm>
          <a:prstGeom prst="rect">
            <a:avLst/>
          </a:prstGeom>
          <a:solidFill>
            <a:srgbClr val="FFFFFF"/>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V="1">
            <a:off x="714382" y="2421467"/>
            <a:ext cx="3993085" cy="10856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787406" y="3595225"/>
            <a:ext cx="3843861" cy="11317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00899" y="4670342"/>
            <a:ext cx="3898101" cy="45199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58752" y="1527939"/>
            <a:ext cx="1170792" cy="0"/>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148830" y="952482"/>
            <a:ext cx="1270012" cy="523220"/>
          </a:xfrm>
          <a:prstGeom prst="rect">
            <a:avLst/>
          </a:prstGeom>
          <a:noFill/>
        </p:spPr>
        <p:txBody>
          <a:bodyPr wrap="square" rtlCol="0">
            <a:spAutoFit/>
          </a:bodyPr>
          <a:lstStyle/>
          <a:p>
            <a:r>
              <a:rPr lang="en-US" sz="2800" dirty="0"/>
              <a:t>4 km</a:t>
            </a:r>
          </a:p>
        </p:txBody>
      </p:sp>
    </p:spTree>
    <p:extLst>
      <p:ext uri="{BB962C8B-B14F-4D97-AF65-F5344CB8AC3E}">
        <p14:creationId xmlns:p14="http://schemas.microsoft.com/office/powerpoint/2010/main" val="3446286716"/>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verstationary1x1rms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27274" y="2291605"/>
            <a:ext cx="5531127" cy="4202328"/>
          </a:xfrm>
          <a:prstGeom prst="rect">
            <a:avLst/>
          </a:prstGeom>
        </p:spPr>
      </p:pic>
      <p:sp>
        <p:nvSpPr>
          <p:cNvPr id="13315" name="Slide Number Placeholder 3"/>
          <p:cNvSpPr>
            <a:spLocks noGrp="1"/>
          </p:cNvSpPr>
          <p:nvPr>
            <p:ph type="sldNum" sz="quarter" idx="12"/>
          </p:nvPr>
        </p:nvSpPr>
        <p:spPr>
          <a:xfrm>
            <a:off x="9580563" y="7405688"/>
            <a:ext cx="477837" cy="3667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870" tIns="50935" rIns="101870" bIns="50935"/>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l" eaLnBrk="1" hangingPunct="1"/>
            <a:fld id="{37F63C65-6BF7-864A-BBEE-E7BD698048F1}" type="slidenum">
              <a:rPr lang="en-US" sz="1600" b="0"/>
              <a:pPr algn="l" eaLnBrk="1" hangingPunct="1"/>
              <a:t>33</a:t>
            </a:fld>
            <a:endParaRPr lang="en-US" sz="1600" b="0"/>
          </a:p>
        </p:txBody>
      </p:sp>
      <p:sp>
        <p:nvSpPr>
          <p:cNvPr id="8" name="TextBox 2"/>
          <p:cNvSpPr txBox="1">
            <a:spLocks noChangeArrowheads="1"/>
          </p:cNvSpPr>
          <p:nvPr/>
        </p:nvSpPr>
        <p:spPr bwMode="auto">
          <a:xfrm>
            <a:off x="1574838" y="53236"/>
            <a:ext cx="7012108" cy="656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1858" tIns="50929" rIns="101858" bIns="50929">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dirty="0">
                <a:latin typeface="+mn-lt"/>
                <a:cs typeface="Comic Sans MS" charset="0"/>
              </a:rPr>
              <a:t>Correlation Between Probes</a:t>
            </a:r>
          </a:p>
        </p:txBody>
      </p:sp>
      <p:cxnSp>
        <p:nvCxnSpPr>
          <p:cNvPr id="20" name="Straight Arrow Connector 19"/>
          <p:cNvCxnSpPr/>
          <p:nvPr/>
        </p:nvCxnSpPr>
        <p:spPr>
          <a:xfrm>
            <a:off x="5245102" y="2427816"/>
            <a:ext cx="325966" cy="2117"/>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031981" y="1966365"/>
            <a:ext cx="1715953" cy="369332"/>
          </a:xfrm>
          <a:prstGeom prst="rect">
            <a:avLst/>
          </a:prstGeom>
          <a:noFill/>
        </p:spPr>
        <p:txBody>
          <a:bodyPr wrap="square" rtlCol="0">
            <a:spAutoFit/>
          </a:bodyPr>
          <a:lstStyle/>
          <a:p>
            <a:r>
              <a:rPr lang="en-US" sz="1800" dirty="0"/>
              <a:t>0.8 km</a:t>
            </a:r>
          </a:p>
        </p:txBody>
      </p:sp>
      <p:pic>
        <p:nvPicPr>
          <p:cNvPr id="13318" name="Picture 13317" descr="Screen Shot 2014-08-14 at 6.15.29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565398"/>
            <a:ext cx="4938329" cy="3606802"/>
          </a:xfrm>
          <a:prstGeom prst="rect">
            <a:avLst/>
          </a:prstGeom>
        </p:spPr>
      </p:pic>
      <p:sp>
        <p:nvSpPr>
          <p:cNvPr id="119" name="TextBox 118"/>
          <p:cNvSpPr txBox="1"/>
          <p:nvPr/>
        </p:nvSpPr>
        <p:spPr>
          <a:xfrm>
            <a:off x="482600" y="846667"/>
            <a:ext cx="9575799" cy="523220"/>
          </a:xfrm>
          <a:prstGeom prst="rect">
            <a:avLst/>
          </a:prstGeom>
          <a:noFill/>
        </p:spPr>
        <p:txBody>
          <a:bodyPr wrap="square" rtlCol="0">
            <a:spAutoFit/>
          </a:bodyPr>
          <a:lstStyle/>
          <a:p>
            <a:r>
              <a:rPr lang="en-US" sz="2800" dirty="0"/>
              <a:t>Split 12 km domain into 144 quarter section subdomains</a:t>
            </a:r>
          </a:p>
        </p:txBody>
      </p:sp>
      <p:sp>
        <p:nvSpPr>
          <p:cNvPr id="2" name="Oval 1"/>
          <p:cNvSpPr/>
          <p:nvPr/>
        </p:nvSpPr>
        <p:spPr>
          <a:xfrm>
            <a:off x="8936472" y="4799798"/>
            <a:ext cx="973896" cy="366218"/>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1072124"/>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lide Number Placeholder 3"/>
          <p:cNvSpPr>
            <a:spLocks noGrp="1"/>
          </p:cNvSpPr>
          <p:nvPr>
            <p:ph type="sldNum" sz="quarter" idx="12"/>
          </p:nvPr>
        </p:nvSpPr>
        <p:spPr>
          <a:xfrm>
            <a:off x="9580563" y="7405688"/>
            <a:ext cx="477837" cy="3667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870" tIns="50935" rIns="101870" bIns="50935"/>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l" eaLnBrk="1" hangingPunct="1"/>
            <a:fld id="{37F63C65-6BF7-864A-BBEE-E7BD698048F1}" type="slidenum">
              <a:rPr lang="en-US" sz="1600" b="0"/>
              <a:pPr algn="l" eaLnBrk="1" hangingPunct="1"/>
              <a:t>34</a:t>
            </a:fld>
            <a:endParaRPr lang="en-US" sz="1600" b="0"/>
          </a:p>
        </p:txBody>
      </p:sp>
      <p:sp>
        <p:nvSpPr>
          <p:cNvPr id="8" name="TextBox 2"/>
          <p:cNvSpPr txBox="1">
            <a:spLocks noChangeArrowheads="1"/>
          </p:cNvSpPr>
          <p:nvPr/>
        </p:nvSpPr>
        <p:spPr bwMode="auto">
          <a:xfrm>
            <a:off x="1574838" y="53236"/>
            <a:ext cx="7012108" cy="656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01858" tIns="50929" rIns="101858" bIns="50929">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dirty="0">
                <a:latin typeface="+mn-lt"/>
                <a:cs typeface="Comic Sans MS" charset="0"/>
              </a:rPr>
              <a:t>Built Up Environment</a:t>
            </a:r>
          </a:p>
        </p:txBody>
      </p:sp>
      <p:pic>
        <p:nvPicPr>
          <p:cNvPr id="26" name="Picture 25">
            <a:extLst>
              <a:ext uri="{FF2B5EF4-FFF2-40B4-BE49-F238E27FC236}">
                <a16:creationId xmlns:a16="http://schemas.microsoft.com/office/drawing/2014/main" id="{3FEE06D4-C897-0D47-880C-20C9EBB929FE}"/>
              </a:ext>
            </a:extLst>
          </p:cNvPr>
          <p:cNvPicPr>
            <a:picLocks noChangeAspect="1"/>
          </p:cNvPicPr>
          <p:nvPr/>
        </p:nvPicPr>
        <p:blipFill>
          <a:blip r:embed="rId2"/>
          <a:stretch>
            <a:fillRect/>
          </a:stretch>
        </p:blipFill>
        <p:spPr>
          <a:xfrm>
            <a:off x="1463040" y="6406773"/>
            <a:ext cx="7432766" cy="1365627"/>
          </a:xfrm>
          <a:prstGeom prst="rect">
            <a:avLst/>
          </a:prstGeom>
        </p:spPr>
      </p:pic>
      <p:pic>
        <p:nvPicPr>
          <p:cNvPr id="29" name="Picture 28" descr="Hydrogen_Sources3.pdf">
            <a:extLst>
              <a:ext uri="{FF2B5EF4-FFF2-40B4-BE49-F238E27FC236}">
                <a16:creationId xmlns:a16="http://schemas.microsoft.com/office/drawing/2014/main" id="{B8A7D9E1-1C87-C449-BA58-6F3927956FC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655" y="838173"/>
            <a:ext cx="10000489" cy="5096934"/>
          </a:xfrm>
          <a:prstGeom prst="rect">
            <a:avLst/>
          </a:prstGeom>
        </p:spPr>
      </p:pic>
    </p:spTree>
    <p:extLst>
      <p:ext uri="{BB962C8B-B14F-4D97-AF65-F5344CB8AC3E}">
        <p14:creationId xmlns:p14="http://schemas.microsoft.com/office/powerpoint/2010/main" val="333565719"/>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0" y="703263"/>
            <a:ext cx="10058400" cy="706913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Slide Number Placeholder 3"/>
          <p:cNvSpPr>
            <a:spLocks noGrp="1"/>
          </p:cNvSpPr>
          <p:nvPr>
            <p:ph type="sldNum" sz="quarter" idx="10"/>
          </p:nvPr>
        </p:nvSpPr>
        <p:spPr>
          <a:xfrm>
            <a:off x="9580416" y="7405106"/>
            <a:ext cx="477990" cy="36729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000">
                <a:solidFill>
                  <a:schemeClr val="tx1"/>
                </a:solidFill>
                <a:latin typeface="Arial" charset="0"/>
                <a:ea typeface="ＭＳ Ｐゴシック" charset="0"/>
                <a:cs typeface="ＭＳ Ｐゴシック" charset="0"/>
              </a:defRPr>
            </a:lvl1pPr>
            <a:lvl2pPr marL="827310" indent="-318195" eaLnBrk="0" hangingPunct="0">
              <a:defRPr sz="4000">
                <a:solidFill>
                  <a:schemeClr val="tx1"/>
                </a:solidFill>
                <a:latin typeface="Arial" charset="0"/>
                <a:ea typeface="ＭＳ Ｐゴシック" charset="0"/>
              </a:defRPr>
            </a:lvl2pPr>
            <a:lvl3pPr marL="1272787" indent="-254556" eaLnBrk="0" hangingPunct="0">
              <a:defRPr sz="4000">
                <a:solidFill>
                  <a:schemeClr val="tx1"/>
                </a:solidFill>
                <a:latin typeface="Arial" charset="0"/>
                <a:ea typeface="ＭＳ Ｐゴシック" charset="0"/>
              </a:defRPr>
            </a:lvl3pPr>
            <a:lvl4pPr marL="1781900" indent="-254556" eaLnBrk="0" hangingPunct="0">
              <a:defRPr sz="4000">
                <a:solidFill>
                  <a:schemeClr val="tx1"/>
                </a:solidFill>
                <a:latin typeface="Arial" charset="0"/>
                <a:ea typeface="ＭＳ Ｐゴシック" charset="0"/>
              </a:defRPr>
            </a:lvl4pPr>
            <a:lvl5pPr marL="2291015" indent="-254556" eaLnBrk="0" hangingPunct="0">
              <a:defRPr sz="4000">
                <a:solidFill>
                  <a:schemeClr val="tx1"/>
                </a:solidFill>
                <a:latin typeface="Arial" charset="0"/>
                <a:ea typeface="ＭＳ Ｐゴシック" charset="0"/>
              </a:defRPr>
            </a:lvl5pPr>
            <a:lvl6pPr marL="2800129" indent="-254556" eaLnBrk="0" fontAlgn="base" hangingPunct="0">
              <a:spcBef>
                <a:spcPct val="0"/>
              </a:spcBef>
              <a:spcAft>
                <a:spcPct val="0"/>
              </a:spcAft>
              <a:defRPr sz="4000">
                <a:solidFill>
                  <a:schemeClr val="tx1"/>
                </a:solidFill>
                <a:latin typeface="Arial" charset="0"/>
                <a:ea typeface="ＭＳ Ｐゴシック" charset="0"/>
              </a:defRPr>
            </a:lvl6pPr>
            <a:lvl7pPr marL="3309245" indent="-254556" eaLnBrk="0" fontAlgn="base" hangingPunct="0">
              <a:spcBef>
                <a:spcPct val="0"/>
              </a:spcBef>
              <a:spcAft>
                <a:spcPct val="0"/>
              </a:spcAft>
              <a:defRPr sz="4000">
                <a:solidFill>
                  <a:schemeClr val="tx1"/>
                </a:solidFill>
                <a:latin typeface="Arial" charset="0"/>
                <a:ea typeface="ＭＳ Ｐゴシック" charset="0"/>
              </a:defRPr>
            </a:lvl7pPr>
            <a:lvl8pPr marL="3818359" indent="-254556" eaLnBrk="0" fontAlgn="base" hangingPunct="0">
              <a:spcBef>
                <a:spcPct val="0"/>
              </a:spcBef>
              <a:spcAft>
                <a:spcPct val="0"/>
              </a:spcAft>
              <a:defRPr sz="4000">
                <a:solidFill>
                  <a:schemeClr val="tx1"/>
                </a:solidFill>
                <a:latin typeface="Arial" charset="0"/>
                <a:ea typeface="ＭＳ Ｐゴシック" charset="0"/>
              </a:defRPr>
            </a:lvl8pPr>
            <a:lvl9pPr marL="4327471" indent="-254556" eaLnBrk="0" fontAlgn="base" hangingPunct="0">
              <a:spcBef>
                <a:spcPct val="0"/>
              </a:spcBef>
              <a:spcAft>
                <a:spcPct val="0"/>
              </a:spcAft>
              <a:defRPr sz="4000">
                <a:solidFill>
                  <a:schemeClr val="tx1"/>
                </a:solidFill>
                <a:latin typeface="Arial" charset="0"/>
                <a:ea typeface="ＭＳ Ｐゴシック" charset="0"/>
              </a:defRPr>
            </a:lvl9pPr>
          </a:lstStyle>
          <a:p>
            <a:pPr eaLnBrk="1" hangingPunct="1"/>
            <a:fld id="{381CD807-DFAD-6944-A7B1-7D033E5F47A7}" type="slidenum">
              <a:rPr lang="en-US" sz="1600"/>
              <a:pPr eaLnBrk="1" hangingPunct="1"/>
              <a:t>35</a:t>
            </a:fld>
            <a:endParaRPr lang="en-US" sz="1600" dirty="0"/>
          </a:p>
        </p:txBody>
      </p:sp>
      <p:pic>
        <p:nvPicPr>
          <p:cNvPr id="2" name="Picture 1">
            <a:extLst>
              <a:ext uri="{FF2B5EF4-FFF2-40B4-BE49-F238E27FC236}">
                <a16:creationId xmlns:a16="http://schemas.microsoft.com/office/drawing/2014/main" id="{919F75B3-3D0F-BB40-B357-0FA5FC66D9F9}"/>
              </a:ext>
            </a:extLst>
          </p:cNvPr>
          <p:cNvPicPr>
            <a:picLocks noChangeAspect="1"/>
          </p:cNvPicPr>
          <p:nvPr/>
        </p:nvPicPr>
        <p:blipFill>
          <a:blip r:embed="rId2"/>
          <a:stretch>
            <a:fillRect/>
          </a:stretch>
        </p:blipFill>
        <p:spPr>
          <a:xfrm>
            <a:off x="1000125" y="3575951"/>
            <a:ext cx="7806059" cy="4196449"/>
          </a:xfrm>
          <a:prstGeom prst="rect">
            <a:avLst/>
          </a:prstGeom>
        </p:spPr>
      </p:pic>
      <p:pic>
        <p:nvPicPr>
          <p:cNvPr id="3" name="Picture 2">
            <a:extLst>
              <a:ext uri="{FF2B5EF4-FFF2-40B4-BE49-F238E27FC236}">
                <a16:creationId xmlns:a16="http://schemas.microsoft.com/office/drawing/2014/main" id="{598D2C75-780E-1E42-A3D3-9DFFCE9CD844}"/>
              </a:ext>
            </a:extLst>
          </p:cNvPr>
          <p:cNvPicPr>
            <a:picLocks noChangeAspect="1"/>
          </p:cNvPicPr>
          <p:nvPr/>
        </p:nvPicPr>
        <p:blipFill>
          <a:blip r:embed="rId3"/>
          <a:stretch>
            <a:fillRect/>
          </a:stretch>
        </p:blipFill>
        <p:spPr>
          <a:xfrm>
            <a:off x="1254034" y="703262"/>
            <a:ext cx="7109905" cy="2872689"/>
          </a:xfrm>
          <a:prstGeom prst="rect">
            <a:avLst/>
          </a:prstGeom>
        </p:spPr>
      </p:pic>
    </p:spTree>
    <p:extLst>
      <p:ext uri="{BB962C8B-B14F-4D97-AF65-F5344CB8AC3E}">
        <p14:creationId xmlns:p14="http://schemas.microsoft.com/office/powerpoint/2010/main" val="33659684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lide Number Placeholder 3"/>
          <p:cNvSpPr>
            <a:spLocks noGrp="1"/>
          </p:cNvSpPr>
          <p:nvPr>
            <p:ph type="sldNum" sz="quarter" idx="12"/>
          </p:nvPr>
        </p:nvSpPr>
        <p:spPr>
          <a:xfrm>
            <a:off x="9580563" y="7405688"/>
            <a:ext cx="477837" cy="3667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870" tIns="50935" rIns="101870" bIns="50935"/>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l" eaLnBrk="1" hangingPunct="1"/>
            <a:fld id="{37F63C65-6BF7-864A-BBEE-E7BD698048F1}" type="slidenum">
              <a:rPr lang="en-US" sz="1600" b="0"/>
              <a:pPr algn="l" eaLnBrk="1" hangingPunct="1"/>
              <a:t>36</a:t>
            </a:fld>
            <a:endParaRPr lang="en-US" sz="1600" b="0"/>
          </a:p>
        </p:txBody>
      </p:sp>
      <p:sp>
        <p:nvSpPr>
          <p:cNvPr id="8" name="TextBox 2"/>
          <p:cNvSpPr txBox="1">
            <a:spLocks noChangeArrowheads="1"/>
          </p:cNvSpPr>
          <p:nvPr/>
        </p:nvSpPr>
        <p:spPr bwMode="auto">
          <a:xfrm>
            <a:off x="1574838" y="53236"/>
            <a:ext cx="7012108" cy="656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01858" tIns="50929" rIns="101858" bIns="50929">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dirty="0">
                <a:latin typeface="+mn-lt"/>
                <a:cs typeface="Comic Sans MS" charset="0"/>
              </a:rPr>
              <a:t>Built Up Environment</a:t>
            </a:r>
          </a:p>
        </p:txBody>
      </p:sp>
      <p:pic>
        <p:nvPicPr>
          <p:cNvPr id="2" name="Picture 1">
            <a:extLst>
              <a:ext uri="{FF2B5EF4-FFF2-40B4-BE49-F238E27FC236}">
                <a16:creationId xmlns:a16="http://schemas.microsoft.com/office/drawing/2014/main" id="{1C7D046C-0340-2043-9744-F829F1A4FE47}"/>
              </a:ext>
            </a:extLst>
          </p:cNvPr>
          <p:cNvPicPr>
            <a:picLocks noChangeAspect="1"/>
          </p:cNvPicPr>
          <p:nvPr/>
        </p:nvPicPr>
        <p:blipFill>
          <a:blip r:embed="rId2"/>
          <a:stretch>
            <a:fillRect/>
          </a:stretch>
        </p:blipFill>
        <p:spPr>
          <a:xfrm>
            <a:off x="1998617" y="710344"/>
            <a:ext cx="6127010" cy="7062056"/>
          </a:xfrm>
          <a:prstGeom prst="rect">
            <a:avLst/>
          </a:prstGeom>
        </p:spPr>
      </p:pic>
    </p:spTree>
    <p:extLst>
      <p:ext uri="{BB962C8B-B14F-4D97-AF65-F5344CB8AC3E}">
        <p14:creationId xmlns:p14="http://schemas.microsoft.com/office/powerpoint/2010/main" val="3822410988"/>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lide Number Placeholder 3"/>
          <p:cNvSpPr>
            <a:spLocks noGrp="1"/>
          </p:cNvSpPr>
          <p:nvPr>
            <p:ph type="sldNum" sz="quarter" idx="12"/>
          </p:nvPr>
        </p:nvSpPr>
        <p:spPr>
          <a:xfrm>
            <a:off x="9580563" y="7405688"/>
            <a:ext cx="477837" cy="3667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870" tIns="50935" rIns="101870" bIns="50935"/>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l" eaLnBrk="1" hangingPunct="1"/>
            <a:fld id="{37F63C65-6BF7-864A-BBEE-E7BD698048F1}" type="slidenum">
              <a:rPr lang="en-US" sz="1600" b="0"/>
              <a:pPr algn="l" eaLnBrk="1" hangingPunct="1"/>
              <a:t>37</a:t>
            </a:fld>
            <a:endParaRPr lang="en-US" sz="1600" b="0"/>
          </a:p>
        </p:txBody>
      </p:sp>
      <p:sp>
        <p:nvSpPr>
          <p:cNvPr id="8" name="TextBox 2"/>
          <p:cNvSpPr txBox="1">
            <a:spLocks noChangeArrowheads="1"/>
          </p:cNvSpPr>
          <p:nvPr/>
        </p:nvSpPr>
        <p:spPr bwMode="auto">
          <a:xfrm>
            <a:off x="1574838" y="53236"/>
            <a:ext cx="7012108" cy="656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01858" tIns="50929" rIns="101858" bIns="50929">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dirty="0">
                <a:latin typeface="+mn-lt"/>
                <a:cs typeface="Comic Sans MS" charset="0"/>
              </a:rPr>
              <a:t>Built Up Environment</a:t>
            </a:r>
          </a:p>
        </p:txBody>
      </p:sp>
      <p:pic>
        <p:nvPicPr>
          <p:cNvPr id="2" name="Picture 1">
            <a:extLst>
              <a:ext uri="{FF2B5EF4-FFF2-40B4-BE49-F238E27FC236}">
                <a16:creationId xmlns:a16="http://schemas.microsoft.com/office/drawing/2014/main" id="{135CE000-95B0-234D-832C-8EA5347FAACA}"/>
              </a:ext>
            </a:extLst>
          </p:cNvPr>
          <p:cNvPicPr>
            <a:picLocks noChangeAspect="1"/>
          </p:cNvPicPr>
          <p:nvPr/>
        </p:nvPicPr>
        <p:blipFill>
          <a:blip r:embed="rId2"/>
          <a:stretch>
            <a:fillRect/>
          </a:stretch>
        </p:blipFill>
        <p:spPr>
          <a:xfrm>
            <a:off x="3022600" y="1873250"/>
            <a:ext cx="4013200" cy="4025900"/>
          </a:xfrm>
          <a:prstGeom prst="rect">
            <a:avLst/>
          </a:prstGeom>
        </p:spPr>
      </p:pic>
      <p:pic>
        <p:nvPicPr>
          <p:cNvPr id="3" name="Picture 2">
            <a:extLst>
              <a:ext uri="{FF2B5EF4-FFF2-40B4-BE49-F238E27FC236}">
                <a16:creationId xmlns:a16="http://schemas.microsoft.com/office/drawing/2014/main" id="{735EB865-118A-DA45-A5C6-50F07A1BB5D4}"/>
              </a:ext>
            </a:extLst>
          </p:cNvPr>
          <p:cNvPicPr>
            <a:picLocks noChangeAspect="1"/>
          </p:cNvPicPr>
          <p:nvPr/>
        </p:nvPicPr>
        <p:blipFill>
          <a:blip r:embed="rId3"/>
          <a:stretch>
            <a:fillRect/>
          </a:stretch>
        </p:blipFill>
        <p:spPr>
          <a:xfrm>
            <a:off x="1401494" y="710087"/>
            <a:ext cx="7358796" cy="6892496"/>
          </a:xfrm>
          <a:prstGeom prst="rect">
            <a:avLst/>
          </a:prstGeom>
        </p:spPr>
      </p:pic>
    </p:spTree>
    <p:extLst>
      <p:ext uri="{BB962C8B-B14F-4D97-AF65-F5344CB8AC3E}">
        <p14:creationId xmlns:p14="http://schemas.microsoft.com/office/powerpoint/2010/main" val="659685801"/>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lide Number Placeholder 3"/>
          <p:cNvSpPr>
            <a:spLocks noGrp="1"/>
          </p:cNvSpPr>
          <p:nvPr>
            <p:ph type="sldNum" sz="quarter" idx="12"/>
          </p:nvPr>
        </p:nvSpPr>
        <p:spPr>
          <a:xfrm>
            <a:off x="9580563" y="7405688"/>
            <a:ext cx="477837" cy="3667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870" tIns="50935" rIns="101870" bIns="50935"/>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l" eaLnBrk="1" hangingPunct="1"/>
            <a:fld id="{37F63C65-6BF7-864A-BBEE-E7BD698048F1}" type="slidenum">
              <a:rPr lang="en-US" sz="1600" b="0"/>
              <a:pPr algn="l" eaLnBrk="1" hangingPunct="1"/>
              <a:t>38</a:t>
            </a:fld>
            <a:endParaRPr lang="en-US" sz="1600" b="0"/>
          </a:p>
        </p:txBody>
      </p:sp>
      <p:sp>
        <p:nvSpPr>
          <p:cNvPr id="8" name="TextBox 2"/>
          <p:cNvSpPr txBox="1">
            <a:spLocks noChangeArrowheads="1"/>
          </p:cNvSpPr>
          <p:nvPr/>
        </p:nvSpPr>
        <p:spPr bwMode="auto">
          <a:xfrm>
            <a:off x="1574838" y="53236"/>
            <a:ext cx="7012108" cy="656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01858" tIns="50929" rIns="101858" bIns="50929">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dirty="0">
                <a:latin typeface="+mn-lt"/>
                <a:cs typeface="Comic Sans MS" charset="0"/>
              </a:rPr>
              <a:t>Built Up Environment</a:t>
            </a:r>
          </a:p>
        </p:txBody>
      </p:sp>
      <p:pic>
        <p:nvPicPr>
          <p:cNvPr id="3" name="Picture 2">
            <a:extLst>
              <a:ext uri="{FF2B5EF4-FFF2-40B4-BE49-F238E27FC236}">
                <a16:creationId xmlns:a16="http://schemas.microsoft.com/office/drawing/2014/main" id="{B9377E8B-E3BA-B945-A878-B70F1D5D5561}"/>
              </a:ext>
            </a:extLst>
          </p:cNvPr>
          <p:cNvPicPr>
            <a:picLocks noChangeAspect="1"/>
          </p:cNvPicPr>
          <p:nvPr/>
        </p:nvPicPr>
        <p:blipFill>
          <a:blip r:embed="rId2"/>
          <a:stretch>
            <a:fillRect/>
          </a:stretch>
        </p:blipFill>
        <p:spPr>
          <a:xfrm>
            <a:off x="107551" y="1389355"/>
            <a:ext cx="9946681" cy="5390267"/>
          </a:xfrm>
          <a:prstGeom prst="rect">
            <a:avLst/>
          </a:prstGeom>
        </p:spPr>
      </p:pic>
    </p:spTree>
    <p:extLst>
      <p:ext uri="{BB962C8B-B14F-4D97-AF65-F5344CB8AC3E}">
        <p14:creationId xmlns:p14="http://schemas.microsoft.com/office/powerpoint/2010/main" val="3601520366"/>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lide Number Placeholder 3"/>
          <p:cNvSpPr>
            <a:spLocks noGrp="1"/>
          </p:cNvSpPr>
          <p:nvPr>
            <p:ph type="sldNum" sz="quarter" idx="12"/>
          </p:nvPr>
        </p:nvSpPr>
        <p:spPr>
          <a:xfrm>
            <a:off x="9580563" y="7405688"/>
            <a:ext cx="477837" cy="3667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870" tIns="50935" rIns="101870" bIns="50935"/>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l" eaLnBrk="1" hangingPunct="1"/>
            <a:fld id="{37F63C65-6BF7-864A-BBEE-E7BD698048F1}" type="slidenum">
              <a:rPr lang="en-US" sz="1600" b="0"/>
              <a:pPr algn="l" eaLnBrk="1" hangingPunct="1"/>
              <a:t>39</a:t>
            </a:fld>
            <a:endParaRPr lang="en-US" sz="1600" b="0"/>
          </a:p>
        </p:txBody>
      </p:sp>
      <p:sp>
        <p:nvSpPr>
          <p:cNvPr id="8" name="TextBox 2"/>
          <p:cNvSpPr txBox="1">
            <a:spLocks noChangeArrowheads="1"/>
          </p:cNvSpPr>
          <p:nvPr/>
        </p:nvSpPr>
        <p:spPr bwMode="auto">
          <a:xfrm>
            <a:off x="1574838" y="53236"/>
            <a:ext cx="7012108" cy="656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01858" tIns="50929" rIns="101858" bIns="50929">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dirty="0">
                <a:latin typeface="+mn-lt"/>
                <a:cs typeface="Comic Sans MS" charset="0"/>
              </a:rPr>
              <a:t>Built Up Environment</a:t>
            </a:r>
          </a:p>
        </p:txBody>
      </p:sp>
      <p:pic>
        <p:nvPicPr>
          <p:cNvPr id="2" name="Picture 1">
            <a:extLst>
              <a:ext uri="{FF2B5EF4-FFF2-40B4-BE49-F238E27FC236}">
                <a16:creationId xmlns:a16="http://schemas.microsoft.com/office/drawing/2014/main" id="{8BD0DACD-E3AF-F54C-A429-0B9659BBE4A2}"/>
              </a:ext>
            </a:extLst>
          </p:cNvPr>
          <p:cNvPicPr>
            <a:picLocks noChangeAspect="1"/>
          </p:cNvPicPr>
          <p:nvPr/>
        </p:nvPicPr>
        <p:blipFill>
          <a:blip r:embed="rId2"/>
          <a:stretch>
            <a:fillRect/>
          </a:stretch>
        </p:blipFill>
        <p:spPr>
          <a:xfrm>
            <a:off x="1737360" y="-2443"/>
            <a:ext cx="6581612" cy="7774843"/>
          </a:xfrm>
          <a:prstGeom prst="rect">
            <a:avLst/>
          </a:prstGeom>
        </p:spPr>
      </p:pic>
    </p:spTree>
    <p:extLst>
      <p:ext uri="{BB962C8B-B14F-4D97-AF65-F5344CB8AC3E}">
        <p14:creationId xmlns:p14="http://schemas.microsoft.com/office/powerpoint/2010/main" val="77740430"/>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Slide Number Placeholder 10"/>
          <p:cNvSpPr>
            <a:spLocks noGrp="1"/>
          </p:cNvSpPr>
          <p:nvPr>
            <p:ph type="sldNum" sz="quarter" idx="12"/>
          </p:nvPr>
        </p:nvSpPr>
        <p:spPr>
          <a:xfrm>
            <a:off x="9234170" y="7099300"/>
            <a:ext cx="824230" cy="55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40">
                <a:solidFill>
                  <a:schemeClr val="tx1"/>
                </a:solidFill>
                <a:latin typeface="Arial" charset="0"/>
                <a:ea typeface="ＭＳ Ｐゴシック" charset="-128"/>
              </a:defRPr>
            </a:lvl1pPr>
            <a:lvl2pPr marL="817245" indent="-314325" eaLnBrk="0" hangingPunct="0">
              <a:defRPr sz="2640">
                <a:solidFill>
                  <a:schemeClr val="tx1"/>
                </a:solidFill>
                <a:latin typeface="Arial" charset="0"/>
                <a:ea typeface="ＭＳ Ｐゴシック" charset="-128"/>
              </a:defRPr>
            </a:lvl2pPr>
            <a:lvl3pPr marL="1257300" indent="-251460" eaLnBrk="0" hangingPunct="0">
              <a:defRPr sz="2640">
                <a:solidFill>
                  <a:schemeClr val="tx1"/>
                </a:solidFill>
                <a:latin typeface="Arial" charset="0"/>
                <a:ea typeface="ＭＳ Ｐゴシック" charset="-128"/>
              </a:defRPr>
            </a:lvl3pPr>
            <a:lvl4pPr marL="1760220" indent="-251460" eaLnBrk="0" hangingPunct="0">
              <a:defRPr sz="2640">
                <a:solidFill>
                  <a:schemeClr val="tx1"/>
                </a:solidFill>
                <a:latin typeface="Arial" charset="0"/>
                <a:ea typeface="ＭＳ Ｐゴシック" charset="-128"/>
              </a:defRPr>
            </a:lvl4pPr>
            <a:lvl5pPr marL="2263140" indent="-251460" eaLnBrk="0" hangingPunct="0">
              <a:defRPr sz="2640">
                <a:solidFill>
                  <a:schemeClr val="tx1"/>
                </a:solidFill>
                <a:latin typeface="Arial" charset="0"/>
                <a:ea typeface="ＭＳ Ｐゴシック" charset="-128"/>
              </a:defRPr>
            </a:lvl5pPr>
            <a:lvl6pPr marL="2766060" indent="-251460" eaLnBrk="0" fontAlgn="base" hangingPunct="0">
              <a:spcBef>
                <a:spcPct val="0"/>
              </a:spcBef>
              <a:spcAft>
                <a:spcPct val="0"/>
              </a:spcAft>
              <a:defRPr sz="2640">
                <a:solidFill>
                  <a:schemeClr val="tx1"/>
                </a:solidFill>
                <a:latin typeface="Arial" charset="0"/>
                <a:ea typeface="ＭＳ Ｐゴシック" charset="-128"/>
              </a:defRPr>
            </a:lvl6pPr>
            <a:lvl7pPr marL="3268980" indent="-251460" eaLnBrk="0" fontAlgn="base" hangingPunct="0">
              <a:spcBef>
                <a:spcPct val="0"/>
              </a:spcBef>
              <a:spcAft>
                <a:spcPct val="0"/>
              </a:spcAft>
              <a:defRPr sz="2640">
                <a:solidFill>
                  <a:schemeClr val="tx1"/>
                </a:solidFill>
                <a:latin typeface="Arial" charset="0"/>
                <a:ea typeface="ＭＳ Ｐゴシック" charset="-128"/>
              </a:defRPr>
            </a:lvl7pPr>
            <a:lvl8pPr marL="3771900" indent="-251460" eaLnBrk="0" fontAlgn="base" hangingPunct="0">
              <a:spcBef>
                <a:spcPct val="0"/>
              </a:spcBef>
              <a:spcAft>
                <a:spcPct val="0"/>
              </a:spcAft>
              <a:defRPr sz="2640">
                <a:solidFill>
                  <a:schemeClr val="tx1"/>
                </a:solidFill>
                <a:latin typeface="Arial" charset="0"/>
                <a:ea typeface="ＭＳ Ｐゴシック" charset="-128"/>
              </a:defRPr>
            </a:lvl8pPr>
            <a:lvl9pPr marL="4274820" indent="-251460" eaLnBrk="0" fontAlgn="base" hangingPunct="0">
              <a:spcBef>
                <a:spcPct val="0"/>
              </a:spcBef>
              <a:spcAft>
                <a:spcPct val="0"/>
              </a:spcAft>
              <a:defRPr sz="2640">
                <a:solidFill>
                  <a:schemeClr val="tx1"/>
                </a:solidFill>
                <a:latin typeface="Arial" charset="0"/>
                <a:ea typeface="ＭＳ Ｐゴシック" charset="-128"/>
              </a:defRPr>
            </a:lvl9pPr>
          </a:lstStyle>
          <a:p>
            <a:pPr algn="ctr" eaLnBrk="1" hangingPunct="1"/>
            <a:fld id="{BD0F8F73-29AF-D347-A9C4-11E8EF742ECC}" type="slidenum">
              <a:rPr lang="en-US" altLang="en-US" sz="1540"/>
              <a:pPr algn="ctr" eaLnBrk="1" hangingPunct="1"/>
              <a:t>4</a:t>
            </a:fld>
            <a:endParaRPr lang="en-US" altLang="en-US" sz="1540" dirty="0"/>
          </a:p>
        </p:txBody>
      </p:sp>
      <p:sp>
        <p:nvSpPr>
          <p:cNvPr id="4" name="TextBox 2">
            <a:extLst>
              <a:ext uri="{FF2B5EF4-FFF2-40B4-BE49-F238E27FC236}">
                <a16:creationId xmlns:a16="http://schemas.microsoft.com/office/drawing/2014/main" id="{212B15B1-723C-8D4D-8769-F18AACB110FD}"/>
              </a:ext>
            </a:extLst>
          </p:cNvPr>
          <p:cNvSpPr txBox="1">
            <a:spLocks noChangeArrowheads="1"/>
          </p:cNvSpPr>
          <p:nvPr/>
        </p:nvSpPr>
        <p:spPr bwMode="auto">
          <a:xfrm>
            <a:off x="1613480" y="78344"/>
            <a:ext cx="6920920" cy="469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8828" tIns="49413" rIns="98828" bIns="49413">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2400" dirty="0">
                <a:latin typeface="+mn-lt"/>
                <a:cs typeface="Comic Sans MS" charset="0"/>
              </a:rPr>
              <a:t>Examples of Geophysical Sensors in Use Today</a:t>
            </a:r>
          </a:p>
        </p:txBody>
      </p:sp>
      <p:sp>
        <p:nvSpPr>
          <p:cNvPr id="2" name="TextBox 1">
            <a:extLst>
              <a:ext uri="{FF2B5EF4-FFF2-40B4-BE49-F238E27FC236}">
                <a16:creationId xmlns:a16="http://schemas.microsoft.com/office/drawing/2014/main" id="{98C25596-3688-6146-8739-8ABCC484F6EA}"/>
              </a:ext>
            </a:extLst>
          </p:cNvPr>
          <p:cNvSpPr txBox="1"/>
          <p:nvPr/>
        </p:nvSpPr>
        <p:spPr>
          <a:xfrm>
            <a:off x="251460" y="1371600"/>
            <a:ext cx="3101340" cy="1846659"/>
          </a:xfrm>
          <a:prstGeom prst="rect">
            <a:avLst/>
          </a:prstGeom>
          <a:noFill/>
        </p:spPr>
        <p:txBody>
          <a:bodyPr wrap="square" rtlCol="0">
            <a:spAutoFit/>
          </a:bodyPr>
          <a:lstStyle/>
          <a:p>
            <a:pPr algn="ctr"/>
            <a:r>
              <a:rPr lang="en-US" sz="2400" b="1" dirty="0" err="1"/>
              <a:t>CropMetrics</a:t>
            </a:r>
            <a:r>
              <a:rPr lang="en-US" sz="2400" b="1" dirty="0"/>
              <a:t>/CropX</a:t>
            </a:r>
          </a:p>
          <a:p>
            <a:endParaRPr lang="en-US" sz="1800" dirty="0"/>
          </a:p>
          <a:p>
            <a:r>
              <a:rPr lang="en-US" sz="1800" dirty="0"/>
              <a:t>Use </a:t>
            </a:r>
            <a:r>
              <a:rPr lang="en-US" sz="1800" dirty="0" err="1"/>
              <a:t>Dualem</a:t>
            </a:r>
            <a:r>
              <a:rPr lang="en-US" sz="1800" dirty="0"/>
              <a:t> to map soil electrical Conductivity to make prescription maps (water, planting, nitrogen)</a:t>
            </a:r>
          </a:p>
        </p:txBody>
      </p:sp>
      <p:sp>
        <p:nvSpPr>
          <p:cNvPr id="6" name="TextBox 5">
            <a:extLst>
              <a:ext uri="{FF2B5EF4-FFF2-40B4-BE49-F238E27FC236}">
                <a16:creationId xmlns:a16="http://schemas.microsoft.com/office/drawing/2014/main" id="{7453EDA5-0736-DF41-B66C-E017D649F66A}"/>
              </a:ext>
            </a:extLst>
          </p:cNvPr>
          <p:cNvSpPr txBox="1"/>
          <p:nvPr/>
        </p:nvSpPr>
        <p:spPr>
          <a:xfrm>
            <a:off x="3478530" y="1376530"/>
            <a:ext cx="3101340" cy="1846659"/>
          </a:xfrm>
          <a:prstGeom prst="rect">
            <a:avLst/>
          </a:prstGeom>
          <a:noFill/>
        </p:spPr>
        <p:txBody>
          <a:bodyPr wrap="square" rtlCol="0">
            <a:spAutoFit/>
          </a:bodyPr>
          <a:lstStyle/>
          <a:p>
            <a:pPr algn="ctr"/>
            <a:r>
              <a:rPr lang="en-US" sz="2400" b="1" dirty="0" err="1"/>
              <a:t>SoilOptix</a:t>
            </a:r>
            <a:endParaRPr lang="en-US" sz="2400" b="1" dirty="0"/>
          </a:p>
          <a:p>
            <a:endParaRPr lang="en-US" sz="1800" dirty="0"/>
          </a:p>
          <a:p>
            <a:r>
              <a:rPr lang="en-US" sz="1800" dirty="0"/>
              <a:t>Use gamma ray detector and soil cores to make soil physical and chemical property maps</a:t>
            </a:r>
          </a:p>
        </p:txBody>
      </p:sp>
      <p:sp>
        <p:nvSpPr>
          <p:cNvPr id="7" name="TextBox 6">
            <a:extLst>
              <a:ext uri="{FF2B5EF4-FFF2-40B4-BE49-F238E27FC236}">
                <a16:creationId xmlns:a16="http://schemas.microsoft.com/office/drawing/2014/main" id="{4772C441-E08F-6F4F-A08F-E408FA5C0CA6}"/>
              </a:ext>
            </a:extLst>
          </p:cNvPr>
          <p:cNvSpPr txBox="1"/>
          <p:nvPr/>
        </p:nvSpPr>
        <p:spPr>
          <a:xfrm>
            <a:off x="6723914" y="1371601"/>
            <a:ext cx="3101340" cy="1846659"/>
          </a:xfrm>
          <a:prstGeom prst="rect">
            <a:avLst/>
          </a:prstGeom>
          <a:noFill/>
        </p:spPr>
        <p:txBody>
          <a:bodyPr wrap="square" rtlCol="0">
            <a:spAutoFit/>
          </a:bodyPr>
          <a:lstStyle/>
          <a:p>
            <a:pPr algn="ctr"/>
            <a:r>
              <a:rPr lang="en-US" sz="2400" b="1" dirty="0" err="1"/>
              <a:t>Veris</a:t>
            </a:r>
            <a:endParaRPr lang="en-US" sz="2400" b="1" dirty="0"/>
          </a:p>
          <a:p>
            <a:endParaRPr lang="en-US" sz="1800" dirty="0"/>
          </a:p>
          <a:p>
            <a:r>
              <a:rPr lang="en-US" sz="1800" dirty="0"/>
              <a:t>Use electrical resistivity and visible light to map soil physical and chemical properties</a:t>
            </a:r>
          </a:p>
        </p:txBody>
      </p:sp>
      <p:pic>
        <p:nvPicPr>
          <p:cNvPr id="5" name="Picture 4">
            <a:extLst>
              <a:ext uri="{FF2B5EF4-FFF2-40B4-BE49-F238E27FC236}">
                <a16:creationId xmlns:a16="http://schemas.microsoft.com/office/drawing/2014/main" id="{3A3809BF-F20B-9C48-8958-51C8B061BCD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3634739"/>
            <a:ext cx="1878078" cy="3688082"/>
          </a:xfrm>
          <a:prstGeom prst="rect">
            <a:avLst/>
          </a:prstGeom>
        </p:spPr>
      </p:pic>
      <p:pic>
        <p:nvPicPr>
          <p:cNvPr id="10" name="7B7F88DE-E489-4C59-B0B7-0B10E7F20C69" descr="9AB97ED0-37AD-4903-9A9F-38EF30F7AD23@unl">
            <a:extLst>
              <a:ext uri="{FF2B5EF4-FFF2-40B4-BE49-F238E27FC236}">
                <a16:creationId xmlns:a16="http://schemas.microsoft.com/office/drawing/2014/main" id="{8BAC7D48-DE97-5247-9F6A-CE30E8282B1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13480" y="4975860"/>
            <a:ext cx="1701339" cy="127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0E07AF7-4F41-324D-A407-D15521538B0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63035" y="3402925"/>
            <a:ext cx="2952718" cy="1378909"/>
          </a:xfrm>
          <a:prstGeom prst="rect">
            <a:avLst/>
          </a:prstGeom>
        </p:spPr>
      </p:pic>
      <p:pic>
        <p:nvPicPr>
          <p:cNvPr id="12" name="Picture 11">
            <a:extLst>
              <a:ext uri="{FF2B5EF4-FFF2-40B4-BE49-F238E27FC236}">
                <a16:creationId xmlns:a16="http://schemas.microsoft.com/office/drawing/2014/main" id="{5AC0063D-7BA9-C64E-959D-CD3CE4541F1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63035" y="4975861"/>
            <a:ext cx="2927797" cy="2004001"/>
          </a:xfrm>
          <a:prstGeom prst="rect">
            <a:avLst/>
          </a:prstGeom>
        </p:spPr>
      </p:pic>
      <p:pic>
        <p:nvPicPr>
          <p:cNvPr id="14" name="Picture 13">
            <a:extLst>
              <a:ext uri="{FF2B5EF4-FFF2-40B4-BE49-F238E27FC236}">
                <a16:creationId xmlns:a16="http://schemas.microsoft.com/office/drawing/2014/main" id="{58079BFC-8DC6-4848-A0A2-57E489926B9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79871" y="3988727"/>
            <a:ext cx="3283521" cy="1834723"/>
          </a:xfrm>
          <a:prstGeom prst="rect">
            <a:avLst/>
          </a:prstGeom>
        </p:spPr>
      </p:pic>
      <p:sp>
        <p:nvSpPr>
          <p:cNvPr id="3" name="TextBox 2">
            <a:extLst>
              <a:ext uri="{FF2B5EF4-FFF2-40B4-BE49-F238E27FC236}">
                <a16:creationId xmlns:a16="http://schemas.microsoft.com/office/drawing/2014/main" id="{59929151-2A24-C045-B69A-C1B1008B8716}"/>
              </a:ext>
            </a:extLst>
          </p:cNvPr>
          <p:cNvSpPr txBox="1"/>
          <p:nvPr/>
        </p:nvSpPr>
        <p:spPr>
          <a:xfrm>
            <a:off x="83820" y="7322822"/>
            <a:ext cx="8968740" cy="329321"/>
          </a:xfrm>
          <a:prstGeom prst="rect">
            <a:avLst/>
          </a:prstGeom>
          <a:noFill/>
        </p:spPr>
        <p:txBody>
          <a:bodyPr wrap="square" rtlCol="0">
            <a:spAutoFit/>
          </a:bodyPr>
          <a:lstStyle/>
          <a:p>
            <a:r>
              <a:rPr lang="en-US" sz="1540" dirty="0"/>
              <a:t>Photos taken from company websites. Other companies include Trimble and </a:t>
            </a:r>
            <a:r>
              <a:rPr lang="en-US" sz="1540" dirty="0" err="1"/>
              <a:t>SmartFirmer</a:t>
            </a:r>
            <a:endParaRPr lang="en-US" sz="1540" dirty="0"/>
          </a:p>
        </p:txBody>
      </p:sp>
    </p:spTree>
    <p:extLst>
      <p:ext uri="{BB962C8B-B14F-4D97-AF65-F5344CB8AC3E}">
        <p14:creationId xmlns:p14="http://schemas.microsoft.com/office/powerpoint/2010/main" val="382233378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lide Number Placeholder 3"/>
          <p:cNvSpPr>
            <a:spLocks noGrp="1"/>
          </p:cNvSpPr>
          <p:nvPr>
            <p:ph type="sldNum" sz="quarter" idx="12"/>
          </p:nvPr>
        </p:nvSpPr>
        <p:spPr>
          <a:xfrm>
            <a:off x="9580563" y="7405688"/>
            <a:ext cx="477837" cy="3667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870" tIns="50935" rIns="101870" bIns="50935"/>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l" eaLnBrk="1" hangingPunct="1"/>
            <a:fld id="{37F63C65-6BF7-864A-BBEE-E7BD698048F1}" type="slidenum">
              <a:rPr lang="en-US" sz="1600" b="0"/>
              <a:pPr algn="l" eaLnBrk="1" hangingPunct="1"/>
              <a:t>40</a:t>
            </a:fld>
            <a:endParaRPr lang="en-US" sz="1600" b="0"/>
          </a:p>
        </p:txBody>
      </p:sp>
      <p:sp>
        <p:nvSpPr>
          <p:cNvPr id="8" name="TextBox 2"/>
          <p:cNvSpPr txBox="1">
            <a:spLocks noChangeArrowheads="1"/>
          </p:cNvSpPr>
          <p:nvPr/>
        </p:nvSpPr>
        <p:spPr bwMode="auto">
          <a:xfrm>
            <a:off x="1574838" y="53236"/>
            <a:ext cx="7012108" cy="656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01858" tIns="50929" rIns="101858" bIns="50929">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dirty="0">
                <a:latin typeface="+mn-lt"/>
                <a:cs typeface="Comic Sans MS" charset="0"/>
              </a:rPr>
              <a:t>Built Up Environment</a:t>
            </a:r>
          </a:p>
        </p:txBody>
      </p:sp>
      <p:pic>
        <p:nvPicPr>
          <p:cNvPr id="2" name="Picture 1">
            <a:extLst>
              <a:ext uri="{FF2B5EF4-FFF2-40B4-BE49-F238E27FC236}">
                <a16:creationId xmlns:a16="http://schemas.microsoft.com/office/drawing/2014/main" id="{6546E795-41E5-4F44-A132-141031898330}"/>
              </a:ext>
            </a:extLst>
          </p:cNvPr>
          <p:cNvPicPr>
            <a:picLocks noChangeAspect="1"/>
          </p:cNvPicPr>
          <p:nvPr/>
        </p:nvPicPr>
        <p:blipFill>
          <a:blip r:embed="rId2"/>
          <a:stretch>
            <a:fillRect/>
          </a:stretch>
        </p:blipFill>
        <p:spPr>
          <a:xfrm>
            <a:off x="1245160" y="892015"/>
            <a:ext cx="7671464" cy="6396107"/>
          </a:xfrm>
          <a:prstGeom prst="rect">
            <a:avLst/>
          </a:prstGeom>
        </p:spPr>
      </p:pic>
    </p:spTree>
    <p:extLst>
      <p:ext uri="{BB962C8B-B14F-4D97-AF65-F5344CB8AC3E}">
        <p14:creationId xmlns:p14="http://schemas.microsoft.com/office/powerpoint/2010/main" val="1557139043"/>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lide Number Placeholder 3"/>
          <p:cNvSpPr>
            <a:spLocks noGrp="1"/>
          </p:cNvSpPr>
          <p:nvPr>
            <p:ph type="sldNum" sz="quarter" idx="12"/>
          </p:nvPr>
        </p:nvSpPr>
        <p:spPr>
          <a:xfrm>
            <a:off x="9580563" y="7405688"/>
            <a:ext cx="477837" cy="3667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870" tIns="50935" rIns="101870" bIns="50935"/>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l" eaLnBrk="1" hangingPunct="1"/>
            <a:fld id="{37F63C65-6BF7-864A-BBEE-E7BD698048F1}" type="slidenum">
              <a:rPr lang="en-US" sz="1600" b="0"/>
              <a:pPr algn="l" eaLnBrk="1" hangingPunct="1"/>
              <a:t>41</a:t>
            </a:fld>
            <a:endParaRPr lang="en-US" sz="1600" b="0"/>
          </a:p>
        </p:txBody>
      </p:sp>
      <p:sp>
        <p:nvSpPr>
          <p:cNvPr id="8" name="TextBox 2"/>
          <p:cNvSpPr txBox="1">
            <a:spLocks noChangeArrowheads="1"/>
          </p:cNvSpPr>
          <p:nvPr/>
        </p:nvSpPr>
        <p:spPr bwMode="auto">
          <a:xfrm>
            <a:off x="1574838" y="53236"/>
            <a:ext cx="7012108" cy="656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01858" tIns="50929" rIns="101858" bIns="50929">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dirty="0">
                <a:latin typeface="+mn-lt"/>
                <a:cs typeface="Comic Sans MS" charset="0"/>
              </a:rPr>
              <a:t>Built Up Environment</a:t>
            </a:r>
          </a:p>
        </p:txBody>
      </p:sp>
      <p:pic>
        <p:nvPicPr>
          <p:cNvPr id="2" name="Picture 1">
            <a:extLst>
              <a:ext uri="{FF2B5EF4-FFF2-40B4-BE49-F238E27FC236}">
                <a16:creationId xmlns:a16="http://schemas.microsoft.com/office/drawing/2014/main" id="{FFFCE296-F7F3-C94A-8DA1-4EAEAB1024C8}"/>
              </a:ext>
            </a:extLst>
          </p:cNvPr>
          <p:cNvPicPr>
            <a:picLocks noChangeAspect="1"/>
          </p:cNvPicPr>
          <p:nvPr/>
        </p:nvPicPr>
        <p:blipFill>
          <a:blip r:embed="rId2"/>
          <a:stretch>
            <a:fillRect/>
          </a:stretch>
        </p:blipFill>
        <p:spPr>
          <a:xfrm>
            <a:off x="1186859" y="710087"/>
            <a:ext cx="7904889" cy="7062313"/>
          </a:xfrm>
          <a:prstGeom prst="rect">
            <a:avLst/>
          </a:prstGeom>
        </p:spPr>
      </p:pic>
    </p:spTree>
    <p:extLst>
      <p:ext uri="{BB962C8B-B14F-4D97-AF65-F5344CB8AC3E}">
        <p14:creationId xmlns:p14="http://schemas.microsoft.com/office/powerpoint/2010/main" val="1587216168"/>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lide Number Placeholder 3"/>
          <p:cNvSpPr>
            <a:spLocks noGrp="1"/>
          </p:cNvSpPr>
          <p:nvPr>
            <p:ph type="sldNum" sz="quarter" idx="12"/>
          </p:nvPr>
        </p:nvSpPr>
        <p:spPr>
          <a:xfrm>
            <a:off x="9580563" y="7405688"/>
            <a:ext cx="477837" cy="3667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870" tIns="50935" rIns="101870" bIns="50935"/>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l" eaLnBrk="1" hangingPunct="1"/>
            <a:fld id="{37F63C65-6BF7-864A-BBEE-E7BD698048F1}" type="slidenum">
              <a:rPr lang="en-US" sz="1600" b="0"/>
              <a:pPr algn="l" eaLnBrk="1" hangingPunct="1"/>
              <a:t>42</a:t>
            </a:fld>
            <a:endParaRPr lang="en-US" sz="1600" b="0"/>
          </a:p>
        </p:txBody>
      </p:sp>
      <p:sp>
        <p:nvSpPr>
          <p:cNvPr id="4" name="TextBox 3">
            <a:extLst>
              <a:ext uri="{FF2B5EF4-FFF2-40B4-BE49-F238E27FC236}">
                <a16:creationId xmlns:a16="http://schemas.microsoft.com/office/drawing/2014/main" id="{881BF6CE-3404-5742-BA66-D5C9DF71C70D}"/>
              </a:ext>
            </a:extLst>
          </p:cNvPr>
          <p:cNvSpPr txBox="1"/>
          <p:nvPr/>
        </p:nvSpPr>
        <p:spPr>
          <a:xfrm>
            <a:off x="287383" y="3215641"/>
            <a:ext cx="9457507" cy="634020"/>
          </a:xfrm>
          <a:prstGeom prst="rect">
            <a:avLst/>
          </a:prstGeom>
          <a:noFill/>
        </p:spPr>
        <p:txBody>
          <a:bodyPr wrap="square" rtlCol="0">
            <a:spAutoFit/>
          </a:bodyPr>
          <a:lstStyle/>
          <a:p>
            <a:pPr algn="ctr"/>
            <a:r>
              <a:rPr lang="en-US" sz="3520" dirty="0"/>
              <a:t>Use of mobile CRNS in agriculture</a:t>
            </a:r>
          </a:p>
        </p:txBody>
      </p:sp>
    </p:spTree>
    <p:extLst>
      <p:ext uri="{BB962C8B-B14F-4D97-AF65-F5344CB8AC3E}">
        <p14:creationId xmlns:p14="http://schemas.microsoft.com/office/powerpoint/2010/main" val="1179805131"/>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4905" y="746729"/>
            <a:ext cx="9974579" cy="1111344"/>
          </a:xfrm>
          <a:prstGeom prst="rect">
            <a:avLst/>
          </a:prstGeom>
        </p:spPr>
        <p:txBody>
          <a:bodyPr vert="horz" lIns="75438" tIns="37719" rIns="75438" bIns="37719"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err="1"/>
              <a:t>Paulman</a:t>
            </a:r>
            <a:r>
              <a:rPr lang="en-US" sz="2000" dirty="0"/>
              <a:t> Farms located near Sutherland, NE</a:t>
            </a:r>
          </a:p>
          <a:p>
            <a:r>
              <a:rPr lang="en-US" sz="2000" dirty="0"/>
              <a:t>Center-pivot irrigated corn</a:t>
            </a:r>
          </a:p>
          <a:p>
            <a:endParaRPr lang="en-US" sz="2310"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05" y="5753406"/>
            <a:ext cx="2425876" cy="1819406"/>
          </a:xfrm>
          <a:prstGeom prst="rect">
            <a:avLst/>
          </a:prstGeom>
        </p:spPr>
      </p:pic>
      <p:pic>
        <p:nvPicPr>
          <p:cNvPr id="16" name="Picture 1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430781" y="5753406"/>
            <a:ext cx="2425872" cy="181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2120" y="848029"/>
            <a:ext cx="4185412" cy="352044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9200" y="4469769"/>
            <a:ext cx="4872418" cy="2853051"/>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5280" y="1541780"/>
            <a:ext cx="3686166" cy="4122807"/>
          </a:xfrm>
          <a:prstGeom prst="rect">
            <a:avLst/>
          </a:prstGeom>
        </p:spPr>
      </p:pic>
      <p:sp>
        <p:nvSpPr>
          <p:cNvPr id="8" name="TextBox 7"/>
          <p:cNvSpPr txBox="1"/>
          <p:nvPr/>
        </p:nvSpPr>
        <p:spPr>
          <a:xfrm>
            <a:off x="1" y="10073"/>
            <a:ext cx="10058399" cy="584775"/>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ctr"/>
            <a:r>
              <a:rPr lang="en-US" sz="3200" dirty="0"/>
              <a:t>Study Site</a:t>
            </a:r>
          </a:p>
        </p:txBody>
      </p:sp>
    </p:spTree>
    <p:extLst>
      <p:ext uri="{BB962C8B-B14F-4D97-AF65-F5344CB8AC3E}">
        <p14:creationId xmlns:p14="http://schemas.microsoft.com/office/powerpoint/2010/main" val="19423854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77388"/>
            <a:ext cx="6828294" cy="2786190"/>
          </a:xfrm>
          <a:prstGeom prst="rect">
            <a:avLst/>
          </a:prstGeom>
        </p:spPr>
      </p:pic>
      <p:sp>
        <p:nvSpPr>
          <p:cNvPr id="11" name="TextBox 10"/>
          <p:cNvSpPr txBox="1"/>
          <p:nvPr/>
        </p:nvSpPr>
        <p:spPr>
          <a:xfrm>
            <a:off x="147919" y="123579"/>
            <a:ext cx="9762565" cy="56630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ctr"/>
            <a:r>
              <a:rPr lang="en-US" sz="3080" dirty="0" err="1"/>
              <a:t>Hydrogeophysical</a:t>
            </a:r>
            <a:r>
              <a:rPr lang="en-US" sz="3080" dirty="0"/>
              <a:t> Mapping</a:t>
            </a:r>
          </a:p>
        </p:txBody>
      </p:sp>
      <p:pic>
        <p:nvPicPr>
          <p:cNvPr id="13" name="Picture 12"/>
          <p:cNvPicPr/>
          <p:nvPr/>
        </p:nvPicPr>
        <p:blipFill>
          <a:blip r:embed="rId3"/>
          <a:stretch>
            <a:fillRect/>
          </a:stretch>
        </p:blipFill>
        <p:spPr>
          <a:xfrm>
            <a:off x="5532120" y="794076"/>
            <a:ext cx="4385736" cy="6780203"/>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617" y="794076"/>
            <a:ext cx="4582814" cy="3633068"/>
          </a:xfrm>
          <a:prstGeom prst="rect">
            <a:avLst/>
          </a:prstGeom>
        </p:spPr>
      </p:pic>
    </p:spTree>
    <p:extLst>
      <p:ext uri="{BB962C8B-B14F-4D97-AF65-F5344CB8AC3E}">
        <p14:creationId xmlns:p14="http://schemas.microsoft.com/office/powerpoint/2010/main" val="39883904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7244" y="0"/>
            <a:ext cx="7663912" cy="468078"/>
          </a:xfrm>
        </p:spPr>
        <p:txBody>
          <a:bodyPr/>
          <a:lstStyle/>
          <a:p>
            <a:pPr algn="ctr"/>
            <a:r>
              <a:rPr lang="en-US" sz="3200" dirty="0">
                <a:solidFill>
                  <a:schemeClr val="tx1"/>
                </a:solidFill>
                <a:latin typeface="+mn-lt"/>
              </a:rPr>
              <a:t>Multivariate Statistical Techniques</a:t>
            </a:r>
          </a:p>
        </p:txBody>
      </p:sp>
      <p:sp>
        <p:nvSpPr>
          <p:cNvPr id="5" name="Slide Number Placeholder 4"/>
          <p:cNvSpPr>
            <a:spLocks noGrp="1"/>
          </p:cNvSpPr>
          <p:nvPr>
            <p:ph type="sldNum" sz="quarter" idx="12"/>
          </p:nvPr>
        </p:nvSpPr>
        <p:spPr/>
        <p:txBody>
          <a:bodyPr/>
          <a:lstStyle/>
          <a:p>
            <a:fld id="{9685EDF7-B288-48A6-A254-5798E6BBA59B}" type="slidenum">
              <a:rPr lang="en-US" smtClean="0"/>
              <a:t>45</a:t>
            </a:fld>
            <a:endParaRPr lang="en-US"/>
          </a:p>
        </p:txBody>
      </p:sp>
      <p:sp>
        <p:nvSpPr>
          <p:cNvPr id="3" name="TextBox 2"/>
          <p:cNvSpPr txBox="1"/>
          <p:nvPr/>
        </p:nvSpPr>
        <p:spPr>
          <a:xfrm>
            <a:off x="1" y="909123"/>
            <a:ext cx="10058399" cy="3218958"/>
          </a:xfrm>
          <a:prstGeom prst="rect">
            <a:avLst/>
          </a:prstGeom>
          <a:noFill/>
        </p:spPr>
        <p:txBody>
          <a:bodyPr wrap="square" rtlCol="0">
            <a:spAutoFit/>
          </a:bodyPr>
          <a:lstStyle/>
          <a:p>
            <a:r>
              <a:rPr lang="is-IS" sz="3106" dirty="0"/>
              <a:t>Use EOF framework to seperate spatial and temporal soil moisture anomalies</a:t>
            </a:r>
          </a:p>
          <a:p>
            <a:endParaRPr lang="is-IS" sz="3106" dirty="0"/>
          </a:p>
          <a:p>
            <a:pPr marL="1047806" lvl="1" indent="-554721">
              <a:buFont typeface="Arial" charset="0"/>
              <a:buChar char="•"/>
            </a:pPr>
            <a:r>
              <a:rPr lang="is-IS" sz="2200" dirty="0"/>
              <a:t>Spatial loadings map can be used to select monitoring sites of “like” soil moisture states</a:t>
            </a:r>
          </a:p>
          <a:p>
            <a:pPr marL="1047806" lvl="1" indent="-554721">
              <a:buFont typeface="Arial" charset="0"/>
              <a:buChar char="•"/>
            </a:pPr>
            <a:r>
              <a:rPr lang="is-IS" sz="2200" dirty="0">
                <a:solidFill>
                  <a:srgbClr val="FF0000"/>
                </a:solidFill>
              </a:rPr>
              <a:t>Fixed CRNP or point sensors </a:t>
            </a:r>
            <a:r>
              <a:rPr lang="is-IS" sz="2200" dirty="0"/>
              <a:t>can be used to describe temporal varying component</a:t>
            </a:r>
          </a:p>
          <a:p>
            <a:pPr marL="1047806" lvl="1" indent="-554721">
              <a:buFont typeface="Arial" charset="0"/>
              <a:buChar char="•"/>
            </a:pPr>
            <a:r>
              <a:rPr lang="is-IS" sz="2200" dirty="0"/>
              <a:t>Combine spatial and time varying loadings to reconstruct spatial image</a:t>
            </a:r>
            <a:endParaRPr lang="en-US" sz="2200"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4582828"/>
            <a:ext cx="6294661" cy="3057051"/>
          </a:xfrm>
          <a:prstGeom prst="rect">
            <a:avLst/>
          </a:prstGeom>
        </p:spPr>
      </p:pic>
      <p:sp>
        <p:nvSpPr>
          <p:cNvPr id="8" name="TextBox 7"/>
          <p:cNvSpPr txBox="1"/>
          <p:nvPr/>
        </p:nvSpPr>
        <p:spPr>
          <a:xfrm>
            <a:off x="7027386" y="5789726"/>
            <a:ext cx="2709229" cy="634020"/>
          </a:xfrm>
          <a:prstGeom prst="rect">
            <a:avLst/>
          </a:prstGeom>
          <a:noFill/>
        </p:spPr>
        <p:txBody>
          <a:bodyPr wrap="square" rtlCol="0">
            <a:spAutoFit/>
          </a:bodyPr>
          <a:lstStyle/>
          <a:p>
            <a:r>
              <a:rPr lang="en-US" sz="3520" dirty="0"/>
              <a:t>V*E = L*E</a:t>
            </a:r>
          </a:p>
        </p:txBody>
      </p:sp>
    </p:spTree>
    <p:extLst>
      <p:ext uri="{BB962C8B-B14F-4D97-AF65-F5344CB8AC3E}">
        <p14:creationId xmlns:p14="http://schemas.microsoft.com/office/powerpoint/2010/main" val="30530286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042" y="122715"/>
            <a:ext cx="9762565" cy="468078"/>
          </a:xfrm>
        </p:spPr>
        <p:txBody>
          <a:bodyPr/>
          <a:lstStyle/>
          <a:p>
            <a:pPr algn="ctr"/>
            <a:r>
              <a:rPr lang="en-US" sz="3106" dirty="0">
                <a:solidFill>
                  <a:schemeClr val="tx1"/>
                </a:solidFill>
                <a:latin typeface="+mn-lt"/>
              </a:rPr>
              <a:t>EOF Example</a:t>
            </a:r>
          </a:p>
        </p:txBody>
      </p:sp>
      <p:sp>
        <p:nvSpPr>
          <p:cNvPr id="5" name="Slide Number Placeholder 4"/>
          <p:cNvSpPr>
            <a:spLocks noGrp="1"/>
          </p:cNvSpPr>
          <p:nvPr>
            <p:ph type="sldNum" sz="quarter" idx="12"/>
          </p:nvPr>
        </p:nvSpPr>
        <p:spPr/>
        <p:txBody>
          <a:bodyPr/>
          <a:lstStyle/>
          <a:p>
            <a:fld id="{9685EDF7-B288-48A6-A254-5798E6BBA59B}" type="slidenum">
              <a:rPr lang="en-US" smtClean="0"/>
              <a:t>46</a:t>
            </a:fld>
            <a:endParaRPr lang="en-US"/>
          </a:p>
        </p:txBody>
      </p:sp>
      <p:graphicFrame>
        <p:nvGraphicFramePr>
          <p:cNvPr id="10" name="Table 9"/>
          <p:cNvGraphicFramePr>
            <a:graphicFrameLocks noGrp="1"/>
          </p:cNvGraphicFramePr>
          <p:nvPr>
            <p:extLst/>
          </p:nvPr>
        </p:nvGraphicFramePr>
        <p:xfrm>
          <a:off x="6454140" y="1371600"/>
          <a:ext cx="3456164" cy="2834016"/>
        </p:xfrm>
        <a:graphic>
          <a:graphicData uri="http://schemas.openxmlformats.org/drawingml/2006/table">
            <a:tbl>
              <a:tblPr/>
              <a:tblGrid>
                <a:gridCol w="1279516">
                  <a:extLst>
                    <a:ext uri="{9D8B030D-6E8A-4147-A177-3AD203B41FA5}">
                      <a16:colId xmlns:a16="http://schemas.microsoft.com/office/drawing/2014/main" val="20000"/>
                    </a:ext>
                  </a:extLst>
                </a:gridCol>
                <a:gridCol w="2176648">
                  <a:extLst>
                    <a:ext uri="{9D8B030D-6E8A-4147-A177-3AD203B41FA5}">
                      <a16:colId xmlns:a16="http://schemas.microsoft.com/office/drawing/2014/main" val="20001"/>
                    </a:ext>
                  </a:extLst>
                </a:gridCol>
              </a:tblGrid>
              <a:tr h="614856">
                <a:tc>
                  <a:txBody>
                    <a:bodyPr/>
                    <a:lstStyle/>
                    <a:p>
                      <a:pPr algn="ctr" fontAlgn="b"/>
                      <a:r>
                        <a:rPr lang="en-US" sz="2000" b="0" i="0" u="none" strike="noStrike" dirty="0">
                          <a:solidFill>
                            <a:srgbClr val="000000"/>
                          </a:solidFill>
                          <a:effectLst/>
                          <a:latin typeface="Calibri" charset="0"/>
                        </a:rPr>
                        <a:t>EV</a:t>
                      </a:r>
                    </a:p>
                  </a:txBody>
                  <a:tcPr marL="11352" marR="11352" marT="11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charset="0"/>
                        </a:rPr>
                        <a:t>Explained Spatial Variance</a:t>
                      </a:r>
                    </a:p>
                  </a:txBody>
                  <a:tcPr marL="11352" marR="11352" marT="11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13104">
                <a:tc>
                  <a:txBody>
                    <a:bodyPr/>
                    <a:lstStyle/>
                    <a:p>
                      <a:pPr algn="ctr" fontAlgn="b"/>
                      <a:r>
                        <a:rPr lang="en-US" sz="2000" b="0" i="0" u="none" strike="noStrike" dirty="0">
                          <a:solidFill>
                            <a:srgbClr val="000000"/>
                          </a:solidFill>
                          <a:effectLst/>
                          <a:latin typeface="Calibri" charset="0"/>
                        </a:rPr>
                        <a:t>1</a:t>
                      </a:r>
                    </a:p>
                  </a:txBody>
                  <a:tcPr marL="11352" marR="11352" marT="11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hr-HR" sz="2000" b="0" i="0" u="none" strike="noStrike" dirty="0">
                          <a:solidFill>
                            <a:srgbClr val="000000"/>
                          </a:solidFill>
                          <a:effectLst/>
                          <a:latin typeface="Calibri" charset="0"/>
                        </a:rPr>
                        <a:t>90.5%</a:t>
                      </a:r>
                    </a:p>
                  </a:txBody>
                  <a:tcPr marL="11352" marR="11352" marT="11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313104">
                <a:tc>
                  <a:txBody>
                    <a:bodyPr/>
                    <a:lstStyle/>
                    <a:p>
                      <a:pPr algn="ctr" fontAlgn="b"/>
                      <a:r>
                        <a:rPr lang="is-IS" sz="2000" b="0" i="0" u="none" strike="noStrike">
                          <a:solidFill>
                            <a:srgbClr val="000000"/>
                          </a:solidFill>
                          <a:effectLst/>
                          <a:latin typeface="Calibri" charset="0"/>
                        </a:rPr>
                        <a:t>2</a:t>
                      </a:r>
                    </a:p>
                  </a:txBody>
                  <a:tcPr marL="11352" marR="11352" marT="11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2000" b="0" i="0" u="none" strike="noStrike" dirty="0">
                          <a:solidFill>
                            <a:srgbClr val="000000"/>
                          </a:solidFill>
                          <a:effectLst/>
                          <a:latin typeface="Calibri" charset="0"/>
                        </a:rPr>
                        <a:t>4.3%</a:t>
                      </a:r>
                    </a:p>
                  </a:txBody>
                  <a:tcPr marL="11352" marR="11352" marT="11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13104">
                <a:tc>
                  <a:txBody>
                    <a:bodyPr/>
                    <a:lstStyle/>
                    <a:p>
                      <a:pPr algn="ctr" fontAlgn="b"/>
                      <a:r>
                        <a:rPr lang="en-US" sz="2000" b="0" i="0" u="none" strike="noStrike">
                          <a:solidFill>
                            <a:srgbClr val="000000"/>
                          </a:solidFill>
                          <a:effectLst/>
                          <a:latin typeface="Calibri" charset="0"/>
                        </a:rPr>
                        <a:t>3</a:t>
                      </a:r>
                    </a:p>
                  </a:txBody>
                  <a:tcPr marL="11352" marR="11352" marT="11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2000" b="0" i="0" u="none" strike="noStrike" dirty="0">
                          <a:solidFill>
                            <a:srgbClr val="000000"/>
                          </a:solidFill>
                          <a:effectLst/>
                          <a:latin typeface="Calibri" charset="0"/>
                        </a:rPr>
                        <a:t>1.6%</a:t>
                      </a:r>
                    </a:p>
                  </a:txBody>
                  <a:tcPr marL="11352" marR="11352" marT="11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13104">
                <a:tc>
                  <a:txBody>
                    <a:bodyPr/>
                    <a:lstStyle/>
                    <a:p>
                      <a:pPr algn="ctr" fontAlgn="b"/>
                      <a:r>
                        <a:rPr lang="en-US" sz="2000" b="0" i="0" u="none" strike="noStrike" dirty="0">
                          <a:solidFill>
                            <a:srgbClr val="000000"/>
                          </a:solidFill>
                          <a:effectLst/>
                          <a:latin typeface="Calibri" charset="0"/>
                        </a:rPr>
                        <a:t>4</a:t>
                      </a:r>
                    </a:p>
                  </a:txBody>
                  <a:tcPr marL="11352" marR="11352" marT="11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2000" b="0" i="0" u="none" strike="noStrike" dirty="0">
                          <a:solidFill>
                            <a:srgbClr val="000000"/>
                          </a:solidFill>
                          <a:effectLst/>
                          <a:latin typeface="Calibri" charset="0"/>
                        </a:rPr>
                        <a:t>1.2%</a:t>
                      </a:r>
                    </a:p>
                  </a:txBody>
                  <a:tcPr marL="11352" marR="11352" marT="11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13104">
                <a:tc>
                  <a:txBody>
                    <a:bodyPr/>
                    <a:lstStyle/>
                    <a:p>
                      <a:pPr algn="ctr" fontAlgn="b"/>
                      <a:r>
                        <a:rPr lang="en-US" sz="2000" b="0" i="0" u="none" strike="noStrike">
                          <a:solidFill>
                            <a:srgbClr val="000000"/>
                          </a:solidFill>
                          <a:effectLst/>
                          <a:latin typeface="Calibri" charset="0"/>
                        </a:rPr>
                        <a:t>5</a:t>
                      </a:r>
                    </a:p>
                  </a:txBody>
                  <a:tcPr marL="11352" marR="11352" marT="11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2000" b="0" i="0" u="none" strike="noStrike" dirty="0">
                          <a:solidFill>
                            <a:srgbClr val="000000"/>
                          </a:solidFill>
                          <a:effectLst/>
                          <a:latin typeface="Calibri" charset="0"/>
                        </a:rPr>
                        <a:t>1.0%</a:t>
                      </a:r>
                    </a:p>
                  </a:txBody>
                  <a:tcPr marL="11352" marR="11352" marT="11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13104">
                <a:tc>
                  <a:txBody>
                    <a:bodyPr/>
                    <a:lstStyle/>
                    <a:p>
                      <a:pPr algn="ctr" fontAlgn="b"/>
                      <a:r>
                        <a:rPr lang="en-US" sz="2000" b="0" i="0" u="none" strike="noStrike">
                          <a:solidFill>
                            <a:srgbClr val="000000"/>
                          </a:solidFill>
                          <a:effectLst/>
                          <a:latin typeface="Calibri" charset="0"/>
                        </a:rPr>
                        <a:t>6</a:t>
                      </a:r>
                    </a:p>
                  </a:txBody>
                  <a:tcPr marL="11352" marR="11352" marT="11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2000" b="0" i="0" u="none" strike="noStrike" dirty="0">
                          <a:solidFill>
                            <a:srgbClr val="000000"/>
                          </a:solidFill>
                          <a:effectLst/>
                          <a:latin typeface="Calibri" charset="0"/>
                        </a:rPr>
                        <a:t>0.8%</a:t>
                      </a:r>
                    </a:p>
                  </a:txBody>
                  <a:tcPr marL="11352" marR="11352" marT="11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13104">
                <a:tc>
                  <a:txBody>
                    <a:bodyPr/>
                    <a:lstStyle/>
                    <a:p>
                      <a:pPr algn="ctr" fontAlgn="b"/>
                      <a:r>
                        <a:rPr lang="en-US" sz="2000" b="0" i="0" u="none" strike="noStrike" dirty="0">
                          <a:solidFill>
                            <a:srgbClr val="000000"/>
                          </a:solidFill>
                          <a:effectLst/>
                          <a:latin typeface="Calibri" charset="0"/>
                        </a:rPr>
                        <a:t>7</a:t>
                      </a:r>
                    </a:p>
                  </a:txBody>
                  <a:tcPr marL="11352" marR="11352" marT="11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2000" b="0" i="0" u="none" strike="noStrike" dirty="0">
                          <a:solidFill>
                            <a:srgbClr val="000000"/>
                          </a:solidFill>
                          <a:effectLst/>
                          <a:latin typeface="Calibri" charset="0"/>
                        </a:rPr>
                        <a:t>0.6%</a:t>
                      </a:r>
                    </a:p>
                  </a:txBody>
                  <a:tcPr marL="11352" marR="11352" marT="11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 name="TextBox 2"/>
          <p:cNvSpPr txBox="1"/>
          <p:nvPr/>
        </p:nvSpPr>
        <p:spPr>
          <a:xfrm>
            <a:off x="754381" y="652333"/>
            <a:ext cx="4107179" cy="523220"/>
          </a:xfrm>
          <a:prstGeom prst="rect">
            <a:avLst/>
          </a:prstGeom>
          <a:noFill/>
        </p:spPr>
        <p:txBody>
          <a:bodyPr wrap="square" rtlCol="0">
            <a:spAutoFit/>
          </a:bodyPr>
          <a:lstStyle/>
          <a:p>
            <a:pPr algn="ctr"/>
            <a:r>
              <a:rPr lang="en-US" sz="2800" dirty="0"/>
              <a:t>Spatial Loadings</a:t>
            </a:r>
          </a:p>
        </p:txBody>
      </p:sp>
      <p:pic>
        <p:nvPicPr>
          <p:cNvPr id="9" name="Picture 8"/>
          <p:cNvPicPr/>
          <p:nvPr/>
        </p:nvPicPr>
        <p:blipFill>
          <a:blip r:embed="rId2"/>
          <a:stretch>
            <a:fillRect/>
          </a:stretch>
        </p:blipFill>
        <p:spPr>
          <a:xfrm>
            <a:off x="0" y="1120140"/>
            <a:ext cx="6035040" cy="3931857"/>
          </a:xfrm>
          <a:prstGeom prst="rect">
            <a:avLst/>
          </a:prstGeom>
        </p:spPr>
      </p:pic>
    </p:spTree>
    <p:extLst>
      <p:ext uri="{BB962C8B-B14F-4D97-AF65-F5344CB8AC3E}">
        <p14:creationId xmlns:p14="http://schemas.microsoft.com/office/powerpoint/2010/main" val="3291427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89675"/>
            <a:ext cx="5156200" cy="1093589"/>
          </a:xfrm>
        </p:spPr>
        <p:txBody>
          <a:bodyPr/>
          <a:lstStyle/>
          <a:p>
            <a:r>
              <a:rPr lang="en-US" sz="3600" b="1" dirty="0">
                <a:solidFill>
                  <a:schemeClr val="tx1"/>
                </a:solidFill>
              </a:rPr>
              <a:t>Soil Sampling</a:t>
            </a:r>
          </a:p>
        </p:txBody>
      </p:sp>
      <p:sp>
        <p:nvSpPr>
          <p:cNvPr id="3" name="Content Placeholder 2"/>
          <p:cNvSpPr>
            <a:spLocks noGrp="1"/>
          </p:cNvSpPr>
          <p:nvPr>
            <p:ph idx="1"/>
          </p:nvPr>
        </p:nvSpPr>
        <p:spPr>
          <a:xfrm>
            <a:off x="141912" y="2042160"/>
            <a:ext cx="8884920" cy="4002405"/>
          </a:xfrm>
        </p:spPr>
        <p:txBody>
          <a:bodyPr/>
          <a:lstStyle/>
          <a:p>
            <a:r>
              <a:rPr lang="en-US" sz="2860" dirty="0"/>
              <a:t>Collected 31 undisturbed soil cores at 20cm depth</a:t>
            </a:r>
          </a:p>
          <a:p>
            <a:r>
              <a:rPr lang="en-US" sz="2860" dirty="0"/>
              <a:t>Sample locations chosen based on SSURGO soil boundaries, EOFs, and EM surveys</a:t>
            </a:r>
          </a:p>
          <a:p>
            <a:r>
              <a:rPr lang="en-US" sz="2860" dirty="0"/>
              <a:t>Samples were placed in a cooler in the field and then stored in a freezer at the lab</a:t>
            </a:r>
          </a:p>
          <a:p>
            <a:endParaRPr lang="en-US" sz="2860" dirty="0"/>
          </a:p>
        </p:txBody>
      </p:sp>
      <p:sp>
        <p:nvSpPr>
          <p:cNvPr id="12" name="TextBox 11"/>
          <p:cNvSpPr txBox="1"/>
          <p:nvPr/>
        </p:nvSpPr>
        <p:spPr>
          <a:xfrm>
            <a:off x="111579" y="6916555"/>
            <a:ext cx="2354552" cy="646331"/>
          </a:xfrm>
          <a:prstGeom prst="rect">
            <a:avLst/>
          </a:prstGeom>
          <a:noFill/>
        </p:spPr>
        <p:txBody>
          <a:bodyPr wrap="square" rtlCol="0">
            <a:spAutoFit/>
          </a:bodyPr>
          <a:lstStyle/>
          <a:p>
            <a:pPr algn="ctr"/>
            <a:r>
              <a:rPr lang="en-US" sz="3600" b="1" dirty="0"/>
              <a:t>SSURGO</a:t>
            </a:r>
          </a:p>
        </p:txBody>
      </p:sp>
      <p:sp>
        <p:nvSpPr>
          <p:cNvPr id="13" name="TextBox 12"/>
          <p:cNvSpPr txBox="1"/>
          <p:nvPr/>
        </p:nvSpPr>
        <p:spPr>
          <a:xfrm>
            <a:off x="2466131" y="6916555"/>
            <a:ext cx="2494792" cy="646331"/>
          </a:xfrm>
          <a:prstGeom prst="rect">
            <a:avLst/>
          </a:prstGeom>
          <a:noFill/>
        </p:spPr>
        <p:txBody>
          <a:bodyPr wrap="square" rtlCol="0">
            <a:spAutoFit/>
          </a:bodyPr>
          <a:lstStyle/>
          <a:p>
            <a:pPr algn="ctr"/>
            <a:r>
              <a:rPr lang="en-US" sz="3600" b="1" dirty="0"/>
              <a:t>EOF1</a:t>
            </a:r>
          </a:p>
        </p:txBody>
      </p:sp>
      <p:sp>
        <p:nvSpPr>
          <p:cNvPr id="14" name="TextBox 13"/>
          <p:cNvSpPr txBox="1"/>
          <p:nvPr/>
        </p:nvSpPr>
        <p:spPr>
          <a:xfrm>
            <a:off x="4996277" y="6903461"/>
            <a:ext cx="2489308" cy="646331"/>
          </a:xfrm>
          <a:prstGeom prst="rect">
            <a:avLst/>
          </a:prstGeom>
          <a:noFill/>
        </p:spPr>
        <p:txBody>
          <a:bodyPr wrap="square" rtlCol="0">
            <a:spAutoFit/>
          </a:bodyPr>
          <a:lstStyle/>
          <a:p>
            <a:pPr algn="ctr"/>
            <a:r>
              <a:rPr lang="en-US" sz="3600" b="1"/>
              <a:t>EOF2</a:t>
            </a:r>
            <a:endParaRPr lang="en-US" sz="3600" b="1" dirty="0"/>
          </a:p>
        </p:txBody>
      </p:sp>
      <p:sp>
        <p:nvSpPr>
          <p:cNvPr id="15" name="TextBox 14"/>
          <p:cNvSpPr txBox="1"/>
          <p:nvPr/>
        </p:nvSpPr>
        <p:spPr>
          <a:xfrm>
            <a:off x="7445366" y="6884176"/>
            <a:ext cx="2473030" cy="646331"/>
          </a:xfrm>
          <a:prstGeom prst="rect">
            <a:avLst/>
          </a:prstGeom>
          <a:noFill/>
        </p:spPr>
        <p:txBody>
          <a:bodyPr wrap="square" rtlCol="0">
            <a:spAutoFit/>
          </a:bodyPr>
          <a:lstStyle/>
          <a:p>
            <a:pPr algn="ctr"/>
            <a:r>
              <a:rPr lang="en-US" sz="3600" b="1" dirty="0" err="1"/>
              <a:t>ECa</a:t>
            </a:r>
            <a:endParaRPr lang="en-US" sz="3600" b="1" dirty="0"/>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309715" y="414471"/>
            <a:ext cx="1516271" cy="1522080"/>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1579" y="5064338"/>
            <a:ext cx="2416534" cy="1820755"/>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445366" y="5025911"/>
            <a:ext cx="2477435" cy="1897611"/>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466131" y="5025911"/>
            <a:ext cx="2530147" cy="1897611"/>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960923" y="5025911"/>
            <a:ext cx="2524663" cy="1904836"/>
          </a:xfrm>
          <a:prstGeom prst="rect">
            <a:avLst/>
          </a:prstGeom>
        </p:spPr>
      </p:pic>
    </p:spTree>
    <p:extLst>
      <p:ext uri="{BB962C8B-B14F-4D97-AF65-F5344CB8AC3E}">
        <p14:creationId xmlns:p14="http://schemas.microsoft.com/office/powerpoint/2010/main" val="30106829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058400" cy="754380"/>
          </a:xfrm>
        </p:spPr>
        <p:txBody>
          <a:bodyPr/>
          <a:lstStyle/>
          <a:p>
            <a:pPr algn="ctr"/>
            <a:r>
              <a:rPr lang="en-US" sz="3520" dirty="0">
                <a:solidFill>
                  <a:schemeClr val="tx1"/>
                </a:solidFill>
              </a:rPr>
              <a:t>Calculating Field Capacity/ Wilting Point</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6908133" y="1362514"/>
            <a:ext cx="3002897" cy="2774020"/>
          </a:xfrm>
          <a:prstGeom prst="rect">
            <a:avLst/>
          </a:prstGeom>
          <a:ln>
            <a:solidFill>
              <a:schemeClr val="tx1"/>
            </a:solidFill>
          </a:ln>
        </p:spPr>
      </p:pic>
      <p:sp>
        <p:nvSpPr>
          <p:cNvPr id="7" name="TextBox 6"/>
          <p:cNvSpPr txBox="1"/>
          <p:nvPr/>
        </p:nvSpPr>
        <p:spPr>
          <a:xfrm>
            <a:off x="276349" y="1455420"/>
            <a:ext cx="8881829" cy="803297"/>
          </a:xfrm>
          <a:prstGeom prst="rect">
            <a:avLst/>
          </a:prstGeom>
          <a:noFill/>
        </p:spPr>
        <p:txBody>
          <a:bodyPr wrap="square" rtlCol="0">
            <a:spAutoFit/>
          </a:bodyPr>
          <a:lstStyle/>
          <a:p>
            <a:r>
              <a:rPr lang="en-US" sz="2310" dirty="0"/>
              <a:t>Decagon HYPROP</a:t>
            </a:r>
          </a:p>
          <a:p>
            <a:pPr marL="235744" indent="-235744">
              <a:buFont typeface="Arial" charset="0"/>
              <a:buChar char="•"/>
            </a:pPr>
            <a:r>
              <a:rPr lang="en-US" sz="2310" dirty="0"/>
              <a:t>Records mass change and change in tension</a:t>
            </a: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85057" y="3451162"/>
            <a:ext cx="4232206" cy="2997727"/>
          </a:xfrm>
          <a:prstGeom prst="rect">
            <a:avLst/>
          </a:prstGeom>
          <a:ln>
            <a:solidFill>
              <a:schemeClr val="tx1"/>
            </a:solidFill>
          </a:ln>
        </p:spPr>
      </p:pic>
      <p:pic>
        <p:nvPicPr>
          <p:cNvPr id="4" name="Content Placeholder 3"/>
          <p:cNvPicPr>
            <a:picLocks noGrp="1" noChangeAspect="1"/>
          </p:cNvPicPr>
          <p:nvPr>
            <p:ph idx="1"/>
          </p:nvPr>
        </p:nvPicPr>
        <p:blipFill rotWithShape="1">
          <a:blip r:embed="rId5" cstate="print">
            <a:extLst>
              <a:ext uri="{28A0092B-C50C-407E-A947-70E740481C1C}">
                <a14:useLocalDpi xmlns:a14="http://schemas.microsoft.com/office/drawing/2010/main"/>
              </a:ext>
            </a:extLst>
          </a:blip>
          <a:srcRect/>
          <a:stretch/>
        </p:blipFill>
        <p:spPr>
          <a:xfrm rot="5400000">
            <a:off x="4873218" y="3605527"/>
            <a:ext cx="2999344" cy="2687379"/>
          </a:xfrm>
          <a:ln>
            <a:solidFill>
              <a:schemeClr val="tx1"/>
            </a:solidFill>
          </a:ln>
        </p:spPr>
      </p:pic>
    </p:spTree>
    <p:extLst>
      <p:ext uri="{BB962C8B-B14F-4D97-AF65-F5344CB8AC3E}">
        <p14:creationId xmlns:p14="http://schemas.microsoft.com/office/powerpoint/2010/main" val="35943507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0035" y="0"/>
            <a:ext cx="7043596" cy="811149"/>
          </a:xfrm>
        </p:spPr>
        <p:txBody>
          <a:bodyPr>
            <a:normAutofit fontScale="90000"/>
          </a:bodyPr>
          <a:lstStyle/>
          <a:p>
            <a:pPr algn="ctr"/>
            <a:r>
              <a:rPr lang="en-US" sz="2640" b="1" dirty="0">
                <a:solidFill>
                  <a:schemeClr val="tx1"/>
                </a:solidFill>
                <a:latin typeface="+mn-lt"/>
              </a:rPr>
              <a:t>Soil Water Retention Curve Generated by HYPROP Software </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6047" y="1364205"/>
            <a:ext cx="9030372" cy="5857539"/>
          </a:xfrm>
          <a:prstGeom prst="rect">
            <a:avLst/>
          </a:prstGeom>
        </p:spPr>
      </p:pic>
      <p:sp>
        <p:nvSpPr>
          <p:cNvPr id="3" name="TextBox 2"/>
          <p:cNvSpPr txBox="1"/>
          <p:nvPr/>
        </p:nvSpPr>
        <p:spPr>
          <a:xfrm>
            <a:off x="5951220" y="3519049"/>
            <a:ext cx="2179320" cy="461665"/>
          </a:xfrm>
          <a:prstGeom prst="rect">
            <a:avLst/>
          </a:prstGeom>
          <a:noFill/>
        </p:spPr>
        <p:txBody>
          <a:bodyPr wrap="square" rtlCol="0">
            <a:spAutoFit/>
          </a:bodyPr>
          <a:lstStyle/>
          <a:p>
            <a:r>
              <a:rPr lang="en-US" sz="2400" dirty="0">
                <a:solidFill>
                  <a:srgbClr val="FF0000"/>
                </a:solidFill>
              </a:rPr>
              <a:t>Wilting Point</a:t>
            </a:r>
          </a:p>
        </p:txBody>
      </p:sp>
      <p:sp>
        <p:nvSpPr>
          <p:cNvPr id="6" name="TextBox 5"/>
          <p:cNvSpPr txBox="1"/>
          <p:nvPr/>
        </p:nvSpPr>
        <p:spPr>
          <a:xfrm>
            <a:off x="3806717" y="2167398"/>
            <a:ext cx="2179320" cy="461665"/>
          </a:xfrm>
          <a:prstGeom prst="rect">
            <a:avLst/>
          </a:prstGeom>
          <a:noFill/>
        </p:spPr>
        <p:txBody>
          <a:bodyPr wrap="square" rtlCol="0">
            <a:spAutoFit/>
          </a:bodyPr>
          <a:lstStyle/>
          <a:p>
            <a:r>
              <a:rPr lang="en-US" sz="2400" dirty="0">
                <a:solidFill>
                  <a:srgbClr val="FF0000"/>
                </a:solidFill>
              </a:rPr>
              <a:t>Field Capacity</a:t>
            </a:r>
          </a:p>
        </p:txBody>
      </p:sp>
      <p:sp>
        <p:nvSpPr>
          <p:cNvPr id="7" name="TextBox 6"/>
          <p:cNvSpPr txBox="1"/>
          <p:nvPr/>
        </p:nvSpPr>
        <p:spPr>
          <a:xfrm>
            <a:off x="4777740" y="2836986"/>
            <a:ext cx="2524760" cy="461665"/>
          </a:xfrm>
          <a:prstGeom prst="rect">
            <a:avLst/>
          </a:prstGeom>
          <a:noFill/>
        </p:spPr>
        <p:txBody>
          <a:bodyPr wrap="square" rtlCol="0">
            <a:spAutoFit/>
          </a:bodyPr>
          <a:lstStyle/>
          <a:p>
            <a:r>
              <a:rPr lang="en-US" sz="2400" dirty="0">
                <a:solidFill>
                  <a:srgbClr val="FF0000"/>
                </a:solidFill>
              </a:rPr>
              <a:t>Available water</a:t>
            </a:r>
          </a:p>
        </p:txBody>
      </p:sp>
      <p:cxnSp>
        <p:nvCxnSpPr>
          <p:cNvPr id="8" name="Straight Arrow Connector 7"/>
          <p:cNvCxnSpPr/>
          <p:nvPr/>
        </p:nvCxnSpPr>
        <p:spPr>
          <a:xfrm>
            <a:off x="4777740" y="3376857"/>
            <a:ext cx="184404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4455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
            <a:extLst>
              <a:ext uri="{FF2B5EF4-FFF2-40B4-BE49-F238E27FC236}">
                <a16:creationId xmlns:a16="http://schemas.microsoft.com/office/drawing/2014/main" id="{AAF522B1-0146-104D-AB67-0A1EFDACFC98}"/>
              </a:ext>
            </a:extLst>
          </p:cNvPr>
          <p:cNvSpPr txBox="1">
            <a:spLocks noChangeArrowheads="1"/>
          </p:cNvSpPr>
          <p:nvPr/>
        </p:nvSpPr>
        <p:spPr bwMode="auto">
          <a:xfrm>
            <a:off x="125730" y="1120140"/>
            <a:ext cx="9932670" cy="2443855"/>
          </a:xfrm>
          <a:prstGeom prst="rect">
            <a:avLst/>
          </a:prstGeom>
          <a:noFill/>
          <a:ln>
            <a:noFill/>
          </a:ln>
          <a:extLst>
            <a:ext uri="{909E8E84-426E-40dd-AFC4-6F175D3DCCD1}"/>
            <a:ext uri="{91240B29-F687-4f45-9708-019B960494DF}"/>
          </a:extLst>
        </p:spPr>
        <p:txBody>
          <a:bodyPr wrap="square" lIns="73261" tIns="36630" rIns="73261" bIns="36630">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marL="565785" indent="-565785" eaLnBrk="1" hangingPunct="1">
              <a:buAutoNum type="arabicPeriod"/>
              <a:defRPr/>
            </a:pPr>
            <a:r>
              <a:rPr lang="en-US" sz="3080" dirty="0">
                <a:solidFill>
                  <a:srgbClr val="000000"/>
                </a:solidFill>
                <a:latin typeface="+mn-lt"/>
                <a:cs typeface="Comic Sans MS" charset="0"/>
              </a:rPr>
              <a:t>Improve understanding of how agroecosystem functions by better spatiotemporal observations and predictions of soil state, flux, and nutrient transport</a:t>
            </a:r>
          </a:p>
          <a:p>
            <a:pPr lvl="1" indent="0" eaLnBrk="1" hangingPunct="1">
              <a:defRPr/>
            </a:pPr>
            <a:r>
              <a:rPr lang="en-US" sz="3080" dirty="0">
                <a:solidFill>
                  <a:srgbClr val="FF0000"/>
                </a:solidFill>
                <a:latin typeface="+mn-lt"/>
                <a:cs typeface="Comic Sans MS" charset="0"/>
              </a:rPr>
              <a:t>Water, energy and biogeochemical cycles</a:t>
            </a:r>
          </a:p>
          <a:p>
            <a:pPr marL="565785" indent="-565785" eaLnBrk="1" hangingPunct="1">
              <a:buAutoNum type="arabicPeriod"/>
              <a:defRPr/>
            </a:pPr>
            <a:endParaRPr lang="en-US" sz="3080" dirty="0">
              <a:solidFill>
                <a:srgbClr val="000000"/>
              </a:solidFill>
              <a:latin typeface="+mn-lt"/>
              <a:cs typeface="Comic Sans MS" charset="0"/>
            </a:endParaRPr>
          </a:p>
        </p:txBody>
      </p:sp>
      <p:sp>
        <p:nvSpPr>
          <p:cNvPr id="3" name="TextBox 2">
            <a:extLst>
              <a:ext uri="{FF2B5EF4-FFF2-40B4-BE49-F238E27FC236}">
                <a16:creationId xmlns:a16="http://schemas.microsoft.com/office/drawing/2014/main" id="{7D5DB8F1-EA5A-4C4F-949E-B6E6BF252AF5}"/>
              </a:ext>
            </a:extLst>
          </p:cNvPr>
          <p:cNvSpPr txBox="1">
            <a:spLocks noChangeArrowheads="1"/>
          </p:cNvSpPr>
          <p:nvPr/>
        </p:nvSpPr>
        <p:spPr bwMode="auto">
          <a:xfrm>
            <a:off x="1648691" y="114300"/>
            <a:ext cx="6885710" cy="532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00548" tIns="50274" rIns="100548" bIns="50274">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2800" dirty="0">
                <a:solidFill>
                  <a:srgbClr val="000000"/>
                </a:solidFill>
                <a:latin typeface="+mn-lt"/>
                <a:cs typeface="Comic Sans MS" charset="0"/>
              </a:rPr>
              <a:t>Goals For Using </a:t>
            </a:r>
            <a:r>
              <a:rPr lang="en-US" sz="2800" dirty="0" err="1">
                <a:solidFill>
                  <a:srgbClr val="000000"/>
                </a:solidFill>
                <a:latin typeface="+mn-lt"/>
                <a:cs typeface="Comic Sans MS" charset="0"/>
              </a:rPr>
              <a:t>Hydrogeophysical</a:t>
            </a:r>
            <a:r>
              <a:rPr lang="en-US" sz="2800" dirty="0">
                <a:solidFill>
                  <a:srgbClr val="000000"/>
                </a:solidFill>
                <a:latin typeface="+mn-lt"/>
                <a:cs typeface="Comic Sans MS" charset="0"/>
              </a:rPr>
              <a:t> Tools</a:t>
            </a:r>
          </a:p>
        </p:txBody>
      </p:sp>
    </p:spTree>
    <p:extLst>
      <p:ext uri="{BB962C8B-B14F-4D97-AF65-F5344CB8AC3E}">
        <p14:creationId xmlns:p14="http://schemas.microsoft.com/office/powerpoint/2010/main" val="27317457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3" cstate="screen">
            <a:extLst>
              <a:ext uri="{28A0092B-C50C-407E-A947-70E740481C1C}">
                <a14:useLocalDpi xmlns:a14="http://schemas.microsoft.com/office/drawing/2010/main"/>
              </a:ext>
            </a:extLst>
          </a:blip>
          <a:srcRect l="9413" r="7330" b="6363"/>
          <a:stretch/>
        </p:blipFill>
        <p:spPr bwMode="auto">
          <a:xfrm>
            <a:off x="147918" y="734607"/>
            <a:ext cx="9522537" cy="6444268"/>
          </a:xfrm>
          <a:prstGeom prst="rect">
            <a:avLst/>
          </a:prstGeom>
          <a:ln>
            <a:noFill/>
          </a:ln>
          <a:extLst>
            <a:ext uri="{53640926-AAD7-44D8-BBD7-CCE9431645EC}">
              <a14:shadowObscured xmlns:a14="http://schemas.microsoft.com/office/drawing/2010/main"/>
            </a:ext>
          </a:extLst>
        </p:spPr>
      </p:pic>
      <p:sp>
        <p:nvSpPr>
          <p:cNvPr id="2" name="Oval 1"/>
          <p:cNvSpPr/>
          <p:nvPr/>
        </p:nvSpPr>
        <p:spPr>
          <a:xfrm>
            <a:off x="8294914" y="734606"/>
            <a:ext cx="1674249" cy="31973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146"/>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6948" y="3718335"/>
            <a:ext cx="9573535" cy="3871952"/>
          </a:xfrm>
          <a:prstGeom prst="rect">
            <a:avLst/>
          </a:prstGeom>
        </p:spPr>
      </p:pic>
      <p:sp>
        <p:nvSpPr>
          <p:cNvPr id="5" name="Oval 4"/>
          <p:cNvSpPr/>
          <p:nvPr/>
        </p:nvSpPr>
        <p:spPr>
          <a:xfrm>
            <a:off x="7850777" y="3543733"/>
            <a:ext cx="2008708" cy="40465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146"/>
          </a:p>
        </p:txBody>
      </p:sp>
    </p:spTree>
    <p:extLst>
      <p:ext uri="{BB962C8B-B14F-4D97-AF65-F5344CB8AC3E}">
        <p14:creationId xmlns:p14="http://schemas.microsoft.com/office/powerpoint/2010/main" val="4932540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p:cNvSpPr>
            <a:spLocks noGrp="1"/>
          </p:cNvSpPr>
          <p:nvPr>
            <p:ph type="title"/>
          </p:nvPr>
        </p:nvSpPr>
        <p:spPr>
          <a:xfrm>
            <a:off x="1847893" y="332913"/>
            <a:ext cx="6461809" cy="632366"/>
          </a:xfrm>
        </p:spPr>
        <p:txBody>
          <a:bodyPr/>
          <a:lstStyle/>
          <a:p>
            <a:pPr algn="ctr"/>
            <a:r>
              <a:rPr lang="en-US" sz="2561" dirty="0">
                <a:solidFill>
                  <a:schemeClr val="tx1"/>
                </a:solidFill>
                <a:latin typeface="+mn-lt"/>
              </a:rPr>
              <a:t>Spatial Products Useful for Irrigators</a:t>
            </a:r>
          </a:p>
        </p:txBody>
      </p:sp>
      <p:sp>
        <p:nvSpPr>
          <p:cNvPr id="3" name="Rectangle 2"/>
          <p:cNvSpPr/>
          <p:nvPr/>
        </p:nvSpPr>
        <p:spPr>
          <a:xfrm>
            <a:off x="1002142" y="4438933"/>
            <a:ext cx="236886" cy="157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146"/>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93297" y="1058588"/>
            <a:ext cx="4965103" cy="299525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7489" y="965279"/>
            <a:ext cx="5441194" cy="569427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2668" y="5289954"/>
            <a:ext cx="3896973" cy="1652571"/>
          </a:xfrm>
          <a:prstGeom prst="rect">
            <a:avLst/>
          </a:prstGeom>
        </p:spPr>
      </p:pic>
    </p:spTree>
    <p:extLst>
      <p:ext uri="{BB962C8B-B14F-4D97-AF65-F5344CB8AC3E}">
        <p14:creationId xmlns:p14="http://schemas.microsoft.com/office/powerpoint/2010/main" val="41790729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4380" y="4472940"/>
            <a:ext cx="251460" cy="16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pic>
        <p:nvPicPr>
          <p:cNvPr id="8" name="Picture 7"/>
          <p:cNvPicPr/>
          <p:nvPr/>
        </p:nvPicPr>
        <p:blipFill>
          <a:blip r:embed="rId3"/>
          <a:stretch>
            <a:fillRect/>
          </a:stretch>
        </p:blipFill>
        <p:spPr>
          <a:xfrm>
            <a:off x="2011681" y="868680"/>
            <a:ext cx="5280661" cy="3377768"/>
          </a:xfrm>
          <a:prstGeom prst="rect">
            <a:avLst/>
          </a:prstGeom>
        </p:spPr>
      </p:pic>
      <p:sp>
        <p:nvSpPr>
          <p:cNvPr id="11" name="TextBox 10"/>
          <p:cNvSpPr txBox="1"/>
          <p:nvPr/>
        </p:nvSpPr>
        <p:spPr>
          <a:xfrm>
            <a:off x="290856" y="4483719"/>
            <a:ext cx="9587527" cy="2529923"/>
          </a:xfrm>
          <a:prstGeom prst="rect">
            <a:avLst/>
          </a:prstGeom>
          <a:noFill/>
        </p:spPr>
        <p:txBody>
          <a:bodyPr wrap="square" rtlCol="0">
            <a:spAutoFit/>
          </a:bodyPr>
          <a:lstStyle/>
          <a:p>
            <a:pPr marL="502920" indent="-502920">
              <a:buAutoNum type="arabicPeriod"/>
            </a:pPr>
            <a:r>
              <a:rPr lang="en-US" sz="2640" dirty="0"/>
              <a:t>CRNP mapping + EOF is best environmental covariate predictor of lab derived soil properties</a:t>
            </a:r>
          </a:p>
          <a:p>
            <a:pPr marL="502920" indent="-502920">
              <a:buAutoNum type="arabicPeriod"/>
            </a:pPr>
            <a:endParaRPr lang="en-US" sz="2640" dirty="0"/>
          </a:p>
          <a:p>
            <a:pPr marL="502920" indent="-502920">
              <a:buAutoNum type="arabicPeriod"/>
            </a:pPr>
            <a:r>
              <a:rPr lang="en-US" sz="2640" dirty="0"/>
              <a:t>Economically viable (?) for high value crops or areas with severe water allocation</a:t>
            </a:r>
          </a:p>
          <a:p>
            <a:pPr marL="502920" indent="-502920">
              <a:buAutoNum type="arabicPeriod"/>
            </a:pPr>
            <a:endParaRPr lang="en-US" sz="2640" dirty="0"/>
          </a:p>
        </p:txBody>
      </p:sp>
    </p:spTree>
    <p:extLst>
      <p:ext uri="{BB962C8B-B14F-4D97-AF65-F5344CB8AC3E}">
        <p14:creationId xmlns:p14="http://schemas.microsoft.com/office/powerpoint/2010/main" val="6724431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4380" y="4472940"/>
            <a:ext cx="251460" cy="16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10" name="TextBox 9"/>
          <p:cNvSpPr txBox="1"/>
          <p:nvPr/>
        </p:nvSpPr>
        <p:spPr>
          <a:xfrm>
            <a:off x="1" y="123578"/>
            <a:ext cx="9910483" cy="498598"/>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ctr"/>
            <a:r>
              <a:rPr lang="en-US" sz="2640" dirty="0"/>
              <a:t>WNIP Summary</a:t>
            </a:r>
          </a:p>
        </p:txBody>
      </p:sp>
      <p:pic>
        <p:nvPicPr>
          <p:cNvPr id="6" name="Picture 5" descr="https://lh6.googleusercontent.com/z6sf4z21LyHMFbzdt29WzL1V4OMF2VO1TRfMqnyTzonE4trYJ99crTgl8lbEBStuVt52NlSslg90uWH3-mVpLmLLjjOIOLvuJ6SS1Vr3EfSCx2NV6flKwCpWxNB-WtejBlUx1TiEW79arsVBv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7336" y="2833733"/>
            <a:ext cx="7678846" cy="4583731"/>
          </a:xfrm>
          <a:prstGeom prst="rect">
            <a:avLst/>
          </a:prstGeom>
          <a:noFill/>
          <a:ln>
            <a:noFill/>
          </a:ln>
        </p:spPr>
      </p:pic>
      <p:sp>
        <p:nvSpPr>
          <p:cNvPr id="2" name="TextBox 1"/>
          <p:cNvSpPr txBox="1"/>
          <p:nvPr/>
        </p:nvSpPr>
        <p:spPr>
          <a:xfrm>
            <a:off x="0" y="7495401"/>
            <a:ext cx="5423025" cy="276999"/>
          </a:xfrm>
          <a:prstGeom prst="rect">
            <a:avLst/>
          </a:prstGeom>
          <a:noFill/>
        </p:spPr>
        <p:txBody>
          <a:bodyPr wrap="square" rtlCol="0">
            <a:spAutoFit/>
          </a:bodyPr>
          <a:lstStyle/>
          <a:p>
            <a:r>
              <a:rPr lang="en-US" sz="1200" dirty="0"/>
              <a:t>Gibson 2017</a:t>
            </a:r>
          </a:p>
        </p:txBody>
      </p:sp>
      <p:sp>
        <p:nvSpPr>
          <p:cNvPr id="4" name="TextBox 3"/>
          <p:cNvSpPr txBox="1"/>
          <p:nvPr/>
        </p:nvSpPr>
        <p:spPr>
          <a:xfrm>
            <a:off x="262550" y="736325"/>
            <a:ext cx="9647934" cy="2062103"/>
          </a:xfrm>
          <a:prstGeom prst="rect">
            <a:avLst/>
          </a:prstGeom>
          <a:noFill/>
        </p:spPr>
        <p:txBody>
          <a:bodyPr wrap="square" rtlCol="0">
            <a:spAutoFit/>
          </a:bodyPr>
          <a:lstStyle/>
          <a:p>
            <a:r>
              <a:rPr lang="en-US" sz="3200" dirty="0"/>
              <a:t>How good are existing datasets (i.e. SSURGO + ROSETTA) at predicting soil hydraulic properties?</a:t>
            </a:r>
          </a:p>
          <a:p>
            <a:endParaRPr lang="en-US" sz="3200" dirty="0"/>
          </a:p>
          <a:p>
            <a:r>
              <a:rPr lang="en-US" sz="3200" dirty="0"/>
              <a:t>What are the best environmental covariates?</a:t>
            </a:r>
          </a:p>
        </p:txBody>
      </p:sp>
    </p:spTree>
    <p:extLst>
      <p:ext uri="{BB962C8B-B14F-4D97-AF65-F5344CB8AC3E}">
        <p14:creationId xmlns:p14="http://schemas.microsoft.com/office/powerpoint/2010/main" val="33179610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4380" y="4472940"/>
            <a:ext cx="251460" cy="16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10" name="TextBox 9"/>
          <p:cNvSpPr txBox="1"/>
          <p:nvPr/>
        </p:nvSpPr>
        <p:spPr>
          <a:xfrm>
            <a:off x="1" y="123578"/>
            <a:ext cx="9910483" cy="498598"/>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ctr"/>
            <a:r>
              <a:rPr lang="en-US" sz="2640" dirty="0"/>
              <a:t>WNIP Summary</a:t>
            </a:r>
          </a:p>
        </p:txBody>
      </p:sp>
      <p:pic>
        <p:nvPicPr>
          <p:cNvPr id="4" name="Picture 3"/>
          <p:cNvPicPr/>
          <p:nvPr/>
        </p:nvPicPr>
        <p:blipFill>
          <a:blip r:embed="rId3"/>
          <a:stretch>
            <a:fillRect/>
          </a:stretch>
        </p:blipFill>
        <p:spPr>
          <a:xfrm>
            <a:off x="0" y="694868"/>
            <a:ext cx="3994467" cy="6800533"/>
          </a:xfrm>
          <a:prstGeom prst="rect">
            <a:avLst/>
          </a:prstGeom>
        </p:spPr>
      </p:pic>
      <p:pic>
        <p:nvPicPr>
          <p:cNvPr id="5" name="Picture 4"/>
          <p:cNvPicPr/>
          <p:nvPr/>
        </p:nvPicPr>
        <p:blipFill>
          <a:blip r:embed="rId4"/>
          <a:stretch>
            <a:fillRect/>
          </a:stretch>
        </p:blipFill>
        <p:spPr>
          <a:xfrm>
            <a:off x="4155541" y="965199"/>
            <a:ext cx="5902859" cy="1687465"/>
          </a:xfrm>
          <a:prstGeom prst="rect">
            <a:avLst/>
          </a:prstGeom>
        </p:spPr>
      </p:pic>
      <p:sp>
        <p:nvSpPr>
          <p:cNvPr id="6" name="TextBox 5"/>
          <p:cNvSpPr txBox="1"/>
          <p:nvPr/>
        </p:nvSpPr>
        <p:spPr>
          <a:xfrm>
            <a:off x="0" y="7495401"/>
            <a:ext cx="5423025" cy="276999"/>
          </a:xfrm>
          <a:prstGeom prst="rect">
            <a:avLst/>
          </a:prstGeom>
          <a:noFill/>
        </p:spPr>
        <p:txBody>
          <a:bodyPr wrap="square" rtlCol="0">
            <a:spAutoFit/>
          </a:bodyPr>
          <a:lstStyle/>
          <a:p>
            <a:r>
              <a:rPr lang="en-US" sz="1200" dirty="0"/>
              <a:t>Gibson 2017</a:t>
            </a:r>
          </a:p>
        </p:txBody>
      </p:sp>
    </p:spTree>
    <p:extLst>
      <p:ext uri="{BB962C8B-B14F-4D97-AF65-F5344CB8AC3E}">
        <p14:creationId xmlns:p14="http://schemas.microsoft.com/office/powerpoint/2010/main" val="42345726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4380" y="4472940"/>
            <a:ext cx="251460" cy="16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10" name="TextBox 9"/>
          <p:cNvSpPr txBox="1"/>
          <p:nvPr/>
        </p:nvSpPr>
        <p:spPr>
          <a:xfrm>
            <a:off x="1" y="123578"/>
            <a:ext cx="9910483" cy="498598"/>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ctr"/>
            <a:r>
              <a:rPr lang="en-US" sz="2640" dirty="0"/>
              <a:t>WNIP Summary</a:t>
            </a:r>
          </a:p>
        </p:txBody>
      </p:sp>
      <p:pic>
        <p:nvPicPr>
          <p:cNvPr id="4" name="Picture 3"/>
          <p:cNvPicPr/>
          <p:nvPr/>
        </p:nvPicPr>
        <p:blipFill>
          <a:blip r:embed="rId3"/>
          <a:stretch>
            <a:fillRect/>
          </a:stretch>
        </p:blipFill>
        <p:spPr>
          <a:xfrm>
            <a:off x="0" y="1494447"/>
            <a:ext cx="3537171" cy="3738456"/>
          </a:xfrm>
          <a:prstGeom prst="rect">
            <a:avLst/>
          </a:prstGeom>
        </p:spPr>
      </p:pic>
      <p:pic>
        <p:nvPicPr>
          <p:cNvPr id="5" name="Picture 4"/>
          <p:cNvPicPr/>
          <p:nvPr/>
        </p:nvPicPr>
        <p:blipFill>
          <a:blip r:embed="rId4"/>
          <a:stretch>
            <a:fillRect/>
          </a:stretch>
        </p:blipFill>
        <p:spPr>
          <a:xfrm>
            <a:off x="3702866" y="875328"/>
            <a:ext cx="6355534" cy="6177321"/>
          </a:xfrm>
          <a:prstGeom prst="rect">
            <a:avLst/>
          </a:prstGeom>
        </p:spPr>
      </p:pic>
      <p:sp>
        <p:nvSpPr>
          <p:cNvPr id="6" name="TextBox 5"/>
          <p:cNvSpPr txBox="1"/>
          <p:nvPr/>
        </p:nvSpPr>
        <p:spPr>
          <a:xfrm>
            <a:off x="0" y="7495401"/>
            <a:ext cx="5423025" cy="276999"/>
          </a:xfrm>
          <a:prstGeom prst="rect">
            <a:avLst/>
          </a:prstGeom>
          <a:noFill/>
        </p:spPr>
        <p:txBody>
          <a:bodyPr wrap="square" rtlCol="0">
            <a:spAutoFit/>
          </a:bodyPr>
          <a:lstStyle/>
          <a:p>
            <a:r>
              <a:rPr lang="en-US" sz="1200" dirty="0"/>
              <a:t>Gibson 2017</a:t>
            </a:r>
          </a:p>
        </p:txBody>
      </p:sp>
    </p:spTree>
    <p:extLst>
      <p:ext uri="{BB962C8B-B14F-4D97-AF65-F5344CB8AC3E}">
        <p14:creationId xmlns:p14="http://schemas.microsoft.com/office/powerpoint/2010/main" val="29862809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4380" y="4472940"/>
            <a:ext cx="251460" cy="16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10" name="TextBox 9"/>
          <p:cNvSpPr txBox="1"/>
          <p:nvPr/>
        </p:nvSpPr>
        <p:spPr>
          <a:xfrm>
            <a:off x="1" y="123578"/>
            <a:ext cx="9910483" cy="498598"/>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ctr"/>
            <a:r>
              <a:rPr lang="en-US" sz="2640" dirty="0"/>
              <a:t>WNIP Summary</a:t>
            </a:r>
          </a:p>
        </p:txBody>
      </p:sp>
      <p:pic>
        <p:nvPicPr>
          <p:cNvPr id="4" name="Picture 3"/>
          <p:cNvPicPr/>
          <p:nvPr/>
        </p:nvPicPr>
        <p:blipFill>
          <a:blip r:embed="rId3"/>
          <a:stretch>
            <a:fillRect/>
          </a:stretch>
        </p:blipFill>
        <p:spPr>
          <a:xfrm>
            <a:off x="2" y="926783"/>
            <a:ext cx="4571998" cy="5646033"/>
          </a:xfrm>
          <a:prstGeom prst="rect">
            <a:avLst/>
          </a:prstGeom>
        </p:spPr>
      </p:pic>
      <p:pic>
        <p:nvPicPr>
          <p:cNvPr id="5" name="Picture 4" descr="https://lh6.googleusercontent.com/aBjWzImPyk7QqAoX8kvjp6S2fLbeZuavzHbfXmEjtGfL32fgchrR2khTYZuQRIahbJcg6pUn2HjveSSaw_H5Ew8ehnnXj1kCifXpuXsqeKNABYpHGWNY3retXBEYiQwPrK6Yrbc7OAM9v79Exg"/>
          <p:cNvPicPr/>
          <p:nvPr/>
        </p:nvPicPr>
        <p:blipFill>
          <a:blip r:embed="rId4">
            <a:extLst>
              <a:ext uri="{28A0092B-C50C-407E-A947-70E740481C1C}">
                <a14:useLocalDpi xmlns:a14="http://schemas.microsoft.com/office/drawing/2010/main" val="0"/>
              </a:ext>
            </a:extLst>
          </a:blip>
          <a:srcRect/>
          <a:stretch>
            <a:fillRect/>
          </a:stretch>
        </p:blipFill>
        <p:spPr bwMode="auto">
          <a:xfrm>
            <a:off x="4107276" y="807069"/>
            <a:ext cx="5700623" cy="2495427"/>
          </a:xfrm>
          <a:prstGeom prst="rect">
            <a:avLst/>
          </a:prstGeom>
          <a:noFill/>
          <a:ln>
            <a:noFill/>
          </a:ln>
        </p:spPr>
      </p:pic>
      <p:sp>
        <p:nvSpPr>
          <p:cNvPr id="6" name="TextBox 5"/>
          <p:cNvSpPr txBox="1"/>
          <p:nvPr/>
        </p:nvSpPr>
        <p:spPr>
          <a:xfrm>
            <a:off x="0" y="7495401"/>
            <a:ext cx="5423025" cy="276999"/>
          </a:xfrm>
          <a:prstGeom prst="rect">
            <a:avLst/>
          </a:prstGeom>
          <a:noFill/>
        </p:spPr>
        <p:txBody>
          <a:bodyPr wrap="square" rtlCol="0">
            <a:spAutoFit/>
          </a:bodyPr>
          <a:lstStyle/>
          <a:p>
            <a:r>
              <a:rPr lang="en-US" sz="1200" dirty="0"/>
              <a:t>Gibson 2017 in prep.</a:t>
            </a:r>
          </a:p>
        </p:txBody>
      </p:sp>
    </p:spTree>
    <p:extLst>
      <p:ext uri="{BB962C8B-B14F-4D97-AF65-F5344CB8AC3E}">
        <p14:creationId xmlns:p14="http://schemas.microsoft.com/office/powerpoint/2010/main" val="15228084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4380" y="4472940"/>
            <a:ext cx="251460" cy="16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10" name="TextBox 9"/>
          <p:cNvSpPr txBox="1"/>
          <p:nvPr/>
        </p:nvSpPr>
        <p:spPr>
          <a:xfrm>
            <a:off x="1" y="123578"/>
            <a:ext cx="9910483" cy="498598"/>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ctr"/>
            <a:r>
              <a:rPr lang="en-US" sz="2640" dirty="0"/>
              <a:t>WNIP Summary</a:t>
            </a:r>
          </a:p>
        </p:txBody>
      </p:sp>
      <p:pic>
        <p:nvPicPr>
          <p:cNvPr id="4" name="Picture 3"/>
          <p:cNvPicPr/>
          <p:nvPr/>
        </p:nvPicPr>
        <p:blipFill>
          <a:blip r:embed="rId3"/>
          <a:stretch>
            <a:fillRect/>
          </a:stretch>
        </p:blipFill>
        <p:spPr>
          <a:xfrm>
            <a:off x="2" y="926783"/>
            <a:ext cx="4571998" cy="5646033"/>
          </a:xfrm>
          <a:prstGeom prst="rect">
            <a:avLst/>
          </a:prstGeom>
        </p:spPr>
      </p:pic>
      <p:pic>
        <p:nvPicPr>
          <p:cNvPr id="5" name="Picture 4" descr="https://lh6.googleusercontent.com/aBjWzImPyk7QqAoX8kvjp6S2fLbeZuavzHbfXmEjtGfL32fgchrR2khTYZuQRIahbJcg6pUn2HjveSSaw_H5Ew8ehnnXj1kCifXpuXsqeKNABYpHGWNY3retXBEYiQwPrK6Yrbc7OAM9v79Exg"/>
          <p:cNvPicPr/>
          <p:nvPr/>
        </p:nvPicPr>
        <p:blipFill>
          <a:blip r:embed="rId4">
            <a:extLst>
              <a:ext uri="{28A0092B-C50C-407E-A947-70E740481C1C}">
                <a14:useLocalDpi xmlns:a14="http://schemas.microsoft.com/office/drawing/2010/main" val="0"/>
              </a:ext>
            </a:extLst>
          </a:blip>
          <a:srcRect/>
          <a:stretch>
            <a:fillRect/>
          </a:stretch>
        </p:blipFill>
        <p:spPr bwMode="auto">
          <a:xfrm>
            <a:off x="4107276" y="807069"/>
            <a:ext cx="5700623" cy="2495427"/>
          </a:xfrm>
          <a:prstGeom prst="rect">
            <a:avLst/>
          </a:prstGeom>
          <a:noFill/>
          <a:ln>
            <a:noFill/>
          </a:ln>
        </p:spPr>
      </p:pic>
      <p:sp>
        <p:nvSpPr>
          <p:cNvPr id="6" name="TextBox 5"/>
          <p:cNvSpPr txBox="1"/>
          <p:nvPr/>
        </p:nvSpPr>
        <p:spPr>
          <a:xfrm>
            <a:off x="0" y="7495401"/>
            <a:ext cx="5423025" cy="276999"/>
          </a:xfrm>
          <a:prstGeom prst="rect">
            <a:avLst/>
          </a:prstGeom>
          <a:noFill/>
        </p:spPr>
        <p:txBody>
          <a:bodyPr wrap="square" rtlCol="0">
            <a:spAutoFit/>
          </a:bodyPr>
          <a:lstStyle/>
          <a:p>
            <a:r>
              <a:rPr lang="en-US" sz="1200" dirty="0"/>
              <a:t>Gibson 2017 in prep.</a:t>
            </a:r>
          </a:p>
        </p:txBody>
      </p:sp>
      <p:sp>
        <p:nvSpPr>
          <p:cNvPr id="2" name="Oval 1"/>
          <p:cNvSpPr/>
          <p:nvPr/>
        </p:nvSpPr>
        <p:spPr>
          <a:xfrm>
            <a:off x="570368" y="1422947"/>
            <a:ext cx="184012" cy="715223"/>
          </a:xfrm>
          <a:prstGeom prst="ellipse">
            <a:avLst/>
          </a:prstGeom>
          <a:no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35626" y="2789478"/>
            <a:ext cx="200648" cy="371148"/>
          </a:xfrm>
          <a:prstGeom prst="ellipse">
            <a:avLst/>
          </a:prstGeom>
          <a:no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028791" y="4361077"/>
            <a:ext cx="5857592" cy="1754326"/>
          </a:xfrm>
          <a:prstGeom prst="rect">
            <a:avLst/>
          </a:prstGeom>
          <a:noFill/>
        </p:spPr>
        <p:txBody>
          <a:bodyPr wrap="square" rtlCol="0">
            <a:spAutoFit/>
          </a:bodyPr>
          <a:lstStyle/>
          <a:p>
            <a:pPr marL="285750" indent="-285750">
              <a:buFont typeface="Arial" charset="0"/>
              <a:buChar char="•"/>
            </a:pPr>
            <a:r>
              <a:rPr lang="en-US" sz="1800" dirty="0"/>
              <a:t>Only need ~5-7 lab samples to describe spatial properties at unmeasured sites</a:t>
            </a:r>
          </a:p>
          <a:p>
            <a:pPr marL="793750" lvl="1" indent="-285750">
              <a:buFont typeface="Arial" charset="0"/>
              <a:buChar char="•"/>
            </a:pPr>
            <a:r>
              <a:rPr lang="en-US" sz="1800" dirty="0"/>
              <a:t>~90% reduction compared to 2.5 acre grid sampling over 160 acres</a:t>
            </a:r>
          </a:p>
          <a:p>
            <a:pPr marL="793750" lvl="1" indent="-285750">
              <a:buFont typeface="Arial" charset="0"/>
              <a:buChar char="•"/>
            </a:pPr>
            <a:r>
              <a:rPr lang="en-US" sz="1800" dirty="0"/>
              <a:t>Sites selected based on time-lapse </a:t>
            </a:r>
            <a:r>
              <a:rPr lang="en-US" sz="1800" dirty="0" err="1"/>
              <a:t>hydrogeophysics</a:t>
            </a:r>
            <a:r>
              <a:rPr lang="en-US" sz="1800" dirty="0"/>
              <a:t> and elevation</a:t>
            </a:r>
          </a:p>
        </p:txBody>
      </p:sp>
    </p:spTree>
    <p:extLst>
      <p:ext uri="{BB962C8B-B14F-4D97-AF65-F5344CB8AC3E}">
        <p14:creationId xmlns:p14="http://schemas.microsoft.com/office/powerpoint/2010/main" val="42387369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4380" y="4472940"/>
            <a:ext cx="251460" cy="16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10" name="TextBox 9"/>
          <p:cNvSpPr txBox="1"/>
          <p:nvPr/>
        </p:nvSpPr>
        <p:spPr>
          <a:xfrm>
            <a:off x="1" y="123578"/>
            <a:ext cx="9910483" cy="498598"/>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ctr"/>
            <a:r>
              <a:rPr lang="en-US" sz="2640" dirty="0"/>
              <a:t>WNIP Summary</a:t>
            </a:r>
          </a:p>
        </p:txBody>
      </p:sp>
      <p:pic>
        <p:nvPicPr>
          <p:cNvPr id="4" name="Picture 3"/>
          <p:cNvPicPr/>
          <p:nvPr/>
        </p:nvPicPr>
        <p:blipFill>
          <a:blip r:embed="rId3"/>
          <a:stretch>
            <a:fillRect/>
          </a:stretch>
        </p:blipFill>
        <p:spPr>
          <a:xfrm>
            <a:off x="2" y="926783"/>
            <a:ext cx="4571998" cy="5646033"/>
          </a:xfrm>
          <a:prstGeom prst="rect">
            <a:avLst/>
          </a:prstGeom>
        </p:spPr>
      </p:pic>
      <p:pic>
        <p:nvPicPr>
          <p:cNvPr id="5" name="Picture 4" descr="https://lh6.googleusercontent.com/aBjWzImPyk7QqAoX8kvjp6S2fLbeZuavzHbfXmEjtGfL32fgchrR2khTYZuQRIahbJcg6pUn2HjveSSaw_H5Ew8ehnnXj1kCifXpuXsqeKNABYpHGWNY3retXBEYiQwPrK6Yrbc7OAM9v79Exg"/>
          <p:cNvPicPr/>
          <p:nvPr/>
        </p:nvPicPr>
        <p:blipFill>
          <a:blip r:embed="rId4">
            <a:extLst>
              <a:ext uri="{28A0092B-C50C-407E-A947-70E740481C1C}">
                <a14:useLocalDpi xmlns:a14="http://schemas.microsoft.com/office/drawing/2010/main" val="0"/>
              </a:ext>
            </a:extLst>
          </a:blip>
          <a:srcRect/>
          <a:stretch>
            <a:fillRect/>
          </a:stretch>
        </p:blipFill>
        <p:spPr bwMode="auto">
          <a:xfrm>
            <a:off x="4107276" y="807069"/>
            <a:ext cx="5700623" cy="2495427"/>
          </a:xfrm>
          <a:prstGeom prst="rect">
            <a:avLst/>
          </a:prstGeom>
          <a:noFill/>
          <a:ln>
            <a:noFill/>
          </a:ln>
        </p:spPr>
      </p:pic>
      <p:sp>
        <p:nvSpPr>
          <p:cNvPr id="6" name="TextBox 5"/>
          <p:cNvSpPr txBox="1"/>
          <p:nvPr/>
        </p:nvSpPr>
        <p:spPr>
          <a:xfrm>
            <a:off x="0" y="7495401"/>
            <a:ext cx="5423025" cy="276999"/>
          </a:xfrm>
          <a:prstGeom prst="rect">
            <a:avLst/>
          </a:prstGeom>
          <a:noFill/>
        </p:spPr>
        <p:txBody>
          <a:bodyPr wrap="square" rtlCol="0">
            <a:spAutoFit/>
          </a:bodyPr>
          <a:lstStyle/>
          <a:p>
            <a:r>
              <a:rPr lang="en-US" sz="1200" dirty="0"/>
              <a:t>Gibson 2017 in prep.</a:t>
            </a:r>
          </a:p>
        </p:txBody>
      </p:sp>
      <p:sp>
        <p:nvSpPr>
          <p:cNvPr id="7" name="TextBox 6"/>
          <p:cNvSpPr txBox="1"/>
          <p:nvPr/>
        </p:nvSpPr>
        <p:spPr>
          <a:xfrm>
            <a:off x="4028791" y="4361077"/>
            <a:ext cx="5857592" cy="2862322"/>
          </a:xfrm>
          <a:prstGeom prst="rect">
            <a:avLst/>
          </a:prstGeom>
          <a:noFill/>
        </p:spPr>
        <p:txBody>
          <a:bodyPr wrap="square" rtlCol="0">
            <a:spAutoFit/>
          </a:bodyPr>
          <a:lstStyle/>
          <a:p>
            <a:pPr marL="285750" indent="-285750">
              <a:buFont typeface="Arial" charset="0"/>
              <a:buChar char="•"/>
            </a:pPr>
            <a:r>
              <a:rPr lang="en-US" sz="1800" dirty="0"/>
              <a:t>Only need ~5-7 lab samples to describe spatial properties at unmeasured sites</a:t>
            </a:r>
          </a:p>
          <a:p>
            <a:pPr marL="793750" lvl="1" indent="-285750">
              <a:buFont typeface="Arial" charset="0"/>
              <a:buChar char="•"/>
            </a:pPr>
            <a:r>
              <a:rPr lang="en-US" sz="1800" dirty="0"/>
              <a:t>~90% reduction compared to 2.5 acre grid sampling over 160 acres</a:t>
            </a:r>
          </a:p>
          <a:p>
            <a:pPr marL="793750" lvl="1" indent="-285750">
              <a:buFont typeface="Arial" charset="0"/>
              <a:buChar char="•"/>
            </a:pPr>
            <a:r>
              <a:rPr lang="en-US" sz="1800" dirty="0"/>
              <a:t>Sites selected based on time-lapse </a:t>
            </a:r>
            <a:r>
              <a:rPr lang="en-US" sz="1800" dirty="0" err="1"/>
              <a:t>hydrogeophysics</a:t>
            </a:r>
            <a:r>
              <a:rPr lang="en-US" sz="1800" dirty="0"/>
              <a:t> and elevation</a:t>
            </a:r>
          </a:p>
          <a:p>
            <a:pPr marL="285750" indent="-285750">
              <a:buFont typeface="Arial" charset="0"/>
              <a:buChar char="•"/>
            </a:pPr>
            <a:r>
              <a:rPr lang="en-US" sz="1800" dirty="0"/>
              <a:t>Sampling + </a:t>
            </a:r>
            <a:r>
              <a:rPr lang="en-US" sz="1800" dirty="0" err="1"/>
              <a:t>hydrogeo</a:t>
            </a:r>
            <a:r>
              <a:rPr lang="en-US" sz="1800" dirty="0"/>
              <a:t> reduces SSURGO/ROSETTA uncertainty by 40-90% in </a:t>
            </a:r>
            <a:r>
              <a:rPr lang="en-US" sz="1800" dirty="0" err="1"/>
              <a:t>bd</a:t>
            </a:r>
            <a:r>
              <a:rPr lang="en-US" sz="1800" dirty="0"/>
              <a:t> and n</a:t>
            </a:r>
          </a:p>
          <a:p>
            <a:pPr marL="793750" lvl="1" indent="-285750">
              <a:buFont typeface="Arial" charset="0"/>
              <a:buChar char="•"/>
            </a:pPr>
            <a:r>
              <a:rPr lang="en-US" sz="1800" dirty="0"/>
              <a:t>Marginal improvement for alpha and </a:t>
            </a:r>
            <a:r>
              <a:rPr lang="en-US" sz="1800" dirty="0" err="1"/>
              <a:t>Ksat</a:t>
            </a:r>
            <a:r>
              <a:rPr lang="en-US" sz="1800" dirty="0"/>
              <a:t> (mean value but limited spatial information)    </a:t>
            </a:r>
          </a:p>
        </p:txBody>
      </p:sp>
      <p:sp>
        <p:nvSpPr>
          <p:cNvPr id="8" name="Oval 7"/>
          <p:cNvSpPr/>
          <p:nvPr/>
        </p:nvSpPr>
        <p:spPr>
          <a:xfrm>
            <a:off x="5794181" y="1457652"/>
            <a:ext cx="4013718" cy="306265"/>
          </a:xfrm>
          <a:prstGeom prst="ellipse">
            <a:avLst/>
          </a:prstGeom>
          <a:no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973741" y="1964231"/>
            <a:ext cx="4013718" cy="306265"/>
          </a:xfrm>
          <a:prstGeom prst="ellipse">
            <a:avLst/>
          </a:prstGeom>
          <a:no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43075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4380" y="4472940"/>
            <a:ext cx="251460" cy="16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10" name="TextBox 9"/>
          <p:cNvSpPr txBox="1"/>
          <p:nvPr/>
        </p:nvSpPr>
        <p:spPr>
          <a:xfrm>
            <a:off x="1" y="123578"/>
            <a:ext cx="9910483" cy="498598"/>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ctr"/>
            <a:r>
              <a:rPr lang="en-US" sz="2640" dirty="0"/>
              <a:t>Strategies Moving Forward</a:t>
            </a:r>
          </a:p>
        </p:txBody>
      </p:sp>
      <p:sp>
        <p:nvSpPr>
          <p:cNvPr id="2" name="TextBox 1"/>
          <p:cNvSpPr txBox="1"/>
          <p:nvPr/>
        </p:nvSpPr>
        <p:spPr>
          <a:xfrm>
            <a:off x="0" y="1050284"/>
            <a:ext cx="9995025" cy="1508105"/>
          </a:xfrm>
          <a:prstGeom prst="rect">
            <a:avLst/>
          </a:prstGeom>
          <a:noFill/>
        </p:spPr>
        <p:txBody>
          <a:bodyPr wrap="square" rtlCol="0">
            <a:spAutoFit/>
          </a:bodyPr>
          <a:lstStyle/>
          <a:p>
            <a:pPr marL="571500" indent="-571500">
              <a:buFont typeface="Arial" charset="0"/>
              <a:buChar char="•"/>
            </a:pPr>
            <a:r>
              <a:rPr lang="en-US" sz="2400" dirty="0"/>
              <a:t>Collect 4+ </a:t>
            </a:r>
            <a:r>
              <a:rPr lang="en-US" sz="2400" dirty="0" err="1"/>
              <a:t>hydrogeophysical</a:t>
            </a:r>
            <a:r>
              <a:rPr lang="en-US" sz="2400" dirty="0"/>
              <a:t> maps at different SWC (medium to dry conditions)</a:t>
            </a:r>
          </a:p>
          <a:p>
            <a:pPr marL="1079500" lvl="1" indent="-571500">
              <a:buFont typeface="Arial" charset="0"/>
              <a:buChar char="•"/>
            </a:pPr>
            <a:r>
              <a:rPr lang="en-US" sz="2000" dirty="0">
                <a:solidFill>
                  <a:srgbClr val="FF0000"/>
                </a:solidFill>
              </a:rPr>
              <a:t>Use self driving car, existing farm equipment to reduce costs?</a:t>
            </a:r>
          </a:p>
          <a:p>
            <a:pPr marL="571500" indent="-571500">
              <a:buFont typeface="Arial" charset="0"/>
              <a:buChar char="•"/>
            </a:pPr>
            <a:endParaRPr lang="en-US" sz="2400" dirty="0"/>
          </a:p>
        </p:txBody>
      </p:sp>
    </p:spTree>
    <p:extLst>
      <p:ext uri="{BB962C8B-B14F-4D97-AF65-F5344CB8AC3E}">
        <p14:creationId xmlns:p14="http://schemas.microsoft.com/office/powerpoint/2010/main" val="2412185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
            <a:extLst>
              <a:ext uri="{FF2B5EF4-FFF2-40B4-BE49-F238E27FC236}">
                <a16:creationId xmlns:a16="http://schemas.microsoft.com/office/drawing/2014/main" id="{AAF522B1-0146-104D-AB67-0A1EFDACFC98}"/>
              </a:ext>
            </a:extLst>
          </p:cNvPr>
          <p:cNvSpPr txBox="1">
            <a:spLocks noChangeArrowheads="1"/>
          </p:cNvSpPr>
          <p:nvPr/>
        </p:nvSpPr>
        <p:spPr bwMode="auto">
          <a:xfrm>
            <a:off x="125730" y="1120140"/>
            <a:ext cx="9932670" cy="4339759"/>
          </a:xfrm>
          <a:prstGeom prst="rect">
            <a:avLst/>
          </a:prstGeom>
          <a:noFill/>
          <a:ln>
            <a:noFill/>
          </a:ln>
          <a:extLst>
            <a:ext uri="{909E8E84-426E-40dd-AFC4-6F175D3DCCD1}"/>
            <a:ext uri="{91240B29-F687-4f45-9708-019B960494DF}"/>
          </a:extLst>
        </p:spPr>
        <p:txBody>
          <a:bodyPr wrap="square" lIns="73261" tIns="36630" rIns="73261" bIns="36630">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marL="565785" indent="-565785" eaLnBrk="1" hangingPunct="1">
              <a:buAutoNum type="arabicPeriod"/>
              <a:defRPr/>
            </a:pPr>
            <a:r>
              <a:rPr lang="en-US" sz="3080" dirty="0">
                <a:solidFill>
                  <a:srgbClr val="000000"/>
                </a:solidFill>
                <a:latin typeface="+mn-lt"/>
                <a:cs typeface="Comic Sans MS" charset="0"/>
              </a:rPr>
              <a:t>Improve understanding of how agroecosystem functions by better spatiotemporal observations and predictions of soil state, flux, and nutrient transport</a:t>
            </a:r>
          </a:p>
          <a:p>
            <a:pPr lvl="1" indent="0" eaLnBrk="1" hangingPunct="1">
              <a:defRPr/>
            </a:pPr>
            <a:r>
              <a:rPr lang="en-US" sz="3080" dirty="0">
                <a:solidFill>
                  <a:srgbClr val="FF0000"/>
                </a:solidFill>
                <a:latin typeface="+mn-lt"/>
                <a:cs typeface="Comic Sans MS" charset="0"/>
              </a:rPr>
              <a:t>Water, energy and biogeochemical cycles</a:t>
            </a:r>
          </a:p>
          <a:p>
            <a:pPr marL="565785" indent="-565785" eaLnBrk="1" hangingPunct="1">
              <a:buAutoNum type="arabicPeriod"/>
              <a:defRPr/>
            </a:pPr>
            <a:endParaRPr lang="en-US" sz="3080" dirty="0">
              <a:solidFill>
                <a:srgbClr val="000000"/>
              </a:solidFill>
              <a:latin typeface="+mn-lt"/>
              <a:cs typeface="Comic Sans MS" charset="0"/>
            </a:endParaRPr>
          </a:p>
          <a:p>
            <a:pPr marL="565785" indent="-565785" eaLnBrk="1" hangingPunct="1">
              <a:buAutoNum type="arabicPeriod"/>
              <a:defRPr/>
            </a:pPr>
            <a:r>
              <a:rPr lang="en-US" sz="3080" dirty="0">
                <a:solidFill>
                  <a:srgbClr val="000000"/>
                </a:solidFill>
                <a:latin typeface="+mn-lt"/>
                <a:cs typeface="Comic Sans MS" charset="0"/>
              </a:rPr>
              <a:t>Improve spatial understanding of agronomic inputs, outputs, and changes in storage to better define profitability zones and thus impact decision making </a:t>
            </a:r>
          </a:p>
          <a:p>
            <a:pPr lvl="1" indent="0" eaLnBrk="1" hangingPunct="1">
              <a:defRPr/>
            </a:pPr>
            <a:r>
              <a:rPr lang="en-US" sz="3080" dirty="0">
                <a:solidFill>
                  <a:srgbClr val="FF0000"/>
                </a:solidFill>
                <a:latin typeface="+mn-lt"/>
                <a:cs typeface="Comic Sans MS" charset="0"/>
              </a:rPr>
              <a:t>Return on investment</a:t>
            </a:r>
          </a:p>
        </p:txBody>
      </p:sp>
      <p:sp>
        <p:nvSpPr>
          <p:cNvPr id="4" name="TextBox 3">
            <a:extLst>
              <a:ext uri="{FF2B5EF4-FFF2-40B4-BE49-F238E27FC236}">
                <a16:creationId xmlns:a16="http://schemas.microsoft.com/office/drawing/2014/main" id="{74BA45BA-7227-424C-ADA3-11B79FA96184}"/>
              </a:ext>
            </a:extLst>
          </p:cNvPr>
          <p:cNvSpPr txBox="1">
            <a:spLocks noChangeArrowheads="1"/>
          </p:cNvSpPr>
          <p:nvPr/>
        </p:nvSpPr>
        <p:spPr bwMode="auto">
          <a:xfrm>
            <a:off x="1648691" y="114300"/>
            <a:ext cx="6885710" cy="532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00548" tIns="50274" rIns="100548" bIns="50274">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2800" dirty="0">
                <a:solidFill>
                  <a:srgbClr val="000000"/>
                </a:solidFill>
                <a:latin typeface="+mn-lt"/>
                <a:cs typeface="Comic Sans MS" charset="0"/>
              </a:rPr>
              <a:t>Goals For Using </a:t>
            </a:r>
            <a:r>
              <a:rPr lang="en-US" sz="2800" dirty="0" err="1">
                <a:solidFill>
                  <a:srgbClr val="000000"/>
                </a:solidFill>
                <a:latin typeface="+mn-lt"/>
                <a:cs typeface="Comic Sans MS" charset="0"/>
              </a:rPr>
              <a:t>Hydrogeophysical</a:t>
            </a:r>
            <a:r>
              <a:rPr lang="en-US" sz="2800" dirty="0">
                <a:solidFill>
                  <a:srgbClr val="000000"/>
                </a:solidFill>
                <a:latin typeface="+mn-lt"/>
                <a:cs typeface="Comic Sans MS" charset="0"/>
              </a:rPr>
              <a:t> Tools</a:t>
            </a:r>
          </a:p>
        </p:txBody>
      </p:sp>
    </p:spTree>
    <p:extLst>
      <p:ext uri="{BB962C8B-B14F-4D97-AF65-F5344CB8AC3E}">
        <p14:creationId xmlns:p14="http://schemas.microsoft.com/office/powerpoint/2010/main" val="35114489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4380" y="4472940"/>
            <a:ext cx="251460" cy="16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10" name="TextBox 9"/>
          <p:cNvSpPr txBox="1"/>
          <p:nvPr/>
        </p:nvSpPr>
        <p:spPr>
          <a:xfrm>
            <a:off x="1" y="123578"/>
            <a:ext cx="9910483" cy="498598"/>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ctr"/>
            <a:r>
              <a:rPr lang="en-US" sz="2640" dirty="0"/>
              <a:t>Strategies Moving Forward</a:t>
            </a:r>
          </a:p>
        </p:txBody>
      </p:sp>
      <p:sp>
        <p:nvSpPr>
          <p:cNvPr id="2" name="TextBox 1"/>
          <p:cNvSpPr txBox="1"/>
          <p:nvPr/>
        </p:nvSpPr>
        <p:spPr>
          <a:xfrm>
            <a:off x="0" y="1050284"/>
            <a:ext cx="9995025" cy="3539430"/>
          </a:xfrm>
          <a:prstGeom prst="rect">
            <a:avLst/>
          </a:prstGeom>
          <a:noFill/>
        </p:spPr>
        <p:txBody>
          <a:bodyPr wrap="square" rtlCol="0">
            <a:spAutoFit/>
          </a:bodyPr>
          <a:lstStyle/>
          <a:p>
            <a:pPr marL="571500" indent="-571500">
              <a:buFont typeface="Arial" charset="0"/>
              <a:buChar char="•"/>
            </a:pPr>
            <a:r>
              <a:rPr lang="en-US" sz="2400" dirty="0"/>
              <a:t>Collect 4+ </a:t>
            </a:r>
            <a:r>
              <a:rPr lang="en-US" sz="2400" dirty="0" err="1"/>
              <a:t>hydrogeophysical</a:t>
            </a:r>
            <a:r>
              <a:rPr lang="en-US" sz="2400" dirty="0"/>
              <a:t> maps at different SWC (medium to dry conditions)</a:t>
            </a:r>
          </a:p>
          <a:p>
            <a:pPr marL="1079500" lvl="1" indent="-571500">
              <a:buFont typeface="Arial" charset="0"/>
              <a:buChar char="•"/>
            </a:pPr>
            <a:r>
              <a:rPr lang="en-US" sz="2000" dirty="0">
                <a:solidFill>
                  <a:srgbClr val="FF0000"/>
                </a:solidFill>
              </a:rPr>
              <a:t>Use self driving car, existing farm equipment to reduce costs?</a:t>
            </a:r>
          </a:p>
          <a:p>
            <a:pPr marL="571500" indent="-571500">
              <a:buFont typeface="Arial" charset="0"/>
              <a:buChar char="•"/>
            </a:pPr>
            <a:endParaRPr lang="en-US" sz="2400" dirty="0"/>
          </a:p>
          <a:p>
            <a:pPr marL="571500" indent="-571500">
              <a:buFont typeface="Arial" charset="0"/>
              <a:buChar char="•"/>
            </a:pPr>
            <a:r>
              <a:rPr lang="en-US" sz="2400" dirty="0"/>
              <a:t>Use </a:t>
            </a:r>
            <a:r>
              <a:rPr lang="en-US" sz="2400" dirty="0" err="1"/>
              <a:t>hydrogeophysical</a:t>
            </a:r>
            <a:r>
              <a:rPr lang="en-US" sz="2400" dirty="0"/>
              <a:t> EOFs and elevation to select 5-7 sampling locations per 160 acres (90% reduction in samples)</a:t>
            </a:r>
          </a:p>
          <a:p>
            <a:pPr marL="1079500" lvl="1" indent="-571500">
              <a:buFont typeface="Arial" charset="0"/>
              <a:buChar char="•"/>
            </a:pPr>
            <a:r>
              <a:rPr lang="en-US" sz="2000" dirty="0">
                <a:solidFill>
                  <a:srgbClr val="FF0000"/>
                </a:solidFill>
              </a:rPr>
              <a:t>EOF additional spatial dataset uncorrelated to satellite imagery (CRNP=10</a:t>
            </a:r>
            <a:r>
              <a:rPr lang="en-US" sz="2000" baseline="30000" dirty="0">
                <a:solidFill>
                  <a:srgbClr val="FF0000"/>
                </a:solidFill>
              </a:rPr>
              <a:t>-12 </a:t>
            </a:r>
            <a:r>
              <a:rPr lang="en-US" sz="2000" dirty="0">
                <a:solidFill>
                  <a:srgbClr val="FF0000"/>
                </a:solidFill>
              </a:rPr>
              <a:t>m and EMI=10</a:t>
            </a:r>
            <a:r>
              <a:rPr lang="en-US" sz="2000" baseline="30000" dirty="0">
                <a:solidFill>
                  <a:srgbClr val="FF0000"/>
                </a:solidFill>
              </a:rPr>
              <a:t>5 </a:t>
            </a:r>
            <a:r>
              <a:rPr lang="en-US" sz="2000" dirty="0">
                <a:solidFill>
                  <a:srgbClr val="FF0000"/>
                </a:solidFill>
              </a:rPr>
              <a:t>m vs. 10</a:t>
            </a:r>
            <a:r>
              <a:rPr lang="en-US" sz="2000" baseline="30000" dirty="0">
                <a:solidFill>
                  <a:srgbClr val="FF0000"/>
                </a:solidFill>
              </a:rPr>
              <a:t>-7</a:t>
            </a:r>
            <a:r>
              <a:rPr lang="en-US" sz="2000" dirty="0">
                <a:solidFill>
                  <a:srgbClr val="FF0000"/>
                </a:solidFill>
              </a:rPr>
              <a:t> to 10</a:t>
            </a:r>
            <a:r>
              <a:rPr lang="en-US" sz="2000" baseline="30000" dirty="0">
                <a:solidFill>
                  <a:srgbClr val="FF0000"/>
                </a:solidFill>
              </a:rPr>
              <a:t>-5 </a:t>
            </a:r>
            <a:r>
              <a:rPr lang="en-US" sz="2000" dirty="0">
                <a:solidFill>
                  <a:srgbClr val="FF0000"/>
                </a:solidFill>
              </a:rPr>
              <a:t>m for visible, NIR, IR)</a:t>
            </a:r>
          </a:p>
          <a:p>
            <a:pPr marL="1079500" lvl="1" indent="-571500">
              <a:buFont typeface="Arial" charset="0"/>
              <a:buChar char="•"/>
            </a:pPr>
            <a:r>
              <a:rPr lang="en-US" sz="2000" dirty="0">
                <a:solidFill>
                  <a:srgbClr val="FF0000"/>
                </a:solidFill>
              </a:rPr>
              <a:t>Novel data discriminator in AI or deep learning algorithms?</a:t>
            </a:r>
          </a:p>
          <a:p>
            <a:pPr marL="571500" indent="-571500">
              <a:buFont typeface="Arial" charset="0"/>
              <a:buChar char="•"/>
            </a:pPr>
            <a:endParaRPr lang="en-US" sz="2400" dirty="0"/>
          </a:p>
        </p:txBody>
      </p:sp>
    </p:spTree>
    <p:extLst>
      <p:ext uri="{BB962C8B-B14F-4D97-AF65-F5344CB8AC3E}">
        <p14:creationId xmlns:p14="http://schemas.microsoft.com/office/powerpoint/2010/main" val="24286858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4380" y="4472940"/>
            <a:ext cx="251460" cy="16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10" name="TextBox 9"/>
          <p:cNvSpPr txBox="1"/>
          <p:nvPr/>
        </p:nvSpPr>
        <p:spPr>
          <a:xfrm>
            <a:off x="1" y="123578"/>
            <a:ext cx="9910483" cy="498598"/>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ctr"/>
            <a:r>
              <a:rPr lang="en-US" sz="2640" dirty="0"/>
              <a:t>Strategies Moving Forward</a:t>
            </a:r>
          </a:p>
        </p:txBody>
      </p:sp>
      <p:sp>
        <p:nvSpPr>
          <p:cNvPr id="2" name="TextBox 1"/>
          <p:cNvSpPr txBox="1"/>
          <p:nvPr/>
        </p:nvSpPr>
        <p:spPr>
          <a:xfrm>
            <a:off x="0" y="1050284"/>
            <a:ext cx="9995025" cy="4955203"/>
          </a:xfrm>
          <a:prstGeom prst="rect">
            <a:avLst/>
          </a:prstGeom>
          <a:noFill/>
        </p:spPr>
        <p:txBody>
          <a:bodyPr wrap="square" rtlCol="0">
            <a:spAutoFit/>
          </a:bodyPr>
          <a:lstStyle/>
          <a:p>
            <a:pPr marL="571500" indent="-571500">
              <a:buFont typeface="Arial" charset="0"/>
              <a:buChar char="•"/>
            </a:pPr>
            <a:r>
              <a:rPr lang="en-US" sz="2400" dirty="0"/>
              <a:t>Collect 4+ </a:t>
            </a:r>
            <a:r>
              <a:rPr lang="en-US" sz="2400" dirty="0" err="1"/>
              <a:t>hydrogeophysical</a:t>
            </a:r>
            <a:r>
              <a:rPr lang="en-US" sz="2400" dirty="0"/>
              <a:t> maps at different SWC (medium to dry conditions)</a:t>
            </a:r>
          </a:p>
          <a:p>
            <a:pPr marL="1079500" lvl="1" indent="-571500">
              <a:buFont typeface="Arial" charset="0"/>
              <a:buChar char="•"/>
            </a:pPr>
            <a:r>
              <a:rPr lang="en-US" sz="2000" dirty="0">
                <a:solidFill>
                  <a:srgbClr val="FF0000"/>
                </a:solidFill>
              </a:rPr>
              <a:t>Use self driving car, existing farm equipment to reduce costs?</a:t>
            </a:r>
          </a:p>
          <a:p>
            <a:pPr marL="571500" indent="-571500">
              <a:buFont typeface="Arial" charset="0"/>
              <a:buChar char="•"/>
            </a:pPr>
            <a:endParaRPr lang="en-US" sz="2400" dirty="0"/>
          </a:p>
          <a:p>
            <a:pPr marL="571500" indent="-571500">
              <a:buFont typeface="Arial" charset="0"/>
              <a:buChar char="•"/>
            </a:pPr>
            <a:r>
              <a:rPr lang="en-US" sz="2400" dirty="0"/>
              <a:t>Use </a:t>
            </a:r>
            <a:r>
              <a:rPr lang="en-US" sz="2400" dirty="0" err="1"/>
              <a:t>hydrogeophysical</a:t>
            </a:r>
            <a:r>
              <a:rPr lang="en-US" sz="2400" dirty="0"/>
              <a:t> EOFs and elevation to select 5-7 sampling locations per 160 acres (90% reduction in samples)</a:t>
            </a:r>
          </a:p>
          <a:p>
            <a:pPr marL="1079500" lvl="1" indent="-571500">
              <a:buFont typeface="Arial" charset="0"/>
              <a:buChar char="•"/>
            </a:pPr>
            <a:r>
              <a:rPr lang="en-US" sz="2000" dirty="0">
                <a:solidFill>
                  <a:srgbClr val="FF0000"/>
                </a:solidFill>
              </a:rPr>
              <a:t>EOF additional spatial dataset uncorrelated to satellite imagery (CRNP=10</a:t>
            </a:r>
            <a:r>
              <a:rPr lang="en-US" sz="2000" baseline="30000" dirty="0">
                <a:solidFill>
                  <a:srgbClr val="FF0000"/>
                </a:solidFill>
              </a:rPr>
              <a:t>-12 </a:t>
            </a:r>
            <a:r>
              <a:rPr lang="en-US" sz="2000" dirty="0">
                <a:solidFill>
                  <a:srgbClr val="FF0000"/>
                </a:solidFill>
              </a:rPr>
              <a:t>m and EMI=10</a:t>
            </a:r>
            <a:r>
              <a:rPr lang="en-US" sz="2000" baseline="30000" dirty="0">
                <a:solidFill>
                  <a:srgbClr val="FF0000"/>
                </a:solidFill>
              </a:rPr>
              <a:t>5 </a:t>
            </a:r>
            <a:r>
              <a:rPr lang="en-US" sz="2000" dirty="0">
                <a:solidFill>
                  <a:srgbClr val="FF0000"/>
                </a:solidFill>
              </a:rPr>
              <a:t>m vs. 10</a:t>
            </a:r>
            <a:r>
              <a:rPr lang="en-US" sz="2000" baseline="30000" dirty="0">
                <a:solidFill>
                  <a:srgbClr val="FF0000"/>
                </a:solidFill>
              </a:rPr>
              <a:t>-7</a:t>
            </a:r>
            <a:r>
              <a:rPr lang="en-US" sz="2000" dirty="0">
                <a:solidFill>
                  <a:srgbClr val="FF0000"/>
                </a:solidFill>
              </a:rPr>
              <a:t> to 10</a:t>
            </a:r>
            <a:r>
              <a:rPr lang="en-US" sz="2000" baseline="30000" dirty="0">
                <a:solidFill>
                  <a:srgbClr val="FF0000"/>
                </a:solidFill>
              </a:rPr>
              <a:t>-5 </a:t>
            </a:r>
            <a:r>
              <a:rPr lang="en-US" sz="2000" dirty="0">
                <a:solidFill>
                  <a:srgbClr val="FF0000"/>
                </a:solidFill>
              </a:rPr>
              <a:t>m for visible, NIR, IR)</a:t>
            </a:r>
          </a:p>
          <a:p>
            <a:pPr marL="1079500" lvl="1" indent="-571500">
              <a:buFont typeface="Arial" charset="0"/>
              <a:buChar char="•"/>
            </a:pPr>
            <a:r>
              <a:rPr lang="en-US" sz="2000" dirty="0">
                <a:solidFill>
                  <a:srgbClr val="FF0000"/>
                </a:solidFill>
              </a:rPr>
              <a:t>Novel data discriminator in AI or deep learning algorithms?</a:t>
            </a:r>
          </a:p>
          <a:p>
            <a:pPr marL="571500" indent="-571500">
              <a:buFont typeface="Arial" charset="0"/>
              <a:buChar char="•"/>
            </a:pPr>
            <a:endParaRPr lang="en-US" sz="2400" dirty="0"/>
          </a:p>
          <a:p>
            <a:pPr marL="571500" indent="-571500">
              <a:buFont typeface="Arial" charset="0"/>
              <a:buChar char="•"/>
            </a:pPr>
            <a:r>
              <a:rPr lang="en-US" sz="2400" dirty="0"/>
              <a:t>Regress soil lab cores with EOFs and elevation layers to generate useful spatial products agnostic of geometry</a:t>
            </a:r>
          </a:p>
          <a:p>
            <a:pPr marL="1079500" lvl="1" indent="-571500">
              <a:buFont typeface="Arial" charset="0"/>
              <a:buChar char="•"/>
            </a:pPr>
            <a:r>
              <a:rPr lang="en-US" sz="2000" dirty="0">
                <a:solidFill>
                  <a:srgbClr val="FF0000"/>
                </a:solidFill>
              </a:rPr>
              <a:t>Producer management zones</a:t>
            </a:r>
          </a:p>
          <a:p>
            <a:endParaRPr lang="en-US" sz="2400" dirty="0"/>
          </a:p>
        </p:txBody>
      </p:sp>
    </p:spTree>
    <p:extLst>
      <p:ext uri="{BB962C8B-B14F-4D97-AF65-F5344CB8AC3E}">
        <p14:creationId xmlns:p14="http://schemas.microsoft.com/office/powerpoint/2010/main" val="36722580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4380" y="4472940"/>
            <a:ext cx="251460" cy="16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10" name="TextBox 9"/>
          <p:cNvSpPr txBox="1"/>
          <p:nvPr/>
        </p:nvSpPr>
        <p:spPr>
          <a:xfrm>
            <a:off x="1" y="123578"/>
            <a:ext cx="9910483" cy="498598"/>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ctr"/>
            <a:r>
              <a:rPr lang="en-US" sz="2640" dirty="0"/>
              <a:t>Strategies Moving Forward</a:t>
            </a:r>
          </a:p>
        </p:txBody>
      </p:sp>
      <p:sp>
        <p:nvSpPr>
          <p:cNvPr id="2" name="TextBox 1"/>
          <p:cNvSpPr txBox="1"/>
          <p:nvPr/>
        </p:nvSpPr>
        <p:spPr>
          <a:xfrm>
            <a:off x="0" y="1050284"/>
            <a:ext cx="9995025" cy="6432530"/>
          </a:xfrm>
          <a:prstGeom prst="rect">
            <a:avLst/>
          </a:prstGeom>
          <a:noFill/>
        </p:spPr>
        <p:txBody>
          <a:bodyPr wrap="square" rtlCol="0">
            <a:spAutoFit/>
          </a:bodyPr>
          <a:lstStyle/>
          <a:p>
            <a:pPr marL="571500" indent="-571500">
              <a:buFont typeface="Arial" charset="0"/>
              <a:buChar char="•"/>
            </a:pPr>
            <a:r>
              <a:rPr lang="en-US" sz="2400" dirty="0"/>
              <a:t>Collect 4+ </a:t>
            </a:r>
            <a:r>
              <a:rPr lang="en-US" sz="2400" dirty="0" err="1"/>
              <a:t>hydrogeophysical</a:t>
            </a:r>
            <a:r>
              <a:rPr lang="en-US" sz="2400" dirty="0"/>
              <a:t> maps at different SWC (medium to dry conditions)</a:t>
            </a:r>
          </a:p>
          <a:p>
            <a:pPr marL="1079500" lvl="1" indent="-571500">
              <a:buFont typeface="Arial" charset="0"/>
              <a:buChar char="•"/>
            </a:pPr>
            <a:r>
              <a:rPr lang="en-US" sz="2000" dirty="0">
                <a:solidFill>
                  <a:srgbClr val="FF0000"/>
                </a:solidFill>
              </a:rPr>
              <a:t>Use self driving car, existing farm equipment to reduce costs?</a:t>
            </a:r>
          </a:p>
          <a:p>
            <a:pPr marL="571500" indent="-571500">
              <a:buFont typeface="Arial" charset="0"/>
              <a:buChar char="•"/>
            </a:pPr>
            <a:endParaRPr lang="en-US" sz="2400" dirty="0"/>
          </a:p>
          <a:p>
            <a:pPr marL="571500" indent="-571500">
              <a:buFont typeface="Arial" charset="0"/>
              <a:buChar char="•"/>
            </a:pPr>
            <a:r>
              <a:rPr lang="en-US" sz="2400" dirty="0"/>
              <a:t>Use </a:t>
            </a:r>
            <a:r>
              <a:rPr lang="en-US" sz="2400" dirty="0" err="1"/>
              <a:t>hydrogeophysical</a:t>
            </a:r>
            <a:r>
              <a:rPr lang="en-US" sz="2400" dirty="0"/>
              <a:t> EOFs and elevation to select 5-7 sampling locations per 160 acres (90% reduction in samples)</a:t>
            </a:r>
          </a:p>
          <a:p>
            <a:pPr marL="1079500" lvl="1" indent="-571500">
              <a:buFont typeface="Arial" charset="0"/>
              <a:buChar char="•"/>
            </a:pPr>
            <a:r>
              <a:rPr lang="en-US" sz="2000" dirty="0">
                <a:solidFill>
                  <a:srgbClr val="FF0000"/>
                </a:solidFill>
              </a:rPr>
              <a:t>EOF additional spatial dataset uncorrelated to satellite imagery (CRNP=10</a:t>
            </a:r>
            <a:r>
              <a:rPr lang="en-US" sz="2000" baseline="30000" dirty="0">
                <a:solidFill>
                  <a:srgbClr val="FF0000"/>
                </a:solidFill>
              </a:rPr>
              <a:t>-12 </a:t>
            </a:r>
            <a:r>
              <a:rPr lang="en-US" sz="2000" dirty="0">
                <a:solidFill>
                  <a:srgbClr val="FF0000"/>
                </a:solidFill>
              </a:rPr>
              <a:t>m and EMI=10</a:t>
            </a:r>
            <a:r>
              <a:rPr lang="en-US" sz="2000" baseline="30000" dirty="0">
                <a:solidFill>
                  <a:srgbClr val="FF0000"/>
                </a:solidFill>
              </a:rPr>
              <a:t>5 </a:t>
            </a:r>
            <a:r>
              <a:rPr lang="en-US" sz="2000" dirty="0">
                <a:solidFill>
                  <a:srgbClr val="FF0000"/>
                </a:solidFill>
              </a:rPr>
              <a:t>m vs. 10</a:t>
            </a:r>
            <a:r>
              <a:rPr lang="en-US" sz="2000" baseline="30000" dirty="0">
                <a:solidFill>
                  <a:srgbClr val="FF0000"/>
                </a:solidFill>
              </a:rPr>
              <a:t>-7</a:t>
            </a:r>
            <a:r>
              <a:rPr lang="en-US" sz="2000" dirty="0">
                <a:solidFill>
                  <a:srgbClr val="FF0000"/>
                </a:solidFill>
              </a:rPr>
              <a:t> to 10</a:t>
            </a:r>
            <a:r>
              <a:rPr lang="en-US" sz="2000" baseline="30000" dirty="0">
                <a:solidFill>
                  <a:srgbClr val="FF0000"/>
                </a:solidFill>
              </a:rPr>
              <a:t>-5 </a:t>
            </a:r>
            <a:r>
              <a:rPr lang="en-US" sz="2000" dirty="0">
                <a:solidFill>
                  <a:srgbClr val="FF0000"/>
                </a:solidFill>
              </a:rPr>
              <a:t>m for visible, NIR, IR)</a:t>
            </a:r>
          </a:p>
          <a:p>
            <a:pPr marL="1079500" lvl="1" indent="-571500">
              <a:buFont typeface="Arial" charset="0"/>
              <a:buChar char="•"/>
            </a:pPr>
            <a:r>
              <a:rPr lang="en-US" sz="2000" dirty="0">
                <a:solidFill>
                  <a:srgbClr val="FF0000"/>
                </a:solidFill>
              </a:rPr>
              <a:t>Novel data discriminator in AI or deep learning algorithms?</a:t>
            </a:r>
          </a:p>
          <a:p>
            <a:pPr marL="571500" indent="-571500">
              <a:buFont typeface="Arial" charset="0"/>
              <a:buChar char="•"/>
            </a:pPr>
            <a:endParaRPr lang="en-US" sz="2400" dirty="0"/>
          </a:p>
          <a:p>
            <a:pPr marL="571500" indent="-571500">
              <a:buFont typeface="Arial" charset="0"/>
              <a:buChar char="•"/>
            </a:pPr>
            <a:r>
              <a:rPr lang="en-US" sz="2400" dirty="0"/>
              <a:t>Regress soil lab cores with EOFs and elevation layers to generate useful spatial products agnostic of geometry</a:t>
            </a:r>
          </a:p>
          <a:p>
            <a:pPr marL="1079500" lvl="1" indent="-571500">
              <a:buFont typeface="Arial" charset="0"/>
              <a:buChar char="•"/>
            </a:pPr>
            <a:r>
              <a:rPr lang="en-US" sz="2000" dirty="0">
                <a:solidFill>
                  <a:srgbClr val="FF0000"/>
                </a:solidFill>
              </a:rPr>
              <a:t>Producer management zones</a:t>
            </a:r>
          </a:p>
          <a:p>
            <a:endParaRPr lang="en-US" sz="2400" dirty="0"/>
          </a:p>
          <a:p>
            <a:pPr marL="571500" indent="-571500">
              <a:buFont typeface="Arial" charset="0"/>
              <a:buChar char="•"/>
            </a:pPr>
            <a:r>
              <a:rPr lang="en-US" sz="2400" dirty="0"/>
              <a:t>Combine </a:t>
            </a:r>
            <a:r>
              <a:rPr lang="en-US" sz="2400" dirty="0" err="1"/>
              <a:t>hydrogeophysics</a:t>
            </a:r>
            <a:r>
              <a:rPr lang="en-US" sz="2400" dirty="0"/>
              <a:t> at medium to dry field conditions with hyperspectral data (UAS, aircraft, satellites) during wet to very wet field conditions to complete soil hydraulic picture</a:t>
            </a:r>
          </a:p>
          <a:p>
            <a:pPr marL="1079500" lvl="1" indent="-571500">
              <a:buFont typeface="Arial" charset="0"/>
              <a:buChar char="•"/>
            </a:pPr>
            <a:r>
              <a:rPr lang="en-US" sz="2400" dirty="0">
                <a:solidFill>
                  <a:srgbClr val="FF0000"/>
                </a:solidFill>
              </a:rPr>
              <a:t>The light will show you the way</a:t>
            </a:r>
          </a:p>
        </p:txBody>
      </p:sp>
    </p:spTree>
    <p:extLst>
      <p:ext uri="{BB962C8B-B14F-4D97-AF65-F5344CB8AC3E}">
        <p14:creationId xmlns:p14="http://schemas.microsoft.com/office/powerpoint/2010/main" val="31054592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
          <p:cNvSpPr txBox="1">
            <a:spLocks noChangeArrowheads="1"/>
          </p:cNvSpPr>
          <p:nvPr/>
        </p:nvSpPr>
        <p:spPr bwMode="auto">
          <a:xfrm>
            <a:off x="1" y="34925"/>
            <a:ext cx="100584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1823" tIns="50911" rIns="101823" bIns="5091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dirty="0">
                <a:solidFill>
                  <a:srgbClr val="000000"/>
                </a:solidFill>
                <a:latin typeface="+mn-lt"/>
                <a:cs typeface="Comic Sans MS" charset="0"/>
              </a:rPr>
              <a:t>Summary</a:t>
            </a:r>
          </a:p>
        </p:txBody>
      </p:sp>
      <p:sp>
        <p:nvSpPr>
          <p:cNvPr id="24579" name="Slide Number Placeholder 3"/>
          <p:cNvSpPr>
            <a:spLocks noGrp="1"/>
          </p:cNvSpPr>
          <p:nvPr>
            <p:ph type="sldNum" sz="quarter" idx="12"/>
          </p:nvPr>
        </p:nvSpPr>
        <p:spPr>
          <a:xfrm>
            <a:off x="9580563" y="7405688"/>
            <a:ext cx="477837" cy="3667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l" eaLnBrk="1" hangingPunct="1"/>
            <a:fld id="{D24DD9B0-C3E1-8B41-9827-59C906B6B161}" type="slidenum">
              <a:rPr lang="en-US" sz="1600" b="0"/>
              <a:pPr algn="l" eaLnBrk="1" hangingPunct="1"/>
              <a:t>63</a:t>
            </a:fld>
            <a:endParaRPr lang="en-US" sz="1600" b="0"/>
          </a:p>
        </p:txBody>
      </p:sp>
      <p:sp>
        <p:nvSpPr>
          <p:cNvPr id="16" name="TextBox 21"/>
          <p:cNvSpPr txBox="1">
            <a:spLocks noChangeArrowheads="1"/>
          </p:cNvSpPr>
          <p:nvPr/>
        </p:nvSpPr>
        <p:spPr bwMode="auto">
          <a:xfrm>
            <a:off x="0" y="1196744"/>
            <a:ext cx="10058400" cy="6134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1823" tIns="50911" rIns="101823" bIns="50911">
            <a:spAutoFit/>
          </a:bodyPr>
          <a:lstStyle>
            <a:lvl1pPr marL="457200" indent="-457200"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eaLnBrk="1" hangingPunct="1">
              <a:lnSpc>
                <a:spcPct val="130000"/>
              </a:lnSpc>
              <a:buFont typeface="Arial" charset="0"/>
              <a:buChar char="•"/>
              <a:defRPr/>
            </a:pPr>
            <a:r>
              <a:rPr lang="en-US" sz="2800" dirty="0"/>
              <a:t>Discussed spatial sampling design for 1 and 2D surveys</a:t>
            </a:r>
          </a:p>
          <a:p>
            <a:pPr eaLnBrk="1" hangingPunct="1">
              <a:lnSpc>
                <a:spcPct val="130000"/>
              </a:lnSpc>
              <a:buFont typeface="Arial" charset="0"/>
              <a:buChar char="•"/>
              <a:defRPr/>
            </a:pPr>
            <a:endParaRPr lang="en-US" sz="2800" dirty="0"/>
          </a:p>
          <a:p>
            <a:pPr eaLnBrk="1" hangingPunct="1">
              <a:lnSpc>
                <a:spcPct val="130000"/>
              </a:lnSpc>
              <a:buFont typeface="Arial" charset="0"/>
              <a:buChar char="•"/>
              <a:defRPr/>
            </a:pPr>
            <a:r>
              <a:rPr lang="en-US" sz="2800" dirty="0"/>
              <a:t>Example of regional scale soil moisture in agricultural areas of NE</a:t>
            </a:r>
          </a:p>
          <a:p>
            <a:pPr eaLnBrk="1" hangingPunct="1">
              <a:lnSpc>
                <a:spcPct val="130000"/>
              </a:lnSpc>
              <a:buFont typeface="Arial" charset="0"/>
              <a:buChar char="•"/>
              <a:defRPr/>
            </a:pPr>
            <a:endParaRPr lang="en-US" sz="2800" dirty="0"/>
          </a:p>
          <a:p>
            <a:pPr eaLnBrk="1" hangingPunct="1">
              <a:lnSpc>
                <a:spcPct val="130000"/>
              </a:lnSpc>
              <a:buFont typeface="Arial" charset="0"/>
              <a:buChar char="•"/>
              <a:defRPr/>
            </a:pPr>
            <a:r>
              <a:rPr lang="en-US" sz="2800" dirty="0"/>
              <a:t>Looked at correction factor for dry bias of roads of CRNS for studies in Germany and UK</a:t>
            </a:r>
          </a:p>
          <a:p>
            <a:pPr eaLnBrk="1" hangingPunct="1">
              <a:lnSpc>
                <a:spcPct val="130000"/>
              </a:lnSpc>
              <a:buFont typeface="Arial" charset="0"/>
              <a:buChar char="•"/>
              <a:defRPr/>
            </a:pPr>
            <a:endParaRPr lang="en-US" sz="2800" dirty="0"/>
          </a:p>
          <a:p>
            <a:pPr eaLnBrk="1" hangingPunct="1">
              <a:lnSpc>
                <a:spcPct val="130000"/>
              </a:lnSpc>
              <a:buFont typeface="Arial" charset="0"/>
              <a:buChar char="•"/>
              <a:defRPr/>
            </a:pPr>
            <a:r>
              <a:rPr lang="en-US" sz="2800" dirty="0"/>
              <a:t>Example of in field mapping for agricultural applications by better defining soil hydraulic properties</a:t>
            </a:r>
          </a:p>
          <a:p>
            <a:pPr marL="0" indent="0" eaLnBrk="1" hangingPunct="1">
              <a:lnSpc>
                <a:spcPct val="130000"/>
              </a:lnSpc>
              <a:defRPr/>
            </a:pPr>
            <a:endParaRPr lang="en-US" sz="2400" dirty="0"/>
          </a:p>
        </p:txBody>
      </p:sp>
    </p:spTree>
    <p:extLst>
      <p:ext uri="{BB962C8B-B14F-4D97-AF65-F5344CB8AC3E}">
        <p14:creationId xmlns:p14="http://schemas.microsoft.com/office/powerpoint/2010/main" val="5965321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
          <p:cNvSpPr txBox="1">
            <a:spLocks noChangeArrowheads="1"/>
          </p:cNvSpPr>
          <p:nvPr/>
        </p:nvSpPr>
        <p:spPr bwMode="auto">
          <a:xfrm>
            <a:off x="1" y="34925"/>
            <a:ext cx="100584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1823" tIns="50911" rIns="101823" bIns="5091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dirty="0">
                <a:solidFill>
                  <a:srgbClr val="000000"/>
                </a:solidFill>
                <a:latin typeface="+mn-lt"/>
                <a:cs typeface="Comic Sans MS" charset="0"/>
              </a:rPr>
              <a:t>Key References</a:t>
            </a:r>
          </a:p>
        </p:txBody>
      </p:sp>
      <p:sp>
        <p:nvSpPr>
          <p:cNvPr id="24579" name="Slide Number Placeholder 3"/>
          <p:cNvSpPr>
            <a:spLocks noGrp="1"/>
          </p:cNvSpPr>
          <p:nvPr>
            <p:ph type="sldNum" sz="quarter" idx="12"/>
          </p:nvPr>
        </p:nvSpPr>
        <p:spPr>
          <a:xfrm>
            <a:off x="9580563" y="7405688"/>
            <a:ext cx="477837" cy="3667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l" eaLnBrk="1" hangingPunct="1"/>
            <a:fld id="{D24DD9B0-C3E1-8B41-9827-59C906B6B161}" type="slidenum">
              <a:rPr lang="en-US" sz="1600" b="0"/>
              <a:pPr algn="l" eaLnBrk="1" hangingPunct="1"/>
              <a:t>64</a:t>
            </a:fld>
            <a:endParaRPr lang="en-US" sz="1600" b="0"/>
          </a:p>
        </p:txBody>
      </p:sp>
      <p:sp>
        <p:nvSpPr>
          <p:cNvPr id="16" name="TextBox 21"/>
          <p:cNvSpPr txBox="1">
            <a:spLocks noChangeArrowheads="1"/>
          </p:cNvSpPr>
          <p:nvPr/>
        </p:nvSpPr>
        <p:spPr bwMode="auto">
          <a:xfrm>
            <a:off x="1" y="1937852"/>
            <a:ext cx="10058400" cy="4442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1823" tIns="50911" rIns="101823" bIns="50911" anchor="ctr">
            <a:spAutoFit/>
          </a:bodyPr>
          <a:lstStyle>
            <a:lvl1pPr marL="457200" indent="-457200"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endParaRPr lang="en-US" sz="1800" dirty="0"/>
          </a:p>
          <a:p>
            <a:r>
              <a:rPr lang="en-US" sz="1800" dirty="0" err="1"/>
              <a:t>Finkenbiner</a:t>
            </a:r>
            <a:r>
              <a:rPr lang="en-US" sz="1800" dirty="0"/>
              <a:t>, C. E., T. E. Franz, J. Gibson, D. M. </a:t>
            </a:r>
            <a:r>
              <a:rPr lang="en-US" sz="1800" dirty="0" err="1"/>
              <a:t>Heeren</a:t>
            </a:r>
            <a:r>
              <a:rPr lang="en-US" sz="1800" dirty="0"/>
              <a:t>, and J. Luck (2019), Integration of</a:t>
            </a:r>
          </a:p>
          <a:p>
            <a:r>
              <a:rPr lang="en-US" sz="1800" dirty="0"/>
              <a:t>       </a:t>
            </a:r>
            <a:r>
              <a:rPr lang="en-US" sz="1800" dirty="0" err="1"/>
              <a:t>hydrogeophysical</a:t>
            </a:r>
            <a:r>
              <a:rPr lang="en-US" sz="1800" dirty="0"/>
              <a:t> datasets and empirical orthogonal functions for improved irrigation water management, Precis. Agric., 20(1), 78-100. doi:10.1007/s11119-018-9582-5.</a:t>
            </a:r>
          </a:p>
          <a:p>
            <a:endParaRPr lang="en-US" sz="1800" dirty="0"/>
          </a:p>
          <a:p>
            <a:r>
              <a:rPr lang="en-US" sz="1800" dirty="0"/>
              <a:t>Franz, T. E., T. Wang, W. Avery, C. </a:t>
            </a:r>
            <a:r>
              <a:rPr lang="en-US" sz="1800" dirty="0" err="1"/>
              <a:t>Finkenbiner</a:t>
            </a:r>
            <a:r>
              <a:rPr lang="en-US" sz="1800" dirty="0"/>
              <a:t>, and L. </a:t>
            </a:r>
            <a:r>
              <a:rPr lang="en-US" sz="1800" dirty="0" err="1"/>
              <a:t>Brocca</a:t>
            </a:r>
            <a:r>
              <a:rPr lang="en-US" sz="1800" dirty="0"/>
              <a:t> (2015), Combined analysis of </a:t>
            </a:r>
            <a:r>
              <a:rPr lang="en-US" sz="1800" dirty="0" err="1"/>
              <a:t>soilmoisture</a:t>
            </a:r>
            <a:r>
              <a:rPr lang="en-US" sz="1800" dirty="0"/>
              <a:t> measurements from roving and fixed cosmic ray neutron probes for multiscale real-time monitoring, Geophysical Research Letters, 42, 3389–3396. doi:10.1002/2015GL063963.</a:t>
            </a:r>
          </a:p>
          <a:p>
            <a:endParaRPr lang="en-US" sz="1800" dirty="0"/>
          </a:p>
          <a:p>
            <a:r>
              <a:rPr lang="en-US" sz="1800" dirty="0"/>
              <a:t>Gibson, J., and T. E. Franz (2018), Spatial prediction of near surface soil water retention functions using </a:t>
            </a:r>
            <a:r>
              <a:rPr lang="en-US" sz="1800" dirty="0" err="1"/>
              <a:t>hydrogeophysics</a:t>
            </a:r>
            <a:r>
              <a:rPr lang="en-US" sz="1800" dirty="0"/>
              <a:t> and empirical orthogonal functions, Journal of Hydrology, 561, 372-383. doi:10.1016/j.jhydrol.2018.03.046.</a:t>
            </a:r>
          </a:p>
          <a:p>
            <a:endParaRPr lang="en-US" sz="1800" dirty="0"/>
          </a:p>
          <a:p>
            <a:endParaRPr lang="en-US" sz="1800" dirty="0"/>
          </a:p>
          <a:p>
            <a:endParaRPr lang="en-US" sz="1200" dirty="0"/>
          </a:p>
        </p:txBody>
      </p:sp>
    </p:spTree>
    <p:extLst>
      <p:ext uri="{BB962C8B-B14F-4D97-AF65-F5344CB8AC3E}">
        <p14:creationId xmlns:p14="http://schemas.microsoft.com/office/powerpoint/2010/main" val="2040660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
            <a:extLst>
              <a:ext uri="{FF2B5EF4-FFF2-40B4-BE49-F238E27FC236}">
                <a16:creationId xmlns:a16="http://schemas.microsoft.com/office/drawing/2014/main" id="{AAF522B1-0146-104D-AB67-0A1EFDACFC98}"/>
              </a:ext>
            </a:extLst>
          </p:cNvPr>
          <p:cNvSpPr txBox="1">
            <a:spLocks noChangeArrowheads="1"/>
          </p:cNvSpPr>
          <p:nvPr/>
        </p:nvSpPr>
        <p:spPr bwMode="auto">
          <a:xfrm>
            <a:off x="125730" y="1120141"/>
            <a:ext cx="9932670" cy="6235662"/>
          </a:xfrm>
          <a:prstGeom prst="rect">
            <a:avLst/>
          </a:prstGeom>
          <a:noFill/>
          <a:ln>
            <a:noFill/>
          </a:ln>
          <a:extLst>
            <a:ext uri="{909E8E84-426E-40dd-AFC4-6F175D3DCCD1}"/>
            <a:ext uri="{91240B29-F687-4f45-9708-019B960494DF}"/>
          </a:extLst>
        </p:spPr>
        <p:txBody>
          <a:bodyPr wrap="square" lIns="73261" tIns="36630" rIns="73261" bIns="36630">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marL="565785" indent="-565785" eaLnBrk="1" hangingPunct="1">
              <a:buAutoNum type="arabicPeriod"/>
              <a:defRPr/>
            </a:pPr>
            <a:r>
              <a:rPr lang="en-US" sz="3080" dirty="0">
                <a:solidFill>
                  <a:srgbClr val="000000"/>
                </a:solidFill>
                <a:latin typeface="+mn-lt"/>
                <a:cs typeface="Comic Sans MS" charset="0"/>
              </a:rPr>
              <a:t>Improve understanding of how agroecosystem functions by better spatiotemporal observations and predictions of soil state, flux, and nutrient transport</a:t>
            </a:r>
          </a:p>
          <a:p>
            <a:pPr lvl="1" indent="0" eaLnBrk="1" hangingPunct="1">
              <a:defRPr/>
            </a:pPr>
            <a:r>
              <a:rPr lang="en-US" sz="3080" dirty="0">
                <a:solidFill>
                  <a:srgbClr val="FF0000"/>
                </a:solidFill>
                <a:latin typeface="+mn-lt"/>
                <a:cs typeface="Comic Sans MS" charset="0"/>
              </a:rPr>
              <a:t>Water, energy and biogeochemical cycles</a:t>
            </a:r>
          </a:p>
          <a:p>
            <a:pPr marL="565785" indent="-565785" eaLnBrk="1" hangingPunct="1">
              <a:buAutoNum type="arabicPeriod"/>
              <a:defRPr/>
            </a:pPr>
            <a:endParaRPr lang="en-US" sz="3080" dirty="0">
              <a:solidFill>
                <a:srgbClr val="000000"/>
              </a:solidFill>
              <a:latin typeface="+mn-lt"/>
              <a:cs typeface="Comic Sans MS" charset="0"/>
            </a:endParaRPr>
          </a:p>
          <a:p>
            <a:pPr marL="565785" indent="-565785" eaLnBrk="1" hangingPunct="1">
              <a:buAutoNum type="arabicPeriod"/>
              <a:defRPr/>
            </a:pPr>
            <a:r>
              <a:rPr lang="en-US" sz="3080" dirty="0">
                <a:solidFill>
                  <a:srgbClr val="000000"/>
                </a:solidFill>
                <a:latin typeface="+mn-lt"/>
                <a:cs typeface="Comic Sans MS" charset="0"/>
              </a:rPr>
              <a:t>Improve spatial understanding of agronomic inputs, outputs, and changes in storage to better define profitability zones and thus impact decision making </a:t>
            </a:r>
          </a:p>
          <a:p>
            <a:pPr lvl="1" indent="0" eaLnBrk="1" hangingPunct="1">
              <a:defRPr/>
            </a:pPr>
            <a:r>
              <a:rPr lang="en-US" sz="3080" dirty="0">
                <a:solidFill>
                  <a:srgbClr val="FF0000"/>
                </a:solidFill>
                <a:latin typeface="+mn-lt"/>
                <a:cs typeface="Comic Sans MS" charset="0"/>
              </a:rPr>
              <a:t>Return on investment</a:t>
            </a:r>
          </a:p>
          <a:p>
            <a:pPr marL="565785" indent="-565785" eaLnBrk="1" hangingPunct="1">
              <a:buAutoNum type="arabicPeriod"/>
              <a:defRPr/>
            </a:pPr>
            <a:endParaRPr lang="en-US" sz="3080" dirty="0">
              <a:solidFill>
                <a:srgbClr val="000000"/>
              </a:solidFill>
              <a:latin typeface="+mn-lt"/>
              <a:cs typeface="Comic Sans MS" charset="0"/>
            </a:endParaRPr>
          </a:p>
          <a:p>
            <a:pPr marL="565785" indent="-565785" eaLnBrk="1" hangingPunct="1">
              <a:buAutoNum type="arabicPeriod"/>
              <a:defRPr/>
            </a:pPr>
            <a:r>
              <a:rPr lang="en-US" sz="3080" dirty="0">
                <a:solidFill>
                  <a:srgbClr val="000000"/>
                </a:solidFill>
                <a:latin typeface="+mn-lt"/>
                <a:cs typeface="Comic Sans MS" charset="0"/>
              </a:rPr>
              <a:t>Add to or replace “Deep Knowledge” gained by history of producer/land manager</a:t>
            </a:r>
          </a:p>
          <a:p>
            <a:pPr lvl="1" indent="0" eaLnBrk="1" hangingPunct="1">
              <a:defRPr/>
            </a:pPr>
            <a:r>
              <a:rPr lang="en-US" sz="3080" dirty="0">
                <a:solidFill>
                  <a:srgbClr val="FF0000"/>
                </a:solidFill>
                <a:cs typeface="Comic Sans MS" charset="0"/>
              </a:rPr>
              <a:t>Deep knowledge</a:t>
            </a:r>
            <a:endParaRPr lang="en-US" sz="3080" dirty="0">
              <a:solidFill>
                <a:srgbClr val="FF0000"/>
              </a:solidFill>
              <a:latin typeface="+mn-lt"/>
              <a:cs typeface="Comic Sans MS" charset="0"/>
            </a:endParaRPr>
          </a:p>
        </p:txBody>
      </p:sp>
      <p:sp>
        <p:nvSpPr>
          <p:cNvPr id="4" name="TextBox 3">
            <a:extLst>
              <a:ext uri="{FF2B5EF4-FFF2-40B4-BE49-F238E27FC236}">
                <a16:creationId xmlns:a16="http://schemas.microsoft.com/office/drawing/2014/main" id="{CC36EB04-88D3-2242-9A77-E3B6AAB9F669}"/>
              </a:ext>
            </a:extLst>
          </p:cNvPr>
          <p:cNvSpPr txBox="1">
            <a:spLocks noChangeArrowheads="1"/>
          </p:cNvSpPr>
          <p:nvPr/>
        </p:nvSpPr>
        <p:spPr bwMode="auto">
          <a:xfrm>
            <a:off x="1648691" y="114300"/>
            <a:ext cx="6885710" cy="532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00548" tIns="50274" rIns="100548" bIns="50274">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2800" dirty="0">
                <a:solidFill>
                  <a:srgbClr val="000000"/>
                </a:solidFill>
                <a:latin typeface="+mn-lt"/>
                <a:cs typeface="Comic Sans MS" charset="0"/>
              </a:rPr>
              <a:t>Goals For Using </a:t>
            </a:r>
            <a:r>
              <a:rPr lang="en-US" sz="2800" dirty="0" err="1">
                <a:solidFill>
                  <a:srgbClr val="000000"/>
                </a:solidFill>
                <a:latin typeface="+mn-lt"/>
                <a:cs typeface="Comic Sans MS" charset="0"/>
              </a:rPr>
              <a:t>Hydrogeophysical</a:t>
            </a:r>
            <a:r>
              <a:rPr lang="en-US" sz="2800" dirty="0">
                <a:solidFill>
                  <a:srgbClr val="000000"/>
                </a:solidFill>
                <a:latin typeface="+mn-lt"/>
                <a:cs typeface="Comic Sans MS" charset="0"/>
              </a:rPr>
              <a:t> Tools</a:t>
            </a:r>
          </a:p>
        </p:txBody>
      </p:sp>
    </p:spTree>
    <p:extLst>
      <p:ext uri="{BB962C8B-B14F-4D97-AF65-F5344CB8AC3E}">
        <p14:creationId xmlns:p14="http://schemas.microsoft.com/office/powerpoint/2010/main" val="220008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
          <p:cNvSpPr txBox="1">
            <a:spLocks noChangeArrowheads="1"/>
          </p:cNvSpPr>
          <p:nvPr/>
        </p:nvSpPr>
        <p:spPr bwMode="auto">
          <a:xfrm>
            <a:off x="1" y="34925"/>
            <a:ext cx="10058400" cy="6568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1823" tIns="50911" rIns="101823" bIns="5091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dirty="0">
                <a:solidFill>
                  <a:srgbClr val="000000"/>
                </a:solidFill>
                <a:latin typeface="+mn-lt"/>
                <a:cs typeface="Comic Sans MS" charset="0"/>
              </a:rPr>
              <a:t>Summary Table</a:t>
            </a:r>
          </a:p>
        </p:txBody>
      </p:sp>
      <p:sp>
        <p:nvSpPr>
          <p:cNvPr id="24579" name="Slide Number Placeholder 3"/>
          <p:cNvSpPr>
            <a:spLocks noGrp="1"/>
          </p:cNvSpPr>
          <p:nvPr>
            <p:ph type="sldNum" sz="quarter" idx="12"/>
          </p:nvPr>
        </p:nvSpPr>
        <p:spPr>
          <a:xfrm>
            <a:off x="9580563" y="7405688"/>
            <a:ext cx="477837" cy="3667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l" eaLnBrk="1" hangingPunct="1"/>
            <a:fld id="{D24DD9B0-C3E1-8B41-9827-59C906B6B161}" type="slidenum">
              <a:rPr lang="en-US" sz="1600" b="0"/>
              <a:pPr algn="l" eaLnBrk="1" hangingPunct="1"/>
              <a:t>8</a:t>
            </a:fld>
            <a:endParaRPr lang="en-US" sz="1600" b="0"/>
          </a:p>
        </p:txBody>
      </p:sp>
      <p:pic>
        <p:nvPicPr>
          <p:cNvPr id="6" name="Picture 5">
            <a:extLst>
              <a:ext uri="{FF2B5EF4-FFF2-40B4-BE49-F238E27FC236}">
                <a16:creationId xmlns:a16="http://schemas.microsoft.com/office/drawing/2014/main" id="{67DD9824-0671-6744-9502-91CB1BA59823}"/>
              </a:ext>
            </a:extLst>
          </p:cNvPr>
          <p:cNvPicPr>
            <a:picLocks noChangeAspect="1"/>
          </p:cNvPicPr>
          <p:nvPr/>
        </p:nvPicPr>
        <p:blipFill>
          <a:blip r:embed="rId2"/>
          <a:stretch>
            <a:fillRect/>
          </a:stretch>
        </p:blipFill>
        <p:spPr>
          <a:xfrm>
            <a:off x="1" y="771794"/>
            <a:ext cx="5765142" cy="6896103"/>
          </a:xfrm>
          <a:prstGeom prst="rect">
            <a:avLst/>
          </a:prstGeom>
        </p:spPr>
      </p:pic>
      <p:pic>
        <p:nvPicPr>
          <p:cNvPr id="7" name="Picture 6" descr="IMG_1128.JPG">
            <a:extLst>
              <a:ext uri="{FF2B5EF4-FFF2-40B4-BE49-F238E27FC236}">
                <a16:creationId xmlns:a16="http://schemas.microsoft.com/office/drawing/2014/main" id="{A6FE1321-23C5-FE44-AE75-42E4FCA092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8712" y="1433340"/>
            <a:ext cx="3414448" cy="2485517"/>
          </a:xfrm>
          <a:prstGeom prst="rect">
            <a:avLst/>
          </a:prstGeom>
        </p:spPr>
      </p:pic>
      <p:pic>
        <p:nvPicPr>
          <p:cNvPr id="8" name="Picture 7">
            <a:extLst>
              <a:ext uri="{FF2B5EF4-FFF2-40B4-BE49-F238E27FC236}">
                <a16:creationId xmlns:a16="http://schemas.microsoft.com/office/drawing/2014/main" id="{27B42B42-1ED9-CC44-A840-3012FC6EC7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80072" y="4464564"/>
            <a:ext cx="2978328" cy="2233748"/>
          </a:xfrm>
          <a:prstGeom prst="rect">
            <a:avLst/>
          </a:prstGeom>
        </p:spPr>
      </p:pic>
      <p:pic>
        <p:nvPicPr>
          <p:cNvPr id="9" name="Picture 8">
            <a:extLst>
              <a:ext uri="{FF2B5EF4-FFF2-40B4-BE49-F238E27FC236}">
                <a16:creationId xmlns:a16="http://schemas.microsoft.com/office/drawing/2014/main" id="{4F95A0FB-CDA4-494C-AD09-A3764FDB673E}"/>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5029201" y="4128768"/>
            <a:ext cx="1912734" cy="2905340"/>
          </a:xfrm>
          <a:prstGeom prst="rect">
            <a:avLst/>
          </a:prstGeom>
          <a:noFill/>
          <a:ln>
            <a:solidFill>
              <a:schemeClr val="tx1"/>
            </a:solid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9A17E5DE-6C8C-C845-AEB7-A1397D5C60B2}"/>
              </a:ext>
            </a:extLst>
          </p:cNvPr>
          <p:cNvSpPr txBox="1"/>
          <p:nvPr/>
        </p:nvSpPr>
        <p:spPr>
          <a:xfrm>
            <a:off x="2860166" y="7464623"/>
            <a:ext cx="4338070" cy="307777"/>
          </a:xfrm>
          <a:prstGeom prst="rect">
            <a:avLst/>
          </a:prstGeom>
          <a:noFill/>
        </p:spPr>
        <p:txBody>
          <a:bodyPr wrap="square" rtlCol="0">
            <a:spAutoFit/>
          </a:bodyPr>
          <a:lstStyle/>
          <a:p>
            <a:r>
              <a:rPr lang="en-US" sz="1400" dirty="0"/>
              <a:t>TECDOC 1845</a:t>
            </a:r>
          </a:p>
        </p:txBody>
      </p:sp>
    </p:spTree>
    <p:extLst>
      <p:ext uri="{BB962C8B-B14F-4D97-AF65-F5344CB8AC3E}">
        <p14:creationId xmlns:p14="http://schemas.microsoft.com/office/powerpoint/2010/main" val="1675975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lide Number Placeholder 3"/>
          <p:cNvSpPr>
            <a:spLocks noGrp="1"/>
          </p:cNvSpPr>
          <p:nvPr>
            <p:ph type="sldNum" sz="quarter" idx="12"/>
          </p:nvPr>
        </p:nvSpPr>
        <p:spPr>
          <a:xfrm>
            <a:off x="9446701" y="7302175"/>
            <a:ext cx="463783" cy="35592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8874" tIns="49437" rIns="98874" bIns="49437" numCol="1" anchor="t" anchorCtr="0" compatLnSpc="1">
            <a:prstTxWarp prst="textNoShape">
              <a:avLst/>
            </a:prstTxWarp>
          </a:bodyPr>
          <a:lstStyle>
            <a:lvl1pPr eaLnBrk="0" hangingPunct="0">
              <a:defRPr sz="3883">
                <a:solidFill>
                  <a:schemeClr val="tx1"/>
                </a:solidFill>
                <a:latin typeface="Arial" charset="0"/>
                <a:ea typeface="ＭＳ Ｐゴシック" charset="0"/>
                <a:cs typeface="ＭＳ Ｐゴシック" charset="0"/>
              </a:defRPr>
            </a:lvl1pPr>
            <a:lvl2pPr marL="721137" indent="-277361" eaLnBrk="0" hangingPunct="0">
              <a:defRPr sz="3883">
                <a:solidFill>
                  <a:schemeClr val="tx1"/>
                </a:solidFill>
                <a:latin typeface="Arial" charset="0"/>
                <a:ea typeface="ＭＳ Ｐゴシック" charset="0"/>
              </a:defRPr>
            </a:lvl2pPr>
            <a:lvl3pPr marL="1109441" indent="-221889" eaLnBrk="0" hangingPunct="0">
              <a:defRPr sz="3883">
                <a:solidFill>
                  <a:schemeClr val="tx1"/>
                </a:solidFill>
                <a:latin typeface="Arial" charset="0"/>
                <a:ea typeface="ＭＳ Ｐゴシック" charset="0"/>
              </a:defRPr>
            </a:lvl3pPr>
            <a:lvl4pPr marL="1553218" indent="-221889" eaLnBrk="0" hangingPunct="0">
              <a:defRPr sz="3883">
                <a:solidFill>
                  <a:schemeClr val="tx1"/>
                </a:solidFill>
                <a:latin typeface="Arial" charset="0"/>
                <a:ea typeface="ＭＳ Ｐゴシック" charset="0"/>
              </a:defRPr>
            </a:lvl4pPr>
            <a:lvl5pPr marL="1996995" indent="-221889" eaLnBrk="0" hangingPunct="0">
              <a:defRPr sz="3883">
                <a:solidFill>
                  <a:schemeClr val="tx1"/>
                </a:solidFill>
                <a:latin typeface="Arial" charset="0"/>
                <a:ea typeface="ＭＳ Ｐゴシック" charset="0"/>
              </a:defRPr>
            </a:lvl5pPr>
            <a:lvl6pPr marL="2440771" indent="-221889" eaLnBrk="0" fontAlgn="base" hangingPunct="0">
              <a:spcBef>
                <a:spcPct val="0"/>
              </a:spcBef>
              <a:spcAft>
                <a:spcPct val="0"/>
              </a:spcAft>
              <a:defRPr sz="3883">
                <a:solidFill>
                  <a:schemeClr val="tx1"/>
                </a:solidFill>
                <a:latin typeface="Arial" charset="0"/>
                <a:ea typeface="ＭＳ Ｐゴシック" charset="0"/>
              </a:defRPr>
            </a:lvl6pPr>
            <a:lvl7pPr marL="2884548" indent="-221889" eaLnBrk="0" fontAlgn="base" hangingPunct="0">
              <a:spcBef>
                <a:spcPct val="0"/>
              </a:spcBef>
              <a:spcAft>
                <a:spcPct val="0"/>
              </a:spcAft>
              <a:defRPr sz="3883">
                <a:solidFill>
                  <a:schemeClr val="tx1"/>
                </a:solidFill>
                <a:latin typeface="Arial" charset="0"/>
                <a:ea typeface="ＭＳ Ｐゴシック" charset="0"/>
              </a:defRPr>
            </a:lvl7pPr>
            <a:lvl8pPr marL="3328325" indent="-221889" eaLnBrk="0" fontAlgn="base" hangingPunct="0">
              <a:spcBef>
                <a:spcPct val="0"/>
              </a:spcBef>
              <a:spcAft>
                <a:spcPct val="0"/>
              </a:spcAft>
              <a:defRPr sz="3883">
                <a:solidFill>
                  <a:schemeClr val="tx1"/>
                </a:solidFill>
                <a:latin typeface="Arial" charset="0"/>
                <a:ea typeface="ＭＳ Ｐゴシック" charset="0"/>
              </a:defRPr>
            </a:lvl8pPr>
            <a:lvl9pPr marL="3772101" indent="-221889" eaLnBrk="0" fontAlgn="base" hangingPunct="0">
              <a:spcBef>
                <a:spcPct val="0"/>
              </a:spcBef>
              <a:spcAft>
                <a:spcPct val="0"/>
              </a:spcAft>
              <a:defRPr sz="3883">
                <a:solidFill>
                  <a:schemeClr val="tx1"/>
                </a:solidFill>
                <a:latin typeface="Arial" charset="0"/>
                <a:ea typeface="ＭＳ Ｐゴシック" charset="0"/>
              </a:defRPr>
            </a:lvl9pPr>
          </a:lstStyle>
          <a:p>
            <a:pPr algn="l" eaLnBrk="1" hangingPunct="1"/>
            <a:fld id="{37F63C65-6BF7-864A-BBEE-E7BD698048F1}" type="slidenum">
              <a:rPr lang="en-US" sz="1553"/>
              <a:pPr algn="l" eaLnBrk="1" hangingPunct="1"/>
              <a:t>9</a:t>
            </a:fld>
            <a:endParaRPr lang="en-US" sz="1553"/>
          </a:p>
        </p:txBody>
      </p:sp>
      <p:sp>
        <p:nvSpPr>
          <p:cNvPr id="8" name="TextBox 2"/>
          <p:cNvSpPr txBox="1">
            <a:spLocks noChangeArrowheads="1"/>
          </p:cNvSpPr>
          <p:nvPr/>
        </p:nvSpPr>
        <p:spPr bwMode="auto">
          <a:xfrm>
            <a:off x="1375843" y="100657"/>
            <a:ext cx="7106194" cy="530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8863" tIns="49431" rIns="98863" bIns="4943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2800" dirty="0">
                <a:latin typeface="+mn-lt"/>
                <a:cs typeface="Comic Sans MS" charset="0"/>
              </a:rPr>
              <a:t>Design of Detectors and Experiments</a:t>
            </a:r>
          </a:p>
        </p:txBody>
      </p:sp>
      <p:pic>
        <p:nvPicPr>
          <p:cNvPr id="9" name="Picture 8"/>
          <p:cNvPicPr/>
          <p:nvPr/>
        </p:nvPicPr>
        <p:blipFill>
          <a:blip r:embed="rId2">
            <a:extLst>
              <a:ext uri="{28A0092B-C50C-407E-A947-70E740481C1C}">
                <a14:useLocalDpi xmlns:a14="http://schemas.microsoft.com/office/drawing/2010/main"/>
              </a:ext>
            </a:extLst>
          </a:blip>
          <a:stretch>
            <a:fillRect/>
          </a:stretch>
        </p:blipFill>
        <p:spPr>
          <a:xfrm>
            <a:off x="142490" y="811783"/>
            <a:ext cx="9572901" cy="6458641"/>
          </a:xfrm>
          <a:prstGeom prst="rect">
            <a:avLst/>
          </a:prstGeom>
        </p:spPr>
      </p:pic>
    </p:spTree>
    <p:extLst>
      <p:ext uri="{BB962C8B-B14F-4D97-AF65-F5344CB8AC3E}">
        <p14:creationId xmlns:p14="http://schemas.microsoft.com/office/powerpoint/2010/main" val="2372879123"/>
      </p:ext>
    </p:extLst>
  </p:cSld>
  <p:clrMapOvr>
    <a:masterClrMapping/>
  </p:clrMapOvr>
  <p:transition spd="slow"/>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12905</TotalTime>
  <Words>2680</Words>
  <Application>Microsoft Macintosh PowerPoint</Application>
  <PresentationFormat>Custom</PresentationFormat>
  <Paragraphs>339</Paragraphs>
  <Slides>64</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64</vt:i4>
      </vt:variant>
    </vt:vector>
  </HeadingPairs>
  <TitlesOfParts>
    <vt:vector size="71" baseType="lpstr">
      <vt:lpstr>ＭＳ Ｐゴシック</vt:lpstr>
      <vt:lpstr>Arial</vt:lpstr>
      <vt:lpstr>Arial Narrow</vt:lpstr>
      <vt:lpstr>Calibri</vt:lpstr>
      <vt:lpstr>Comic Sans MS</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Multivariate Statistical Techniques</vt:lpstr>
      <vt:lpstr>EOF Example</vt:lpstr>
      <vt:lpstr>Soil Sampling</vt:lpstr>
      <vt:lpstr>Calculating Field Capacity/ Wilting Point</vt:lpstr>
      <vt:lpstr>Soil Water Retention Curve Generated by HYPROP Software </vt:lpstr>
      <vt:lpstr>PowerPoint Presentation</vt:lpstr>
      <vt:lpstr>Spatial Products Useful for Irrigators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Trenton Franz</cp:lastModifiedBy>
  <cp:revision>580</cp:revision>
  <cp:lastPrinted>2011-11-23T17:58:00Z</cp:lastPrinted>
  <dcterms:created xsi:type="dcterms:W3CDTF">2011-10-13T19:10:29Z</dcterms:created>
  <dcterms:modified xsi:type="dcterms:W3CDTF">2021-05-10T21:39:24Z</dcterms:modified>
</cp:coreProperties>
</file>