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8" r:id="rId3"/>
    <p:sldId id="261" r:id="rId4"/>
    <p:sldId id="257" r:id="rId5"/>
    <p:sldId id="259" r:id="rId6"/>
    <p:sldId id="260" r:id="rId7"/>
    <p:sldId id="262" r:id="rId8"/>
    <p:sldId id="298" r:id="rId9"/>
    <p:sldId id="299" r:id="rId10"/>
    <p:sldId id="263" r:id="rId11"/>
    <p:sldId id="307" r:id="rId12"/>
    <p:sldId id="297" r:id="rId13"/>
    <p:sldId id="264" r:id="rId14"/>
    <p:sldId id="265" r:id="rId15"/>
    <p:sldId id="266" r:id="rId16"/>
    <p:sldId id="300" r:id="rId17"/>
    <p:sldId id="267" r:id="rId18"/>
    <p:sldId id="268" r:id="rId19"/>
    <p:sldId id="303" r:id="rId20"/>
    <p:sldId id="301" r:id="rId21"/>
    <p:sldId id="306" r:id="rId22"/>
    <p:sldId id="302" r:id="rId23"/>
    <p:sldId id="304" r:id="rId24"/>
    <p:sldId id="305" r:id="rId25"/>
    <p:sldId id="270" r:id="rId26"/>
    <p:sldId id="271" r:id="rId27"/>
    <p:sldId id="272" r:id="rId28"/>
    <p:sldId id="273" r:id="rId29"/>
    <p:sldId id="274" r:id="rId30"/>
    <p:sldId id="275" r:id="rId31"/>
    <p:sldId id="276" r:id="rId32"/>
    <p:sldId id="277" r:id="rId33"/>
    <p:sldId id="278" r:id="rId3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D5E"/>
    <a:srgbClr val="03FB0C"/>
    <a:srgbClr val="FF8800"/>
    <a:srgbClr val="FAB281"/>
    <a:srgbClr val="FFDB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45" d="100"/>
          <a:sy n="145" d="100"/>
        </p:scale>
        <p:origin x="120" y="50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3144E-441C-488D-97D6-E8071271945A}" type="datetimeFigureOut">
              <a:rPr lang="it-IT" smtClean="0"/>
              <a:t>23/06/2021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5F3CE-6DAB-4DEE-8301-E0CF63BB73D1}" type="slidenum">
              <a:rPr lang="it-IT" smtClean="0"/>
              <a:t>‹N›</a:t>
            </a:fld>
            <a:endParaRPr lang="it-IT"/>
          </a:p>
        </p:txBody>
      </p:sp>
    </p:spTree>
    <p:extLst>
      <p:ext uri="{BB962C8B-B14F-4D97-AF65-F5344CB8AC3E}">
        <p14:creationId xmlns:p14="http://schemas.microsoft.com/office/powerpoint/2010/main" val="3805685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275F3CE-6DAB-4DEE-8301-E0CF63BB73D1}" type="slidenum">
              <a:rPr lang="it-IT" smtClean="0"/>
              <a:t>1</a:t>
            </a:fld>
            <a:endParaRPr lang="it-IT" dirty="0"/>
          </a:p>
        </p:txBody>
      </p:sp>
    </p:spTree>
    <p:extLst>
      <p:ext uri="{BB962C8B-B14F-4D97-AF65-F5344CB8AC3E}">
        <p14:creationId xmlns:p14="http://schemas.microsoft.com/office/powerpoint/2010/main" val="162183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275F3CE-6DAB-4DEE-8301-E0CF63BB73D1}" type="slidenum">
              <a:rPr lang="it-IT" smtClean="0"/>
              <a:t>2</a:t>
            </a:fld>
            <a:endParaRPr lang="it-IT" dirty="0"/>
          </a:p>
        </p:txBody>
      </p:sp>
    </p:spTree>
    <p:extLst>
      <p:ext uri="{BB962C8B-B14F-4D97-AF65-F5344CB8AC3E}">
        <p14:creationId xmlns:p14="http://schemas.microsoft.com/office/powerpoint/2010/main" val="2439992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275F3CE-6DAB-4DEE-8301-E0CF63BB73D1}" type="slidenum">
              <a:rPr lang="it-IT" smtClean="0"/>
              <a:t>20</a:t>
            </a:fld>
            <a:endParaRPr lang="it-IT"/>
          </a:p>
        </p:txBody>
      </p:sp>
    </p:spTree>
    <p:extLst>
      <p:ext uri="{BB962C8B-B14F-4D97-AF65-F5344CB8AC3E}">
        <p14:creationId xmlns:p14="http://schemas.microsoft.com/office/powerpoint/2010/main" val="67027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F32586C-F910-4E02-A953-23E5A10C8B3F}" type="datetimeFigureOut">
              <a:rPr lang="it-IT" smtClean="0"/>
              <a:t>23/06/2021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7118F7-980E-42D8-B24E-D0F842DB2722}" type="slidenum">
              <a:rPr lang="it-IT" smtClean="0"/>
              <a:t>‹N›</a:t>
            </a:fld>
            <a:endParaRPr lang="it-IT"/>
          </a:p>
        </p:txBody>
      </p:sp>
    </p:spTree>
    <p:extLst>
      <p:ext uri="{BB962C8B-B14F-4D97-AF65-F5344CB8AC3E}">
        <p14:creationId xmlns:p14="http://schemas.microsoft.com/office/powerpoint/2010/main" val="42314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F32586C-F910-4E02-A953-23E5A10C8B3F}" type="datetimeFigureOut">
              <a:rPr lang="it-IT" smtClean="0"/>
              <a:t>23/06/2021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7118F7-980E-42D8-B24E-D0F842DB2722}" type="slidenum">
              <a:rPr lang="it-IT" smtClean="0"/>
              <a:t>‹N›</a:t>
            </a:fld>
            <a:endParaRPr lang="it-IT"/>
          </a:p>
        </p:txBody>
      </p:sp>
    </p:spTree>
    <p:extLst>
      <p:ext uri="{BB962C8B-B14F-4D97-AF65-F5344CB8AC3E}">
        <p14:creationId xmlns:p14="http://schemas.microsoft.com/office/powerpoint/2010/main" val="219481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F32586C-F910-4E02-A953-23E5A10C8B3F}" type="datetimeFigureOut">
              <a:rPr lang="it-IT" smtClean="0"/>
              <a:t>23/06/2021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7118F7-980E-42D8-B24E-D0F842DB2722}" type="slidenum">
              <a:rPr lang="it-IT" smtClean="0"/>
              <a:t>‹N›</a:t>
            </a:fld>
            <a:endParaRPr lang="it-IT"/>
          </a:p>
        </p:txBody>
      </p:sp>
    </p:spTree>
    <p:extLst>
      <p:ext uri="{BB962C8B-B14F-4D97-AF65-F5344CB8AC3E}">
        <p14:creationId xmlns:p14="http://schemas.microsoft.com/office/powerpoint/2010/main" val="322442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F32586C-F910-4E02-A953-23E5A10C8B3F}" type="datetimeFigureOut">
              <a:rPr lang="it-IT" smtClean="0"/>
              <a:t>23/06/2021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7118F7-980E-42D8-B24E-D0F842DB2722}" type="slidenum">
              <a:rPr lang="it-IT" smtClean="0"/>
              <a:t>‹N›</a:t>
            </a:fld>
            <a:endParaRPr lang="it-IT"/>
          </a:p>
        </p:txBody>
      </p:sp>
    </p:spTree>
    <p:extLst>
      <p:ext uri="{BB962C8B-B14F-4D97-AF65-F5344CB8AC3E}">
        <p14:creationId xmlns:p14="http://schemas.microsoft.com/office/powerpoint/2010/main" val="255110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0F32586C-F910-4E02-A953-23E5A10C8B3F}" type="datetimeFigureOut">
              <a:rPr lang="it-IT" smtClean="0"/>
              <a:t>23/06/2021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7118F7-980E-42D8-B24E-D0F842DB2722}" type="slidenum">
              <a:rPr lang="it-IT" smtClean="0"/>
              <a:t>‹N›</a:t>
            </a:fld>
            <a:endParaRPr lang="it-IT"/>
          </a:p>
        </p:txBody>
      </p:sp>
    </p:spTree>
    <p:extLst>
      <p:ext uri="{BB962C8B-B14F-4D97-AF65-F5344CB8AC3E}">
        <p14:creationId xmlns:p14="http://schemas.microsoft.com/office/powerpoint/2010/main" val="1820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F32586C-F910-4E02-A953-23E5A10C8B3F}" type="datetimeFigureOut">
              <a:rPr lang="it-IT" smtClean="0"/>
              <a:t>23/06/2021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7118F7-980E-42D8-B24E-D0F842DB2722}" type="slidenum">
              <a:rPr lang="it-IT" smtClean="0"/>
              <a:t>‹N›</a:t>
            </a:fld>
            <a:endParaRPr lang="it-IT"/>
          </a:p>
        </p:txBody>
      </p:sp>
    </p:spTree>
    <p:extLst>
      <p:ext uri="{BB962C8B-B14F-4D97-AF65-F5344CB8AC3E}">
        <p14:creationId xmlns:p14="http://schemas.microsoft.com/office/powerpoint/2010/main" val="267952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F32586C-F910-4E02-A953-23E5A10C8B3F}" type="datetimeFigureOut">
              <a:rPr lang="it-IT" smtClean="0"/>
              <a:t>23/06/2021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67118F7-980E-42D8-B24E-D0F842DB2722}" type="slidenum">
              <a:rPr lang="it-IT" smtClean="0"/>
              <a:t>‹N›</a:t>
            </a:fld>
            <a:endParaRPr lang="it-IT"/>
          </a:p>
        </p:txBody>
      </p:sp>
    </p:spTree>
    <p:extLst>
      <p:ext uri="{BB962C8B-B14F-4D97-AF65-F5344CB8AC3E}">
        <p14:creationId xmlns:p14="http://schemas.microsoft.com/office/powerpoint/2010/main" val="262587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F32586C-F910-4E02-A953-23E5A10C8B3F}" type="datetimeFigureOut">
              <a:rPr lang="it-IT" smtClean="0"/>
              <a:t>23/06/2021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67118F7-980E-42D8-B24E-D0F842DB2722}" type="slidenum">
              <a:rPr lang="it-IT" smtClean="0"/>
              <a:t>‹N›</a:t>
            </a:fld>
            <a:endParaRPr lang="it-IT"/>
          </a:p>
        </p:txBody>
      </p:sp>
    </p:spTree>
    <p:extLst>
      <p:ext uri="{BB962C8B-B14F-4D97-AF65-F5344CB8AC3E}">
        <p14:creationId xmlns:p14="http://schemas.microsoft.com/office/powerpoint/2010/main" val="150204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F32586C-F910-4E02-A953-23E5A10C8B3F}" type="datetimeFigureOut">
              <a:rPr lang="it-IT" smtClean="0"/>
              <a:t>23/06/2021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67118F7-980E-42D8-B24E-D0F842DB2722}" type="slidenum">
              <a:rPr lang="it-IT" smtClean="0"/>
              <a:t>‹N›</a:t>
            </a:fld>
            <a:endParaRPr lang="it-IT"/>
          </a:p>
        </p:txBody>
      </p:sp>
    </p:spTree>
    <p:extLst>
      <p:ext uri="{BB962C8B-B14F-4D97-AF65-F5344CB8AC3E}">
        <p14:creationId xmlns:p14="http://schemas.microsoft.com/office/powerpoint/2010/main" val="309962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0F32586C-F910-4E02-A953-23E5A10C8B3F}" type="datetimeFigureOut">
              <a:rPr lang="it-IT" smtClean="0"/>
              <a:t>23/06/2021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7118F7-980E-42D8-B24E-D0F842DB2722}" type="slidenum">
              <a:rPr lang="it-IT" smtClean="0"/>
              <a:t>‹N›</a:t>
            </a:fld>
            <a:endParaRPr lang="it-IT"/>
          </a:p>
        </p:txBody>
      </p:sp>
    </p:spTree>
    <p:extLst>
      <p:ext uri="{BB962C8B-B14F-4D97-AF65-F5344CB8AC3E}">
        <p14:creationId xmlns:p14="http://schemas.microsoft.com/office/powerpoint/2010/main" val="122980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0F32586C-F910-4E02-A953-23E5A10C8B3F}" type="datetimeFigureOut">
              <a:rPr lang="it-IT" smtClean="0"/>
              <a:t>23/06/2021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7118F7-980E-42D8-B24E-D0F842DB2722}" type="slidenum">
              <a:rPr lang="it-IT" smtClean="0"/>
              <a:t>‹N›</a:t>
            </a:fld>
            <a:endParaRPr lang="it-IT"/>
          </a:p>
        </p:txBody>
      </p:sp>
    </p:spTree>
    <p:extLst>
      <p:ext uri="{BB962C8B-B14F-4D97-AF65-F5344CB8AC3E}">
        <p14:creationId xmlns:p14="http://schemas.microsoft.com/office/powerpoint/2010/main" val="88795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32586C-F910-4E02-A953-23E5A10C8B3F}" type="datetimeFigureOut">
              <a:rPr lang="it-IT" smtClean="0"/>
              <a:t>23/06/2021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118F7-980E-42D8-B24E-D0F842DB2722}" type="slidenum">
              <a:rPr lang="it-IT" smtClean="0"/>
              <a:t>‹N›</a:t>
            </a:fld>
            <a:endParaRPr lang="it-IT"/>
          </a:p>
        </p:txBody>
      </p:sp>
    </p:spTree>
    <p:extLst>
      <p:ext uri="{BB962C8B-B14F-4D97-AF65-F5344CB8AC3E}">
        <p14:creationId xmlns:p14="http://schemas.microsoft.com/office/powerpoint/2010/main" val="3006444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luca.spogli@ingv.it"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0.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gi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lisn.igp.gob.p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is-cigala-calibra.fct.unesp.br/" TargetMode="External"/><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hyperlink" Target="http://is-cigala-calibra.fct.unesp.br/" TargetMode="External"/><Relationship Id="rId5"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hyperlink" Target="http://is-cigala-calibra.fct.unesp.br/" TargetMode="External"/><Relationship Id="rId5"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hyperlink" Target="http://is-cigala-calibra.fct.unesp.br/" TargetMode="External"/><Relationship Id="rId4" Type="http://schemas.openxmlformats.org/officeDocument/2006/relationships/image" Target="../media/image45.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52.png"/><Relationship Id="rId4" Type="http://schemas.openxmlformats.org/officeDocument/2006/relationships/hyperlink" Target="http://is-cigala-calibra.fct.unesp.b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hyperlink" Target="http://is-cigala-calibra.fct.unesp.br/"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hyperlink" Target="https://ww2.ibge.gov.br/home/geociencias/download/tela_inicial.php?tipo=8"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is-cigala-calibra.fct.unesp.br/" TargetMode="External"/><Relationship Id="rId5" Type="http://schemas.openxmlformats.org/officeDocument/2006/relationships/image" Target="../media/image59.emf"/><Relationship Id="rId10" Type="http://schemas.openxmlformats.org/officeDocument/2006/relationships/image" Target="../media/image60.png"/><Relationship Id="rId4" Type="http://schemas.openxmlformats.org/officeDocument/2006/relationships/image" Target="../media/image58.emf"/><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is-cigala-calibra.fct.unesp.br/" TargetMode="External"/><Relationship Id="rId11" Type="http://schemas.openxmlformats.org/officeDocument/2006/relationships/image" Target="../media/image49.png"/><Relationship Id="rId5" Type="http://schemas.openxmlformats.org/officeDocument/2006/relationships/image" Target="../media/image62.png"/><Relationship Id="rId10" Type="http://schemas.openxmlformats.org/officeDocument/2006/relationships/image" Target="../media/image48.png"/><Relationship Id="rId4" Type="http://schemas.openxmlformats.org/officeDocument/2006/relationships/image" Target="../media/image61.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22.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6477802"/>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1595120" y="427162"/>
            <a:ext cx="9144000" cy="2387600"/>
          </a:xfrm>
        </p:spPr>
        <p:txBody>
          <a:bodyPr>
            <a:normAutofit fontScale="90000"/>
          </a:bodyPr>
          <a:lstStyle/>
          <a:p>
            <a:r>
              <a:rPr lang="en-US" dirty="0"/>
              <a:t>Low latitude ionosphere - Ionospheric scintillations </a:t>
            </a:r>
            <a:r>
              <a:rPr lang="en-US" dirty="0" smtClean="0"/>
              <a:t>(</a:t>
            </a:r>
            <a:r>
              <a:rPr lang="en-US" dirty="0"/>
              <a:t>ground based climatology)</a:t>
            </a:r>
            <a:endParaRPr lang="it-IT" dirty="0"/>
          </a:p>
        </p:txBody>
      </p:sp>
      <p:sp>
        <p:nvSpPr>
          <p:cNvPr id="3" name="Sottotitolo 2"/>
          <p:cNvSpPr>
            <a:spLocks noGrp="1"/>
          </p:cNvSpPr>
          <p:nvPr>
            <p:ph type="subTitle" idx="1"/>
          </p:nvPr>
        </p:nvSpPr>
        <p:spPr>
          <a:xfrm>
            <a:off x="1524000" y="3068669"/>
            <a:ext cx="9144000" cy="1655762"/>
          </a:xfrm>
        </p:spPr>
        <p:txBody>
          <a:bodyPr/>
          <a:lstStyle/>
          <a:p>
            <a:r>
              <a:rPr lang="it-IT" dirty="0" smtClean="0"/>
              <a:t>Luca Spogli</a:t>
            </a:r>
            <a:endParaRPr lang="it-IT" dirty="0"/>
          </a:p>
        </p:txBody>
      </p:sp>
      <p:pic>
        <p:nvPicPr>
          <p:cNvPr id="4" name="Immagine 3"/>
          <p:cNvPicPr>
            <a:picLocks noChangeAspect="1"/>
          </p:cNvPicPr>
          <p:nvPr/>
        </p:nvPicPr>
        <p:blipFill rotWithShape="1">
          <a:blip r:embed="rId3"/>
          <a:srcRect l="730" r="909"/>
          <a:stretch/>
        </p:blipFill>
        <p:spPr>
          <a:xfrm>
            <a:off x="4498975" y="5257800"/>
            <a:ext cx="3130550" cy="1615506"/>
          </a:xfrm>
          <a:prstGeom prst="rect">
            <a:avLst/>
          </a:prstGeom>
        </p:spPr>
      </p:pic>
      <p:sp>
        <p:nvSpPr>
          <p:cNvPr id="6" name="Rettangolo 5"/>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26" name="Picture 2" descr="Istituto nazionale di geofisica e vulcanologia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329" y="3796211"/>
            <a:ext cx="1469842" cy="117907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0027920" y="5977661"/>
            <a:ext cx="2164080" cy="369332"/>
          </a:xfrm>
          <a:prstGeom prst="rect">
            <a:avLst/>
          </a:prstGeom>
          <a:noFill/>
        </p:spPr>
        <p:txBody>
          <a:bodyPr wrap="square" rtlCol="0">
            <a:spAutoFit/>
          </a:bodyPr>
          <a:lstStyle/>
          <a:p>
            <a:r>
              <a:rPr lang="it-IT" dirty="0" smtClean="0">
                <a:hlinkClick r:id="rId5"/>
              </a:rPr>
              <a:t>luca.spogli@ingv.it</a:t>
            </a:r>
            <a:r>
              <a:rPr lang="it-IT" dirty="0" smtClean="0"/>
              <a:t> </a:t>
            </a:r>
            <a:endParaRPr lang="it-IT" dirty="0"/>
          </a:p>
        </p:txBody>
      </p:sp>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0" y="5376456"/>
            <a:ext cx="589052" cy="589052"/>
          </a:xfrm>
          <a:prstGeom prst="rect">
            <a:avLst/>
          </a:prstGeom>
        </p:spPr>
      </p:pic>
    </p:spTree>
    <p:extLst>
      <p:ext uri="{BB962C8B-B14F-4D97-AF65-F5344CB8AC3E}">
        <p14:creationId xmlns:p14="http://schemas.microsoft.com/office/powerpoint/2010/main" val="143227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209889" y="51123"/>
            <a:ext cx="6986043" cy="523220"/>
          </a:xfrm>
          <a:prstGeom prst="rect">
            <a:avLst/>
          </a:prstGeom>
        </p:spPr>
        <p:txBody>
          <a:bodyPr wrap="square">
            <a:spAutoFit/>
          </a:bodyPr>
          <a:lstStyle/>
          <a:p>
            <a:r>
              <a:rPr lang="it-IT" sz="2800" dirty="0" smtClean="0"/>
              <a:t>How to </a:t>
            </a:r>
            <a:r>
              <a:rPr lang="it-IT" sz="2800" dirty="0" err="1" smtClean="0"/>
              <a:t>measure</a:t>
            </a:r>
            <a:r>
              <a:rPr lang="it-IT" sz="2800" dirty="0" smtClean="0"/>
              <a:t> </a:t>
            </a:r>
            <a:r>
              <a:rPr lang="it-IT" sz="2800" dirty="0" err="1" smtClean="0"/>
              <a:t>scintillation</a:t>
            </a:r>
            <a:endParaRPr lang="it-IT" sz="2800" dirty="0"/>
          </a:p>
        </p:txBody>
      </p:sp>
      <p:sp>
        <p:nvSpPr>
          <p:cNvPr id="8" name="Text Box 3"/>
          <p:cNvSpPr txBox="1">
            <a:spLocks noChangeArrowheads="1"/>
          </p:cNvSpPr>
          <p:nvPr/>
        </p:nvSpPr>
        <p:spPr bwMode="auto">
          <a:xfrm>
            <a:off x="198112" y="618604"/>
            <a:ext cx="5247544" cy="3447098"/>
          </a:xfrm>
          <a:prstGeom prst="rect">
            <a:avLst/>
          </a:prstGeom>
          <a:noFill/>
          <a:ln w="9525" algn="ctr">
            <a:noFill/>
            <a:miter lim="800000"/>
            <a:headEnd/>
            <a:tailEnd/>
          </a:ln>
        </p:spPr>
        <p:txBody>
          <a:bodyPr wrap="square">
            <a:spAutoFit/>
          </a:bodyPr>
          <a:lstStyle/>
          <a:p>
            <a:pPr>
              <a:spcAft>
                <a:spcPts val="300"/>
              </a:spcAft>
            </a:pPr>
            <a:r>
              <a:rPr lang="en-US" dirty="0" smtClean="0"/>
              <a:t>Scintillation is measured by statistical indices: </a:t>
            </a:r>
          </a:p>
          <a:p>
            <a:pPr algn="ctr">
              <a:spcAft>
                <a:spcPts val="300"/>
              </a:spcAft>
            </a:pPr>
            <a:r>
              <a:rPr lang="en-US" i="1" dirty="0" smtClean="0">
                <a:solidFill>
                  <a:srgbClr val="FF0000"/>
                </a:solidFill>
              </a:rPr>
              <a:t>phase scintillation index</a:t>
            </a:r>
            <a:r>
              <a:rPr lang="en-US" dirty="0" smtClean="0">
                <a:solidFill>
                  <a:srgbClr val="FF0000"/>
                </a:solidFill>
              </a:rPr>
              <a:t> (</a:t>
            </a:r>
            <a:r>
              <a:rPr lang="en-US" dirty="0" err="1" smtClean="0">
                <a:solidFill>
                  <a:srgbClr val="FF0000"/>
                </a:solidFill>
                <a:latin typeface="Symbol" pitchFamily="18" charset="2"/>
              </a:rPr>
              <a:t>s</a:t>
            </a:r>
            <a:r>
              <a:rPr lang="en-US" baseline="-25000" dirty="0" err="1" smtClean="0">
                <a:solidFill>
                  <a:srgbClr val="FF0000"/>
                </a:solidFill>
                <a:latin typeface="Symbol" pitchFamily="18" charset="2"/>
              </a:rPr>
              <a:t>F</a:t>
            </a:r>
            <a:r>
              <a:rPr lang="en-US" dirty="0" smtClean="0">
                <a:solidFill>
                  <a:srgbClr val="FF0000"/>
                </a:solidFill>
              </a:rPr>
              <a:t>)</a:t>
            </a:r>
          </a:p>
          <a:p>
            <a:pPr algn="ctr">
              <a:spcAft>
                <a:spcPts val="300"/>
              </a:spcAft>
            </a:pPr>
            <a:r>
              <a:rPr lang="en-US" i="1" dirty="0" smtClean="0">
                <a:solidFill>
                  <a:srgbClr val="FF0000"/>
                </a:solidFill>
              </a:rPr>
              <a:t>amplitude scintillation index</a:t>
            </a:r>
            <a:r>
              <a:rPr lang="en-US" dirty="0" smtClean="0">
                <a:solidFill>
                  <a:srgbClr val="FF0000"/>
                </a:solidFill>
              </a:rPr>
              <a:t> (S4)</a:t>
            </a:r>
          </a:p>
          <a:p>
            <a:pPr>
              <a:spcAft>
                <a:spcPts val="300"/>
              </a:spcAft>
            </a:pPr>
            <a:r>
              <a:rPr lang="en-US" dirty="0" smtClean="0"/>
              <a:t>Ionospheric Scintillation Monitor Receivers:</a:t>
            </a:r>
          </a:p>
          <a:p>
            <a:pPr marL="285750" indent="-285750">
              <a:spcAft>
                <a:spcPts val="300"/>
              </a:spcAft>
              <a:buFontTx/>
              <a:buChar char="-"/>
            </a:pPr>
            <a:r>
              <a:rPr lang="en-US" dirty="0" smtClean="0"/>
              <a:t>Low noise phase measurements</a:t>
            </a:r>
          </a:p>
          <a:p>
            <a:pPr marL="285750" indent="-285750">
              <a:spcAft>
                <a:spcPts val="300"/>
              </a:spcAft>
              <a:buFontTx/>
              <a:buChar char="-"/>
            </a:pPr>
            <a:r>
              <a:rPr lang="en-US" dirty="0" smtClean="0"/>
              <a:t>Stable clock</a:t>
            </a:r>
          </a:p>
          <a:p>
            <a:pPr marL="285750" indent="-285750">
              <a:spcAft>
                <a:spcPts val="300"/>
              </a:spcAft>
              <a:buFontTx/>
              <a:buChar char="-"/>
            </a:pPr>
            <a:r>
              <a:rPr lang="en-US" dirty="0" smtClean="0"/>
              <a:t>Provide indices every 1 minute starting from 50/100 Hz (20/10 </a:t>
            </a:r>
            <a:r>
              <a:rPr lang="en-US" dirty="0" err="1" smtClean="0"/>
              <a:t>ms</a:t>
            </a:r>
            <a:r>
              <a:rPr lang="en-US" dirty="0" smtClean="0"/>
              <a:t>) data</a:t>
            </a:r>
          </a:p>
          <a:p>
            <a:pPr marL="285750" indent="-285750">
              <a:spcAft>
                <a:spcPts val="300"/>
              </a:spcAft>
              <a:buFontTx/>
              <a:buChar char="-"/>
            </a:pPr>
            <a:endParaRPr lang="en-US" dirty="0" smtClean="0"/>
          </a:p>
          <a:p>
            <a:pPr>
              <a:spcAft>
                <a:spcPts val="300"/>
              </a:spcAft>
            </a:pPr>
            <a:r>
              <a:rPr lang="en-US" dirty="0" smtClean="0"/>
              <a:t>Larger values of the indices correspond to increased fading of the signal (increased carrier to noise ratio)</a:t>
            </a:r>
            <a:endParaRPr lang="en-US" dirty="0"/>
          </a:p>
        </p:txBody>
      </p:sp>
      <p:pic>
        <p:nvPicPr>
          <p:cNvPr id="10" name="Picture 19" descr="s4_ampli"/>
          <p:cNvPicPr>
            <a:picLocks noChangeAspect="1" noChangeArrowheads="1"/>
          </p:cNvPicPr>
          <p:nvPr/>
        </p:nvPicPr>
        <p:blipFill>
          <a:blip r:embed="rId4" cstate="email"/>
          <a:srcRect/>
          <a:stretch>
            <a:fillRect/>
          </a:stretch>
        </p:blipFill>
        <p:spPr bwMode="auto">
          <a:xfrm>
            <a:off x="283183" y="4056748"/>
            <a:ext cx="5198202" cy="2006755"/>
          </a:xfrm>
          <a:prstGeom prst="rect">
            <a:avLst/>
          </a:prstGeom>
          <a:noFill/>
          <a:ln w="9525">
            <a:noFill/>
            <a:miter lim="800000"/>
            <a:headEnd/>
            <a:tailEnd/>
          </a:ln>
        </p:spPr>
      </p:pic>
      <p:pic>
        <p:nvPicPr>
          <p:cNvPr id="12" name="Picture 11" descr="http://www.septentrio.com/sites/default/files/imagecache/medium/products/receivers/IMGP3423-AsteRx2i-HDC-iso.jpg"/>
          <p:cNvPicPr>
            <a:picLocks noChangeAspect="1" noChangeArrowheads="1"/>
          </p:cNvPicPr>
          <p:nvPr/>
        </p:nvPicPr>
        <p:blipFill>
          <a:blip r:embed="rId5" cstate="screen"/>
          <a:srcRect/>
          <a:stretch>
            <a:fillRect/>
          </a:stretch>
        </p:blipFill>
        <p:spPr bwMode="auto">
          <a:xfrm>
            <a:off x="5539828" y="1928404"/>
            <a:ext cx="937146" cy="763620"/>
          </a:xfrm>
          <a:prstGeom prst="rect">
            <a:avLst/>
          </a:prstGeom>
          <a:noFill/>
          <a:ln w="9525">
            <a:noFill/>
            <a:miter lim="800000"/>
            <a:headEnd/>
            <a:tailEnd/>
          </a:ln>
        </p:spPr>
      </p:pic>
      <p:pic>
        <p:nvPicPr>
          <p:cNvPr id="13" name="Immagine 12" descr="wp-content-uploads-2009-08-navatel-250x250.jpg"/>
          <p:cNvPicPr>
            <a:picLocks noChangeAspect="1"/>
          </p:cNvPicPr>
          <p:nvPr/>
        </p:nvPicPr>
        <p:blipFill>
          <a:blip r:embed="rId6" cstate="screen"/>
          <a:srcRect/>
          <a:stretch>
            <a:fillRect/>
          </a:stretch>
        </p:blipFill>
        <p:spPr>
          <a:xfrm>
            <a:off x="5534391" y="2692024"/>
            <a:ext cx="942583" cy="674750"/>
          </a:xfrm>
          <a:prstGeom prst="rect">
            <a:avLst/>
          </a:prstGeom>
        </p:spPr>
      </p:pic>
      <p:pic>
        <p:nvPicPr>
          <p:cNvPr id="1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4260" y="1367672"/>
            <a:ext cx="4558991" cy="2923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15" name="Rettangolo 14"/>
              <p:cNvSpPr/>
              <p:nvPr/>
            </p:nvSpPr>
            <p:spPr>
              <a:xfrm>
                <a:off x="7009217" y="4291505"/>
                <a:ext cx="4863126" cy="13928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2000" i="1" smtClean="0">
                          <a:latin typeface="Cambria Math"/>
                          <a:ea typeface="Cambria Math"/>
                        </a:rPr>
                        <m:t>𝑉𝑇𝐸𝐶</m:t>
                      </m:r>
                      <m:r>
                        <a:rPr lang="it-IT" sz="2000" i="1" smtClean="0">
                          <a:latin typeface="Cambria Math"/>
                          <a:ea typeface="Cambria Math"/>
                        </a:rPr>
                        <m:t>=</m:t>
                      </m:r>
                      <m:r>
                        <a:rPr lang="it-IT" sz="2000" i="1">
                          <a:latin typeface="Cambria Math"/>
                          <a:ea typeface="Cambria Math"/>
                        </a:rPr>
                        <m:t>𝑆𝑇𝐸𝐶</m:t>
                      </m:r>
                      <m:r>
                        <a:rPr lang="it-IT" sz="2000" i="1">
                          <a:latin typeface="Cambria Math"/>
                          <a:ea typeface="Cambria Math"/>
                        </a:rPr>
                        <m:t>∗</m:t>
                      </m:r>
                      <m:r>
                        <a:rPr lang="it-IT" sz="2000" i="1">
                          <a:latin typeface="Cambria Math"/>
                          <a:ea typeface="Cambria Math"/>
                        </a:rPr>
                        <m:t>𝑐𝑜𝑠</m:t>
                      </m:r>
                      <m:d>
                        <m:dPr>
                          <m:begChr m:val="["/>
                          <m:endChr m:val="]"/>
                          <m:ctrlPr>
                            <a:rPr lang="it-IT" sz="2000" i="1">
                              <a:latin typeface="Cambria Math" panose="02040503050406030204" pitchFamily="18" charset="0"/>
                              <a:ea typeface="Cambria Math"/>
                            </a:rPr>
                          </m:ctrlPr>
                        </m:dPr>
                        <m:e>
                          <m:sSup>
                            <m:sSupPr>
                              <m:ctrlPr>
                                <a:rPr lang="it-IT" sz="2000" i="1">
                                  <a:latin typeface="Cambria Math" panose="02040503050406030204" pitchFamily="18" charset="0"/>
                                  <a:ea typeface="Cambria Math"/>
                                </a:rPr>
                              </m:ctrlPr>
                            </m:sSupPr>
                            <m:e>
                              <m:r>
                                <a:rPr lang="it-IT" sz="2000" i="1">
                                  <a:latin typeface="Cambria Math"/>
                                  <a:ea typeface="Cambria Math"/>
                                </a:rPr>
                                <m:t>𝑠𝑖𝑛</m:t>
                              </m:r>
                            </m:e>
                            <m:sup>
                              <m:r>
                                <a:rPr lang="it-IT" sz="2000" i="1">
                                  <a:latin typeface="Cambria Math"/>
                                  <a:ea typeface="Cambria Math"/>
                                </a:rPr>
                                <m:t>−1</m:t>
                              </m:r>
                            </m:sup>
                          </m:sSup>
                          <m:f>
                            <m:fPr>
                              <m:ctrlPr>
                                <a:rPr lang="it-IT" sz="2000" i="1">
                                  <a:latin typeface="Cambria Math" panose="02040503050406030204" pitchFamily="18" charset="0"/>
                                  <a:ea typeface="Cambria Math"/>
                                </a:rPr>
                              </m:ctrlPr>
                            </m:fPr>
                            <m:num>
                              <m:sSub>
                                <m:sSubPr>
                                  <m:ctrlPr>
                                    <a:rPr lang="it-IT" sz="2000" i="1">
                                      <a:latin typeface="Cambria Math" panose="02040503050406030204" pitchFamily="18" charset="0"/>
                                      <a:ea typeface="Cambria Math"/>
                                    </a:rPr>
                                  </m:ctrlPr>
                                </m:sSubPr>
                                <m:e>
                                  <m:r>
                                    <a:rPr lang="it-IT" sz="2000" i="1">
                                      <a:latin typeface="Cambria Math"/>
                                      <a:ea typeface="Cambria Math"/>
                                    </a:rPr>
                                    <m:t>𝑅</m:t>
                                  </m:r>
                                </m:e>
                                <m:sub>
                                  <m:r>
                                    <a:rPr lang="it-IT" sz="2000" i="1">
                                      <a:latin typeface="Cambria Math"/>
                                      <a:ea typeface="Cambria Math"/>
                                    </a:rPr>
                                    <m:t>𝑒</m:t>
                                  </m:r>
                                </m:sub>
                              </m:sSub>
                              <m:r>
                                <a:rPr lang="it-IT" sz="2000" i="1">
                                  <a:latin typeface="Cambria Math"/>
                                  <a:ea typeface="Cambria Math"/>
                                </a:rPr>
                                <m:t>∗</m:t>
                              </m:r>
                              <m:r>
                                <m:rPr>
                                  <m:sty m:val="p"/>
                                </m:rPr>
                                <a:rPr lang="it-IT" sz="2000">
                                  <a:latin typeface="Cambria Math"/>
                                  <a:ea typeface="Cambria Math"/>
                                </a:rPr>
                                <m:t>cos</m:t>
                              </m:r>
                              <m:r>
                                <a:rPr lang="it-IT" sz="2000" i="1">
                                  <a:latin typeface="Cambria Math"/>
                                  <a:ea typeface="Cambria Math"/>
                                </a:rPr>
                                <m:t>⁡(</m:t>
                              </m:r>
                              <m:r>
                                <a:rPr lang="it-IT" sz="2000" i="1">
                                  <a:latin typeface="Cambria Math"/>
                                  <a:ea typeface="Cambria Math"/>
                                </a:rPr>
                                <m:t>𝜃</m:t>
                              </m:r>
                              <m:r>
                                <a:rPr lang="it-IT" sz="2000" i="1">
                                  <a:latin typeface="Cambria Math"/>
                                  <a:ea typeface="Cambria Math"/>
                                </a:rPr>
                                <m:t>)</m:t>
                              </m:r>
                            </m:num>
                            <m:den>
                              <m:sSub>
                                <m:sSubPr>
                                  <m:ctrlPr>
                                    <a:rPr lang="it-IT" sz="2000" i="1">
                                      <a:latin typeface="Cambria Math" panose="02040503050406030204" pitchFamily="18" charset="0"/>
                                      <a:ea typeface="Cambria Math"/>
                                    </a:rPr>
                                  </m:ctrlPr>
                                </m:sSubPr>
                                <m:e>
                                  <m:r>
                                    <a:rPr lang="it-IT" sz="2000" i="1">
                                      <a:latin typeface="Cambria Math"/>
                                      <a:ea typeface="Cambria Math"/>
                                    </a:rPr>
                                    <m:t>𝑅</m:t>
                                  </m:r>
                                </m:e>
                                <m:sub>
                                  <m:r>
                                    <a:rPr lang="it-IT" sz="2000" i="1">
                                      <a:latin typeface="Cambria Math"/>
                                      <a:ea typeface="Cambria Math"/>
                                    </a:rPr>
                                    <m:t>𝑒</m:t>
                                  </m:r>
                                </m:sub>
                              </m:sSub>
                              <m:r>
                                <a:rPr lang="it-IT" sz="2000" i="1">
                                  <a:latin typeface="Cambria Math"/>
                                  <a:ea typeface="Cambria Math"/>
                                </a:rPr>
                                <m:t>+</m:t>
                              </m:r>
                              <m:r>
                                <a:rPr lang="it-IT" sz="2000" b="0" i="1" smtClean="0">
                                  <a:latin typeface="Cambria Math"/>
                                  <a:ea typeface="Cambria Math"/>
                                </a:rPr>
                                <m:t>𝐻</m:t>
                              </m:r>
                            </m:den>
                          </m:f>
                        </m:e>
                      </m:d>
                    </m:oMath>
                  </m:oMathPara>
                </a14:m>
                <a:endParaRPr lang="en-GB" sz="2000" dirty="0" smtClean="0"/>
              </a:p>
              <a:p>
                <a:r>
                  <a:rPr lang="en-GB" sz="2000" dirty="0" smtClean="0"/>
                  <a:t>    </a:t>
                </a:r>
                <a14:m>
                  <m:oMath xmlns:m="http://schemas.openxmlformats.org/officeDocument/2006/math">
                    <m:r>
                      <a:rPr lang="it-IT" sz="2000" b="0" i="1" smtClean="0">
                        <a:latin typeface="Cambria Math" panose="02040503050406030204" pitchFamily="18" charset="0"/>
                        <a:ea typeface="Cambria Math"/>
                      </a:rPr>
                      <m:t>𝑅𝑂𝑇</m:t>
                    </m:r>
                    <m:r>
                      <a:rPr lang="it-IT" sz="2000" i="1">
                        <a:latin typeface="Cambria Math"/>
                        <a:ea typeface="Cambria Math"/>
                      </a:rPr>
                      <m:t>=</m:t>
                    </m:r>
                    <m:r>
                      <a:rPr lang="it-IT" sz="2000" b="0" i="1" smtClean="0">
                        <a:latin typeface="Cambria Math" panose="02040503050406030204" pitchFamily="18" charset="0"/>
                        <a:ea typeface="Cambria Math" panose="02040503050406030204" pitchFamily="18" charset="0"/>
                      </a:rPr>
                      <m:t>∆</m:t>
                    </m:r>
                    <m:r>
                      <a:rPr lang="it-IT" sz="2000" i="1">
                        <a:latin typeface="Cambria Math"/>
                        <a:ea typeface="Cambria Math"/>
                      </a:rPr>
                      <m:t>𝑆𝑇𝐸𝐶</m:t>
                    </m:r>
                    <m:r>
                      <a:rPr lang="it-IT" sz="2000" b="0" i="1" smtClean="0">
                        <a:latin typeface="Cambria Math" panose="02040503050406030204" pitchFamily="18" charset="0"/>
                        <a:ea typeface="Cambria Math"/>
                      </a:rPr>
                      <m:t>/</m:t>
                    </m:r>
                    <m:r>
                      <a:rPr lang="it-IT" sz="2000" b="0" i="1" smtClean="0">
                        <a:latin typeface="Cambria Math" panose="02040503050406030204" pitchFamily="18" charset="0"/>
                        <a:ea typeface="Cambria Math" panose="02040503050406030204" pitchFamily="18" charset="0"/>
                      </a:rPr>
                      <m:t>∆</m:t>
                    </m:r>
                    <m:r>
                      <a:rPr lang="it-IT" sz="2000" b="0" i="1" smtClean="0">
                        <a:latin typeface="Cambria Math" panose="02040503050406030204" pitchFamily="18" charset="0"/>
                        <a:ea typeface="Cambria Math"/>
                      </a:rPr>
                      <m:t>𝑇</m:t>
                    </m:r>
                  </m:oMath>
                </a14:m>
                <a:endParaRPr lang="it-IT" sz="2000" dirty="0" smtClean="0"/>
              </a:p>
              <a:p>
                <a:endParaRPr lang="it-IT" sz="2000" dirty="0"/>
              </a:p>
            </p:txBody>
          </p:sp>
        </mc:Choice>
        <mc:Fallback xmlns="">
          <p:sp>
            <p:nvSpPr>
              <p:cNvPr id="15" name="Rettangolo 14"/>
              <p:cNvSpPr>
                <a:spLocks noRot="1" noChangeAspect="1" noMove="1" noResize="1" noEditPoints="1" noAdjustHandles="1" noChangeArrowheads="1" noChangeShapeType="1" noTextEdit="1"/>
              </p:cNvSpPr>
              <p:nvPr/>
            </p:nvSpPr>
            <p:spPr>
              <a:xfrm>
                <a:off x="7009217" y="4291505"/>
                <a:ext cx="4863126" cy="1392817"/>
              </a:xfrm>
              <a:prstGeom prst="rect">
                <a:avLst/>
              </a:prstGeom>
              <a:blipFill>
                <a:blip r:embed="rId10"/>
                <a:stretch>
                  <a:fillRect/>
                </a:stretch>
              </a:blipFill>
            </p:spPr>
            <p:txBody>
              <a:bodyPr/>
              <a:lstStyle/>
              <a:p>
                <a:r>
                  <a:rPr lang="it-IT">
                    <a:noFill/>
                  </a:rPr>
                  <a:t> </a:t>
                </a:r>
              </a:p>
            </p:txBody>
          </p:sp>
        </mc:Fallback>
      </mc:AlternateContent>
      <p:sp>
        <p:nvSpPr>
          <p:cNvPr id="16" name="Rettangolo 15"/>
          <p:cNvSpPr/>
          <p:nvPr/>
        </p:nvSpPr>
        <p:spPr>
          <a:xfrm>
            <a:off x="7761332" y="51123"/>
            <a:ext cx="6986043" cy="523220"/>
          </a:xfrm>
          <a:prstGeom prst="rect">
            <a:avLst/>
          </a:prstGeom>
        </p:spPr>
        <p:txBody>
          <a:bodyPr wrap="square">
            <a:spAutoFit/>
          </a:bodyPr>
          <a:lstStyle/>
          <a:p>
            <a:r>
              <a:rPr lang="it-IT" sz="2800" dirty="0" smtClean="0"/>
              <a:t>Total Electron Content</a:t>
            </a:r>
            <a:endParaRPr lang="it-IT" sz="2800" dirty="0"/>
          </a:p>
        </p:txBody>
      </p:sp>
      <mc:AlternateContent xmlns:mc="http://schemas.openxmlformats.org/markup-compatibility/2006" xmlns:a14="http://schemas.microsoft.com/office/drawing/2010/main">
        <mc:Choice Requires="a14">
          <p:sp>
            <p:nvSpPr>
              <p:cNvPr id="18" name="CasellaDiTesto 17"/>
              <p:cNvSpPr txBox="1"/>
              <p:nvPr/>
            </p:nvSpPr>
            <p:spPr>
              <a:xfrm>
                <a:off x="8363290" y="849004"/>
                <a:ext cx="2521844" cy="518668"/>
              </a:xfrm>
              <a:prstGeom prst="rect">
                <a:avLst/>
              </a:prstGeom>
              <a:noFill/>
            </p:spPr>
            <p:txBody>
              <a:bodyPr wrap="none" rtlCol="0">
                <a:spAutoFit/>
              </a:bodyPr>
              <a:lstStyle/>
              <a:p>
                <a:r>
                  <a:rPr lang="it-IT" sz="2400" b="1" dirty="0" err="1" smtClean="0"/>
                  <a:t>sTEC</a:t>
                </a:r>
                <a:r>
                  <a:rPr lang="it-IT" sz="2400" b="1" dirty="0" smtClean="0"/>
                  <a:t>= </a:t>
                </a:r>
                <a14:m>
                  <m:oMath xmlns:m="http://schemas.openxmlformats.org/officeDocument/2006/math">
                    <m:nary>
                      <m:naryPr>
                        <m:supHide m:val="on"/>
                        <m:ctrlPr>
                          <a:rPr lang="it-IT" sz="2400" b="1" i="1" smtClean="0">
                            <a:latin typeface="Cambria Math" panose="02040503050406030204" pitchFamily="18" charset="0"/>
                          </a:rPr>
                        </m:ctrlPr>
                      </m:naryPr>
                      <m:sub>
                        <m:r>
                          <m:rPr>
                            <m:brk m:alnAt="23"/>
                          </m:rPr>
                          <a:rPr lang="it-IT" sz="2400" b="1" i="1" smtClean="0">
                            <a:latin typeface="Cambria Math" panose="02040503050406030204" pitchFamily="18" charset="0"/>
                          </a:rPr>
                          <m:t>𝑳</m:t>
                        </m:r>
                      </m:sub>
                      <m:sup/>
                      <m:e>
                        <m:sSub>
                          <m:sSubPr>
                            <m:ctrlPr>
                              <a:rPr lang="it-IT" sz="2400" b="1" i="1" smtClean="0">
                                <a:latin typeface="Cambria Math" panose="02040503050406030204" pitchFamily="18" charset="0"/>
                              </a:rPr>
                            </m:ctrlPr>
                          </m:sSubPr>
                          <m:e>
                            <m:r>
                              <a:rPr lang="it-IT" sz="2400" b="1" i="1" smtClean="0">
                                <a:latin typeface="Cambria Math" panose="02040503050406030204" pitchFamily="18" charset="0"/>
                              </a:rPr>
                              <m:t>𝒏</m:t>
                            </m:r>
                          </m:e>
                          <m:sub>
                            <m:r>
                              <a:rPr lang="it-IT" sz="2400" b="1" i="1" smtClean="0">
                                <a:latin typeface="Cambria Math" panose="02040503050406030204" pitchFamily="18" charset="0"/>
                              </a:rPr>
                              <m:t>𝒆</m:t>
                            </m:r>
                          </m:sub>
                        </m:sSub>
                        <m:d>
                          <m:dPr>
                            <m:ctrlPr>
                              <a:rPr lang="it-IT" sz="2400" b="1" i="1" smtClean="0">
                                <a:latin typeface="Cambria Math" panose="02040503050406030204" pitchFamily="18" charset="0"/>
                              </a:rPr>
                            </m:ctrlPr>
                          </m:dPr>
                          <m:e>
                            <m:r>
                              <a:rPr lang="it-IT" sz="2400" b="1" i="1" smtClean="0">
                                <a:latin typeface="Cambria Math" panose="02040503050406030204" pitchFamily="18" charset="0"/>
                              </a:rPr>
                              <m:t>𝒍</m:t>
                            </m:r>
                          </m:e>
                        </m:d>
                        <m:r>
                          <a:rPr lang="it-IT" sz="2400" b="1" i="1" smtClean="0">
                            <a:latin typeface="Cambria Math" panose="02040503050406030204" pitchFamily="18" charset="0"/>
                          </a:rPr>
                          <m:t> </m:t>
                        </m:r>
                        <m:r>
                          <a:rPr lang="it-IT" sz="2400" b="1" i="1" smtClean="0">
                            <a:latin typeface="Cambria Math" panose="02040503050406030204" pitchFamily="18" charset="0"/>
                          </a:rPr>
                          <m:t>𝒅𝒍</m:t>
                        </m:r>
                      </m:e>
                    </m:nary>
                  </m:oMath>
                </a14:m>
                <a:endParaRPr lang="it-IT" sz="2400" b="1" dirty="0"/>
              </a:p>
            </p:txBody>
          </p:sp>
        </mc:Choice>
        <mc:Fallback xmlns="">
          <p:sp>
            <p:nvSpPr>
              <p:cNvPr id="18" name="CasellaDiTesto 17"/>
              <p:cNvSpPr txBox="1">
                <a:spLocks noRot="1" noChangeAspect="1" noMove="1" noResize="1" noEditPoints="1" noAdjustHandles="1" noChangeArrowheads="1" noChangeShapeType="1" noTextEdit="1"/>
              </p:cNvSpPr>
              <p:nvPr/>
            </p:nvSpPr>
            <p:spPr>
              <a:xfrm>
                <a:off x="8363290" y="849004"/>
                <a:ext cx="2521844" cy="518668"/>
              </a:xfrm>
              <a:prstGeom prst="rect">
                <a:avLst/>
              </a:prstGeom>
              <a:blipFill>
                <a:blip r:embed="rId11"/>
                <a:stretch>
                  <a:fillRect l="-3865" t="-142353" b="-203529"/>
                </a:stretch>
              </a:blipFill>
            </p:spPr>
            <p:txBody>
              <a:bodyPr/>
              <a:lstStyle/>
              <a:p>
                <a:r>
                  <a:rPr lang="it-IT">
                    <a:noFill/>
                  </a:rPr>
                  <a:t> </a:t>
                </a:r>
              </a:p>
            </p:txBody>
          </p:sp>
        </mc:Fallback>
      </mc:AlternateContent>
      <p:pic>
        <p:nvPicPr>
          <p:cNvPr id="19" name="Immagine 18"/>
          <p:cNvPicPr>
            <a:picLocks noChangeAspect="1"/>
          </p:cNvPicPr>
          <p:nvPr/>
        </p:nvPicPr>
        <p:blipFill>
          <a:blip r:embed="rId12"/>
          <a:stretch>
            <a:fillRect/>
          </a:stretch>
        </p:blipFill>
        <p:spPr>
          <a:xfrm>
            <a:off x="5528783" y="3274075"/>
            <a:ext cx="1040539" cy="736562"/>
          </a:xfrm>
          <a:prstGeom prst="rect">
            <a:avLst/>
          </a:prstGeom>
        </p:spPr>
      </p:pic>
      <p:pic>
        <p:nvPicPr>
          <p:cNvPr id="20" name="Picture 2" descr="Risultati immagini per station6 novate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4395" y="3994527"/>
            <a:ext cx="934743" cy="822574"/>
          </a:xfrm>
          <a:prstGeom prst="rect">
            <a:avLst/>
          </a:prstGeom>
          <a:noFill/>
          <a:extLst>
            <a:ext uri="{909E8E84-426E-40DD-AFC4-6F175D3DCCD1}">
              <a14:hiddenFill xmlns:a14="http://schemas.microsoft.com/office/drawing/2010/main">
                <a:solidFill>
                  <a:srgbClr val="FFFFFF"/>
                </a:solidFill>
              </a14:hiddenFill>
            </a:ext>
          </a:extLst>
        </p:spPr>
      </p:pic>
      <p:pic>
        <p:nvPicPr>
          <p:cNvPr id="22" name="Immagine 21"/>
          <p:cNvPicPr>
            <a:picLocks noChangeAspect="1"/>
          </p:cNvPicPr>
          <p:nvPr/>
        </p:nvPicPr>
        <p:blipFill rotWithShape="1">
          <a:blip r:embed="rId14"/>
          <a:srcRect t="6109" b="15636"/>
          <a:stretch/>
        </p:blipFill>
        <p:spPr>
          <a:xfrm>
            <a:off x="7009217" y="5331149"/>
            <a:ext cx="3355512" cy="808522"/>
          </a:xfrm>
          <a:prstGeom prst="rect">
            <a:avLst/>
          </a:prstGeom>
        </p:spPr>
      </p:pic>
      <p:pic>
        <p:nvPicPr>
          <p:cNvPr id="21" name="Immagine 20"/>
          <p:cNvPicPr>
            <a:picLocks noChangeAspect="1"/>
          </p:cNvPicPr>
          <p:nvPr/>
        </p:nvPicPr>
        <p:blipFill>
          <a:blip r:embed="rId15"/>
          <a:stretch>
            <a:fillRect/>
          </a:stretch>
        </p:blipFill>
        <p:spPr>
          <a:xfrm>
            <a:off x="4791777" y="221852"/>
            <a:ext cx="2339961" cy="1483878"/>
          </a:xfrm>
          <a:prstGeom prst="rect">
            <a:avLst/>
          </a:prstGeom>
        </p:spPr>
      </p:pic>
    </p:spTree>
    <p:extLst>
      <p:ext uri="{BB962C8B-B14F-4D97-AF65-F5344CB8AC3E}">
        <p14:creationId xmlns:p14="http://schemas.microsoft.com/office/powerpoint/2010/main" val="36000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500"/>
                                        <p:tgtEl>
                                          <p:spTgt spid="8">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p:cNvSpPr/>
          <p:nvPr/>
        </p:nvSpPr>
        <p:spPr>
          <a:xfrm>
            <a:off x="274984" y="1163221"/>
            <a:ext cx="4685977" cy="2031325"/>
          </a:xfrm>
          <a:prstGeom prst="rect">
            <a:avLst/>
          </a:prstGeom>
          <a:ln>
            <a:solidFill>
              <a:srgbClr val="002D5E"/>
            </a:solidFill>
          </a:ln>
        </p:spPr>
        <p:txBody>
          <a:bodyPr wrap="square">
            <a:spAutoFit/>
          </a:bodyPr>
          <a:lstStyle/>
          <a:p>
            <a:r>
              <a:rPr lang="en-US" b="1" dirty="0" smtClean="0"/>
              <a:t>Phase “fluctuations”:</a:t>
            </a:r>
          </a:p>
          <a:p>
            <a:endParaRPr lang="en-US" b="1" dirty="0"/>
          </a:p>
          <a:p>
            <a:r>
              <a:rPr lang="en-US" dirty="0"/>
              <a:t>2</a:t>
            </a:r>
            <a:r>
              <a:rPr lang="en-US" dirty="0" smtClean="0"/>
              <a:t> mechanisms:  </a:t>
            </a:r>
          </a:p>
          <a:p>
            <a:r>
              <a:rPr lang="en-US" dirty="0" smtClean="0"/>
              <a:t>-</a:t>
            </a:r>
            <a:r>
              <a:rPr lang="en-US" b="1" u="sng" dirty="0" smtClean="0"/>
              <a:t>diffraction</a:t>
            </a:r>
            <a:r>
              <a:rPr lang="en-US" dirty="0" smtClean="0"/>
              <a:t> (small-scale irregularities)</a:t>
            </a:r>
          </a:p>
          <a:p>
            <a:r>
              <a:rPr lang="en-US" dirty="0" smtClean="0"/>
              <a:t>-refraction (all scale range and scaling with 1/f) </a:t>
            </a:r>
          </a:p>
          <a:p>
            <a:endParaRPr lang="en-US" dirty="0"/>
          </a:p>
          <a:p>
            <a:r>
              <a:rPr lang="en-US" b="1" dirty="0" smtClean="0"/>
              <a:t>Stochastic</a:t>
            </a:r>
            <a:r>
              <a:rPr lang="en-US" dirty="0" smtClean="0"/>
              <a:t> and deterministic effects</a:t>
            </a:r>
          </a:p>
        </p:txBody>
      </p:sp>
      <p:sp>
        <p:nvSpPr>
          <p:cNvPr id="23" name="Rettangolo 22"/>
          <p:cNvSpPr/>
          <p:nvPr/>
        </p:nvSpPr>
        <p:spPr>
          <a:xfrm>
            <a:off x="370234" y="371835"/>
            <a:ext cx="5535664" cy="523220"/>
          </a:xfrm>
          <a:prstGeom prst="rect">
            <a:avLst/>
          </a:prstGeom>
        </p:spPr>
        <p:txBody>
          <a:bodyPr wrap="square">
            <a:spAutoFit/>
          </a:bodyPr>
          <a:lstStyle/>
          <a:p>
            <a:r>
              <a:rPr lang="en-US" sz="2800" b="1" dirty="0" smtClean="0"/>
              <a:t>What is scintillation?</a:t>
            </a:r>
          </a:p>
        </p:txBody>
      </p:sp>
      <p:cxnSp>
        <p:nvCxnSpPr>
          <p:cNvPr id="25" name="Connettore 2 24"/>
          <p:cNvCxnSpPr/>
          <p:nvPr/>
        </p:nvCxnSpPr>
        <p:spPr>
          <a:xfrm flipH="1" flipV="1">
            <a:off x="5501946" y="622034"/>
            <a:ext cx="17090" cy="4913832"/>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6" name="Connettore 2 25"/>
          <p:cNvCxnSpPr/>
          <p:nvPr/>
        </p:nvCxnSpPr>
        <p:spPr>
          <a:xfrm>
            <a:off x="5519036" y="5535866"/>
            <a:ext cx="652044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7" name="CasellaDiTesto 26"/>
          <p:cNvSpPr txBox="1"/>
          <p:nvPr/>
        </p:nvSpPr>
        <p:spPr>
          <a:xfrm rot="16200000">
            <a:off x="4766641" y="2780727"/>
            <a:ext cx="1037463" cy="369332"/>
          </a:xfrm>
          <a:prstGeom prst="rect">
            <a:avLst/>
          </a:prstGeom>
          <a:noFill/>
        </p:spPr>
        <p:txBody>
          <a:bodyPr wrap="none" rtlCol="0">
            <a:spAutoFit/>
          </a:bodyPr>
          <a:lstStyle/>
          <a:p>
            <a:r>
              <a:rPr lang="it-IT" b="1" dirty="0" smtClean="0"/>
              <a:t>Log(PSD)</a:t>
            </a:r>
            <a:endParaRPr lang="it-IT" b="1" dirty="0"/>
          </a:p>
        </p:txBody>
      </p:sp>
      <p:sp>
        <p:nvSpPr>
          <p:cNvPr id="28" name="CasellaDiTesto 27"/>
          <p:cNvSpPr txBox="1"/>
          <p:nvPr/>
        </p:nvSpPr>
        <p:spPr>
          <a:xfrm>
            <a:off x="8485770" y="5774137"/>
            <a:ext cx="774571" cy="369332"/>
          </a:xfrm>
          <a:prstGeom prst="rect">
            <a:avLst/>
          </a:prstGeom>
          <a:noFill/>
        </p:spPr>
        <p:txBody>
          <a:bodyPr wrap="none" rtlCol="0">
            <a:spAutoFit/>
          </a:bodyPr>
          <a:lstStyle/>
          <a:p>
            <a:r>
              <a:rPr lang="it-IT" b="1" dirty="0" smtClean="0"/>
              <a:t>Log(</a:t>
            </a:r>
            <a:r>
              <a:rPr lang="it-IT" b="1" dirty="0" smtClean="0">
                <a:latin typeface="Symbol" panose="05050102010706020507" pitchFamily="18" charset="2"/>
              </a:rPr>
              <a:t>n</a:t>
            </a:r>
            <a:r>
              <a:rPr lang="it-IT" b="1" dirty="0" smtClean="0"/>
              <a:t>)</a:t>
            </a:r>
            <a:endParaRPr lang="it-IT" b="1" dirty="0"/>
          </a:p>
        </p:txBody>
      </p:sp>
      <p:cxnSp>
        <p:nvCxnSpPr>
          <p:cNvPr id="29" name="Connettore diritto 28"/>
          <p:cNvCxnSpPr/>
          <p:nvPr/>
        </p:nvCxnSpPr>
        <p:spPr>
          <a:xfrm>
            <a:off x="6236883" y="998049"/>
            <a:ext cx="5553876" cy="404634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a:xfrm>
            <a:off x="9042396" y="2960777"/>
            <a:ext cx="2726822" cy="198605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p:nvPr/>
        </p:nvCxnSpPr>
        <p:spPr>
          <a:xfrm>
            <a:off x="6309496" y="2912626"/>
            <a:ext cx="2732900" cy="4254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6247948" y="2540821"/>
            <a:ext cx="1165704" cy="369332"/>
          </a:xfrm>
          <a:prstGeom prst="rect">
            <a:avLst/>
          </a:prstGeom>
          <a:noFill/>
        </p:spPr>
        <p:txBody>
          <a:bodyPr wrap="none" rtlCol="0">
            <a:spAutoFit/>
          </a:bodyPr>
          <a:lstStyle/>
          <a:p>
            <a:r>
              <a:rPr lang="it-IT" dirty="0" err="1" smtClean="0">
                <a:solidFill>
                  <a:srgbClr val="FF0000"/>
                </a:solidFill>
              </a:rPr>
              <a:t>Amplitude</a:t>
            </a:r>
            <a:endParaRPr lang="it-IT" dirty="0">
              <a:solidFill>
                <a:srgbClr val="FF0000"/>
              </a:solidFill>
            </a:endParaRPr>
          </a:p>
        </p:txBody>
      </p:sp>
      <p:cxnSp>
        <p:nvCxnSpPr>
          <p:cNvPr id="33" name="Connettore diritto 32"/>
          <p:cNvCxnSpPr>
            <a:stCxn id="34" idx="0"/>
          </p:cNvCxnSpPr>
          <p:nvPr/>
        </p:nvCxnSpPr>
        <p:spPr>
          <a:xfrm>
            <a:off x="9019759" y="2860740"/>
            <a:ext cx="16600" cy="2675126"/>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Ovale 33"/>
          <p:cNvSpPr/>
          <p:nvPr/>
        </p:nvSpPr>
        <p:spPr>
          <a:xfrm>
            <a:off x="8924509" y="2860740"/>
            <a:ext cx="190500" cy="188853"/>
          </a:xfrm>
          <a:prstGeom prst="ellipse">
            <a:avLst/>
          </a:prstGeom>
          <a:solidFill>
            <a:schemeClr val="tx1">
              <a:alpha val="3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6" name="Connettore diritto 35"/>
          <p:cNvCxnSpPr/>
          <p:nvPr/>
        </p:nvCxnSpPr>
        <p:spPr>
          <a:xfrm>
            <a:off x="11779988" y="4552923"/>
            <a:ext cx="0" cy="982943"/>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11380489" y="5483933"/>
            <a:ext cx="844398" cy="400110"/>
          </a:xfrm>
          <a:prstGeom prst="rect">
            <a:avLst/>
          </a:prstGeom>
          <a:noFill/>
        </p:spPr>
        <p:txBody>
          <a:bodyPr wrap="none" rtlCol="0">
            <a:spAutoFit/>
          </a:bodyPr>
          <a:lstStyle/>
          <a:p>
            <a:r>
              <a:rPr lang="it-IT" sz="2000" dirty="0" err="1" smtClean="0">
                <a:latin typeface="Symbol" panose="05050102010706020507" pitchFamily="18" charset="2"/>
              </a:rPr>
              <a:t>n</a:t>
            </a:r>
            <a:r>
              <a:rPr lang="it-IT" sz="2000" baseline="-25000" dirty="0" err="1" smtClean="0"/>
              <a:t>Nyquist</a:t>
            </a:r>
            <a:endParaRPr lang="it-IT" sz="2000" baseline="-25000" dirty="0"/>
          </a:p>
        </p:txBody>
      </p:sp>
      <p:cxnSp>
        <p:nvCxnSpPr>
          <p:cNvPr id="39" name="Connettore diritto 38"/>
          <p:cNvCxnSpPr/>
          <p:nvPr/>
        </p:nvCxnSpPr>
        <p:spPr>
          <a:xfrm>
            <a:off x="7662282" y="2006404"/>
            <a:ext cx="8942" cy="3529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0" name="Immagine 39"/>
          <p:cNvPicPr>
            <a:picLocks noChangeAspect="1"/>
          </p:cNvPicPr>
          <p:nvPr/>
        </p:nvPicPr>
        <p:blipFill>
          <a:blip r:embed="rId4"/>
          <a:stretch>
            <a:fillRect/>
          </a:stretch>
        </p:blipFill>
        <p:spPr>
          <a:xfrm>
            <a:off x="9058819" y="1859233"/>
            <a:ext cx="2689255" cy="909632"/>
          </a:xfrm>
          <a:prstGeom prst="rect">
            <a:avLst/>
          </a:prstGeom>
        </p:spPr>
      </p:pic>
      <p:sp>
        <p:nvSpPr>
          <p:cNvPr id="41" name="Rettangolo 40"/>
          <p:cNvSpPr/>
          <p:nvPr/>
        </p:nvSpPr>
        <p:spPr>
          <a:xfrm>
            <a:off x="7375633" y="5540814"/>
            <a:ext cx="764953" cy="369332"/>
          </a:xfrm>
          <a:prstGeom prst="rect">
            <a:avLst/>
          </a:prstGeom>
        </p:spPr>
        <p:txBody>
          <a:bodyPr wrap="none">
            <a:spAutoFit/>
          </a:bodyPr>
          <a:lstStyle/>
          <a:p>
            <a:r>
              <a:rPr lang="en-US" dirty="0" smtClean="0"/>
              <a:t>0.1 Hz</a:t>
            </a:r>
            <a:endParaRPr lang="it-IT" dirty="0"/>
          </a:p>
        </p:txBody>
      </p:sp>
      <p:pic>
        <p:nvPicPr>
          <p:cNvPr id="45" name="Picture 3"/>
          <p:cNvPicPr>
            <a:picLocks noChangeAspect="1"/>
          </p:cNvPicPr>
          <p:nvPr/>
        </p:nvPicPr>
        <p:blipFill rotWithShape="1">
          <a:blip r:embed="rId5"/>
          <a:srcRect l="17149" t="22718" r="10215" b="7855"/>
          <a:stretch/>
        </p:blipFill>
        <p:spPr>
          <a:xfrm>
            <a:off x="9170562" y="4120836"/>
            <a:ext cx="906449" cy="564543"/>
          </a:xfrm>
          <a:prstGeom prst="rect">
            <a:avLst/>
          </a:prstGeom>
        </p:spPr>
      </p:pic>
      <p:sp>
        <p:nvSpPr>
          <p:cNvPr id="46" name="Rettangolo 45"/>
          <p:cNvSpPr/>
          <p:nvPr/>
        </p:nvSpPr>
        <p:spPr>
          <a:xfrm>
            <a:off x="328091" y="3916348"/>
            <a:ext cx="4704493" cy="1754326"/>
          </a:xfrm>
          <a:prstGeom prst="rect">
            <a:avLst/>
          </a:prstGeom>
          <a:ln>
            <a:solidFill>
              <a:srgbClr val="002D5E"/>
            </a:solidFill>
          </a:ln>
        </p:spPr>
        <p:txBody>
          <a:bodyPr wrap="square">
            <a:spAutoFit/>
          </a:bodyPr>
          <a:lstStyle/>
          <a:p>
            <a:r>
              <a:rPr lang="en-US" b="1" dirty="0" smtClean="0"/>
              <a:t>Amplitude scintillation:</a:t>
            </a:r>
          </a:p>
          <a:p>
            <a:endParaRPr lang="en-US" b="1" dirty="0"/>
          </a:p>
          <a:p>
            <a:r>
              <a:rPr lang="en-US" dirty="0" smtClean="0"/>
              <a:t>1 mechanism: </a:t>
            </a:r>
          </a:p>
          <a:p>
            <a:r>
              <a:rPr lang="en-US" dirty="0" smtClean="0"/>
              <a:t>diffraction triggered by small-scale irregularities</a:t>
            </a:r>
          </a:p>
          <a:p>
            <a:endParaRPr lang="en-US" dirty="0"/>
          </a:p>
          <a:p>
            <a:r>
              <a:rPr lang="en-US" dirty="0" smtClean="0"/>
              <a:t>Stochastic effect</a:t>
            </a:r>
          </a:p>
        </p:txBody>
      </p:sp>
      <p:sp>
        <p:nvSpPr>
          <p:cNvPr id="2" name="Rettangolo 1"/>
          <p:cNvSpPr/>
          <p:nvPr/>
        </p:nvSpPr>
        <p:spPr>
          <a:xfrm>
            <a:off x="6645522" y="867433"/>
            <a:ext cx="740908" cy="369332"/>
          </a:xfrm>
          <a:prstGeom prst="rect">
            <a:avLst/>
          </a:prstGeom>
        </p:spPr>
        <p:txBody>
          <a:bodyPr wrap="none">
            <a:spAutoFit/>
          </a:bodyPr>
          <a:lstStyle/>
          <a:p>
            <a:r>
              <a:rPr lang="it-IT" dirty="0" err="1">
                <a:solidFill>
                  <a:srgbClr val="0070C0"/>
                </a:solidFill>
              </a:rPr>
              <a:t>Phase</a:t>
            </a:r>
            <a:endParaRPr lang="it-IT" dirty="0"/>
          </a:p>
        </p:txBody>
      </p:sp>
      <p:sp>
        <p:nvSpPr>
          <p:cNvPr id="47" name="Rettangolo 46"/>
          <p:cNvSpPr/>
          <p:nvPr/>
        </p:nvSpPr>
        <p:spPr>
          <a:xfrm>
            <a:off x="9160506" y="4769804"/>
            <a:ext cx="2587568" cy="600164"/>
          </a:xfrm>
          <a:prstGeom prst="rect">
            <a:avLst/>
          </a:prstGeom>
        </p:spPr>
        <p:txBody>
          <a:bodyPr wrap="none">
            <a:spAutoFit/>
          </a:bodyPr>
          <a:lstStyle/>
          <a:p>
            <a:r>
              <a:rPr lang="en-US" sz="1100" dirty="0" err="1" smtClean="0">
                <a:latin typeface="Symbol" panose="05050102010706020507" pitchFamily="18" charset="2"/>
              </a:rPr>
              <a:t>n</a:t>
            </a:r>
            <a:r>
              <a:rPr lang="en-US" sz="1100" baseline="-25000" dirty="0" err="1" smtClean="0"/>
              <a:t>F</a:t>
            </a:r>
            <a:r>
              <a:rPr lang="en-US" sz="1100" dirty="0" smtClean="0"/>
              <a:t>: Fresnel’s Frequency</a:t>
            </a:r>
          </a:p>
          <a:p>
            <a:r>
              <a:rPr lang="en-US" sz="1100" dirty="0" smtClean="0"/>
              <a:t>V</a:t>
            </a:r>
            <a:r>
              <a:rPr lang="en-US" sz="1100" baseline="30000" dirty="0" smtClean="0"/>
              <a:t>REL</a:t>
            </a:r>
            <a:r>
              <a:rPr lang="en-US" sz="1100" dirty="0" smtClean="0"/>
              <a:t>: relative velocity ray-path-ionosphere</a:t>
            </a:r>
          </a:p>
          <a:p>
            <a:r>
              <a:rPr lang="en-US" sz="1100" dirty="0" err="1" smtClean="0"/>
              <a:t>d</a:t>
            </a:r>
            <a:r>
              <a:rPr lang="en-US" sz="1100" baseline="-25000" dirty="0" err="1" smtClean="0"/>
              <a:t>F</a:t>
            </a:r>
            <a:r>
              <a:rPr lang="en-US" sz="1100" dirty="0" smtClean="0"/>
              <a:t>=</a:t>
            </a:r>
            <a:r>
              <a:rPr lang="en-US" sz="1100" dirty="0" err="1" smtClean="0"/>
              <a:t>sqrt</a:t>
            </a:r>
            <a:r>
              <a:rPr lang="en-US" sz="1100" dirty="0" smtClean="0"/>
              <a:t>(2*</a:t>
            </a:r>
            <a:r>
              <a:rPr lang="en-US" sz="1100" dirty="0" smtClean="0">
                <a:latin typeface="Symbol" panose="05050102010706020507" pitchFamily="18" charset="2"/>
              </a:rPr>
              <a:t>l</a:t>
            </a:r>
            <a:r>
              <a:rPr lang="en-US" sz="1100" dirty="0" smtClean="0"/>
              <a:t>*</a:t>
            </a:r>
            <a:r>
              <a:rPr lang="en-US" sz="1100" dirty="0" err="1" smtClean="0"/>
              <a:t>h</a:t>
            </a:r>
            <a:r>
              <a:rPr lang="en-US" sz="1100" baseline="-25000" dirty="0" err="1" smtClean="0"/>
              <a:t>IPP</a:t>
            </a:r>
            <a:r>
              <a:rPr lang="en-US" sz="1100" dirty="0" smtClean="0"/>
              <a:t>)</a:t>
            </a:r>
            <a:endParaRPr lang="it-IT" sz="1100" dirty="0"/>
          </a:p>
        </p:txBody>
      </p:sp>
      <p:pic>
        <p:nvPicPr>
          <p:cNvPr id="48" name="Immagine 47"/>
          <p:cNvPicPr>
            <a:picLocks noChangeAspect="1"/>
          </p:cNvPicPr>
          <p:nvPr/>
        </p:nvPicPr>
        <p:blipFill>
          <a:blip r:embed="rId6"/>
          <a:stretch>
            <a:fillRect/>
          </a:stretch>
        </p:blipFill>
        <p:spPr>
          <a:xfrm>
            <a:off x="9233465" y="357605"/>
            <a:ext cx="2339961" cy="1483878"/>
          </a:xfrm>
          <a:prstGeom prst="rect">
            <a:avLst/>
          </a:prstGeom>
        </p:spPr>
      </p:pic>
      <p:sp>
        <p:nvSpPr>
          <p:cNvPr id="49" name="Rettangolo 48"/>
          <p:cNvSpPr/>
          <p:nvPr/>
        </p:nvSpPr>
        <p:spPr>
          <a:xfrm>
            <a:off x="7277879" y="5560495"/>
            <a:ext cx="862707" cy="340534"/>
          </a:xfrm>
          <a:prstGeom prst="rect">
            <a:avLst/>
          </a:prstGeom>
          <a:solidFill>
            <a:srgbClr val="E50503">
              <a:alpha val="18000"/>
            </a:srgbClr>
          </a:solidFill>
          <a:ln>
            <a:solidFill>
              <a:srgbClr val="E505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p:cNvSpPr/>
          <p:nvPr/>
        </p:nvSpPr>
        <p:spPr>
          <a:xfrm>
            <a:off x="5713046" y="4572151"/>
            <a:ext cx="1925165" cy="646331"/>
          </a:xfrm>
          <a:prstGeom prst="rect">
            <a:avLst/>
          </a:prstGeom>
        </p:spPr>
        <p:txBody>
          <a:bodyPr wrap="square">
            <a:spAutoFit/>
          </a:bodyPr>
          <a:lstStyle/>
          <a:p>
            <a:r>
              <a:rPr lang="en-US" dirty="0" smtClean="0"/>
              <a:t>Not suitable at high-latitudes</a:t>
            </a:r>
            <a:endParaRPr lang="it-IT" dirty="0"/>
          </a:p>
        </p:txBody>
      </p:sp>
      <p:cxnSp>
        <p:nvCxnSpPr>
          <p:cNvPr id="51" name="Connettore 2 50"/>
          <p:cNvCxnSpPr>
            <a:stCxn id="50" idx="2"/>
            <a:endCxn id="49" idx="1"/>
          </p:cNvCxnSpPr>
          <p:nvPr/>
        </p:nvCxnSpPr>
        <p:spPr>
          <a:xfrm>
            <a:off x="6675629" y="5218482"/>
            <a:ext cx="602250" cy="512280"/>
          </a:xfrm>
          <a:prstGeom prst="straightConnector1">
            <a:avLst/>
          </a:prstGeom>
          <a:ln w="57150" cmpd="sng">
            <a:solidFill>
              <a:srgbClr val="E50503"/>
            </a:solidFill>
            <a:tailEnd type="triangle"/>
          </a:ln>
        </p:spPr>
        <p:style>
          <a:lnRef idx="2">
            <a:schemeClr val="accent2"/>
          </a:lnRef>
          <a:fillRef idx="0">
            <a:schemeClr val="accent2"/>
          </a:fillRef>
          <a:effectRef idx="1">
            <a:schemeClr val="accent2"/>
          </a:effectRef>
          <a:fontRef idx="minor">
            <a:schemeClr val="tx1"/>
          </a:fontRef>
        </p:style>
      </p:cxnSp>
      <p:sp>
        <p:nvSpPr>
          <p:cNvPr id="52" name="CasellaDiTesto 51"/>
          <p:cNvSpPr txBox="1"/>
          <p:nvPr/>
        </p:nvSpPr>
        <p:spPr>
          <a:xfrm>
            <a:off x="8434472" y="5435848"/>
            <a:ext cx="1491947" cy="400110"/>
          </a:xfrm>
          <a:prstGeom prst="rect">
            <a:avLst/>
          </a:prstGeom>
          <a:noFill/>
        </p:spPr>
        <p:txBody>
          <a:bodyPr wrap="none" rtlCol="0">
            <a:spAutoFit/>
          </a:bodyPr>
          <a:lstStyle/>
          <a:p>
            <a:r>
              <a:rPr lang="it-IT" sz="2000" dirty="0" err="1" smtClean="0">
                <a:latin typeface="Symbol" panose="05050102010706020507" pitchFamily="18" charset="2"/>
              </a:rPr>
              <a:t>n</a:t>
            </a:r>
            <a:r>
              <a:rPr lang="it-IT" sz="2000" baseline="-25000" dirty="0" err="1" smtClean="0"/>
              <a:t>cutoff</a:t>
            </a:r>
            <a:r>
              <a:rPr lang="it-IT" sz="2000" dirty="0" smtClean="0"/>
              <a:t>=</a:t>
            </a:r>
            <a:r>
              <a:rPr lang="it-IT" sz="2000" dirty="0" err="1" smtClean="0">
                <a:latin typeface="Symbol" panose="05050102010706020507" pitchFamily="18" charset="2"/>
              </a:rPr>
              <a:t>n</a:t>
            </a:r>
            <a:r>
              <a:rPr lang="it-IT" sz="2000" baseline="-25000" dirty="0" err="1" smtClean="0"/>
              <a:t>Fresnel</a:t>
            </a:r>
            <a:endParaRPr lang="it-IT" sz="2000" baseline="-25000" dirty="0"/>
          </a:p>
        </p:txBody>
      </p:sp>
    </p:spTree>
    <p:extLst>
      <p:ext uri="{BB962C8B-B14F-4D97-AF65-F5344CB8AC3E}">
        <p14:creationId xmlns:p14="http://schemas.microsoft.com/office/powerpoint/2010/main" val="411226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par>
                                <p:cTn id="60" presetID="10"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0" presetClass="entr" presetSubtype="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P spid="37" grpId="0"/>
      <p:bldP spid="41" grpId="0"/>
      <p:bldP spid="2" grpId="0"/>
      <p:bldP spid="47" grpId="0"/>
      <p:bldP spid="49" grpId="0" animBg="1"/>
      <p:bldP spid="50"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15" name="Rettangolo 14"/>
          <p:cNvSpPr/>
          <p:nvPr/>
        </p:nvSpPr>
        <p:spPr>
          <a:xfrm>
            <a:off x="156411" y="254351"/>
            <a:ext cx="10373226" cy="523220"/>
          </a:xfrm>
          <a:prstGeom prst="rect">
            <a:avLst/>
          </a:prstGeom>
        </p:spPr>
        <p:txBody>
          <a:bodyPr wrap="square">
            <a:spAutoFit/>
          </a:bodyPr>
          <a:lstStyle/>
          <a:p>
            <a:r>
              <a:rPr lang="en-GB" sz="2800" dirty="0"/>
              <a:t>What we can </a:t>
            </a:r>
            <a:r>
              <a:rPr lang="en-GB" sz="2800" dirty="0" smtClean="0"/>
              <a:t>actually understand </a:t>
            </a:r>
            <a:r>
              <a:rPr lang="en-GB" sz="2800" dirty="0"/>
              <a:t>with scintillation climatology</a:t>
            </a:r>
          </a:p>
        </p:txBody>
      </p:sp>
      <p:sp>
        <p:nvSpPr>
          <p:cNvPr id="17" name="Rettangolo 16"/>
          <p:cNvSpPr/>
          <p:nvPr/>
        </p:nvSpPr>
        <p:spPr>
          <a:xfrm>
            <a:off x="6828222" y="5343706"/>
            <a:ext cx="5633273" cy="369332"/>
          </a:xfrm>
          <a:prstGeom prst="rect">
            <a:avLst/>
          </a:prstGeom>
        </p:spPr>
        <p:txBody>
          <a:bodyPr wrap="none">
            <a:spAutoFit/>
          </a:bodyPr>
          <a:lstStyle/>
          <a:p>
            <a:r>
              <a:rPr lang="en-US" dirty="0" smtClean="0"/>
              <a:t>Semi-empirical models are often a good compromise</a:t>
            </a:r>
            <a:endParaRPr lang="it-IT" dirty="0"/>
          </a:p>
        </p:txBody>
      </p:sp>
      <p:pic>
        <p:nvPicPr>
          <p:cNvPr id="18" name="Immagine 17"/>
          <p:cNvPicPr>
            <a:picLocks noChangeAspect="1"/>
          </p:cNvPicPr>
          <p:nvPr/>
        </p:nvPicPr>
        <p:blipFill>
          <a:blip r:embed="rId4"/>
          <a:stretch>
            <a:fillRect/>
          </a:stretch>
        </p:blipFill>
        <p:spPr>
          <a:xfrm>
            <a:off x="292057" y="1553614"/>
            <a:ext cx="11607885" cy="3538691"/>
          </a:xfrm>
          <a:prstGeom prst="rect">
            <a:avLst/>
          </a:prstGeom>
        </p:spPr>
      </p:pic>
    </p:spTree>
    <p:extLst>
      <p:ext uri="{BB962C8B-B14F-4D97-AF65-F5344CB8AC3E}">
        <p14:creationId xmlns:p14="http://schemas.microsoft.com/office/powerpoint/2010/main" val="353683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4"/>
          <a:stretch>
            <a:fillRect/>
          </a:stretch>
        </p:blipFill>
        <p:spPr>
          <a:xfrm>
            <a:off x="6096000" y="1491292"/>
            <a:ext cx="5265821" cy="3510547"/>
          </a:xfrm>
          <a:prstGeom prst="rect">
            <a:avLst/>
          </a:prstGeom>
        </p:spPr>
      </p:pic>
      <p:sp>
        <p:nvSpPr>
          <p:cNvPr id="9" name="Rettangolo 8"/>
          <p:cNvSpPr/>
          <p:nvPr/>
        </p:nvSpPr>
        <p:spPr>
          <a:xfrm>
            <a:off x="409931" y="335579"/>
            <a:ext cx="6598473" cy="480131"/>
          </a:xfrm>
          <a:prstGeom prst="rect">
            <a:avLst/>
          </a:prstGeom>
        </p:spPr>
        <p:txBody>
          <a:bodyPr wrap="none">
            <a:spAutoFit/>
          </a:bodyPr>
          <a:lstStyle/>
          <a:p>
            <a:pPr>
              <a:lnSpc>
                <a:spcPct val="90000"/>
              </a:lnSpc>
              <a:spcBef>
                <a:spcPts val="1000"/>
              </a:spcBef>
            </a:pPr>
            <a:r>
              <a:rPr lang="it-IT" sz="2800" dirty="0"/>
              <a:t>How to </a:t>
            </a:r>
            <a:r>
              <a:rPr lang="it-IT" sz="2800" dirty="0" err="1"/>
              <a:t>cook</a:t>
            </a:r>
            <a:r>
              <a:rPr lang="it-IT" sz="2800" dirty="0"/>
              <a:t> a </a:t>
            </a:r>
            <a:r>
              <a:rPr lang="it-IT" sz="2800" dirty="0" err="1"/>
              <a:t>good</a:t>
            </a:r>
            <a:r>
              <a:rPr lang="it-IT" sz="2800" dirty="0"/>
              <a:t> </a:t>
            </a:r>
            <a:r>
              <a:rPr lang="it-IT" sz="2800" dirty="0" err="1" smtClean="0"/>
              <a:t>scintillation</a:t>
            </a:r>
            <a:r>
              <a:rPr lang="it-IT" sz="2800" dirty="0" smtClean="0"/>
              <a:t> </a:t>
            </a:r>
            <a:r>
              <a:rPr lang="it-IT" sz="2800" dirty="0" err="1" smtClean="0"/>
              <a:t>climatology</a:t>
            </a:r>
            <a:endParaRPr lang="it-IT" sz="2800" dirty="0"/>
          </a:p>
        </p:txBody>
      </p:sp>
      <p:sp>
        <p:nvSpPr>
          <p:cNvPr id="10" name="Rettangolo 9"/>
          <p:cNvSpPr/>
          <p:nvPr/>
        </p:nvSpPr>
        <p:spPr>
          <a:xfrm>
            <a:off x="409931" y="815710"/>
            <a:ext cx="6386727" cy="6309420"/>
          </a:xfrm>
          <a:prstGeom prst="rect">
            <a:avLst/>
          </a:prstGeom>
        </p:spPr>
        <p:txBody>
          <a:bodyPr wrap="square">
            <a:spAutoFit/>
          </a:bodyPr>
          <a:lstStyle/>
          <a:p>
            <a:pPr algn="just"/>
            <a:r>
              <a:rPr lang="en-US" sz="2000" b="1" dirty="0" smtClean="0"/>
              <a:t>Ingredients:</a:t>
            </a:r>
          </a:p>
          <a:p>
            <a:pPr algn="just"/>
            <a:endParaRPr lang="en-US" sz="1600" dirty="0" smtClean="0"/>
          </a:p>
          <a:p>
            <a:pPr algn="just"/>
            <a:r>
              <a:rPr lang="en-US" sz="1600" dirty="0" smtClean="0"/>
              <a:t>Suitable Network(s) of ISMR’s</a:t>
            </a:r>
          </a:p>
          <a:p>
            <a:pPr marL="285750" indent="-285750" algn="just">
              <a:buFont typeface="Arial" panose="020B0604020202020204" pitchFamily="34" charset="0"/>
              <a:buChar char="•"/>
            </a:pPr>
            <a:r>
              <a:rPr lang="en-US" sz="1600" dirty="0" smtClean="0"/>
              <a:t>If not available, geodetic receivers offer proxies</a:t>
            </a:r>
          </a:p>
          <a:p>
            <a:pPr marL="285750" indent="-285750" algn="just">
              <a:buFont typeface="Arial" panose="020B0604020202020204" pitchFamily="34" charset="0"/>
              <a:buChar char="•"/>
            </a:pPr>
            <a:endParaRPr lang="en-US" sz="1600" dirty="0" smtClean="0"/>
          </a:p>
          <a:p>
            <a:pPr algn="just"/>
            <a:r>
              <a:rPr lang="en-US" sz="1600" dirty="0" smtClean="0"/>
              <a:t>A big bunch of good scintillation data</a:t>
            </a:r>
          </a:p>
          <a:p>
            <a:pPr marL="285750" indent="-285750" algn="just">
              <a:buFont typeface="Arial" panose="020B0604020202020204" pitchFamily="34" charset="0"/>
              <a:buChar char="•"/>
            </a:pPr>
            <a:r>
              <a:rPr lang="en-US" sz="1600" dirty="0" smtClean="0"/>
              <a:t>The longer, the better</a:t>
            </a:r>
          </a:p>
          <a:p>
            <a:pPr marL="285750" indent="-285750" algn="just">
              <a:buFont typeface="Arial" panose="020B0604020202020204" pitchFamily="34" charset="0"/>
              <a:buChar char="•"/>
            </a:pPr>
            <a:r>
              <a:rPr lang="en-US" sz="1600" dirty="0" smtClean="0"/>
              <a:t>Data quality, selection and integration is an issue</a:t>
            </a:r>
          </a:p>
          <a:p>
            <a:pPr algn="just"/>
            <a:endParaRPr lang="en-US" sz="1600" dirty="0" smtClean="0"/>
          </a:p>
          <a:p>
            <a:pPr algn="just"/>
            <a:r>
              <a:rPr lang="en-US" sz="1600" dirty="0" smtClean="0"/>
              <a:t>Clear ideas about the phenomenon you want to model</a:t>
            </a:r>
          </a:p>
          <a:p>
            <a:pPr marL="285750" indent="-285750" algn="just">
              <a:buFont typeface="Arial" panose="020B0604020202020204" pitchFamily="34" charset="0"/>
              <a:buChar char="•"/>
            </a:pPr>
            <a:r>
              <a:rPr lang="en-US" sz="1600" dirty="0" smtClean="0"/>
              <a:t>System of coordinates</a:t>
            </a:r>
          </a:p>
          <a:p>
            <a:pPr marL="285750" indent="-285750" algn="just">
              <a:buFont typeface="Arial" panose="020B0604020202020204" pitchFamily="34" charset="0"/>
              <a:buChar char="•"/>
            </a:pPr>
            <a:r>
              <a:rPr lang="en-US" sz="1600" dirty="0" smtClean="0"/>
              <a:t>Cut/Thresholds on investigated parameters</a:t>
            </a:r>
          </a:p>
          <a:p>
            <a:pPr marL="285750" indent="-285750" algn="just">
              <a:buFont typeface="Arial" panose="020B0604020202020204" pitchFamily="34" charset="0"/>
              <a:buChar char="•"/>
            </a:pPr>
            <a:r>
              <a:rPr lang="en-US" sz="1600" dirty="0" smtClean="0"/>
              <a:t>Physical assumptions</a:t>
            </a:r>
          </a:p>
          <a:p>
            <a:pPr algn="just"/>
            <a:endParaRPr lang="en-US" sz="1600" dirty="0" smtClean="0"/>
          </a:p>
          <a:p>
            <a:pPr algn="just"/>
            <a:r>
              <a:rPr lang="en-US" sz="1600" dirty="0" smtClean="0"/>
              <a:t>Companion </a:t>
            </a:r>
            <a:r>
              <a:rPr lang="en-US" sz="1600" dirty="0"/>
              <a:t>sets of parameters to sort your climatology</a:t>
            </a:r>
          </a:p>
          <a:p>
            <a:pPr marL="285750" indent="-285750" algn="just">
              <a:buFont typeface="Arial" panose="020B0604020202020204" pitchFamily="34" charset="0"/>
              <a:buChar char="•"/>
            </a:pPr>
            <a:r>
              <a:rPr lang="en-US" sz="1600" dirty="0"/>
              <a:t>Geomagnetic activity indices</a:t>
            </a:r>
          </a:p>
          <a:p>
            <a:pPr marL="285750" indent="-285750" algn="just">
              <a:buFont typeface="Arial" panose="020B0604020202020204" pitchFamily="34" charset="0"/>
              <a:buChar char="•"/>
            </a:pPr>
            <a:r>
              <a:rPr lang="en-US" sz="1600" dirty="0"/>
              <a:t>Solar activity indices</a:t>
            </a:r>
          </a:p>
          <a:p>
            <a:pPr marL="285750" indent="-285750" algn="just">
              <a:buFont typeface="Arial" panose="020B0604020202020204" pitchFamily="34" charset="0"/>
              <a:buChar char="•"/>
            </a:pPr>
            <a:r>
              <a:rPr lang="en-US" sz="1600" dirty="0"/>
              <a:t>Solar Wind </a:t>
            </a:r>
            <a:r>
              <a:rPr lang="en-US" sz="1600" dirty="0" smtClean="0"/>
              <a:t>parameters</a:t>
            </a:r>
          </a:p>
          <a:p>
            <a:pPr marL="285750" indent="-285750" algn="just">
              <a:buFont typeface="Arial" panose="020B0604020202020204" pitchFamily="34" charset="0"/>
              <a:buChar char="•"/>
            </a:pPr>
            <a:r>
              <a:rPr lang="en-US" sz="1600" dirty="0" smtClean="0"/>
              <a:t>Auroral indices</a:t>
            </a:r>
          </a:p>
          <a:p>
            <a:pPr marL="285750" indent="-285750" algn="just">
              <a:buFont typeface="Arial" panose="020B0604020202020204" pitchFamily="34" charset="0"/>
              <a:buChar char="•"/>
            </a:pPr>
            <a:r>
              <a:rPr lang="en-US" sz="1600" dirty="0" smtClean="0"/>
              <a:t>…</a:t>
            </a:r>
            <a:endParaRPr lang="en-US" sz="1600" dirty="0"/>
          </a:p>
          <a:p>
            <a:pPr marL="285750" indent="-285750" algn="just">
              <a:buFont typeface="Arial" panose="020B0604020202020204" pitchFamily="34" charset="0"/>
              <a:buChar char="•"/>
            </a:pPr>
            <a:endParaRPr lang="en-US" sz="1600" dirty="0" smtClean="0"/>
          </a:p>
          <a:p>
            <a:pPr marL="285750" indent="-285750" algn="just">
              <a:buFont typeface="Arial" panose="020B0604020202020204" pitchFamily="34" charset="0"/>
              <a:buChar char="•"/>
            </a:pPr>
            <a:endParaRPr lang="en-US" sz="1600" dirty="0" smtClean="0"/>
          </a:p>
          <a:p>
            <a:pPr algn="just"/>
            <a:endParaRPr lang="en-US" sz="1600" dirty="0" smtClean="0"/>
          </a:p>
          <a:p>
            <a:pPr algn="just"/>
            <a:endParaRPr lang="en-US" sz="1600" dirty="0" smtClean="0"/>
          </a:p>
          <a:p>
            <a:pPr algn="just"/>
            <a:r>
              <a:rPr lang="en-US" sz="1600" dirty="0" smtClean="0"/>
              <a:t> </a:t>
            </a:r>
          </a:p>
        </p:txBody>
      </p:sp>
    </p:spTree>
    <p:extLst>
      <p:ext uri="{BB962C8B-B14F-4D97-AF65-F5344CB8AC3E}">
        <p14:creationId xmlns:p14="http://schemas.microsoft.com/office/powerpoint/2010/main" val="292249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Effect transition="in" filter="fade">
                                      <p:cBhvr>
                                        <p:cTn id="11" dur="500"/>
                                        <p:tgtEl>
                                          <p:spTgt spid="10">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5" end="5"/>
                                            </p:txEl>
                                          </p:spTgt>
                                        </p:tgtEl>
                                        <p:attrNameLst>
                                          <p:attrName>style.visibility</p:attrName>
                                        </p:attrNameLst>
                                      </p:cBhvr>
                                      <p:to>
                                        <p:strVal val="visible"/>
                                      </p:to>
                                    </p:set>
                                    <p:animEffect transition="in" filter="fade">
                                      <p:cBhvr>
                                        <p:cTn id="16" dur="500"/>
                                        <p:tgtEl>
                                          <p:spTgt spid="10">
                                            <p:txEl>
                                              <p:pRg st="5" end="5"/>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xEl>
                                              <p:pRg st="6" end="6"/>
                                            </p:txEl>
                                          </p:spTgt>
                                        </p:tgtEl>
                                        <p:attrNameLst>
                                          <p:attrName>style.visibility</p:attrName>
                                        </p:attrNameLst>
                                      </p:cBhvr>
                                      <p:to>
                                        <p:strVal val="visible"/>
                                      </p:to>
                                    </p:set>
                                    <p:animEffect transition="in" filter="fade">
                                      <p:cBhvr>
                                        <p:cTn id="20" dur="500"/>
                                        <p:tgtEl>
                                          <p:spTgt spid="10">
                                            <p:txEl>
                                              <p:pRg st="6" end="6"/>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0">
                                            <p:txEl>
                                              <p:pRg st="7" end="7"/>
                                            </p:txEl>
                                          </p:spTgt>
                                        </p:tgtEl>
                                        <p:attrNameLst>
                                          <p:attrName>style.visibility</p:attrName>
                                        </p:attrNameLst>
                                      </p:cBhvr>
                                      <p:to>
                                        <p:strVal val="visible"/>
                                      </p:to>
                                    </p:set>
                                    <p:animEffect transition="in" filter="fade">
                                      <p:cBhvr>
                                        <p:cTn id="24" dur="500"/>
                                        <p:tgtEl>
                                          <p:spTgt spid="10">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animEffect transition="in" filter="fade">
                                      <p:cBhvr>
                                        <p:cTn id="29" dur="500"/>
                                        <p:tgtEl>
                                          <p:spTgt spid="10">
                                            <p:txEl>
                                              <p:pRg st="9" end="9"/>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0">
                                            <p:txEl>
                                              <p:pRg st="10" end="10"/>
                                            </p:txEl>
                                          </p:spTgt>
                                        </p:tgtEl>
                                        <p:attrNameLst>
                                          <p:attrName>style.visibility</p:attrName>
                                        </p:attrNameLst>
                                      </p:cBhvr>
                                      <p:to>
                                        <p:strVal val="visible"/>
                                      </p:to>
                                    </p:set>
                                    <p:animEffect transition="in" filter="fade">
                                      <p:cBhvr>
                                        <p:cTn id="33" dur="500"/>
                                        <p:tgtEl>
                                          <p:spTgt spid="10">
                                            <p:txEl>
                                              <p:pRg st="10" end="10"/>
                                            </p:txEl>
                                          </p:spTgt>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0">
                                            <p:txEl>
                                              <p:pRg st="11" end="11"/>
                                            </p:txEl>
                                          </p:spTgt>
                                        </p:tgtEl>
                                        <p:attrNameLst>
                                          <p:attrName>style.visibility</p:attrName>
                                        </p:attrNameLst>
                                      </p:cBhvr>
                                      <p:to>
                                        <p:strVal val="visible"/>
                                      </p:to>
                                    </p:set>
                                    <p:animEffect transition="in" filter="fade">
                                      <p:cBhvr>
                                        <p:cTn id="37" dur="500"/>
                                        <p:tgtEl>
                                          <p:spTgt spid="10">
                                            <p:txEl>
                                              <p:pRg st="11" end="11"/>
                                            </p:txEl>
                                          </p:spTgt>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10">
                                            <p:txEl>
                                              <p:pRg st="12" end="12"/>
                                            </p:txEl>
                                          </p:spTgt>
                                        </p:tgtEl>
                                        <p:attrNameLst>
                                          <p:attrName>style.visibility</p:attrName>
                                        </p:attrNameLst>
                                      </p:cBhvr>
                                      <p:to>
                                        <p:strVal val="visible"/>
                                      </p:to>
                                    </p:set>
                                    <p:animEffect transition="in" filter="fade">
                                      <p:cBhvr>
                                        <p:cTn id="41" dur="500"/>
                                        <p:tgtEl>
                                          <p:spTgt spid="10">
                                            <p:txEl>
                                              <p:pRg st="12" end="1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xEl>
                                              <p:pRg st="14" end="14"/>
                                            </p:txEl>
                                          </p:spTgt>
                                        </p:tgtEl>
                                        <p:attrNameLst>
                                          <p:attrName>style.visibility</p:attrName>
                                        </p:attrNameLst>
                                      </p:cBhvr>
                                      <p:to>
                                        <p:strVal val="visible"/>
                                      </p:to>
                                    </p:set>
                                    <p:animEffect transition="in" filter="fade">
                                      <p:cBhvr>
                                        <p:cTn id="46" dur="500"/>
                                        <p:tgtEl>
                                          <p:spTgt spid="10">
                                            <p:txEl>
                                              <p:pRg st="14" end="14"/>
                                            </p:txEl>
                                          </p:spTgt>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0">
                                            <p:txEl>
                                              <p:pRg st="15" end="15"/>
                                            </p:txEl>
                                          </p:spTgt>
                                        </p:tgtEl>
                                        <p:attrNameLst>
                                          <p:attrName>style.visibility</p:attrName>
                                        </p:attrNameLst>
                                      </p:cBhvr>
                                      <p:to>
                                        <p:strVal val="visible"/>
                                      </p:to>
                                    </p:set>
                                    <p:animEffect transition="in" filter="fade">
                                      <p:cBhvr>
                                        <p:cTn id="50" dur="500"/>
                                        <p:tgtEl>
                                          <p:spTgt spid="10">
                                            <p:txEl>
                                              <p:pRg st="15" end="15"/>
                                            </p:txEl>
                                          </p:spTgt>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10">
                                            <p:txEl>
                                              <p:pRg st="16" end="16"/>
                                            </p:txEl>
                                          </p:spTgt>
                                        </p:tgtEl>
                                        <p:attrNameLst>
                                          <p:attrName>style.visibility</p:attrName>
                                        </p:attrNameLst>
                                      </p:cBhvr>
                                      <p:to>
                                        <p:strVal val="visible"/>
                                      </p:to>
                                    </p:set>
                                    <p:animEffect transition="in" filter="fade">
                                      <p:cBhvr>
                                        <p:cTn id="54" dur="500"/>
                                        <p:tgtEl>
                                          <p:spTgt spid="10">
                                            <p:txEl>
                                              <p:pRg st="16" end="16"/>
                                            </p:txEl>
                                          </p:spTgt>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10">
                                            <p:txEl>
                                              <p:pRg st="17" end="17"/>
                                            </p:txEl>
                                          </p:spTgt>
                                        </p:tgtEl>
                                        <p:attrNameLst>
                                          <p:attrName>style.visibility</p:attrName>
                                        </p:attrNameLst>
                                      </p:cBhvr>
                                      <p:to>
                                        <p:strVal val="visible"/>
                                      </p:to>
                                    </p:set>
                                    <p:animEffect transition="in" filter="fade">
                                      <p:cBhvr>
                                        <p:cTn id="58" dur="500"/>
                                        <p:tgtEl>
                                          <p:spTgt spid="10">
                                            <p:txEl>
                                              <p:pRg st="17" end="17"/>
                                            </p:txEl>
                                          </p:spTgt>
                                        </p:tgtEl>
                                      </p:cBhvr>
                                    </p:animEffec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10">
                                            <p:txEl>
                                              <p:pRg st="18" end="18"/>
                                            </p:txEl>
                                          </p:spTgt>
                                        </p:tgtEl>
                                        <p:attrNameLst>
                                          <p:attrName>style.visibility</p:attrName>
                                        </p:attrNameLst>
                                      </p:cBhvr>
                                      <p:to>
                                        <p:strVal val="visible"/>
                                      </p:to>
                                    </p:set>
                                    <p:animEffect transition="in" filter="fade">
                                      <p:cBhvr>
                                        <p:cTn id="62" dur="500"/>
                                        <p:tgtEl>
                                          <p:spTgt spid="10">
                                            <p:txEl>
                                              <p:pRg st="18" end="18"/>
                                            </p:txEl>
                                          </p:spTgt>
                                        </p:tgtEl>
                                      </p:cBhvr>
                                    </p:animEffect>
                                  </p:childTnLst>
                                </p:cTn>
                              </p:par>
                            </p:childTnLst>
                          </p:cTn>
                        </p:par>
                        <p:par>
                          <p:cTn id="63" fill="hold">
                            <p:stCondLst>
                              <p:cond delay="2500"/>
                            </p:stCondLst>
                            <p:childTnLst>
                              <p:par>
                                <p:cTn id="64" presetID="10" presetClass="entr" presetSubtype="0" fill="hold" nodeType="afterEffect">
                                  <p:stCondLst>
                                    <p:cond delay="0"/>
                                  </p:stCondLst>
                                  <p:childTnLst>
                                    <p:set>
                                      <p:cBhvr>
                                        <p:cTn id="65" dur="1" fill="hold">
                                          <p:stCondLst>
                                            <p:cond delay="0"/>
                                          </p:stCondLst>
                                        </p:cTn>
                                        <p:tgtEl>
                                          <p:spTgt spid="10">
                                            <p:txEl>
                                              <p:pRg st="19" end="19"/>
                                            </p:txEl>
                                          </p:spTgt>
                                        </p:tgtEl>
                                        <p:attrNameLst>
                                          <p:attrName>style.visibility</p:attrName>
                                        </p:attrNameLst>
                                      </p:cBhvr>
                                      <p:to>
                                        <p:strVal val="visible"/>
                                      </p:to>
                                    </p:set>
                                    <p:animEffect transition="in" filter="fade">
                                      <p:cBhvr>
                                        <p:cTn id="66" dur="500"/>
                                        <p:tgtEl>
                                          <p:spTgt spid="10">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125336" y="1005495"/>
            <a:ext cx="12066663" cy="51723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000" b="1" u="sng" dirty="0" smtClean="0"/>
              <a:t>Maps</a:t>
            </a:r>
            <a:r>
              <a:rPr lang="en-US" sz="2000" dirty="0" smtClean="0"/>
              <a:t> of ionospheric scintillation and TEC derived parameters</a:t>
            </a:r>
          </a:p>
          <a:p>
            <a:pPr lvl="1" indent="-171450">
              <a:lnSpc>
                <a:spcPct val="120000"/>
              </a:lnSpc>
              <a:spcBef>
                <a:spcPts val="600"/>
              </a:spcBef>
              <a:buFont typeface="+mj-lt"/>
              <a:buAutoNum type="arabicPeriod"/>
            </a:pPr>
            <a:r>
              <a:rPr lang="en-US" sz="1600" dirty="0" smtClean="0"/>
              <a:t>Mean value and standard deviation</a:t>
            </a:r>
          </a:p>
          <a:p>
            <a:pPr lvl="1" indent="-171450">
              <a:lnSpc>
                <a:spcPct val="120000"/>
              </a:lnSpc>
              <a:buFont typeface="+mj-lt"/>
              <a:buAutoNum type="arabicPeriod"/>
            </a:pPr>
            <a:r>
              <a:rPr lang="en-US" sz="1600" dirty="0" smtClean="0"/>
              <a:t>Occurrence above user-defined thresholds</a:t>
            </a:r>
          </a:p>
          <a:p>
            <a:pPr>
              <a:lnSpc>
                <a:spcPct val="120000"/>
              </a:lnSpc>
              <a:buFont typeface="Arial" panose="020B0604020202020204" pitchFamily="34" charset="0"/>
              <a:buNone/>
            </a:pPr>
            <a:r>
              <a:rPr lang="en-US" sz="2000" dirty="0" smtClean="0"/>
              <a:t>of the </a:t>
            </a:r>
            <a:r>
              <a:rPr lang="en-US" sz="2000" u="sng" dirty="0" smtClean="0"/>
              <a:t>main parameters measured by modern GNSS receivers for scintillation</a:t>
            </a:r>
          </a:p>
          <a:p>
            <a:pPr>
              <a:lnSpc>
                <a:spcPct val="120000"/>
              </a:lnSpc>
            </a:pPr>
            <a:r>
              <a:rPr lang="en-US" sz="2000" dirty="0" smtClean="0"/>
              <a:t>Mainly Scintillation indices (S</a:t>
            </a:r>
            <a:r>
              <a:rPr lang="en-US" sz="2000" baseline="-25000" dirty="0" smtClean="0"/>
              <a:t>4</a:t>
            </a:r>
            <a:r>
              <a:rPr lang="en-US" sz="2000" dirty="0" smtClean="0"/>
              <a:t> and </a:t>
            </a:r>
            <a:r>
              <a:rPr lang="el-GR" sz="2000" dirty="0" smtClean="0"/>
              <a:t>σ</a:t>
            </a:r>
            <a:r>
              <a:rPr lang="el-GR" sz="2000" baseline="-25000" dirty="0" smtClean="0"/>
              <a:t>Φ</a:t>
            </a:r>
            <a:r>
              <a:rPr lang="en-US" sz="2000" dirty="0" smtClean="0"/>
              <a:t>) and TEC derived parameters (</a:t>
            </a:r>
            <a:r>
              <a:rPr lang="en-US" sz="2000" dirty="0" err="1" smtClean="0"/>
              <a:t>sTEC</a:t>
            </a:r>
            <a:r>
              <a:rPr lang="en-US" sz="2000" dirty="0" smtClean="0"/>
              <a:t>, </a:t>
            </a:r>
            <a:r>
              <a:rPr lang="en-US" sz="2000" dirty="0" err="1" smtClean="0"/>
              <a:t>vTEC</a:t>
            </a:r>
            <a:r>
              <a:rPr lang="en-US" sz="2000" dirty="0" smtClean="0"/>
              <a:t>, ROT), but also receiver </a:t>
            </a:r>
            <a:r>
              <a:rPr lang="en-US" sz="2000" dirty="0" err="1" smtClean="0"/>
              <a:t>behaviour</a:t>
            </a:r>
            <a:r>
              <a:rPr lang="en-US" sz="2000" dirty="0" smtClean="0"/>
              <a:t> parameters such as C/n, Standard Deviation of the Code Carrier, Loss of Lock events.</a:t>
            </a:r>
          </a:p>
          <a:p>
            <a:pPr>
              <a:lnSpc>
                <a:spcPct val="120000"/>
              </a:lnSpc>
            </a:pPr>
            <a:r>
              <a:rPr lang="en-US" sz="2000" dirty="0" smtClean="0"/>
              <a:t>System of reference: </a:t>
            </a:r>
            <a:r>
              <a:rPr lang="en-US" sz="2000" dirty="0" smtClean="0">
                <a:solidFill>
                  <a:srgbClr val="0070C0"/>
                </a:solidFill>
              </a:rPr>
              <a:t>Geographic and geomagnetic coordinates, Universal and Magnetic Local Times*</a:t>
            </a:r>
            <a:r>
              <a:rPr lang="en-US" sz="2000" dirty="0" smtClean="0"/>
              <a:t>, Azimuth, Elevation</a:t>
            </a:r>
          </a:p>
          <a:p>
            <a:pPr>
              <a:lnSpc>
                <a:spcPct val="120000"/>
              </a:lnSpc>
            </a:pPr>
            <a:r>
              <a:rPr lang="en-US" sz="2000" dirty="0" smtClean="0"/>
              <a:t>Different geomagnetic conditions can be selected (</a:t>
            </a:r>
            <a:r>
              <a:rPr lang="en-US" sz="2000" dirty="0" err="1" smtClean="0"/>
              <a:t>Kp</a:t>
            </a:r>
            <a:r>
              <a:rPr lang="en-US" sz="2000" dirty="0" smtClean="0"/>
              <a:t>, IMF, </a:t>
            </a:r>
            <a:r>
              <a:rPr lang="en-US" sz="2000" dirty="0" err="1" smtClean="0"/>
              <a:t>Dst</a:t>
            </a:r>
            <a:r>
              <a:rPr lang="en-US" sz="2000" dirty="0" smtClean="0"/>
              <a:t>, R12, AU/AL/AE/AO)</a:t>
            </a:r>
          </a:p>
          <a:p>
            <a:pPr>
              <a:lnSpc>
                <a:spcPct val="120000"/>
              </a:lnSpc>
            </a:pPr>
            <a:r>
              <a:rPr lang="en-US" sz="2000" dirty="0" smtClean="0"/>
              <a:t>Homemade at INGV</a:t>
            </a:r>
          </a:p>
          <a:p>
            <a:pPr>
              <a:lnSpc>
                <a:spcPct val="120000"/>
              </a:lnSpc>
            </a:pPr>
            <a:r>
              <a:rPr lang="en-US" sz="2000" dirty="0" smtClean="0"/>
              <a:t>Developed for: </a:t>
            </a:r>
            <a:r>
              <a:rPr lang="en-US" sz="2000" dirty="0" err="1" smtClean="0"/>
              <a:t>PolaRx</a:t>
            </a:r>
            <a:r>
              <a:rPr lang="en-US" sz="2000" dirty="0" smtClean="0"/>
              <a:t>(5)S, Station6, GSV4004, SCINTMON, </a:t>
            </a:r>
            <a:r>
              <a:rPr lang="en-US" sz="2000" dirty="0" err="1" smtClean="0"/>
              <a:t>Javad</a:t>
            </a:r>
            <a:r>
              <a:rPr lang="en-US" sz="2000" dirty="0" smtClean="0"/>
              <a:t> receivers, geodetic receivers (TEC and Scintillation proxies)</a:t>
            </a:r>
            <a:endParaRPr lang="en-US" sz="1600" dirty="0" smtClean="0"/>
          </a:p>
        </p:txBody>
      </p:sp>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9470933" y="224185"/>
            <a:ext cx="2721066" cy="2308324"/>
          </a:xfrm>
          <a:prstGeom prst="rect">
            <a:avLst/>
          </a:prstGeom>
        </p:spPr>
        <p:txBody>
          <a:bodyPr wrap="none">
            <a:spAutoFit/>
          </a:bodyPr>
          <a:lstStyle/>
          <a:p>
            <a:r>
              <a:rPr lang="en-GB" sz="1200" u="sng" dirty="0" smtClean="0">
                <a:latin typeface="Times New Roman" panose="02020603050405020304" pitchFamily="18" charset="0"/>
                <a:cs typeface="Times New Roman" panose="02020603050405020304" pitchFamily="18" charset="0"/>
              </a:rPr>
              <a:t>GBSC is used in:</a:t>
            </a:r>
          </a:p>
          <a:p>
            <a:r>
              <a:rPr lang="en-GB" sz="1200" i="1" dirty="0" smtClean="0">
                <a:latin typeface="Times New Roman" panose="02020603050405020304" pitchFamily="18" charset="0"/>
                <a:cs typeface="Times New Roman" panose="02020603050405020304" pitchFamily="18" charset="0"/>
              </a:rPr>
              <a:t>Spogli et al., 2009</a:t>
            </a:r>
            <a:r>
              <a:rPr lang="en-GB" sz="1200" i="1" dirty="0">
                <a:latin typeface="Times New Roman" panose="02020603050405020304" pitchFamily="18" charset="0"/>
                <a:cs typeface="Times New Roman" panose="02020603050405020304" pitchFamily="18" charset="0"/>
              </a:rPr>
              <a:t>, Ann. </a:t>
            </a:r>
            <a:r>
              <a:rPr lang="en-GB" sz="1200" i="1" dirty="0" err="1" smtClean="0">
                <a:latin typeface="Times New Roman" panose="02020603050405020304" pitchFamily="18" charset="0"/>
                <a:cs typeface="Times New Roman" panose="02020603050405020304" pitchFamily="18" charset="0"/>
              </a:rPr>
              <a:t>Geophys</a:t>
            </a:r>
            <a:r>
              <a:rPr lang="en-GB" sz="1200" i="1" dirty="0" smtClean="0">
                <a:latin typeface="Times New Roman" panose="02020603050405020304" pitchFamily="18" charset="0"/>
                <a:cs typeface="Times New Roman" panose="02020603050405020304" pitchFamily="18" charset="0"/>
              </a:rPr>
              <a:t>.</a:t>
            </a:r>
          </a:p>
          <a:p>
            <a:r>
              <a:rPr lang="it-IT" sz="1200" i="1" dirty="0" smtClean="0">
                <a:latin typeface="Times New Roman" panose="02020603050405020304" pitchFamily="18" charset="0"/>
                <a:cs typeface="Times New Roman" panose="02020603050405020304" pitchFamily="18" charset="0"/>
              </a:rPr>
              <a:t>Alfonsi et al., 2011, Radio Science</a:t>
            </a:r>
          </a:p>
          <a:p>
            <a:r>
              <a:rPr lang="it-IT" sz="1200" i="1" dirty="0" smtClean="0">
                <a:latin typeface="Times New Roman" panose="02020603050405020304" pitchFamily="18" charset="0"/>
                <a:cs typeface="Times New Roman" panose="02020603050405020304" pitchFamily="18" charset="0"/>
              </a:rPr>
              <a:t>Spogli et al., 2013, </a:t>
            </a:r>
            <a:r>
              <a:rPr lang="it-IT" sz="1200" i="1" dirty="0" err="1" smtClean="0">
                <a:latin typeface="Times New Roman" panose="02020603050405020304" pitchFamily="18" charset="0"/>
                <a:cs typeface="Times New Roman" panose="02020603050405020304" pitchFamily="18" charset="0"/>
              </a:rPr>
              <a:t>Annals</a:t>
            </a:r>
            <a:r>
              <a:rPr lang="it-IT" sz="1200" i="1" dirty="0" smtClean="0">
                <a:latin typeface="Times New Roman" panose="02020603050405020304" pitchFamily="18" charset="0"/>
                <a:cs typeface="Times New Roman" panose="02020603050405020304" pitchFamily="18" charset="0"/>
              </a:rPr>
              <a:t> of </a:t>
            </a:r>
            <a:r>
              <a:rPr lang="it-IT" sz="1200" i="1" dirty="0" err="1" smtClean="0">
                <a:latin typeface="Times New Roman" panose="02020603050405020304" pitchFamily="18" charset="0"/>
                <a:cs typeface="Times New Roman" panose="02020603050405020304" pitchFamily="18" charset="0"/>
              </a:rPr>
              <a:t>Geophysics</a:t>
            </a:r>
            <a:endParaRPr lang="it-IT" sz="1200" i="1" dirty="0" smtClean="0">
              <a:latin typeface="Times New Roman" panose="02020603050405020304" pitchFamily="18" charset="0"/>
              <a:cs typeface="Times New Roman" panose="02020603050405020304" pitchFamily="18" charset="0"/>
            </a:endParaRPr>
          </a:p>
          <a:p>
            <a:r>
              <a:rPr lang="it-IT" sz="1200" i="1" dirty="0" smtClean="0">
                <a:latin typeface="Times New Roman" panose="02020603050405020304" pitchFamily="18" charset="0"/>
                <a:cs typeface="Times New Roman" panose="02020603050405020304" pitchFamily="18" charset="0"/>
              </a:rPr>
              <a:t>Spogli et al, 2013, JASTP</a:t>
            </a:r>
          </a:p>
          <a:p>
            <a:r>
              <a:rPr lang="it-IT" sz="1200" i="1" dirty="0" smtClean="0">
                <a:latin typeface="Times New Roman" panose="02020603050405020304" pitchFamily="18" charset="0"/>
                <a:cs typeface="Times New Roman" panose="02020603050405020304" pitchFamily="18" charset="0"/>
              </a:rPr>
              <a:t>Cesaroni et al., 2015, JSWSC</a:t>
            </a:r>
          </a:p>
          <a:p>
            <a:r>
              <a:rPr lang="it-IT" sz="1200" i="1" dirty="0" smtClean="0">
                <a:latin typeface="Times New Roman" panose="02020603050405020304" pitchFamily="18" charset="0"/>
                <a:cs typeface="Times New Roman" panose="02020603050405020304" pitchFamily="18" charset="0"/>
              </a:rPr>
              <a:t>D’Angelo et al., 2015, ASR</a:t>
            </a:r>
          </a:p>
          <a:p>
            <a:r>
              <a:rPr lang="it-IT" sz="1200" i="1" dirty="0" smtClean="0">
                <a:latin typeface="Times New Roman" panose="02020603050405020304" pitchFamily="18" charset="0"/>
                <a:cs typeface="Times New Roman" panose="02020603050405020304" pitchFamily="18" charset="0"/>
              </a:rPr>
              <a:t>Spogli et al., 2016, JGR</a:t>
            </a:r>
          </a:p>
          <a:p>
            <a:r>
              <a:rPr lang="it-IT" sz="1200" i="1" dirty="0" err="1" smtClean="0">
                <a:latin typeface="Times New Roman" panose="02020603050405020304" pitchFamily="18" charset="0"/>
                <a:cs typeface="Times New Roman" panose="02020603050405020304" pitchFamily="18" charset="0"/>
              </a:rPr>
              <a:t>Alfonsi</a:t>
            </a:r>
            <a:r>
              <a:rPr lang="it-IT" sz="1200" i="1" dirty="0" smtClean="0">
                <a:latin typeface="Times New Roman" panose="02020603050405020304" pitchFamily="18" charset="0"/>
                <a:cs typeface="Times New Roman" panose="02020603050405020304" pitchFamily="18" charset="0"/>
              </a:rPr>
              <a:t> et al., 2017, ASR</a:t>
            </a:r>
          </a:p>
          <a:p>
            <a:r>
              <a:rPr lang="it-IT" sz="1200" i="1" dirty="0" smtClean="0">
                <a:latin typeface="Times New Roman" panose="02020603050405020304" pitchFamily="18" charset="0"/>
                <a:cs typeface="Times New Roman" panose="02020603050405020304" pitchFamily="18" charset="0"/>
              </a:rPr>
              <a:t>Povero et al., 2017, </a:t>
            </a:r>
            <a:r>
              <a:rPr lang="it-IT" sz="1200" i="1" dirty="0" err="1" smtClean="0">
                <a:latin typeface="Times New Roman" panose="02020603050405020304" pitchFamily="18" charset="0"/>
                <a:cs typeface="Times New Roman" panose="02020603050405020304" pitchFamily="18" charset="0"/>
              </a:rPr>
              <a:t>Navigation</a:t>
            </a:r>
            <a:endParaRPr lang="it-IT" sz="1200" i="1" dirty="0" smtClean="0">
              <a:latin typeface="Times New Roman" panose="02020603050405020304" pitchFamily="18" charset="0"/>
              <a:cs typeface="Times New Roman" panose="02020603050405020304" pitchFamily="18" charset="0"/>
            </a:endParaRPr>
          </a:p>
          <a:p>
            <a:r>
              <a:rPr lang="it-IT" sz="1200" i="1" dirty="0" err="1" smtClean="0">
                <a:latin typeface="Times New Roman" panose="02020603050405020304" pitchFamily="18" charset="0"/>
                <a:cs typeface="Times New Roman" panose="02020603050405020304" pitchFamily="18" charset="0"/>
              </a:rPr>
              <a:t>Alfonsi</a:t>
            </a:r>
            <a:r>
              <a:rPr lang="it-IT" sz="1200" i="1" dirty="0" smtClean="0">
                <a:latin typeface="Times New Roman" panose="02020603050405020304" pitchFamily="18" charset="0"/>
                <a:cs typeface="Times New Roman" panose="02020603050405020304" pitchFamily="18" charset="0"/>
              </a:rPr>
              <a:t> et al., 2018, IEEE-TGRS</a:t>
            </a:r>
          </a:p>
          <a:p>
            <a:r>
              <a:rPr lang="it-IT" sz="1200" i="1" dirty="0" smtClean="0">
                <a:latin typeface="Times New Roman" panose="02020603050405020304" pitchFamily="18" charset="0"/>
                <a:cs typeface="Times New Roman" panose="02020603050405020304" pitchFamily="18" charset="0"/>
              </a:rPr>
              <a:t>De Franceschi et al., 2019, </a:t>
            </a:r>
            <a:r>
              <a:rPr lang="it-IT" sz="1200" i="1" dirty="0" err="1" smtClean="0">
                <a:latin typeface="Times New Roman" panose="02020603050405020304" pitchFamily="18" charset="0"/>
                <a:cs typeface="Times New Roman" panose="02020603050405020304" pitchFamily="18" charset="0"/>
              </a:rPr>
              <a:t>SciRep</a:t>
            </a:r>
            <a:endParaRPr lang="it-IT" sz="1200" i="1" dirty="0">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10278231" y="5904451"/>
            <a:ext cx="2376264" cy="338554"/>
          </a:xfrm>
          <a:prstGeom prst="rect">
            <a:avLst/>
          </a:prstGeom>
          <a:noFill/>
        </p:spPr>
        <p:txBody>
          <a:bodyPr wrap="square" rtlCol="0">
            <a:spAutoFit/>
          </a:bodyPr>
          <a:lstStyle/>
          <a:p>
            <a:r>
              <a:rPr lang="it-IT" sz="1600" dirty="0">
                <a:solidFill>
                  <a:srgbClr val="0070C0"/>
                </a:solidFill>
                <a:latin typeface="Calibri" pitchFamily="34" charset="0"/>
                <a:cs typeface="ＭＳ Ｐゴシック" charset="-128"/>
              </a:rPr>
              <a:t>*Expressed@ the IPP</a:t>
            </a:r>
          </a:p>
        </p:txBody>
      </p:sp>
      <p:sp>
        <p:nvSpPr>
          <p:cNvPr id="12" name="Titolo 1"/>
          <p:cNvSpPr txBox="1">
            <a:spLocks/>
          </p:cNvSpPr>
          <p:nvPr/>
        </p:nvSpPr>
        <p:spPr>
          <a:xfrm>
            <a:off x="125337" y="-44121"/>
            <a:ext cx="91440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smtClean="0">
                <a:ln>
                  <a:noFill/>
                </a:ln>
                <a:effectLst/>
                <a:uLnTx/>
                <a:uFillTx/>
                <a:latin typeface="+mn-lt"/>
                <a:ea typeface="+mj-ea"/>
                <a:cs typeface="+mj-cs"/>
              </a:rPr>
              <a:t>Ground Based Scintillation Climatology</a:t>
            </a:r>
            <a:endParaRPr kumimoji="0" lang="en-US" sz="3200" b="0" i="0" u="none" strike="noStrike" kern="1200" cap="none" spc="0" normalizeH="0" baseline="0" noProof="0" dirty="0">
              <a:ln>
                <a:noFill/>
              </a:ln>
              <a:effectLst/>
              <a:uLnTx/>
              <a:uFillTx/>
              <a:latin typeface="+mn-lt"/>
              <a:ea typeface="+mj-ea"/>
              <a:cs typeface="+mj-cs"/>
            </a:endParaRPr>
          </a:p>
        </p:txBody>
      </p:sp>
    </p:spTree>
    <p:extLst>
      <p:ext uri="{BB962C8B-B14F-4D97-AF65-F5344CB8AC3E}">
        <p14:creationId xmlns:p14="http://schemas.microsoft.com/office/powerpoint/2010/main" val="139842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rgbClr val="B2B2B2"/>
                                      </p:to>
                                    </p:animClr>
                                  </p:sub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rgbClr val="B2B2B2"/>
                                      </p:to>
                                    </p:animClr>
                                  </p:sub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subTnLst>
                                    <p:animClr clrSpc="rgb" dir="cw">
                                      <p:cBhvr override="childStyle">
                                        <p:cTn dur="1" fill="hold" display="0" masterRel="nextClick" afterEffect="1"/>
                                        <p:tgtEl>
                                          <p:spTgt spid="9">
                                            <p:txEl>
                                              <p:pRg st="2" end="2"/>
                                            </p:txEl>
                                          </p:spTgt>
                                        </p:tgtEl>
                                        <p:attrNameLst>
                                          <p:attrName>ppt_c</p:attrName>
                                        </p:attrNameLst>
                                      </p:cBhvr>
                                      <p:to>
                                        <a:srgbClr val="B2B2B2"/>
                                      </p:to>
                                    </p:animClr>
                                  </p:sub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subTnLst>
                                    <p:animClr clrSpc="rgb" dir="cw">
                                      <p:cBhvr override="childStyle">
                                        <p:cTn dur="1" fill="hold" display="0" masterRel="nextClick" afterEffect="1"/>
                                        <p:tgtEl>
                                          <p:spTgt spid="9">
                                            <p:txEl>
                                              <p:pRg st="3" end="3"/>
                                            </p:txEl>
                                          </p:spTgt>
                                        </p:tgtEl>
                                        <p:attrNameLst>
                                          <p:attrName>ppt_c</p:attrName>
                                        </p:attrNameLst>
                                      </p:cBhvr>
                                      <p:to>
                                        <a:srgbClr val="B2B2B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subTnLst>
                                    <p:animClr clrSpc="rgb" dir="cw">
                                      <p:cBhvr override="childStyle">
                                        <p:cTn dur="1" fill="hold" display="0" masterRel="nextClick" afterEffect="1"/>
                                        <p:tgtEl>
                                          <p:spTgt spid="9">
                                            <p:txEl>
                                              <p:pRg st="4" end="4"/>
                                            </p:txEl>
                                          </p:spTgt>
                                        </p:tgtEl>
                                        <p:attrNameLst>
                                          <p:attrName>ppt_c</p:attrName>
                                        </p:attrNameLst>
                                      </p:cBhvr>
                                      <p:to>
                                        <a:srgbClr val="B2B2B2"/>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500"/>
                                        <p:tgtEl>
                                          <p:spTgt spid="9">
                                            <p:txEl>
                                              <p:pRg st="5" end="5"/>
                                            </p:txEl>
                                          </p:spTgt>
                                        </p:tgtEl>
                                      </p:cBhvr>
                                    </p:animEffect>
                                  </p:childTnLst>
                                  <p:subTnLst>
                                    <p:animClr clrSpc="rgb" dir="cw">
                                      <p:cBhvr override="childStyle">
                                        <p:cTn dur="1" fill="hold" display="0" masterRel="nextClick" afterEffect="1"/>
                                        <p:tgtEl>
                                          <p:spTgt spid="9">
                                            <p:txEl>
                                              <p:pRg st="5" end="5"/>
                                            </p:txEl>
                                          </p:spTgt>
                                        </p:tgtEl>
                                        <p:attrNameLst>
                                          <p:attrName>ppt_c</p:attrName>
                                        </p:attrNameLst>
                                      </p:cBhvr>
                                      <p:to>
                                        <a:srgbClr val="B2B2B2"/>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subTnLst>
                                    <p:animClr clrSpc="rgb" dir="cw">
                                      <p:cBhvr override="childStyle">
                                        <p:cTn dur="1" fill="hold" display="0" masterRel="nextClick" afterEffect="1"/>
                                        <p:tgtEl>
                                          <p:spTgt spid="9">
                                            <p:txEl>
                                              <p:pRg st="6" end="6"/>
                                            </p:txEl>
                                          </p:spTgt>
                                        </p:tgtEl>
                                        <p:attrNameLst>
                                          <p:attrName>ppt_c</p:attrName>
                                        </p:attrNameLst>
                                      </p:cBhvr>
                                      <p:to>
                                        <a:srgbClr val="B2B2B2"/>
                                      </p:to>
                                    </p:animClr>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animEffect transition="in" filter="fade">
                                      <p:cBhvr>
                                        <p:cTn id="36" dur="500"/>
                                        <p:tgtEl>
                                          <p:spTgt spid="9">
                                            <p:txEl>
                                              <p:pRg st="7" end="7"/>
                                            </p:txEl>
                                          </p:spTgt>
                                        </p:tgtEl>
                                      </p:cBhvr>
                                    </p:animEffect>
                                  </p:childTnLst>
                                  <p:subTnLst>
                                    <p:animClr clrSpc="rgb" dir="cw">
                                      <p:cBhvr override="childStyle">
                                        <p:cTn dur="1" fill="hold" display="0" masterRel="nextClick" afterEffect="1"/>
                                        <p:tgtEl>
                                          <p:spTgt spid="9">
                                            <p:txEl>
                                              <p:pRg st="7" end="7"/>
                                            </p:txEl>
                                          </p:spTgt>
                                        </p:tgtEl>
                                        <p:attrNameLst>
                                          <p:attrName>ppt_c</p:attrName>
                                        </p:attrNameLst>
                                      </p:cBhvr>
                                      <p:to>
                                        <a:srgbClr val="B2B2B2"/>
                                      </p:to>
                                    </p:animClr>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animEffect transition="in" filter="fade">
                                      <p:cBhvr>
                                        <p:cTn id="41" dur="500"/>
                                        <p:tgtEl>
                                          <p:spTgt spid="9">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subTnLst>
                                    <p:animClr clrSpc="rgb" dir="cw">
                                      <p:cBhvr override="childStyle">
                                        <p:cTn dur="1" fill="hold" display="0" masterRel="nextClick" afterEffect="1"/>
                                        <p:tgtEl>
                                          <p:spTgt spid="10"/>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1"/>
          <p:cNvSpPr txBox="1">
            <a:spLocks/>
          </p:cNvSpPr>
          <p:nvPr/>
        </p:nvSpPr>
        <p:spPr>
          <a:xfrm>
            <a:off x="77002" y="269543"/>
            <a:ext cx="82296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400" dirty="0" smtClean="0">
                <a:latin typeface="+mn-lt"/>
              </a:rPr>
              <a:t>GBSC selectable features </a:t>
            </a:r>
            <a:endParaRPr lang="en-US" sz="2400" dirty="0">
              <a:latin typeface="+mn-lt"/>
            </a:endParaRPr>
          </a:p>
        </p:txBody>
      </p:sp>
      <p:pic>
        <p:nvPicPr>
          <p:cNvPr id="8" name="Immagine 7"/>
          <p:cNvPicPr>
            <a:picLocks noChangeAspect="1"/>
          </p:cNvPicPr>
          <p:nvPr/>
        </p:nvPicPr>
        <p:blipFill>
          <a:blip r:embed="rId4"/>
          <a:stretch>
            <a:fillRect/>
          </a:stretch>
        </p:blipFill>
        <p:spPr>
          <a:xfrm>
            <a:off x="1317355" y="872296"/>
            <a:ext cx="9684791" cy="5312290"/>
          </a:xfrm>
          <a:prstGeom prst="rect">
            <a:avLst/>
          </a:prstGeom>
        </p:spPr>
      </p:pic>
      <p:sp>
        <p:nvSpPr>
          <p:cNvPr id="2" name="Rettangolo 1"/>
          <p:cNvSpPr/>
          <p:nvPr/>
        </p:nvSpPr>
        <p:spPr>
          <a:xfrm>
            <a:off x="1232034" y="3359217"/>
            <a:ext cx="9991023" cy="721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5"/>
          <a:stretch>
            <a:fillRect/>
          </a:stretch>
        </p:blipFill>
        <p:spPr>
          <a:xfrm>
            <a:off x="4852484" y="3241823"/>
            <a:ext cx="3082476" cy="456418"/>
          </a:xfrm>
          <a:prstGeom prst="rect">
            <a:avLst/>
          </a:prstGeom>
          <a:ln w="19050">
            <a:solidFill>
              <a:schemeClr val="tx1"/>
            </a:solidFill>
          </a:ln>
        </p:spPr>
      </p:pic>
    </p:spTree>
    <p:extLst>
      <p:ext uri="{BB962C8B-B14F-4D97-AF65-F5344CB8AC3E}">
        <p14:creationId xmlns:p14="http://schemas.microsoft.com/office/powerpoint/2010/main" val="58174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1"/>
          <p:cNvSpPr txBox="1">
            <a:spLocks/>
          </p:cNvSpPr>
          <p:nvPr/>
        </p:nvSpPr>
        <p:spPr>
          <a:xfrm>
            <a:off x="77002" y="269543"/>
            <a:ext cx="10794198"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sz="2400" dirty="0" smtClean="0">
                <a:latin typeface="+mn-lt"/>
              </a:rPr>
              <a:t>GBSC selectable features: about thresholds for the occurrence calculation </a:t>
            </a:r>
            <a:endParaRPr lang="en-US" sz="2400" dirty="0">
              <a:latin typeface="+mn-lt"/>
            </a:endParaRPr>
          </a:p>
        </p:txBody>
      </p:sp>
      <p:sp>
        <p:nvSpPr>
          <p:cNvPr id="2" name="Rettangolo 1"/>
          <p:cNvSpPr/>
          <p:nvPr/>
        </p:nvSpPr>
        <p:spPr>
          <a:xfrm>
            <a:off x="1232034" y="3359217"/>
            <a:ext cx="9991023" cy="721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97" y="1059764"/>
            <a:ext cx="8379160" cy="5124822"/>
          </a:xfrm>
          <a:prstGeom prst="rect">
            <a:avLst/>
          </a:prstGeom>
        </p:spPr>
      </p:pic>
      <p:sp>
        <p:nvSpPr>
          <p:cNvPr id="10" name="Rettangolo 9"/>
          <p:cNvSpPr/>
          <p:nvPr/>
        </p:nvSpPr>
        <p:spPr>
          <a:xfrm>
            <a:off x="1746417" y="5201097"/>
            <a:ext cx="1097480" cy="369332"/>
          </a:xfrm>
          <a:prstGeom prst="rect">
            <a:avLst/>
          </a:prstGeom>
        </p:spPr>
        <p:txBody>
          <a:bodyPr wrap="none">
            <a:spAutoFit/>
          </a:bodyPr>
          <a:lstStyle/>
          <a:p>
            <a:r>
              <a:rPr lang="en-US" dirty="0" smtClean="0">
                <a:solidFill>
                  <a:srgbClr val="03FB0C"/>
                </a:solidFill>
              </a:rPr>
              <a:t>0.1 WEAK</a:t>
            </a:r>
            <a:endParaRPr lang="it-IT" dirty="0">
              <a:solidFill>
                <a:srgbClr val="03FB0C"/>
              </a:solidFill>
            </a:endParaRPr>
          </a:p>
        </p:txBody>
      </p:sp>
      <p:sp>
        <p:nvSpPr>
          <p:cNvPr id="12" name="Rettangolo 11"/>
          <p:cNvSpPr/>
          <p:nvPr/>
        </p:nvSpPr>
        <p:spPr>
          <a:xfrm>
            <a:off x="1245767" y="4757107"/>
            <a:ext cx="1715150" cy="369332"/>
          </a:xfrm>
          <a:prstGeom prst="rect">
            <a:avLst/>
          </a:prstGeom>
        </p:spPr>
        <p:txBody>
          <a:bodyPr wrap="none">
            <a:spAutoFit/>
          </a:bodyPr>
          <a:lstStyle/>
          <a:p>
            <a:r>
              <a:rPr lang="en-US" dirty="0" smtClean="0">
                <a:solidFill>
                  <a:srgbClr val="FF8800"/>
                </a:solidFill>
              </a:rPr>
              <a:t>0.25 MODERATE</a:t>
            </a:r>
            <a:endParaRPr lang="it-IT" dirty="0">
              <a:solidFill>
                <a:srgbClr val="FF8800"/>
              </a:solidFill>
            </a:endParaRPr>
          </a:p>
        </p:txBody>
      </p:sp>
      <p:sp>
        <p:nvSpPr>
          <p:cNvPr id="13" name="Rettangolo 12"/>
          <p:cNvSpPr/>
          <p:nvPr/>
        </p:nvSpPr>
        <p:spPr>
          <a:xfrm>
            <a:off x="1528152" y="3527330"/>
            <a:ext cx="1315745" cy="369332"/>
          </a:xfrm>
          <a:prstGeom prst="rect">
            <a:avLst/>
          </a:prstGeom>
        </p:spPr>
        <p:txBody>
          <a:bodyPr wrap="none">
            <a:spAutoFit/>
          </a:bodyPr>
          <a:lstStyle/>
          <a:p>
            <a:r>
              <a:rPr lang="en-US" dirty="0" smtClean="0">
                <a:solidFill>
                  <a:srgbClr val="FF0000"/>
                </a:solidFill>
              </a:rPr>
              <a:t>0.7 STRONG</a:t>
            </a:r>
            <a:endParaRPr lang="it-IT" dirty="0">
              <a:solidFill>
                <a:srgbClr val="FF0000"/>
              </a:solidFill>
            </a:endParaRPr>
          </a:p>
        </p:txBody>
      </p:sp>
      <p:sp>
        <p:nvSpPr>
          <p:cNvPr id="11" name="CasellaDiTesto 10"/>
          <p:cNvSpPr txBox="1"/>
          <p:nvPr/>
        </p:nvSpPr>
        <p:spPr>
          <a:xfrm>
            <a:off x="6883436" y="5865041"/>
            <a:ext cx="300082" cy="369332"/>
          </a:xfrm>
          <a:prstGeom prst="rect">
            <a:avLst/>
          </a:prstGeom>
          <a:noFill/>
        </p:spPr>
        <p:txBody>
          <a:bodyPr wrap="none" rtlCol="0">
            <a:spAutoFit/>
          </a:bodyPr>
          <a:lstStyle/>
          <a:p>
            <a:r>
              <a:rPr lang="it-IT" dirty="0" smtClean="0"/>
              <a:t>*</a:t>
            </a:r>
            <a:endParaRPr lang="it-IT" dirty="0"/>
          </a:p>
        </p:txBody>
      </p:sp>
      <p:sp>
        <p:nvSpPr>
          <p:cNvPr id="15" name="CasellaDiTesto 14"/>
          <p:cNvSpPr txBox="1"/>
          <p:nvPr/>
        </p:nvSpPr>
        <p:spPr>
          <a:xfrm>
            <a:off x="11102195" y="5865041"/>
            <a:ext cx="1055802" cy="369332"/>
          </a:xfrm>
          <a:prstGeom prst="rect">
            <a:avLst/>
          </a:prstGeom>
          <a:noFill/>
        </p:spPr>
        <p:txBody>
          <a:bodyPr wrap="none" rtlCol="0">
            <a:spAutoFit/>
          </a:bodyPr>
          <a:lstStyle/>
          <a:p>
            <a:r>
              <a:rPr lang="it-IT" dirty="0" smtClean="0"/>
              <a:t>*LT=UT-3</a:t>
            </a:r>
            <a:endParaRPr lang="it-IT" dirty="0"/>
          </a:p>
        </p:txBody>
      </p:sp>
    </p:spTree>
    <p:extLst>
      <p:ext uri="{BB962C8B-B14F-4D97-AF65-F5344CB8AC3E}">
        <p14:creationId xmlns:p14="http://schemas.microsoft.com/office/powerpoint/2010/main" val="264451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1"/>
          <p:cNvSpPr txBox="1">
            <a:spLocks/>
          </p:cNvSpPr>
          <p:nvPr/>
        </p:nvSpPr>
        <p:spPr>
          <a:xfrm>
            <a:off x="0" y="482070"/>
            <a:ext cx="82296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dirty="0" smtClean="0"/>
              <a:t>GBSC: </a:t>
            </a:r>
            <a:r>
              <a:rPr lang="it-IT" sz="2800" dirty="0" err="1" smtClean="0"/>
              <a:t>Physical</a:t>
            </a:r>
            <a:r>
              <a:rPr lang="it-IT" sz="2800" dirty="0" smtClean="0"/>
              <a:t> </a:t>
            </a:r>
            <a:r>
              <a:rPr lang="it-IT" sz="2800" dirty="0" err="1" smtClean="0"/>
              <a:t>assumptions</a:t>
            </a:r>
            <a:endParaRPr lang="it-IT" sz="2800" dirty="0"/>
          </a:p>
        </p:txBody>
      </p:sp>
      <p:sp>
        <p:nvSpPr>
          <p:cNvPr id="8" name="Segnaposto contenuto 2"/>
          <p:cNvSpPr txBox="1">
            <a:spLocks/>
          </p:cNvSpPr>
          <p:nvPr/>
        </p:nvSpPr>
        <p:spPr>
          <a:xfrm>
            <a:off x="96642" y="1331867"/>
            <a:ext cx="6616391" cy="4658795"/>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600"/>
              </a:spcBef>
            </a:pPr>
            <a:r>
              <a:rPr lang="en-US" dirty="0" smtClean="0"/>
              <a:t>Ionospheric piercing point at 350 km</a:t>
            </a:r>
          </a:p>
          <a:p>
            <a:pPr>
              <a:lnSpc>
                <a:spcPct val="120000"/>
              </a:lnSpc>
              <a:spcBef>
                <a:spcPts val="600"/>
              </a:spcBef>
            </a:pPr>
            <a:endParaRPr lang="en-US" dirty="0" smtClean="0"/>
          </a:p>
          <a:p>
            <a:pPr>
              <a:lnSpc>
                <a:spcPct val="120000"/>
              </a:lnSpc>
              <a:spcBef>
                <a:spcPts val="600"/>
              </a:spcBef>
            </a:pPr>
            <a:r>
              <a:rPr lang="en-US" dirty="0" smtClean="0"/>
              <a:t>Geometry ambiguity faced trough </a:t>
            </a:r>
            <a:r>
              <a:rPr lang="en-US" dirty="0" err="1" smtClean="0"/>
              <a:t>verticalization</a:t>
            </a:r>
            <a:endParaRPr lang="en-US" dirty="0" smtClean="0"/>
          </a:p>
          <a:p>
            <a:pPr lvl="1">
              <a:lnSpc>
                <a:spcPct val="120000"/>
              </a:lnSpc>
              <a:spcBef>
                <a:spcPts val="600"/>
              </a:spcBef>
            </a:pPr>
            <a:r>
              <a:rPr lang="en-US" dirty="0" smtClean="0"/>
              <a:t>Allows merging different receivers</a:t>
            </a:r>
          </a:p>
          <a:p>
            <a:pPr lvl="1">
              <a:lnSpc>
                <a:spcPct val="120000"/>
              </a:lnSpc>
              <a:spcBef>
                <a:spcPts val="600"/>
              </a:spcBef>
            </a:pPr>
            <a:r>
              <a:rPr lang="en-US" dirty="0" smtClean="0"/>
              <a:t>Vert. of scintillation indices: weak scintillation approximation</a:t>
            </a:r>
          </a:p>
          <a:p>
            <a:pPr lvl="2">
              <a:lnSpc>
                <a:spcPct val="120000"/>
              </a:lnSpc>
              <a:spcBef>
                <a:spcPts val="600"/>
              </a:spcBef>
            </a:pPr>
            <a:r>
              <a:rPr lang="en-US" dirty="0" smtClean="0"/>
              <a:t>Underestimation of the real scintillation</a:t>
            </a:r>
          </a:p>
          <a:p>
            <a:pPr lvl="2">
              <a:lnSpc>
                <a:spcPct val="120000"/>
              </a:lnSpc>
              <a:spcBef>
                <a:spcPts val="600"/>
              </a:spcBef>
            </a:pPr>
            <a:endParaRPr lang="en-US" dirty="0" smtClean="0"/>
          </a:p>
          <a:p>
            <a:pPr>
              <a:lnSpc>
                <a:spcPct val="120000"/>
              </a:lnSpc>
              <a:spcBef>
                <a:spcPts val="600"/>
              </a:spcBef>
            </a:pPr>
            <a:r>
              <a:rPr lang="en-US" dirty="0" smtClean="0"/>
              <a:t>Phase spectral index:</a:t>
            </a:r>
          </a:p>
          <a:p>
            <a:pPr lvl="1">
              <a:lnSpc>
                <a:spcPct val="120000"/>
              </a:lnSpc>
              <a:spcBef>
                <a:spcPts val="600"/>
              </a:spcBef>
            </a:pPr>
            <a:r>
              <a:rPr lang="en-US" dirty="0" smtClean="0"/>
              <a:t>Phase spectrum approximation (single p)</a:t>
            </a:r>
          </a:p>
          <a:p>
            <a:pPr lvl="1">
              <a:lnSpc>
                <a:spcPct val="120000"/>
              </a:lnSpc>
              <a:spcBef>
                <a:spcPts val="600"/>
              </a:spcBef>
            </a:pPr>
            <a:r>
              <a:rPr lang="en-US" dirty="0" smtClean="0"/>
              <a:t>Assumed as constant for Station6, GSV4004, </a:t>
            </a:r>
            <a:r>
              <a:rPr lang="en-US" dirty="0" err="1" smtClean="0"/>
              <a:t>Scintmon</a:t>
            </a:r>
            <a:r>
              <a:rPr lang="en-US" dirty="0" smtClean="0"/>
              <a:t>, </a:t>
            </a:r>
            <a:r>
              <a:rPr lang="en-US" dirty="0" err="1" smtClean="0"/>
              <a:t>Javad</a:t>
            </a:r>
            <a:endParaRPr lang="en-US" dirty="0" smtClean="0"/>
          </a:p>
          <a:p>
            <a:pPr lvl="1">
              <a:lnSpc>
                <a:spcPct val="120000"/>
              </a:lnSpc>
              <a:spcBef>
                <a:spcPts val="600"/>
              </a:spcBef>
            </a:pPr>
            <a:r>
              <a:rPr lang="en-US" dirty="0" smtClean="0"/>
              <a:t>Measured by </a:t>
            </a:r>
            <a:r>
              <a:rPr lang="en-US" dirty="0" err="1" smtClean="0"/>
              <a:t>PolaRx</a:t>
            </a:r>
            <a:r>
              <a:rPr lang="en-US" dirty="0" smtClean="0"/>
              <a:t>(5)S</a:t>
            </a:r>
          </a:p>
          <a:p>
            <a:pPr lvl="1">
              <a:lnSpc>
                <a:spcPct val="120000"/>
              </a:lnSpc>
              <a:spcBef>
                <a:spcPts val="600"/>
              </a:spcBef>
            </a:pPr>
            <a:endParaRPr lang="en-US" dirty="0" smtClean="0"/>
          </a:p>
          <a:p>
            <a:pPr>
              <a:lnSpc>
                <a:spcPct val="120000"/>
              </a:lnSpc>
              <a:spcBef>
                <a:spcPts val="600"/>
              </a:spcBef>
            </a:pPr>
            <a:endParaRPr lang="en-US" dirty="0" smtClean="0"/>
          </a:p>
          <a:p>
            <a:pPr>
              <a:lnSpc>
                <a:spcPct val="120000"/>
              </a:lnSpc>
              <a:spcBef>
                <a:spcPts val="600"/>
              </a:spcBef>
            </a:pPr>
            <a:endParaRPr lang="en-US" dirty="0" smtClean="0"/>
          </a:p>
          <a:p>
            <a:pPr>
              <a:lnSpc>
                <a:spcPct val="120000"/>
              </a:lnSpc>
              <a:spcBef>
                <a:spcPts val="600"/>
              </a:spcBef>
            </a:pPr>
            <a:endParaRPr lang="en-US" dirty="0" smtClean="0"/>
          </a:p>
          <a:p>
            <a:pPr>
              <a:lnSpc>
                <a:spcPct val="120000"/>
              </a:lnSpc>
              <a:spcBef>
                <a:spcPts val="600"/>
              </a:spcBef>
            </a:pPr>
            <a:endParaRPr lang="en-US" dirty="0"/>
          </a:p>
        </p:txBody>
      </p:sp>
      <p:pic>
        <p:nvPicPr>
          <p:cNvPr id="9" name="Picture 2"/>
          <p:cNvPicPr>
            <a:picLocks noChangeAspect="1" noChangeArrowheads="1"/>
          </p:cNvPicPr>
          <p:nvPr/>
        </p:nvPicPr>
        <p:blipFill>
          <a:blip r:embed="rId4"/>
          <a:srcRect l="8990"/>
          <a:stretch>
            <a:fillRect/>
          </a:stretch>
        </p:blipFill>
        <p:spPr bwMode="auto">
          <a:xfrm>
            <a:off x="6592604" y="331419"/>
            <a:ext cx="5512473" cy="5327825"/>
          </a:xfrm>
          <a:prstGeom prst="rect">
            <a:avLst/>
          </a:prstGeom>
          <a:noFill/>
          <a:ln w="9525">
            <a:noFill/>
            <a:miter lim="800000"/>
            <a:headEnd/>
            <a:tailEnd/>
          </a:ln>
        </p:spPr>
      </p:pic>
      <p:sp>
        <p:nvSpPr>
          <p:cNvPr id="10" name="CasellaDiTesto 9"/>
          <p:cNvSpPr txBox="1"/>
          <p:nvPr/>
        </p:nvSpPr>
        <p:spPr>
          <a:xfrm>
            <a:off x="9972929" y="5659244"/>
            <a:ext cx="1496885" cy="276999"/>
          </a:xfrm>
          <a:prstGeom prst="rect">
            <a:avLst/>
          </a:prstGeom>
          <a:noFill/>
        </p:spPr>
        <p:txBody>
          <a:bodyPr wrap="none" rtlCol="0">
            <a:spAutoFit/>
          </a:bodyPr>
          <a:lstStyle/>
          <a:p>
            <a:r>
              <a:rPr lang="en-GB" sz="1200" dirty="0" err="1"/>
              <a:t>Wernik</a:t>
            </a:r>
            <a:r>
              <a:rPr lang="en-GB" sz="1200" dirty="0"/>
              <a:t> et al., 2008</a:t>
            </a:r>
          </a:p>
        </p:txBody>
      </p:sp>
    </p:spTree>
    <p:extLst>
      <p:ext uri="{BB962C8B-B14F-4D97-AF65-F5344CB8AC3E}">
        <p14:creationId xmlns:p14="http://schemas.microsoft.com/office/powerpoint/2010/main" val="260684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animEffect transition="in" filter="fade">
                                      <p:cBhvr>
                                        <p:cTn id="20" dur="500"/>
                                        <p:tgtEl>
                                          <p:spTgt spid="8">
                                            <p:txEl>
                                              <p:pRg st="4" end="4"/>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Effect transition="in" filter="fade">
                                      <p:cBhvr>
                                        <p:cTn id="29" dur="500"/>
                                        <p:tgtEl>
                                          <p:spTgt spid="8">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Effect transition="in" filter="fade">
                                      <p:cBhvr>
                                        <p:cTn id="39" dur="500"/>
                                        <p:tgtEl>
                                          <p:spTgt spid="8">
                                            <p:txEl>
                                              <p:pRg st="8" end="8"/>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animEffect transition="in" filter="fade">
                                      <p:cBhvr>
                                        <p:cTn id="43" dur="500"/>
                                        <p:tgtEl>
                                          <p:spTgt spid="8">
                                            <p:txEl>
                                              <p:pRg st="9" end="9"/>
                                            </p:txEl>
                                          </p:spTgt>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fade">
                                      <p:cBhvr>
                                        <p:cTn id="4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506278" y="290803"/>
            <a:ext cx="4612866" cy="646331"/>
          </a:xfrm>
          <a:prstGeom prst="rect">
            <a:avLst/>
          </a:prstGeom>
          <a:noFill/>
        </p:spPr>
        <p:txBody>
          <a:bodyPr wrap="none" rtlCol="0">
            <a:spAutoFit/>
          </a:bodyPr>
          <a:lstStyle/>
          <a:p>
            <a:r>
              <a:rPr lang="en-GB" sz="3600" dirty="0"/>
              <a:t>Impact of the geometry</a:t>
            </a:r>
          </a:p>
        </p:txBody>
      </p:sp>
      <p:pic>
        <p:nvPicPr>
          <p:cNvPr id="9" name="Immagine 8" descr="S4_SlantVert_TUC0S_10_11_21_PRN26.gif"/>
          <p:cNvPicPr>
            <a:picLocks noChangeAspect="1"/>
          </p:cNvPicPr>
          <p:nvPr/>
        </p:nvPicPr>
        <p:blipFill>
          <a:blip r:embed="rId4"/>
          <a:stretch>
            <a:fillRect/>
          </a:stretch>
        </p:blipFill>
        <p:spPr>
          <a:xfrm>
            <a:off x="279579" y="1962199"/>
            <a:ext cx="5586737" cy="3991778"/>
          </a:xfrm>
          <a:prstGeom prst="rect">
            <a:avLst/>
          </a:prstGeom>
        </p:spPr>
      </p:pic>
      <p:sp>
        <p:nvSpPr>
          <p:cNvPr id="11" name="CasellaDiTesto 10"/>
          <p:cNvSpPr txBox="1"/>
          <p:nvPr/>
        </p:nvSpPr>
        <p:spPr>
          <a:xfrm>
            <a:off x="380242" y="1007616"/>
            <a:ext cx="5995337" cy="646331"/>
          </a:xfrm>
          <a:prstGeom prst="rect">
            <a:avLst/>
          </a:prstGeom>
          <a:noFill/>
        </p:spPr>
        <p:txBody>
          <a:bodyPr wrap="square" rtlCol="0">
            <a:spAutoFit/>
          </a:bodyPr>
          <a:lstStyle/>
          <a:p>
            <a:r>
              <a:rPr lang="en-GB" dirty="0"/>
              <a:t>Examples from the GISTM receiver in Tucuman (Argentina) on </a:t>
            </a:r>
            <a:r>
              <a:rPr lang="it-IT" dirty="0"/>
              <a:t>21 </a:t>
            </a:r>
            <a:r>
              <a:rPr lang="it-IT" dirty="0" err="1"/>
              <a:t>November</a:t>
            </a:r>
            <a:r>
              <a:rPr lang="it-IT" dirty="0"/>
              <a:t> 2010 </a:t>
            </a:r>
            <a:r>
              <a:rPr lang="it-IT" dirty="0" smtClean="0"/>
              <a:t> - Satellite G26 </a:t>
            </a:r>
            <a:endParaRPr lang="en-GB" dirty="0"/>
          </a:p>
        </p:txBody>
      </p:sp>
      <p:sp>
        <p:nvSpPr>
          <p:cNvPr id="12" name="Rettangolo 11"/>
          <p:cNvSpPr/>
          <p:nvPr/>
        </p:nvSpPr>
        <p:spPr>
          <a:xfrm>
            <a:off x="6539456" y="669537"/>
            <a:ext cx="5728744" cy="2585323"/>
          </a:xfrm>
          <a:prstGeom prst="rect">
            <a:avLst/>
          </a:prstGeom>
        </p:spPr>
        <p:txBody>
          <a:bodyPr wrap="square">
            <a:spAutoFit/>
          </a:bodyPr>
          <a:lstStyle/>
          <a:p>
            <a:r>
              <a:rPr lang="en-US" dirty="0">
                <a:solidFill>
                  <a:srgbClr val="000000"/>
                </a:solidFill>
              </a:rPr>
              <a:t>The angular dependence of the scintillation indices in </a:t>
            </a:r>
            <a:r>
              <a:rPr lang="en-US" dirty="0" smtClean="0">
                <a:solidFill>
                  <a:srgbClr val="000000"/>
                </a:solidFill>
              </a:rPr>
              <a:t>the formula is </a:t>
            </a:r>
            <a:r>
              <a:rPr lang="en-US" dirty="0">
                <a:solidFill>
                  <a:srgbClr val="000000"/>
                </a:solidFill>
              </a:rPr>
              <a:t>valid only under the conditions of </a:t>
            </a:r>
            <a:r>
              <a:rPr lang="en-US" dirty="0" smtClean="0">
                <a:solidFill>
                  <a:srgbClr val="000000"/>
                </a:solidFill>
              </a:rPr>
              <a:t>weak scattering </a:t>
            </a:r>
            <a:r>
              <a:rPr lang="en-US" dirty="0">
                <a:solidFill>
                  <a:srgbClr val="000000"/>
                </a:solidFill>
              </a:rPr>
              <a:t>and when single phase screen approximation is suitable</a:t>
            </a:r>
            <a:r>
              <a:rPr lang="en-US" dirty="0" smtClean="0">
                <a:solidFill>
                  <a:srgbClr val="000000"/>
                </a:solidFill>
              </a:rPr>
              <a:t>.</a:t>
            </a:r>
          </a:p>
          <a:p>
            <a:endParaRPr lang="en-US" dirty="0">
              <a:solidFill>
                <a:srgbClr val="000000"/>
              </a:solidFill>
            </a:endParaRPr>
          </a:p>
          <a:p>
            <a:endParaRPr lang="en-US" dirty="0" smtClean="0">
              <a:solidFill>
                <a:srgbClr val="000000"/>
              </a:solidFill>
            </a:endParaRPr>
          </a:p>
          <a:p>
            <a:r>
              <a:rPr lang="en-US" dirty="0" smtClean="0">
                <a:solidFill>
                  <a:srgbClr val="000000"/>
                </a:solidFill>
              </a:rPr>
              <a:t>However, especially for climatology of the scintillation occurrence above user-defined thresholds, this is not an issue. </a:t>
            </a:r>
            <a:endParaRPr lang="it-IT" dirty="0"/>
          </a:p>
        </p:txBody>
      </p:sp>
      <p:pic>
        <p:nvPicPr>
          <p:cNvPr id="13" name="Immagine 12"/>
          <p:cNvPicPr>
            <a:picLocks noChangeAspect="1"/>
          </p:cNvPicPr>
          <p:nvPr/>
        </p:nvPicPr>
        <p:blipFill>
          <a:blip r:embed="rId5"/>
          <a:stretch>
            <a:fillRect/>
          </a:stretch>
        </p:blipFill>
        <p:spPr>
          <a:xfrm>
            <a:off x="4328648" y="1700337"/>
            <a:ext cx="1767352" cy="1298693"/>
          </a:xfrm>
          <a:prstGeom prst="rect">
            <a:avLst/>
          </a:prstGeom>
          <a:ln>
            <a:solidFill>
              <a:schemeClr val="tx1"/>
            </a:solidFill>
          </a:ln>
        </p:spPr>
      </p:pic>
      <p:pic>
        <p:nvPicPr>
          <p:cNvPr id="14" name="Immagine 13"/>
          <p:cNvPicPr>
            <a:picLocks noChangeAspect="1"/>
          </p:cNvPicPr>
          <p:nvPr/>
        </p:nvPicPr>
        <p:blipFill>
          <a:blip r:embed="rId6"/>
          <a:stretch>
            <a:fillRect/>
          </a:stretch>
        </p:blipFill>
        <p:spPr>
          <a:xfrm>
            <a:off x="4328649" y="2982711"/>
            <a:ext cx="1767352" cy="604620"/>
          </a:xfrm>
          <a:prstGeom prst="rect">
            <a:avLst/>
          </a:prstGeom>
          <a:ln>
            <a:solidFill>
              <a:schemeClr val="tx1"/>
            </a:solidFill>
          </a:ln>
        </p:spPr>
      </p:pic>
      <p:cxnSp>
        <p:nvCxnSpPr>
          <p:cNvPr id="3" name="Connettore diritto 2"/>
          <p:cNvCxnSpPr/>
          <p:nvPr/>
        </p:nvCxnSpPr>
        <p:spPr>
          <a:xfrm>
            <a:off x="6375579" y="5667375"/>
            <a:ext cx="5816421" cy="2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p:cNvCxnSpPr/>
          <p:nvPr/>
        </p:nvCxnSpPr>
        <p:spPr>
          <a:xfrm>
            <a:off x="6451779" y="4158108"/>
            <a:ext cx="5816421" cy="28575"/>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Satellite Di GPS Illustrazione Isometrica Di Vettore Piano Tecnologia  Satellite Senza Fili Illustrazione Vettoriale - Illustrazione di sfondo,  antenna: 993882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15352" y="3456943"/>
            <a:ext cx="488947" cy="3801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atellite Di GPS Illustrazione Isometrica Di Vettore Piano Tecnologia  Satellite Senza Fili Illustrazione Vettoriale - Illustrazione di sfondo,  antenna: 993882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22333" y="3258063"/>
            <a:ext cx="488947" cy="38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23GM Choke Ring GPS Antenna (A) - Au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02037" y="5191210"/>
            <a:ext cx="444912" cy="4449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123GM Choke Ring GPS Antenna (A) - Au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0600" y="5182908"/>
            <a:ext cx="444912" cy="44491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ttore diritto 9"/>
          <p:cNvCxnSpPr/>
          <p:nvPr/>
        </p:nvCxnSpPr>
        <p:spPr>
          <a:xfrm flipV="1">
            <a:off x="7124493" y="3774749"/>
            <a:ext cx="1467057" cy="15716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ttore diritto 20"/>
          <p:cNvCxnSpPr/>
          <p:nvPr/>
        </p:nvCxnSpPr>
        <p:spPr>
          <a:xfrm flipV="1">
            <a:off x="7235721" y="3484993"/>
            <a:ext cx="3031085" cy="181410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p:nvPr/>
        </p:nvCxnSpPr>
        <p:spPr>
          <a:xfrm flipH="1" flipV="1">
            <a:off x="10446534" y="3503910"/>
            <a:ext cx="953850" cy="177627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Connettore diritto 25"/>
          <p:cNvCxnSpPr>
            <a:stCxn id="18" idx="0"/>
            <a:endCxn id="1026" idx="3"/>
          </p:cNvCxnSpPr>
          <p:nvPr/>
        </p:nvCxnSpPr>
        <p:spPr>
          <a:xfrm flipH="1" flipV="1">
            <a:off x="9004299" y="3647021"/>
            <a:ext cx="2368757" cy="153588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p:nvCxnSpPr>
        <p:spPr>
          <a:xfrm flipV="1">
            <a:off x="8230743" y="3958088"/>
            <a:ext cx="30101" cy="1602875"/>
          </a:xfrm>
          <a:prstGeom prst="line">
            <a:avLst/>
          </a:prstGeom>
          <a:ln>
            <a:solidFill>
              <a:srgbClr val="FF0000"/>
            </a:solidFill>
            <a:prstDash val="solid"/>
            <a:headEnd type="oval"/>
          </a:ln>
        </p:spPr>
        <p:style>
          <a:lnRef idx="1">
            <a:schemeClr val="accent1"/>
          </a:lnRef>
          <a:fillRef idx="0">
            <a:schemeClr val="accent1"/>
          </a:fillRef>
          <a:effectRef idx="0">
            <a:schemeClr val="accent1"/>
          </a:effectRef>
          <a:fontRef idx="minor">
            <a:schemeClr val="tx1"/>
          </a:fontRef>
        </p:style>
      </p:cxnSp>
      <p:cxnSp>
        <p:nvCxnSpPr>
          <p:cNvPr id="40" name="Connettore diritto 39"/>
          <p:cNvCxnSpPr/>
          <p:nvPr/>
        </p:nvCxnSpPr>
        <p:spPr>
          <a:xfrm flipV="1">
            <a:off x="9100565" y="3967867"/>
            <a:ext cx="1" cy="1593096"/>
          </a:xfrm>
          <a:prstGeom prst="line">
            <a:avLst/>
          </a:prstGeom>
          <a:ln>
            <a:solidFill>
              <a:srgbClr val="FF0000"/>
            </a:solidFill>
            <a:prstDash val="solid"/>
            <a:headEnd type="oval"/>
          </a:ln>
        </p:spPr>
        <p:style>
          <a:lnRef idx="1">
            <a:schemeClr val="accent1"/>
          </a:lnRef>
          <a:fillRef idx="0">
            <a:schemeClr val="accent1"/>
          </a:fillRef>
          <a:effectRef idx="0">
            <a:schemeClr val="accent1"/>
          </a:effectRef>
          <a:fontRef idx="minor">
            <a:schemeClr val="tx1"/>
          </a:fontRef>
        </p:style>
      </p:cxnSp>
      <p:cxnSp>
        <p:nvCxnSpPr>
          <p:cNvPr id="41" name="Connettore diritto 40"/>
          <p:cNvCxnSpPr/>
          <p:nvPr/>
        </p:nvCxnSpPr>
        <p:spPr>
          <a:xfrm flipV="1">
            <a:off x="9804631" y="3979649"/>
            <a:ext cx="1" cy="1581314"/>
          </a:xfrm>
          <a:prstGeom prst="line">
            <a:avLst/>
          </a:prstGeom>
          <a:ln>
            <a:solidFill>
              <a:srgbClr val="FF0000"/>
            </a:solidFill>
            <a:prstDash val="solid"/>
            <a:headEnd type="oval"/>
          </a:ln>
        </p:spPr>
        <p:style>
          <a:lnRef idx="1">
            <a:schemeClr val="accent1"/>
          </a:lnRef>
          <a:fillRef idx="0">
            <a:schemeClr val="accent1"/>
          </a:fillRef>
          <a:effectRef idx="0">
            <a:schemeClr val="accent1"/>
          </a:effectRef>
          <a:fontRef idx="minor">
            <a:schemeClr val="tx1"/>
          </a:fontRef>
        </p:style>
      </p:cxnSp>
      <p:cxnSp>
        <p:nvCxnSpPr>
          <p:cNvPr id="45" name="Connettore diritto 44"/>
          <p:cNvCxnSpPr/>
          <p:nvPr/>
        </p:nvCxnSpPr>
        <p:spPr>
          <a:xfrm flipV="1">
            <a:off x="10799150" y="3979649"/>
            <a:ext cx="1" cy="1581314"/>
          </a:xfrm>
          <a:prstGeom prst="line">
            <a:avLst/>
          </a:prstGeom>
          <a:ln>
            <a:solidFill>
              <a:srgbClr val="FF0000"/>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42" name="CasellaDiTesto 41"/>
          <p:cNvSpPr txBox="1"/>
          <p:nvPr/>
        </p:nvSpPr>
        <p:spPr>
          <a:xfrm>
            <a:off x="8515352" y="5758075"/>
            <a:ext cx="1706301" cy="369332"/>
          </a:xfrm>
          <a:prstGeom prst="rect">
            <a:avLst/>
          </a:prstGeom>
          <a:noFill/>
        </p:spPr>
        <p:txBody>
          <a:bodyPr wrap="none" rtlCol="0">
            <a:spAutoFit/>
          </a:bodyPr>
          <a:lstStyle/>
          <a:p>
            <a:r>
              <a:rPr lang="it-IT" dirty="0" smtClean="0">
                <a:solidFill>
                  <a:srgbClr val="FF0000"/>
                </a:solidFill>
              </a:rPr>
              <a:t>Virtual </a:t>
            </a:r>
            <a:r>
              <a:rPr lang="it-IT" dirty="0" err="1" smtClean="0">
                <a:solidFill>
                  <a:srgbClr val="FF0000"/>
                </a:solidFill>
              </a:rPr>
              <a:t>receivers</a:t>
            </a:r>
            <a:endParaRPr lang="it-IT" dirty="0">
              <a:solidFill>
                <a:srgbClr val="FF0000"/>
              </a:solidFill>
            </a:endParaRPr>
          </a:p>
        </p:txBody>
      </p:sp>
    </p:spTree>
    <p:extLst>
      <p:ext uri="{BB962C8B-B14F-4D97-AF65-F5344CB8AC3E}">
        <p14:creationId xmlns:p14="http://schemas.microsoft.com/office/powerpoint/2010/main" val="177161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p:cNvSpPr/>
          <p:nvPr/>
        </p:nvSpPr>
        <p:spPr>
          <a:xfrm>
            <a:off x="175301" y="172093"/>
            <a:ext cx="6905608" cy="461665"/>
          </a:xfrm>
          <a:prstGeom prst="rect">
            <a:avLst/>
          </a:prstGeom>
        </p:spPr>
        <p:txBody>
          <a:bodyPr wrap="none">
            <a:spAutoFit/>
          </a:bodyPr>
          <a:lstStyle/>
          <a:p>
            <a:r>
              <a:rPr lang="en-US" sz="2400" b="1" dirty="0" smtClean="0">
                <a:solidFill>
                  <a:srgbClr val="000000"/>
                </a:solidFill>
              </a:rPr>
              <a:t>Highlights from Climatology: Solar Cycle dependence</a:t>
            </a:r>
            <a:endParaRPr lang="en-US" sz="2400" b="1" dirty="0">
              <a:solidFill>
                <a:srgbClr val="000000"/>
              </a:solidFill>
            </a:endParaRPr>
          </a:p>
        </p:txBody>
      </p:sp>
      <p:sp>
        <p:nvSpPr>
          <p:cNvPr id="24" name="Rettangolo 23"/>
          <p:cNvSpPr/>
          <p:nvPr/>
        </p:nvSpPr>
        <p:spPr>
          <a:xfrm>
            <a:off x="9483823" y="5900039"/>
            <a:ext cx="2708177" cy="276999"/>
          </a:xfrm>
          <a:prstGeom prst="rect">
            <a:avLst/>
          </a:prstGeom>
        </p:spPr>
        <p:txBody>
          <a:bodyPr wrap="none">
            <a:spAutoFit/>
          </a:bodyPr>
          <a:lstStyle/>
          <a:p>
            <a:r>
              <a:rPr lang="it-IT" sz="1200" dirty="0" smtClean="0">
                <a:cs typeface="Times New Roman" panose="02020603050405020304" pitchFamily="18" charset="0"/>
              </a:rPr>
              <a:t>Data </a:t>
            </a:r>
            <a:r>
              <a:rPr lang="it-IT" sz="1200" dirty="0" err="1" smtClean="0">
                <a:cs typeface="Times New Roman" panose="02020603050405020304" pitchFamily="18" charset="0"/>
              </a:rPr>
              <a:t>available</a:t>
            </a:r>
            <a:r>
              <a:rPr lang="it-IT" sz="1200" dirty="0" smtClean="0">
                <a:cs typeface="Times New Roman" panose="02020603050405020304" pitchFamily="18" charset="0"/>
              </a:rPr>
              <a:t> </a:t>
            </a:r>
            <a:r>
              <a:rPr lang="it-IT" sz="1200" dirty="0" err="1" smtClean="0">
                <a:cs typeface="Times New Roman" panose="02020603050405020304" pitchFamily="18" charset="0"/>
              </a:rPr>
              <a:t>at</a:t>
            </a:r>
            <a:r>
              <a:rPr lang="it-IT" sz="1200" dirty="0" smtClean="0">
                <a:cs typeface="Times New Roman" panose="02020603050405020304" pitchFamily="18" charset="0"/>
              </a:rPr>
              <a:t> </a:t>
            </a:r>
            <a:r>
              <a:rPr lang="it-IT" sz="1200" dirty="0">
                <a:cs typeface="Times New Roman" panose="02020603050405020304" pitchFamily="18" charset="0"/>
                <a:hlinkClick r:id="rId4"/>
              </a:rPr>
              <a:t>http://lisn.igp.gob.pe</a:t>
            </a:r>
            <a:r>
              <a:rPr lang="it-IT" sz="1200" dirty="0" smtClean="0">
                <a:cs typeface="Times New Roman" panose="02020603050405020304" pitchFamily="18" charset="0"/>
                <a:hlinkClick r:id="rId4"/>
              </a:rPr>
              <a:t>/</a:t>
            </a:r>
            <a:r>
              <a:rPr lang="it-IT" sz="1200" dirty="0" smtClean="0">
                <a:cs typeface="Times New Roman" panose="02020603050405020304" pitchFamily="18" charset="0"/>
              </a:rPr>
              <a:t>  </a:t>
            </a:r>
            <a:endParaRPr lang="it-IT" sz="1200" dirty="0">
              <a:cs typeface="Times New Roman" panose="02020603050405020304" pitchFamily="18" charset="0"/>
            </a:endParaRPr>
          </a:p>
        </p:txBody>
      </p:sp>
      <p:pic>
        <p:nvPicPr>
          <p:cNvPr id="8" name="Immagine 7"/>
          <p:cNvPicPr>
            <a:picLocks noChangeAspect="1"/>
          </p:cNvPicPr>
          <p:nvPr/>
        </p:nvPicPr>
        <p:blipFill>
          <a:blip r:embed="rId5"/>
          <a:stretch>
            <a:fillRect/>
          </a:stretch>
        </p:blipFill>
        <p:spPr>
          <a:xfrm>
            <a:off x="279912" y="372410"/>
            <a:ext cx="11632176" cy="5236918"/>
          </a:xfrm>
          <a:prstGeom prst="rect">
            <a:avLst/>
          </a:prstGeom>
        </p:spPr>
      </p:pic>
      <p:sp>
        <p:nvSpPr>
          <p:cNvPr id="9" name="CasellaDiTesto 8"/>
          <p:cNvSpPr txBox="1"/>
          <p:nvPr/>
        </p:nvSpPr>
        <p:spPr>
          <a:xfrm>
            <a:off x="0" y="5923213"/>
            <a:ext cx="3568349" cy="276999"/>
          </a:xfrm>
          <a:prstGeom prst="rect">
            <a:avLst/>
          </a:prstGeom>
          <a:noFill/>
        </p:spPr>
        <p:txBody>
          <a:bodyPr wrap="none" rtlCol="0">
            <a:spAutoFit/>
          </a:bodyPr>
          <a:lstStyle/>
          <a:p>
            <a:r>
              <a:rPr lang="it-IT" sz="1200" dirty="0" err="1" smtClean="0"/>
              <a:t>Perez</a:t>
            </a:r>
            <a:r>
              <a:rPr lang="it-IT" sz="1200" dirty="0" smtClean="0"/>
              <a:t>-Macho et al., Earth Planet and Space, </a:t>
            </a:r>
            <a:r>
              <a:rPr lang="it-IT" sz="1200" dirty="0" err="1" smtClean="0"/>
              <a:t>submitted</a:t>
            </a:r>
            <a:endParaRPr lang="it-IT" sz="1200" dirty="0"/>
          </a:p>
        </p:txBody>
      </p:sp>
      <p:pic>
        <p:nvPicPr>
          <p:cNvPr id="10" name="Immagine 9"/>
          <p:cNvPicPr>
            <a:picLocks noChangeAspect="1"/>
          </p:cNvPicPr>
          <p:nvPr/>
        </p:nvPicPr>
        <p:blipFill>
          <a:blip r:embed="rId6"/>
          <a:stretch>
            <a:fillRect/>
          </a:stretch>
        </p:blipFill>
        <p:spPr>
          <a:xfrm>
            <a:off x="9953942" y="4032225"/>
            <a:ext cx="1590675" cy="1276350"/>
          </a:xfrm>
          <a:prstGeom prst="rect">
            <a:avLst/>
          </a:prstGeom>
        </p:spPr>
      </p:pic>
    </p:spTree>
    <p:extLst>
      <p:ext uri="{BB962C8B-B14F-4D97-AF65-F5344CB8AC3E}">
        <p14:creationId xmlns:p14="http://schemas.microsoft.com/office/powerpoint/2010/main" val="418970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6477802"/>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1595120" y="427162"/>
            <a:ext cx="9144000" cy="2387600"/>
          </a:xfrm>
        </p:spPr>
        <p:txBody>
          <a:bodyPr>
            <a:normAutofit fontScale="90000"/>
          </a:bodyPr>
          <a:lstStyle/>
          <a:p>
            <a:r>
              <a:rPr lang="en-US" dirty="0">
                <a:solidFill>
                  <a:schemeClr val="bg1"/>
                </a:solidFill>
              </a:rPr>
              <a:t>Low latitude ionosphere - Ionospheric scintillations </a:t>
            </a:r>
            <a:r>
              <a:rPr lang="en-US" dirty="0" smtClean="0">
                <a:solidFill>
                  <a:schemeClr val="bg1"/>
                </a:solidFill>
              </a:rPr>
              <a:t>(</a:t>
            </a:r>
            <a:r>
              <a:rPr lang="en-US" dirty="0">
                <a:solidFill>
                  <a:schemeClr val="bg1"/>
                </a:solidFill>
              </a:rPr>
              <a:t>ground based </a:t>
            </a:r>
            <a:r>
              <a:rPr lang="en-US" dirty="0" smtClean="0"/>
              <a:t>climatology</a:t>
            </a:r>
            <a:r>
              <a:rPr lang="en-US" dirty="0" smtClean="0">
                <a:solidFill>
                  <a:schemeClr val="bg1"/>
                </a:solidFill>
              </a:rPr>
              <a:t>)</a:t>
            </a:r>
            <a:endParaRPr lang="it-IT" dirty="0">
              <a:solidFill>
                <a:schemeClr val="bg1"/>
              </a:solidFill>
            </a:endParaRPr>
          </a:p>
        </p:txBody>
      </p:sp>
      <p:pic>
        <p:nvPicPr>
          <p:cNvPr id="4" name="Immagine 3"/>
          <p:cNvPicPr>
            <a:picLocks noChangeAspect="1"/>
          </p:cNvPicPr>
          <p:nvPr/>
        </p:nvPicPr>
        <p:blipFill rotWithShape="1">
          <a:blip r:embed="rId3"/>
          <a:srcRect l="730" r="909"/>
          <a:stretch/>
        </p:blipFill>
        <p:spPr>
          <a:xfrm>
            <a:off x="4498975" y="5257800"/>
            <a:ext cx="3130550" cy="1615506"/>
          </a:xfrm>
          <a:prstGeom prst="rect">
            <a:avLst/>
          </a:prstGeom>
        </p:spPr>
      </p:pic>
      <p:sp>
        <p:nvSpPr>
          <p:cNvPr id="6" name="Rettangolo 5"/>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02632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500"/>
                                  </p:stCondLst>
                                  <p:childTnLst>
                                    <p:animMotion origin="layout" path="M 0 0 L 0 0 C -0.00105 -0.00023 -0.00209 -0.0007 -0.00313 -0.00047 C -0.00717 0 -0.01511 0.00185 -0.01511 0.00185 C -0.0224 0.00463 -0.01329 0.00115 -0.02227 0.00486 C -0.02318 0.00532 -0.02422 0.00555 -0.02526 0.00602 C -0.02995 0.00833 -0.02292 0.00625 -0.03034 0.00902 C -0.03138 0.00949 -0.03243 0.00949 -0.03347 0.00972 C -0.03855 0.01227 -0.04388 0.01389 -0.04883 0.01689 C -0.05717 0.02245 -0.05365 0.02129 -0.05899 0.02245 L -0.07097 0.03588 C -0.07461 0.04004 -0.078 0.0449 -0.08191 0.04861 C -0.08646 0.05301 -0.09467 0.06064 -0.09727 0.06551 C -0.09987 0.07037 -0.10261 0.07477 -0.10508 0.08009 C -0.10599 0.08194 -0.10625 0.08449 -0.10704 0.08657 C -0.11055 0.09537 -0.1142 0.10347 -0.11771 0.11203 C -0.11836 0.11389 -0.11914 0.11551 -0.11967 0.11759 C -0.12227 0.12662 -0.12461 0.13564 -0.12683 0.1449 C -0.13529 0.17824 -0.12969 0.15902 -0.13503 0.17685 C -0.13568 0.18194 -0.13607 0.18703 -0.13672 0.19213 C -0.13698 0.19352 -0.1375 0.1949 -0.13776 0.19629 C -0.13842 0.20115 -0.13881 0.20602 -0.13946 0.21088 C -0.13998 0.21481 -0.14063 0.21898 -0.14115 0.22291 C -0.14154 0.23171 -0.14037 0.22939 -0.1418 0.23217 L -0.1418 0.23217 " pathEditMode="relative" ptsTypes="AAAAAAAAAAAAAAAAAAAAAAAAA">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3"/>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p:cNvSpPr/>
          <p:nvPr/>
        </p:nvSpPr>
        <p:spPr>
          <a:xfrm>
            <a:off x="175301" y="172093"/>
            <a:ext cx="6557436" cy="523220"/>
          </a:xfrm>
          <a:prstGeom prst="rect">
            <a:avLst/>
          </a:prstGeom>
        </p:spPr>
        <p:txBody>
          <a:bodyPr wrap="none">
            <a:spAutoFit/>
          </a:bodyPr>
          <a:lstStyle/>
          <a:p>
            <a:r>
              <a:rPr lang="en-US" sz="2800" b="1" dirty="0" smtClean="0">
                <a:solidFill>
                  <a:srgbClr val="000000"/>
                </a:solidFill>
              </a:rPr>
              <a:t>Highlights from Climatology: LT and season</a:t>
            </a:r>
            <a:endParaRPr lang="en-US" sz="2800" b="1" dirty="0">
              <a:solidFill>
                <a:srgbClr val="000000"/>
              </a:solidFill>
            </a:endParaRPr>
          </a:p>
        </p:txBody>
      </p:sp>
      <p:pic>
        <p:nvPicPr>
          <p:cNvPr id="22" name="Immagine 21"/>
          <p:cNvPicPr>
            <a:picLocks noChangeAspect="1"/>
          </p:cNvPicPr>
          <p:nvPr/>
        </p:nvPicPr>
        <p:blipFill>
          <a:blip r:embed="rId5"/>
          <a:stretch>
            <a:fillRect/>
          </a:stretch>
        </p:blipFill>
        <p:spPr>
          <a:xfrm>
            <a:off x="6827044" y="695313"/>
            <a:ext cx="2859121" cy="2593156"/>
          </a:xfrm>
          <a:prstGeom prst="rect">
            <a:avLst/>
          </a:prstGeom>
        </p:spPr>
      </p:pic>
      <p:sp>
        <p:nvSpPr>
          <p:cNvPr id="23" name="CasellaDiTesto 22"/>
          <p:cNvSpPr txBox="1"/>
          <p:nvPr/>
        </p:nvSpPr>
        <p:spPr>
          <a:xfrm>
            <a:off x="6553274" y="168963"/>
            <a:ext cx="3710471" cy="738664"/>
          </a:xfrm>
          <a:prstGeom prst="rect">
            <a:avLst/>
          </a:prstGeom>
          <a:noFill/>
        </p:spPr>
        <p:txBody>
          <a:bodyPr wrap="square" rtlCol="0">
            <a:spAutoFit/>
          </a:bodyPr>
          <a:lstStyle/>
          <a:p>
            <a:pPr algn="ctr"/>
            <a:r>
              <a:rPr lang="it-IT" sz="1400" dirty="0" smtClean="0">
                <a:cs typeface="Times New Roman" panose="02020603050405020304" pitchFamily="18" charset="0"/>
              </a:rPr>
              <a:t>Ground-</a:t>
            </a:r>
            <a:r>
              <a:rPr lang="it-IT" sz="1400" dirty="0" err="1" smtClean="0">
                <a:cs typeface="Times New Roman" panose="02020603050405020304" pitchFamily="18" charset="0"/>
              </a:rPr>
              <a:t>based</a:t>
            </a:r>
            <a:r>
              <a:rPr lang="it-IT" sz="1400" dirty="0" smtClean="0">
                <a:cs typeface="Times New Roman" panose="02020603050405020304" pitchFamily="18" charset="0"/>
              </a:rPr>
              <a:t> GNSS for scintillation</a:t>
            </a:r>
          </a:p>
          <a:p>
            <a:pPr algn="ctr"/>
            <a:r>
              <a:rPr lang="pt-BR" sz="1400" b="1" dirty="0" smtClean="0">
                <a:cs typeface="Times New Roman" panose="02020603050405020304" pitchFamily="18" charset="0"/>
              </a:rPr>
              <a:t>CIGALA/CALIBRA network</a:t>
            </a:r>
            <a:endParaRPr lang="pt-BR" sz="1400" b="1" dirty="0">
              <a:cs typeface="Times New Roman" panose="02020603050405020304" pitchFamily="18" charset="0"/>
            </a:endParaRPr>
          </a:p>
          <a:p>
            <a:pPr algn="ctr"/>
            <a:endParaRPr lang="it-IT" sz="1400" dirty="0">
              <a:cs typeface="Times New Roman" panose="02020603050405020304" pitchFamily="18" charset="0"/>
            </a:endParaRPr>
          </a:p>
        </p:txBody>
      </p:sp>
      <p:sp>
        <p:nvSpPr>
          <p:cNvPr id="24" name="Rettangolo 23"/>
          <p:cNvSpPr/>
          <p:nvPr/>
        </p:nvSpPr>
        <p:spPr>
          <a:xfrm>
            <a:off x="8746377" y="5907587"/>
            <a:ext cx="3445623" cy="276999"/>
          </a:xfrm>
          <a:prstGeom prst="rect">
            <a:avLst/>
          </a:prstGeom>
        </p:spPr>
        <p:txBody>
          <a:bodyPr wrap="none">
            <a:spAutoFit/>
          </a:bodyPr>
          <a:lstStyle/>
          <a:p>
            <a:r>
              <a:rPr lang="it-IT" sz="1200" dirty="0" smtClean="0">
                <a:cs typeface="Times New Roman" panose="02020603050405020304" pitchFamily="18" charset="0"/>
              </a:rPr>
              <a:t>Data </a:t>
            </a:r>
            <a:r>
              <a:rPr lang="it-IT" sz="1200" dirty="0" err="1" smtClean="0">
                <a:cs typeface="Times New Roman" panose="02020603050405020304" pitchFamily="18" charset="0"/>
              </a:rPr>
              <a:t>available</a:t>
            </a:r>
            <a:r>
              <a:rPr lang="it-IT" sz="1200" dirty="0" smtClean="0">
                <a:cs typeface="Times New Roman" panose="02020603050405020304" pitchFamily="18" charset="0"/>
              </a:rPr>
              <a:t> </a:t>
            </a:r>
            <a:r>
              <a:rPr lang="it-IT" sz="1200" dirty="0" err="1" smtClean="0">
                <a:cs typeface="Times New Roman" panose="02020603050405020304" pitchFamily="18" charset="0"/>
              </a:rPr>
              <a:t>at</a:t>
            </a:r>
            <a:r>
              <a:rPr lang="it-IT" sz="1200" dirty="0" smtClean="0">
                <a:cs typeface="Times New Roman" panose="02020603050405020304" pitchFamily="18" charset="0"/>
              </a:rPr>
              <a:t> </a:t>
            </a:r>
            <a:r>
              <a:rPr lang="it-IT" sz="1200" dirty="0" smtClean="0">
                <a:cs typeface="Times New Roman" panose="02020603050405020304" pitchFamily="18" charset="0"/>
                <a:hlinkClick r:id="rId6"/>
              </a:rPr>
              <a:t>http</a:t>
            </a:r>
            <a:r>
              <a:rPr lang="it-IT" sz="1200" dirty="0">
                <a:cs typeface="Times New Roman" panose="02020603050405020304" pitchFamily="18" charset="0"/>
                <a:hlinkClick r:id="rId6"/>
              </a:rPr>
              <a:t>://</a:t>
            </a:r>
            <a:r>
              <a:rPr lang="it-IT" sz="1200" dirty="0" smtClean="0">
                <a:cs typeface="Times New Roman" panose="02020603050405020304" pitchFamily="18" charset="0"/>
                <a:hlinkClick r:id="rId6"/>
              </a:rPr>
              <a:t>is-cigala-calibra.fct.unesp.br</a:t>
            </a:r>
            <a:r>
              <a:rPr lang="it-IT" sz="1200" dirty="0" smtClean="0">
                <a:cs typeface="Times New Roman" panose="02020603050405020304" pitchFamily="18" charset="0"/>
              </a:rPr>
              <a:t> </a:t>
            </a:r>
            <a:endParaRPr lang="it-IT" sz="1200" dirty="0">
              <a:cs typeface="Times New Roman" panose="02020603050405020304" pitchFamily="18" charset="0"/>
            </a:endParaRPr>
          </a:p>
        </p:txBody>
      </p:sp>
      <p:pic>
        <p:nvPicPr>
          <p:cNvPr id="25" name="Picture 2" descr="http://www.navtechgps.com/assets/item/regular/PolaRxS-IMGP60431.jpg"/>
          <p:cNvPicPr>
            <a:picLocks noChangeAspect="1" noChangeArrowheads="1"/>
          </p:cNvPicPr>
          <p:nvPr/>
        </p:nvPicPr>
        <p:blipFill>
          <a:blip r:embed="rId7" cstate="print"/>
          <a:srcRect t="20618" b="17528"/>
          <a:stretch>
            <a:fillRect/>
          </a:stretch>
        </p:blipFill>
        <p:spPr bwMode="auto">
          <a:xfrm>
            <a:off x="10263745" y="1042221"/>
            <a:ext cx="1366749" cy="786969"/>
          </a:xfrm>
          <a:prstGeom prst="rect">
            <a:avLst/>
          </a:prstGeom>
          <a:noFill/>
        </p:spPr>
      </p:pic>
      <p:sp>
        <p:nvSpPr>
          <p:cNvPr id="26" name="Rettangolo 25"/>
          <p:cNvSpPr/>
          <p:nvPr/>
        </p:nvSpPr>
        <p:spPr>
          <a:xfrm>
            <a:off x="10676171" y="605592"/>
            <a:ext cx="914225" cy="369332"/>
          </a:xfrm>
          <a:prstGeom prst="rect">
            <a:avLst/>
          </a:prstGeom>
        </p:spPr>
        <p:txBody>
          <a:bodyPr wrap="none">
            <a:spAutoFit/>
          </a:bodyPr>
          <a:lstStyle/>
          <a:p>
            <a:r>
              <a:rPr lang="it-IT" dirty="0" smtClean="0">
                <a:cs typeface="Times New Roman" panose="02020603050405020304" pitchFamily="18" charset="0"/>
              </a:rPr>
              <a:t>PolaRxS</a:t>
            </a:r>
            <a:endParaRPr lang="it-IT" dirty="0">
              <a:cs typeface="Times New Roman" panose="02020603050405020304" pitchFamily="18" charset="0"/>
            </a:endParaRPr>
          </a:p>
        </p:txBody>
      </p:sp>
      <p:sp>
        <p:nvSpPr>
          <p:cNvPr id="27" name="CasellaDiTesto 26"/>
          <p:cNvSpPr txBox="1"/>
          <p:nvPr/>
        </p:nvSpPr>
        <p:spPr>
          <a:xfrm>
            <a:off x="6827044" y="3373964"/>
            <a:ext cx="5707736" cy="2585323"/>
          </a:xfrm>
          <a:prstGeom prst="rect">
            <a:avLst/>
          </a:prstGeom>
          <a:noFill/>
        </p:spPr>
        <p:txBody>
          <a:bodyPr wrap="square" rtlCol="0">
            <a:spAutoFit/>
          </a:bodyPr>
          <a:lstStyle/>
          <a:p>
            <a:r>
              <a:rPr lang="it-IT" dirty="0" err="1" smtClean="0">
                <a:cs typeface="Times New Roman" panose="02020603050405020304" pitchFamily="18" charset="0"/>
              </a:rPr>
              <a:t>Occurrence</a:t>
            </a:r>
            <a:r>
              <a:rPr lang="it-IT" dirty="0" smtClean="0">
                <a:cs typeface="Times New Roman" panose="02020603050405020304" pitchFamily="18" charset="0"/>
              </a:rPr>
              <a:t> </a:t>
            </a:r>
            <a:r>
              <a:rPr lang="it-IT" dirty="0" err="1" smtClean="0">
                <a:cs typeface="Times New Roman" panose="02020603050405020304" pitchFamily="18" charset="0"/>
              </a:rPr>
              <a:t>above</a:t>
            </a:r>
            <a:r>
              <a:rPr lang="it-IT" dirty="0" smtClean="0">
                <a:cs typeface="Times New Roman" panose="02020603050405020304" pitchFamily="18" charset="0"/>
              </a:rPr>
              <a:t> </a:t>
            </a:r>
            <a:r>
              <a:rPr lang="it-IT" b="1" dirty="0" err="1" smtClean="0">
                <a:solidFill>
                  <a:srgbClr val="C00000"/>
                </a:solidFill>
                <a:cs typeface="Times New Roman" panose="02020603050405020304" pitchFamily="18" charset="0"/>
              </a:rPr>
              <a:t>weak</a:t>
            </a:r>
            <a:r>
              <a:rPr lang="it-IT" b="1" dirty="0" smtClean="0">
                <a:solidFill>
                  <a:srgbClr val="C00000"/>
                </a:solidFill>
                <a:cs typeface="Times New Roman" panose="02020603050405020304" pitchFamily="18" charset="0"/>
              </a:rPr>
              <a:t> to strong </a:t>
            </a:r>
            <a:r>
              <a:rPr lang="it-IT" dirty="0" err="1" smtClean="0">
                <a:cs typeface="Times New Roman" panose="02020603050405020304" pitchFamily="18" charset="0"/>
              </a:rPr>
              <a:t>threshold</a:t>
            </a:r>
            <a:endParaRPr lang="it-IT" dirty="0" smtClean="0">
              <a:cs typeface="Times New Roman" panose="02020603050405020304" pitchFamily="18" charset="0"/>
            </a:endParaRPr>
          </a:p>
          <a:p>
            <a:endParaRPr lang="it-IT" dirty="0" smtClean="0">
              <a:cs typeface="Times New Roman" panose="02020603050405020304" pitchFamily="18" charset="0"/>
            </a:endParaRPr>
          </a:p>
          <a:p>
            <a:r>
              <a:rPr lang="it-IT" dirty="0" smtClean="0">
                <a:cs typeface="Times New Roman" panose="02020603050405020304" pitchFamily="18" charset="0"/>
              </a:rPr>
              <a:t>Post-</a:t>
            </a:r>
            <a:r>
              <a:rPr lang="it-IT" dirty="0" err="1" smtClean="0">
                <a:cs typeface="Times New Roman" panose="02020603050405020304" pitchFamily="18" charset="0"/>
              </a:rPr>
              <a:t>sunset</a:t>
            </a:r>
            <a:r>
              <a:rPr lang="it-IT" dirty="0" smtClean="0">
                <a:cs typeface="Times New Roman" panose="02020603050405020304" pitchFamily="18" charset="0"/>
              </a:rPr>
              <a:t> scintillation </a:t>
            </a:r>
            <a:r>
              <a:rPr lang="it-IT" dirty="0" err="1" smtClean="0">
                <a:cs typeface="Times New Roman" panose="02020603050405020304" pitchFamily="18" charset="0"/>
              </a:rPr>
              <a:t>maximizes</a:t>
            </a:r>
            <a:r>
              <a:rPr lang="it-IT" dirty="0" smtClean="0">
                <a:cs typeface="Times New Roman" panose="02020603050405020304" pitchFamily="18" charset="0"/>
              </a:rPr>
              <a:t> </a:t>
            </a:r>
            <a:r>
              <a:rPr lang="it-IT" dirty="0" err="1" smtClean="0">
                <a:cs typeface="Times New Roman" panose="02020603050405020304" pitchFamily="18" charset="0"/>
              </a:rPr>
              <a:t>between</a:t>
            </a:r>
            <a:r>
              <a:rPr lang="it-IT" dirty="0" smtClean="0">
                <a:cs typeface="Times New Roman" panose="02020603050405020304" pitchFamily="18" charset="0"/>
              </a:rPr>
              <a:t> </a:t>
            </a:r>
            <a:r>
              <a:rPr lang="it-IT" dirty="0" err="1" smtClean="0">
                <a:cs typeface="Times New Roman" panose="02020603050405020304" pitchFamily="18" charset="0"/>
              </a:rPr>
              <a:t>sunset</a:t>
            </a:r>
            <a:r>
              <a:rPr lang="it-IT" dirty="0" smtClean="0">
                <a:cs typeface="Times New Roman" panose="02020603050405020304" pitchFamily="18" charset="0"/>
              </a:rPr>
              <a:t> and </a:t>
            </a:r>
            <a:r>
              <a:rPr lang="it-IT" dirty="0" err="1" smtClean="0">
                <a:cs typeface="Times New Roman" panose="02020603050405020304" pitchFamily="18" charset="0"/>
              </a:rPr>
              <a:t>sunrise</a:t>
            </a:r>
            <a:endParaRPr lang="it-IT" dirty="0" smtClean="0">
              <a:cs typeface="Times New Roman" panose="02020603050405020304" pitchFamily="18" charset="0"/>
            </a:endParaRPr>
          </a:p>
          <a:p>
            <a:endParaRPr lang="it-IT" dirty="0">
              <a:cs typeface="Times New Roman" panose="02020603050405020304" pitchFamily="18" charset="0"/>
            </a:endParaRPr>
          </a:p>
          <a:p>
            <a:r>
              <a:rPr lang="it-IT" dirty="0" err="1" smtClean="0">
                <a:cs typeface="Times New Roman" panose="02020603050405020304" pitchFamily="18" charset="0"/>
              </a:rPr>
              <a:t>Occurrence</a:t>
            </a:r>
            <a:r>
              <a:rPr lang="it-IT" dirty="0" smtClean="0">
                <a:cs typeface="Times New Roman" panose="02020603050405020304" pitchFamily="18" charset="0"/>
              </a:rPr>
              <a:t> </a:t>
            </a:r>
            <a:r>
              <a:rPr lang="it-IT" dirty="0" err="1" smtClean="0">
                <a:cs typeface="Times New Roman" panose="02020603050405020304" pitchFamily="18" charset="0"/>
              </a:rPr>
              <a:t>maximizes</a:t>
            </a:r>
            <a:r>
              <a:rPr lang="it-IT" dirty="0" smtClean="0">
                <a:cs typeface="Times New Roman" panose="02020603050405020304" pitchFamily="18" charset="0"/>
              </a:rPr>
              <a:t> </a:t>
            </a:r>
            <a:r>
              <a:rPr lang="it-IT" dirty="0" err="1" smtClean="0">
                <a:cs typeface="Times New Roman" panose="02020603050405020304" pitchFamily="18" charset="0"/>
              </a:rPr>
              <a:t>between</a:t>
            </a:r>
            <a:r>
              <a:rPr lang="it-IT" dirty="0" smtClean="0">
                <a:cs typeface="Times New Roman" panose="02020603050405020304" pitchFamily="18" charset="0"/>
              </a:rPr>
              <a:t> </a:t>
            </a:r>
            <a:r>
              <a:rPr lang="it-IT" dirty="0" err="1" smtClean="0">
                <a:cs typeface="Times New Roman" panose="02020603050405020304" pitchFamily="18" charset="0"/>
              </a:rPr>
              <a:t>September</a:t>
            </a:r>
            <a:r>
              <a:rPr lang="it-IT" dirty="0" smtClean="0">
                <a:cs typeface="Times New Roman" panose="02020603050405020304" pitchFamily="18" charset="0"/>
              </a:rPr>
              <a:t> and April</a:t>
            </a:r>
          </a:p>
          <a:p>
            <a:endParaRPr lang="it-IT" dirty="0">
              <a:cs typeface="Times New Roman" panose="02020603050405020304" pitchFamily="18" charset="0"/>
            </a:endParaRPr>
          </a:p>
          <a:p>
            <a:r>
              <a:rPr lang="it-IT" dirty="0" err="1" smtClean="0">
                <a:cs typeface="Times New Roman" panose="02020603050405020304" pitchFamily="18" charset="0"/>
              </a:rPr>
              <a:t>Residual</a:t>
            </a:r>
            <a:r>
              <a:rPr lang="it-IT" dirty="0" smtClean="0">
                <a:cs typeface="Times New Roman" panose="02020603050405020304" pitchFamily="18" charset="0"/>
              </a:rPr>
              <a:t> </a:t>
            </a:r>
            <a:r>
              <a:rPr lang="it-IT" dirty="0" err="1" smtClean="0">
                <a:cs typeface="Times New Roman" panose="02020603050405020304" pitchFamily="18" charset="0"/>
              </a:rPr>
              <a:t>multipath</a:t>
            </a:r>
            <a:r>
              <a:rPr lang="it-IT" dirty="0" smtClean="0">
                <a:cs typeface="Times New Roman" panose="02020603050405020304" pitchFamily="18" charset="0"/>
              </a:rPr>
              <a:t> </a:t>
            </a:r>
            <a:r>
              <a:rPr lang="it-IT" dirty="0" err="1" smtClean="0">
                <a:cs typeface="Times New Roman" panose="02020603050405020304" pitchFamily="18" charset="0"/>
              </a:rPr>
              <a:t>effects</a:t>
            </a:r>
            <a:r>
              <a:rPr lang="it-IT" dirty="0" smtClean="0">
                <a:cs typeface="Times New Roman" panose="02020603050405020304" pitchFamily="18" charset="0"/>
              </a:rPr>
              <a:t> (</a:t>
            </a:r>
            <a:r>
              <a:rPr lang="it-IT" dirty="0" err="1" smtClean="0">
                <a:cs typeface="Times New Roman" panose="02020603050405020304" pitchFamily="18" charset="0"/>
              </a:rPr>
              <a:t>streaks</a:t>
            </a:r>
            <a:r>
              <a:rPr lang="it-IT" dirty="0" smtClean="0">
                <a:cs typeface="Times New Roman" panose="02020603050405020304" pitchFamily="18" charset="0"/>
              </a:rPr>
              <a:t> in the </a:t>
            </a:r>
            <a:r>
              <a:rPr lang="it-IT" dirty="0" err="1" smtClean="0">
                <a:cs typeface="Times New Roman" panose="02020603050405020304" pitchFamily="18" charset="0"/>
              </a:rPr>
              <a:t>occurrence</a:t>
            </a:r>
            <a:r>
              <a:rPr lang="it-IT" dirty="0" smtClean="0">
                <a:cs typeface="Times New Roman" panose="02020603050405020304" pitchFamily="18" charset="0"/>
              </a:rPr>
              <a:t>) </a:t>
            </a:r>
            <a:r>
              <a:rPr lang="it-IT" dirty="0" smtClean="0">
                <a:cs typeface="Times New Roman" panose="02020603050405020304" pitchFamily="18" charset="0"/>
                <a:sym typeface="Wingdings" panose="05000000000000000000" pitchFamily="2" charset="2"/>
              </a:rPr>
              <a:t> </a:t>
            </a:r>
            <a:r>
              <a:rPr lang="it-IT" dirty="0" err="1" smtClean="0">
                <a:cs typeface="Times New Roman" panose="02020603050405020304" pitchFamily="18" charset="0"/>
                <a:sym typeface="Wingdings" panose="05000000000000000000" pitchFamily="2" charset="2"/>
              </a:rPr>
              <a:t>elevation</a:t>
            </a:r>
            <a:r>
              <a:rPr lang="it-IT" dirty="0" smtClean="0">
                <a:cs typeface="Times New Roman" panose="02020603050405020304" pitchFamily="18" charset="0"/>
                <a:sym typeface="Wingdings" panose="05000000000000000000" pitchFamily="2" charset="2"/>
              </a:rPr>
              <a:t> </a:t>
            </a:r>
            <a:r>
              <a:rPr lang="it-IT" dirty="0" err="1" smtClean="0">
                <a:cs typeface="Times New Roman" panose="02020603050405020304" pitchFamily="18" charset="0"/>
                <a:sym typeface="Wingdings" panose="05000000000000000000" pitchFamily="2" charset="2"/>
              </a:rPr>
              <a:t>cutoff</a:t>
            </a:r>
            <a:r>
              <a:rPr lang="it-IT" dirty="0" smtClean="0">
                <a:cs typeface="Times New Roman" panose="02020603050405020304" pitchFamily="18" charset="0"/>
                <a:sym typeface="Wingdings" panose="05000000000000000000" pitchFamily="2" charset="2"/>
              </a:rPr>
              <a:t> </a:t>
            </a:r>
            <a:r>
              <a:rPr lang="it-IT" dirty="0" err="1" smtClean="0">
                <a:cs typeface="Times New Roman" panose="02020603050405020304" pitchFamily="18" charset="0"/>
                <a:sym typeface="Wingdings" panose="05000000000000000000" pitchFamily="2" charset="2"/>
              </a:rPr>
              <a:t>at</a:t>
            </a:r>
            <a:r>
              <a:rPr lang="it-IT" dirty="0" smtClean="0">
                <a:cs typeface="Times New Roman" panose="02020603050405020304" pitchFamily="18" charset="0"/>
                <a:sym typeface="Wingdings" panose="05000000000000000000" pitchFamily="2" charset="2"/>
              </a:rPr>
              <a:t> 25° in </a:t>
            </a:r>
            <a:r>
              <a:rPr lang="it-IT" dirty="0" err="1" smtClean="0">
                <a:cs typeface="Times New Roman" panose="02020603050405020304" pitchFamily="18" charset="0"/>
                <a:sym typeface="Wingdings" panose="05000000000000000000" pitchFamily="2" charset="2"/>
              </a:rPr>
              <a:t>not</a:t>
            </a:r>
            <a:r>
              <a:rPr lang="it-IT" dirty="0" smtClean="0">
                <a:cs typeface="Times New Roman" panose="02020603050405020304" pitchFamily="18" charset="0"/>
                <a:sym typeface="Wingdings" panose="05000000000000000000" pitchFamily="2" charset="2"/>
              </a:rPr>
              <a:t> </a:t>
            </a:r>
            <a:r>
              <a:rPr lang="it-IT" dirty="0" err="1" smtClean="0">
                <a:cs typeface="Times New Roman" panose="02020603050405020304" pitchFamily="18" charset="0"/>
                <a:sym typeface="Wingdings" panose="05000000000000000000" pitchFamily="2" charset="2"/>
              </a:rPr>
              <a:t>suitable</a:t>
            </a:r>
            <a:endParaRPr lang="it-IT" dirty="0">
              <a:cs typeface="Times New Roman" panose="02020603050405020304" pitchFamily="18" charset="0"/>
            </a:endParaRPr>
          </a:p>
        </p:txBody>
      </p:sp>
      <p:sp>
        <p:nvSpPr>
          <p:cNvPr id="28" name="CasellaDiTesto 27"/>
          <p:cNvSpPr txBox="1"/>
          <p:nvPr/>
        </p:nvSpPr>
        <p:spPr>
          <a:xfrm>
            <a:off x="9990671" y="2597891"/>
            <a:ext cx="1973617" cy="369332"/>
          </a:xfrm>
          <a:prstGeom prst="rect">
            <a:avLst/>
          </a:prstGeom>
          <a:noFill/>
        </p:spPr>
        <p:txBody>
          <a:bodyPr wrap="none" rtlCol="0">
            <a:spAutoFit/>
          </a:bodyPr>
          <a:lstStyle/>
          <a:p>
            <a:r>
              <a:rPr lang="it-IT" b="1" dirty="0" err="1" smtClean="0">
                <a:cs typeface="Times New Roman" panose="02020603050405020304" pitchFamily="18" charset="0"/>
              </a:rPr>
              <a:t>Period</a:t>
            </a:r>
            <a:r>
              <a:rPr lang="it-IT" b="1" dirty="0" smtClean="0">
                <a:cs typeface="Times New Roman" panose="02020603050405020304" pitchFamily="18" charset="0"/>
              </a:rPr>
              <a:t>: 2013-2015</a:t>
            </a:r>
            <a:endParaRPr lang="it-IT" b="1" dirty="0">
              <a:cs typeface="Times New Roman" panose="02020603050405020304" pitchFamily="18" charset="0"/>
            </a:endParaRPr>
          </a:p>
        </p:txBody>
      </p:sp>
      <p:pic>
        <p:nvPicPr>
          <p:cNvPr id="29" name="Immagine 28"/>
          <p:cNvPicPr>
            <a:picLocks noChangeAspect="1"/>
          </p:cNvPicPr>
          <p:nvPr/>
        </p:nvPicPr>
        <p:blipFill rotWithShape="1">
          <a:blip r:embed="rId8" cstate="print">
            <a:extLst>
              <a:ext uri="{28A0092B-C50C-407E-A947-70E740481C1C}">
                <a14:useLocalDpi xmlns:a14="http://schemas.microsoft.com/office/drawing/2010/main" val="0"/>
              </a:ext>
            </a:extLst>
          </a:blip>
          <a:srcRect l="7058" t="4455" r="4261" b="3160"/>
          <a:stretch/>
        </p:blipFill>
        <p:spPr>
          <a:xfrm>
            <a:off x="0" y="640080"/>
            <a:ext cx="6827044" cy="5536427"/>
          </a:xfrm>
          <a:prstGeom prst="rect">
            <a:avLst/>
          </a:prstGeom>
        </p:spPr>
      </p:pic>
      <p:cxnSp>
        <p:nvCxnSpPr>
          <p:cNvPr id="30" name="Connettore diritto 4"/>
          <p:cNvCxnSpPr/>
          <p:nvPr/>
        </p:nvCxnSpPr>
        <p:spPr>
          <a:xfrm>
            <a:off x="3843890" y="6040995"/>
            <a:ext cx="806116" cy="0"/>
          </a:xfrm>
          <a:prstGeom prst="line">
            <a:avLst/>
          </a:prstGeom>
          <a:ln w="38100">
            <a:solidFill>
              <a:srgbClr val="0200EB"/>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4650006" y="5846507"/>
            <a:ext cx="1765612" cy="369332"/>
          </a:xfrm>
          <a:prstGeom prst="rect">
            <a:avLst/>
          </a:prstGeom>
          <a:noFill/>
        </p:spPr>
        <p:txBody>
          <a:bodyPr wrap="none" rtlCol="0">
            <a:spAutoFit/>
          </a:bodyPr>
          <a:lstStyle/>
          <a:p>
            <a:r>
              <a:rPr lang="it-IT" dirty="0" err="1" smtClean="0"/>
              <a:t>Sunrise</a:t>
            </a:r>
            <a:r>
              <a:rPr lang="it-IT" dirty="0" smtClean="0"/>
              <a:t> &amp; </a:t>
            </a:r>
            <a:r>
              <a:rPr lang="it-IT" dirty="0" err="1" smtClean="0"/>
              <a:t>Sunset</a:t>
            </a:r>
            <a:endParaRPr lang="it-IT" dirty="0"/>
          </a:p>
        </p:txBody>
      </p:sp>
      <p:cxnSp>
        <p:nvCxnSpPr>
          <p:cNvPr id="32" name="Connettore diritto 8"/>
          <p:cNvCxnSpPr/>
          <p:nvPr/>
        </p:nvCxnSpPr>
        <p:spPr>
          <a:xfrm>
            <a:off x="1860517" y="1491766"/>
            <a:ext cx="1362269" cy="111967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rot="2382056">
            <a:off x="2265392" y="1816984"/>
            <a:ext cx="742511" cy="261610"/>
          </a:xfrm>
          <a:prstGeom prst="rect">
            <a:avLst/>
          </a:prstGeom>
          <a:noFill/>
        </p:spPr>
        <p:txBody>
          <a:bodyPr wrap="none" rtlCol="0">
            <a:spAutoFit/>
          </a:bodyPr>
          <a:lstStyle/>
          <a:p>
            <a:r>
              <a:rPr lang="it-IT" sz="1100" dirty="0" err="1" smtClean="0">
                <a:solidFill>
                  <a:schemeClr val="accent5">
                    <a:lumMod val="60000"/>
                    <a:lumOff val="40000"/>
                  </a:schemeClr>
                </a:solidFill>
              </a:rPr>
              <a:t>multipath</a:t>
            </a:r>
            <a:endParaRPr lang="it-IT" sz="1100" dirty="0">
              <a:solidFill>
                <a:schemeClr val="accent5">
                  <a:lumMod val="60000"/>
                  <a:lumOff val="40000"/>
                </a:schemeClr>
              </a:solidFill>
            </a:endParaRPr>
          </a:p>
        </p:txBody>
      </p:sp>
      <p:pic>
        <p:nvPicPr>
          <p:cNvPr id="19" name="Immagine 18"/>
          <p:cNvPicPr>
            <a:picLocks noChangeAspect="1"/>
          </p:cNvPicPr>
          <p:nvPr/>
        </p:nvPicPr>
        <p:blipFill>
          <a:blip r:embed="rId9"/>
          <a:stretch>
            <a:fillRect/>
          </a:stretch>
        </p:blipFill>
        <p:spPr>
          <a:xfrm>
            <a:off x="9805188" y="1964490"/>
            <a:ext cx="1134492" cy="537489"/>
          </a:xfrm>
          <a:prstGeom prst="rect">
            <a:avLst/>
          </a:prstGeom>
        </p:spPr>
      </p:pic>
      <p:pic>
        <p:nvPicPr>
          <p:cNvPr id="20" name="Immagine 19"/>
          <p:cNvPicPr>
            <a:picLocks noChangeAspect="1"/>
          </p:cNvPicPr>
          <p:nvPr/>
        </p:nvPicPr>
        <p:blipFill>
          <a:blip r:embed="rId10"/>
          <a:stretch>
            <a:fillRect/>
          </a:stretch>
        </p:blipFill>
        <p:spPr>
          <a:xfrm>
            <a:off x="10939680" y="1934812"/>
            <a:ext cx="1049537" cy="571223"/>
          </a:xfrm>
          <a:prstGeom prst="rect">
            <a:avLst/>
          </a:prstGeom>
        </p:spPr>
      </p:pic>
    </p:spTree>
    <p:extLst>
      <p:ext uri="{BB962C8B-B14F-4D97-AF65-F5344CB8AC3E}">
        <p14:creationId xmlns:p14="http://schemas.microsoft.com/office/powerpoint/2010/main" val="21873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Effect transition="in" filter="fade">
                                      <p:cBhvr>
                                        <p:cTn id="19" dur="500"/>
                                        <p:tgtEl>
                                          <p:spTgt spid="27">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xEl>
                                              <p:pRg st="4" end="4"/>
                                            </p:txEl>
                                          </p:spTgt>
                                        </p:tgtEl>
                                        <p:attrNameLst>
                                          <p:attrName>style.visibility</p:attrName>
                                        </p:attrNameLst>
                                      </p:cBhvr>
                                      <p:to>
                                        <p:strVal val="visible"/>
                                      </p:to>
                                    </p:set>
                                    <p:animEffect transition="in" filter="fade">
                                      <p:cBhvr>
                                        <p:cTn id="22" dur="500"/>
                                        <p:tgtEl>
                                          <p:spTgt spid="2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xEl>
                                              <p:pRg st="6" end="6"/>
                                            </p:txEl>
                                          </p:spTgt>
                                        </p:tgtEl>
                                        <p:attrNameLst>
                                          <p:attrName>style.visibility</p:attrName>
                                        </p:attrNameLst>
                                      </p:cBhvr>
                                      <p:to>
                                        <p:strVal val="visible"/>
                                      </p:to>
                                    </p:set>
                                    <p:animEffect transition="in" filter="fade">
                                      <p:cBhvr>
                                        <p:cTn id="27" dur="500"/>
                                        <p:tgtEl>
                                          <p:spTgt spid="27">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rotWithShape="1">
          <a:blip r:embed="rId2" cstate="print">
            <a:extLst>
              <a:ext uri="{28A0092B-C50C-407E-A947-70E740481C1C}">
                <a14:useLocalDpi xmlns:a14="http://schemas.microsoft.com/office/drawing/2010/main" val="0"/>
              </a:ext>
            </a:extLst>
          </a:blip>
          <a:srcRect l="7052" t="4027" r="5109" b="3889"/>
          <a:stretch/>
        </p:blipFill>
        <p:spPr>
          <a:xfrm>
            <a:off x="15845" y="620594"/>
            <a:ext cx="6795354" cy="5534792"/>
          </a:xfrm>
          <a:prstGeom prst="rect">
            <a:avLst/>
          </a:prstGeom>
        </p:spPr>
      </p:pic>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3"/>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p:cNvSpPr/>
          <p:nvPr/>
        </p:nvSpPr>
        <p:spPr>
          <a:xfrm>
            <a:off x="175301" y="172093"/>
            <a:ext cx="6557436" cy="523220"/>
          </a:xfrm>
          <a:prstGeom prst="rect">
            <a:avLst/>
          </a:prstGeom>
        </p:spPr>
        <p:txBody>
          <a:bodyPr wrap="none">
            <a:spAutoFit/>
          </a:bodyPr>
          <a:lstStyle/>
          <a:p>
            <a:r>
              <a:rPr lang="en-US" sz="2800" b="1" dirty="0" smtClean="0">
                <a:solidFill>
                  <a:srgbClr val="000000"/>
                </a:solidFill>
              </a:rPr>
              <a:t>Highlights from Climatology: LT and season</a:t>
            </a:r>
            <a:endParaRPr lang="en-US" sz="2800" b="1" dirty="0">
              <a:solidFill>
                <a:srgbClr val="000000"/>
              </a:solidFill>
            </a:endParaRPr>
          </a:p>
        </p:txBody>
      </p:sp>
      <p:pic>
        <p:nvPicPr>
          <p:cNvPr id="22" name="Immagine 21"/>
          <p:cNvPicPr>
            <a:picLocks noChangeAspect="1"/>
          </p:cNvPicPr>
          <p:nvPr/>
        </p:nvPicPr>
        <p:blipFill>
          <a:blip r:embed="rId5"/>
          <a:stretch>
            <a:fillRect/>
          </a:stretch>
        </p:blipFill>
        <p:spPr>
          <a:xfrm>
            <a:off x="6827044" y="695313"/>
            <a:ext cx="2859121" cy="2593156"/>
          </a:xfrm>
          <a:prstGeom prst="rect">
            <a:avLst/>
          </a:prstGeom>
        </p:spPr>
      </p:pic>
      <p:sp>
        <p:nvSpPr>
          <p:cNvPr id="23" name="CasellaDiTesto 22"/>
          <p:cNvSpPr txBox="1"/>
          <p:nvPr/>
        </p:nvSpPr>
        <p:spPr>
          <a:xfrm>
            <a:off x="6553274" y="168963"/>
            <a:ext cx="3710471" cy="738664"/>
          </a:xfrm>
          <a:prstGeom prst="rect">
            <a:avLst/>
          </a:prstGeom>
          <a:noFill/>
        </p:spPr>
        <p:txBody>
          <a:bodyPr wrap="square" rtlCol="0">
            <a:spAutoFit/>
          </a:bodyPr>
          <a:lstStyle/>
          <a:p>
            <a:pPr algn="ctr"/>
            <a:r>
              <a:rPr lang="it-IT" sz="1400" dirty="0" smtClean="0">
                <a:cs typeface="Times New Roman" panose="02020603050405020304" pitchFamily="18" charset="0"/>
              </a:rPr>
              <a:t>Ground-</a:t>
            </a:r>
            <a:r>
              <a:rPr lang="it-IT" sz="1400" dirty="0" err="1" smtClean="0">
                <a:cs typeface="Times New Roman" panose="02020603050405020304" pitchFamily="18" charset="0"/>
              </a:rPr>
              <a:t>based</a:t>
            </a:r>
            <a:r>
              <a:rPr lang="it-IT" sz="1400" dirty="0" smtClean="0">
                <a:cs typeface="Times New Roman" panose="02020603050405020304" pitchFamily="18" charset="0"/>
              </a:rPr>
              <a:t> GNSS for scintillation</a:t>
            </a:r>
          </a:p>
          <a:p>
            <a:pPr algn="ctr"/>
            <a:r>
              <a:rPr lang="pt-BR" sz="1400" b="1" dirty="0" smtClean="0">
                <a:cs typeface="Times New Roman" panose="02020603050405020304" pitchFamily="18" charset="0"/>
              </a:rPr>
              <a:t>CIGALA/CALIBRA network</a:t>
            </a:r>
            <a:endParaRPr lang="pt-BR" sz="1400" b="1" dirty="0">
              <a:cs typeface="Times New Roman" panose="02020603050405020304" pitchFamily="18" charset="0"/>
            </a:endParaRPr>
          </a:p>
          <a:p>
            <a:pPr algn="ctr"/>
            <a:endParaRPr lang="it-IT" sz="1400" dirty="0">
              <a:cs typeface="Times New Roman" panose="02020603050405020304" pitchFamily="18" charset="0"/>
            </a:endParaRPr>
          </a:p>
        </p:txBody>
      </p:sp>
      <p:sp>
        <p:nvSpPr>
          <p:cNvPr id="24" name="Rettangolo 23"/>
          <p:cNvSpPr/>
          <p:nvPr/>
        </p:nvSpPr>
        <p:spPr>
          <a:xfrm>
            <a:off x="8746377" y="5907587"/>
            <a:ext cx="3445623" cy="276999"/>
          </a:xfrm>
          <a:prstGeom prst="rect">
            <a:avLst/>
          </a:prstGeom>
        </p:spPr>
        <p:txBody>
          <a:bodyPr wrap="none">
            <a:spAutoFit/>
          </a:bodyPr>
          <a:lstStyle/>
          <a:p>
            <a:r>
              <a:rPr lang="it-IT" sz="1200" dirty="0" smtClean="0">
                <a:cs typeface="Times New Roman" panose="02020603050405020304" pitchFamily="18" charset="0"/>
              </a:rPr>
              <a:t>Data </a:t>
            </a:r>
            <a:r>
              <a:rPr lang="it-IT" sz="1200" dirty="0" err="1" smtClean="0">
                <a:cs typeface="Times New Roman" panose="02020603050405020304" pitchFamily="18" charset="0"/>
              </a:rPr>
              <a:t>available</a:t>
            </a:r>
            <a:r>
              <a:rPr lang="it-IT" sz="1200" dirty="0" smtClean="0">
                <a:cs typeface="Times New Roman" panose="02020603050405020304" pitchFamily="18" charset="0"/>
              </a:rPr>
              <a:t> </a:t>
            </a:r>
            <a:r>
              <a:rPr lang="it-IT" sz="1200" dirty="0" err="1" smtClean="0">
                <a:cs typeface="Times New Roman" panose="02020603050405020304" pitchFamily="18" charset="0"/>
              </a:rPr>
              <a:t>at</a:t>
            </a:r>
            <a:r>
              <a:rPr lang="it-IT" sz="1200" dirty="0" smtClean="0">
                <a:cs typeface="Times New Roman" panose="02020603050405020304" pitchFamily="18" charset="0"/>
              </a:rPr>
              <a:t> </a:t>
            </a:r>
            <a:r>
              <a:rPr lang="it-IT" sz="1200" dirty="0" smtClean="0">
                <a:cs typeface="Times New Roman" panose="02020603050405020304" pitchFamily="18" charset="0"/>
                <a:hlinkClick r:id="rId6"/>
              </a:rPr>
              <a:t>http</a:t>
            </a:r>
            <a:r>
              <a:rPr lang="it-IT" sz="1200" dirty="0">
                <a:cs typeface="Times New Roman" panose="02020603050405020304" pitchFamily="18" charset="0"/>
                <a:hlinkClick r:id="rId6"/>
              </a:rPr>
              <a:t>://</a:t>
            </a:r>
            <a:r>
              <a:rPr lang="it-IT" sz="1200" dirty="0" smtClean="0">
                <a:cs typeface="Times New Roman" panose="02020603050405020304" pitchFamily="18" charset="0"/>
                <a:hlinkClick r:id="rId6"/>
              </a:rPr>
              <a:t>is-cigala-calibra.fct.unesp.br</a:t>
            </a:r>
            <a:r>
              <a:rPr lang="it-IT" sz="1200" dirty="0" smtClean="0">
                <a:cs typeface="Times New Roman" panose="02020603050405020304" pitchFamily="18" charset="0"/>
              </a:rPr>
              <a:t> </a:t>
            </a:r>
            <a:endParaRPr lang="it-IT" sz="1200" dirty="0">
              <a:cs typeface="Times New Roman" panose="02020603050405020304" pitchFamily="18" charset="0"/>
            </a:endParaRPr>
          </a:p>
        </p:txBody>
      </p:sp>
      <p:pic>
        <p:nvPicPr>
          <p:cNvPr id="25" name="Picture 2" descr="http://www.navtechgps.com/assets/item/regular/PolaRxS-IMGP60431.jpg"/>
          <p:cNvPicPr>
            <a:picLocks noChangeAspect="1" noChangeArrowheads="1"/>
          </p:cNvPicPr>
          <p:nvPr/>
        </p:nvPicPr>
        <p:blipFill>
          <a:blip r:embed="rId7" cstate="print"/>
          <a:srcRect t="20618" b="17528"/>
          <a:stretch>
            <a:fillRect/>
          </a:stretch>
        </p:blipFill>
        <p:spPr bwMode="auto">
          <a:xfrm>
            <a:off x="10263745" y="1042221"/>
            <a:ext cx="1366749" cy="786969"/>
          </a:xfrm>
          <a:prstGeom prst="rect">
            <a:avLst/>
          </a:prstGeom>
          <a:noFill/>
        </p:spPr>
      </p:pic>
      <p:sp>
        <p:nvSpPr>
          <p:cNvPr id="26" name="Rettangolo 25"/>
          <p:cNvSpPr/>
          <p:nvPr/>
        </p:nvSpPr>
        <p:spPr>
          <a:xfrm>
            <a:off x="10676171" y="605592"/>
            <a:ext cx="914225" cy="369332"/>
          </a:xfrm>
          <a:prstGeom prst="rect">
            <a:avLst/>
          </a:prstGeom>
        </p:spPr>
        <p:txBody>
          <a:bodyPr wrap="none">
            <a:spAutoFit/>
          </a:bodyPr>
          <a:lstStyle/>
          <a:p>
            <a:r>
              <a:rPr lang="it-IT" dirty="0" smtClean="0">
                <a:cs typeface="Times New Roman" panose="02020603050405020304" pitchFamily="18" charset="0"/>
              </a:rPr>
              <a:t>PolaRxS</a:t>
            </a:r>
            <a:endParaRPr lang="it-IT" dirty="0">
              <a:cs typeface="Times New Roman" panose="02020603050405020304" pitchFamily="18" charset="0"/>
            </a:endParaRPr>
          </a:p>
        </p:txBody>
      </p:sp>
      <p:sp>
        <p:nvSpPr>
          <p:cNvPr id="27" name="CasellaDiTesto 26"/>
          <p:cNvSpPr txBox="1"/>
          <p:nvPr/>
        </p:nvSpPr>
        <p:spPr>
          <a:xfrm>
            <a:off x="6827044" y="3373964"/>
            <a:ext cx="5707736" cy="2585323"/>
          </a:xfrm>
          <a:prstGeom prst="rect">
            <a:avLst/>
          </a:prstGeom>
          <a:noFill/>
        </p:spPr>
        <p:txBody>
          <a:bodyPr wrap="square" rtlCol="0">
            <a:spAutoFit/>
          </a:bodyPr>
          <a:lstStyle/>
          <a:p>
            <a:r>
              <a:rPr lang="it-IT" dirty="0" err="1" smtClean="0">
                <a:cs typeface="Times New Roman" panose="02020603050405020304" pitchFamily="18" charset="0"/>
              </a:rPr>
              <a:t>Occurrence</a:t>
            </a:r>
            <a:r>
              <a:rPr lang="it-IT" dirty="0" smtClean="0">
                <a:cs typeface="Times New Roman" panose="02020603050405020304" pitchFamily="18" charset="0"/>
              </a:rPr>
              <a:t> </a:t>
            </a:r>
            <a:r>
              <a:rPr lang="it-IT" dirty="0" err="1" smtClean="0">
                <a:cs typeface="Times New Roman" panose="02020603050405020304" pitchFamily="18" charset="0"/>
              </a:rPr>
              <a:t>above</a:t>
            </a:r>
            <a:r>
              <a:rPr lang="it-IT" dirty="0" smtClean="0">
                <a:cs typeface="Times New Roman" panose="02020603050405020304" pitchFamily="18" charset="0"/>
              </a:rPr>
              <a:t> </a:t>
            </a:r>
            <a:r>
              <a:rPr lang="it-IT" b="1" dirty="0" err="1" smtClean="0">
                <a:solidFill>
                  <a:srgbClr val="C00000"/>
                </a:solidFill>
                <a:cs typeface="Times New Roman" panose="02020603050405020304" pitchFamily="18" charset="0"/>
              </a:rPr>
              <a:t>weak</a:t>
            </a:r>
            <a:r>
              <a:rPr lang="it-IT" b="1" dirty="0" smtClean="0">
                <a:solidFill>
                  <a:srgbClr val="C00000"/>
                </a:solidFill>
                <a:cs typeface="Times New Roman" panose="02020603050405020304" pitchFamily="18" charset="0"/>
              </a:rPr>
              <a:t> to strong </a:t>
            </a:r>
            <a:r>
              <a:rPr lang="it-IT" dirty="0" err="1" smtClean="0">
                <a:cs typeface="Times New Roman" panose="02020603050405020304" pitchFamily="18" charset="0"/>
              </a:rPr>
              <a:t>threshold</a:t>
            </a:r>
            <a:endParaRPr lang="it-IT" dirty="0" smtClean="0">
              <a:cs typeface="Times New Roman" panose="02020603050405020304" pitchFamily="18" charset="0"/>
            </a:endParaRPr>
          </a:p>
          <a:p>
            <a:endParaRPr lang="it-IT" dirty="0" smtClean="0">
              <a:cs typeface="Times New Roman" panose="02020603050405020304" pitchFamily="18" charset="0"/>
            </a:endParaRPr>
          </a:p>
          <a:p>
            <a:r>
              <a:rPr lang="it-IT" dirty="0" smtClean="0">
                <a:cs typeface="Times New Roman" panose="02020603050405020304" pitchFamily="18" charset="0"/>
              </a:rPr>
              <a:t>Post-</a:t>
            </a:r>
            <a:r>
              <a:rPr lang="it-IT" dirty="0" err="1" smtClean="0">
                <a:cs typeface="Times New Roman" panose="02020603050405020304" pitchFamily="18" charset="0"/>
              </a:rPr>
              <a:t>sunset</a:t>
            </a:r>
            <a:r>
              <a:rPr lang="it-IT" dirty="0" smtClean="0">
                <a:cs typeface="Times New Roman" panose="02020603050405020304" pitchFamily="18" charset="0"/>
              </a:rPr>
              <a:t> scintillation </a:t>
            </a:r>
            <a:r>
              <a:rPr lang="it-IT" dirty="0" err="1" smtClean="0">
                <a:cs typeface="Times New Roman" panose="02020603050405020304" pitchFamily="18" charset="0"/>
              </a:rPr>
              <a:t>maximizes</a:t>
            </a:r>
            <a:r>
              <a:rPr lang="it-IT" dirty="0" smtClean="0">
                <a:cs typeface="Times New Roman" panose="02020603050405020304" pitchFamily="18" charset="0"/>
              </a:rPr>
              <a:t> </a:t>
            </a:r>
            <a:r>
              <a:rPr lang="it-IT" dirty="0" err="1" smtClean="0">
                <a:cs typeface="Times New Roman" panose="02020603050405020304" pitchFamily="18" charset="0"/>
              </a:rPr>
              <a:t>between</a:t>
            </a:r>
            <a:r>
              <a:rPr lang="it-IT" dirty="0" smtClean="0">
                <a:cs typeface="Times New Roman" panose="02020603050405020304" pitchFamily="18" charset="0"/>
              </a:rPr>
              <a:t> </a:t>
            </a:r>
            <a:r>
              <a:rPr lang="it-IT" dirty="0" err="1" smtClean="0">
                <a:cs typeface="Times New Roman" panose="02020603050405020304" pitchFamily="18" charset="0"/>
              </a:rPr>
              <a:t>sunset</a:t>
            </a:r>
            <a:r>
              <a:rPr lang="it-IT" dirty="0" smtClean="0">
                <a:cs typeface="Times New Roman" panose="02020603050405020304" pitchFamily="18" charset="0"/>
              </a:rPr>
              <a:t> and </a:t>
            </a:r>
            <a:r>
              <a:rPr lang="it-IT" dirty="0" err="1" smtClean="0">
                <a:cs typeface="Times New Roman" panose="02020603050405020304" pitchFamily="18" charset="0"/>
              </a:rPr>
              <a:t>sunrise</a:t>
            </a:r>
            <a:endParaRPr lang="it-IT" dirty="0" smtClean="0">
              <a:cs typeface="Times New Roman" panose="02020603050405020304" pitchFamily="18" charset="0"/>
            </a:endParaRPr>
          </a:p>
          <a:p>
            <a:endParaRPr lang="it-IT" dirty="0">
              <a:cs typeface="Times New Roman" panose="02020603050405020304" pitchFamily="18" charset="0"/>
            </a:endParaRPr>
          </a:p>
          <a:p>
            <a:r>
              <a:rPr lang="it-IT" dirty="0" err="1" smtClean="0">
                <a:cs typeface="Times New Roman" panose="02020603050405020304" pitchFamily="18" charset="0"/>
              </a:rPr>
              <a:t>Occurrence</a:t>
            </a:r>
            <a:r>
              <a:rPr lang="it-IT" dirty="0" smtClean="0">
                <a:cs typeface="Times New Roman" panose="02020603050405020304" pitchFamily="18" charset="0"/>
              </a:rPr>
              <a:t> </a:t>
            </a:r>
            <a:r>
              <a:rPr lang="it-IT" dirty="0" err="1" smtClean="0">
                <a:cs typeface="Times New Roman" panose="02020603050405020304" pitchFamily="18" charset="0"/>
              </a:rPr>
              <a:t>maximizes</a:t>
            </a:r>
            <a:r>
              <a:rPr lang="it-IT" dirty="0" smtClean="0">
                <a:cs typeface="Times New Roman" panose="02020603050405020304" pitchFamily="18" charset="0"/>
              </a:rPr>
              <a:t> </a:t>
            </a:r>
            <a:r>
              <a:rPr lang="it-IT" dirty="0" err="1" smtClean="0">
                <a:cs typeface="Times New Roman" panose="02020603050405020304" pitchFamily="18" charset="0"/>
              </a:rPr>
              <a:t>between</a:t>
            </a:r>
            <a:r>
              <a:rPr lang="it-IT" dirty="0" smtClean="0">
                <a:cs typeface="Times New Roman" panose="02020603050405020304" pitchFamily="18" charset="0"/>
              </a:rPr>
              <a:t> </a:t>
            </a:r>
            <a:r>
              <a:rPr lang="it-IT" dirty="0" err="1" smtClean="0">
                <a:cs typeface="Times New Roman" panose="02020603050405020304" pitchFamily="18" charset="0"/>
              </a:rPr>
              <a:t>September</a:t>
            </a:r>
            <a:r>
              <a:rPr lang="it-IT" dirty="0" smtClean="0">
                <a:cs typeface="Times New Roman" panose="02020603050405020304" pitchFamily="18" charset="0"/>
              </a:rPr>
              <a:t> and April</a:t>
            </a:r>
          </a:p>
          <a:p>
            <a:endParaRPr lang="it-IT" dirty="0">
              <a:cs typeface="Times New Roman" panose="02020603050405020304" pitchFamily="18" charset="0"/>
            </a:endParaRPr>
          </a:p>
          <a:p>
            <a:r>
              <a:rPr lang="it-IT" dirty="0" err="1" smtClean="0">
                <a:cs typeface="Times New Roman" panose="02020603050405020304" pitchFamily="18" charset="0"/>
              </a:rPr>
              <a:t>Residual</a:t>
            </a:r>
            <a:r>
              <a:rPr lang="it-IT" dirty="0" smtClean="0">
                <a:cs typeface="Times New Roman" panose="02020603050405020304" pitchFamily="18" charset="0"/>
              </a:rPr>
              <a:t> </a:t>
            </a:r>
            <a:r>
              <a:rPr lang="it-IT" dirty="0" err="1" smtClean="0">
                <a:cs typeface="Times New Roman" panose="02020603050405020304" pitchFamily="18" charset="0"/>
              </a:rPr>
              <a:t>multipath</a:t>
            </a:r>
            <a:r>
              <a:rPr lang="it-IT" dirty="0" smtClean="0">
                <a:cs typeface="Times New Roman" panose="02020603050405020304" pitchFamily="18" charset="0"/>
              </a:rPr>
              <a:t> </a:t>
            </a:r>
            <a:r>
              <a:rPr lang="it-IT" dirty="0" err="1" smtClean="0">
                <a:cs typeface="Times New Roman" panose="02020603050405020304" pitchFamily="18" charset="0"/>
              </a:rPr>
              <a:t>effects</a:t>
            </a:r>
            <a:r>
              <a:rPr lang="it-IT" dirty="0" smtClean="0">
                <a:cs typeface="Times New Roman" panose="02020603050405020304" pitchFamily="18" charset="0"/>
              </a:rPr>
              <a:t> (</a:t>
            </a:r>
            <a:r>
              <a:rPr lang="it-IT" dirty="0" err="1" smtClean="0">
                <a:cs typeface="Times New Roman" panose="02020603050405020304" pitchFamily="18" charset="0"/>
              </a:rPr>
              <a:t>streaks</a:t>
            </a:r>
            <a:r>
              <a:rPr lang="it-IT" dirty="0" smtClean="0">
                <a:cs typeface="Times New Roman" panose="02020603050405020304" pitchFamily="18" charset="0"/>
              </a:rPr>
              <a:t> in the </a:t>
            </a:r>
            <a:r>
              <a:rPr lang="it-IT" dirty="0" err="1" smtClean="0">
                <a:cs typeface="Times New Roman" panose="02020603050405020304" pitchFamily="18" charset="0"/>
              </a:rPr>
              <a:t>occurrence</a:t>
            </a:r>
            <a:r>
              <a:rPr lang="it-IT" dirty="0" smtClean="0">
                <a:cs typeface="Times New Roman" panose="02020603050405020304" pitchFamily="18" charset="0"/>
              </a:rPr>
              <a:t>) </a:t>
            </a:r>
            <a:r>
              <a:rPr lang="it-IT" dirty="0" smtClean="0">
                <a:cs typeface="Times New Roman" panose="02020603050405020304" pitchFamily="18" charset="0"/>
                <a:sym typeface="Wingdings" panose="05000000000000000000" pitchFamily="2" charset="2"/>
              </a:rPr>
              <a:t> </a:t>
            </a:r>
            <a:r>
              <a:rPr lang="it-IT" dirty="0" err="1" smtClean="0">
                <a:cs typeface="Times New Roman" panose="02020603050405020304" pitchFamily="18" charset="0"/>
                <a:sym typeface="Wingdings" panose="05000000000000000000" pitchFamily="2" charset="2"/>
              </a:rPr>
              <a:t>elevation</a:t>
            </a:r>
            <a:r>
              <a:rPr lang="it-IT" dirty="0" smtClean="0">
                <a:cs typeface="Times New Roman" panose="02020603050405020304" pitchFamily="18" charset="0"/>
                <a:sym typeface="Wingdings" panose="05000000000000000000" pitchFamily="2" charset="2"/>
              </a:rPr>
              <a:t> </a:t>
            </a:r>
            <a:r>
              <a:rPr lang="it-IT" dirty="0" err="1" smtClean="0">
                <a:cs typeface="Times New Roman" panose="02020603050405020304" pitchFamily="18" charset="0"/>
                <a:sym typeface="Wingdings" panose="05000000000000000000" pitchFamily="2" charset="2"/>
              </a:rPr>
              <a:t>cutoff</a:t>
            </a:r>
            <a:r>
              <a:rPr lang="it-IT" dirty="0" smtClean="0">
                <a:cs typeface="Times New Roman" panose="02020603050405020304" pitchFamily="18" charset="0"/>
                <a:sym typeface="Wingdings" panose="05000000000000000000" pitchFamily="2" charset="2"/>
              </a:rPr>
              <a:t> </a:t>
            </a:r>
            <a:r>
              <a:rPr lang="it-IT" dirty="0" err="1" smtClean="0">
                <a:cs typeface="Times New Roman" panose="02020603050405020304" pitchFamily="18" charset="0"/>
                <a:sym typeface="Wingdings" panose="05000000000000000000" pitchFamily="2" charset="2"/>
              </a:rPr>
              <a:t>at</a:t>
            </a:r>
            <a:r>
              <a:rPr lang="it-IT" dirty="0" smtClean="0">
                <a:cs typeface="Times New Roman" panose="02020603050405020304" pitchFamily="18" charset="0"/>
                <a:sym typeface="Wingdings" panose="05000000000000000000" pitchFamily="2" charset="2"/>
              </a:rPr>
              <a:t> 25° in </a:t>
            </a:r>
            <a:r>
              <a:rPr lang="it-IT" dirty="0" err="1" smtClean="0">
                <a:cs typeface="Times New Roman" panose="02020603050405020304" pitchFamily="18" charset="0"/>
                <a:sym typeface="Wingdings" panose="05000000000000000000" pitchFamily="2" charset="2"/>
              </a:rPr>
              <a:t>not</a:t>
            </a:r>
            <a:r>
              <a:rPr lang="it-IT" dirty="0" smtClean="0">
                <a:cs typeface="Times New Roman" panose="02020603050405020304" pitchFamily="18" charset="0"/>
                <a:sym typeface="Wingdings" panose="05000000000000000000" pitchFamily="2" charset="2"/>
              </a:rPr>
              <a:t> </a:t>
            </a:r>
            <a:r>
              <a:rPr lang="it-IT" dirty="0" err="1" smtClean="0">
                <a:cs typeface="Times New Roman" panose="02020603050405020304" pitchFamily="18" charset="0"/>
                <a:sym typeface="Wingdings" panose="05000000000000000000" pitchFamily="2" charset="2"/>
              </a:rPr>
              <a:t>suitable</a:t>
            </a:r>
            <a:endParaRPr lang="it-IT" dirty="0">
              <a:cs typeface="Times New Roman" panose="02020603050405020304" pitchFamily="18" charset="0"/>
            </a:endParaRPr>
          </a:p>
        </p:txBody>
      </p:sp>
      <p:sp>
        <p:nvSpPr>
          <p:cNvPr id="28" name="CasellaDiTesto 27"/>
          <p:cNvSpPr txBox="1"/>
          <p:nvPr/>
        </p:nvSpPr>
        <p:spPr>
          <a:xfrm>
            <a:off x="9990671" y="2597891"/>
            <a:ext cx="1973617" cy="369332"/>
          </a:xfrm>
          <a:prstGeom prst="rect">
            <a:avLst/>
          </a:prstGeom>
          <a:noFill/>
        </p:spPr>
        <p:txBody>
          <a:bodyPr wrap="none" rtlCol="0">
            <a:spAutoFit/>
          </a:bodyPr>
          <a:lstStyle/>
          <a:p>
            <a:r>
              <a:rPr lang="it-IT" b="1" dirty="0" err="1" smtClean="0">
                <a:cs typeface="Times New Roman" panose="02020603050405020304" pitchFamily="18" charset="0"/>
              </a:rPr>
              <a:t>Period</a:t>
            </a:r>
            <a:r>
              <a:rPr lang="it-IT" b="1" dirty="0" smtClean="0">
                <a:cs typeface="Times New Roman" panose="02020603050405020304" pitchFamily="18" charset="0"/>
              </a:rPr>
              <a:t>: 2013-2015</a:t>
            </a:r>
            <a:endParaRPr lang="it-IT" b="1" dirty="0">
              <a:cs typeface="Times New Roman" panose="02020603050405020304" pitchFamily="18" charset="0"/>
            </a:endParaRPr>
          </a:p>
        </p:txBody>
      </p:sp>
      <p:cxnSp>
        <p:nvCxnSpPr>
          <p:cNvPr id="30" name="Connettore diritto 4"/>
          <p:cNvCxnSpPr/>
          <p:nvPr/>
        </p:nvCxnSpPr>
        <p:spPr>
          <a:xfrm>
            <a:off x="3843890" y="6040995"/>
            <a:ext cx="806116" cy="0"/>
          </a:xfrm>
          <a:prstGeom prst="line">
            <a:avLst/>
          </a:prstGeom>
          <a:ln w="38100">
            <a:solidFill>
              <a:srgbClr val="0200EB"/>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4650006" y="5846507"/>
            <a:ext cx="1765612" cy="369332"/>
          </a:xfrm>
          <a:prstGeom prst="rect">
            <a:avLst/>
          </a:prstGeom>
          <a:noFill/>
        </p:spPr>
        <p:txBody>
          <a:bodyPr wrap="none" rtlCol="0">
            <a:spAutoFit/>
          </a:bodyPr>
          <a:lstStyle/>
          <a:p>
            <a:r>
              <a:rPr lang="it-IT" dirty="0" err="1" smtClean="0"/>
              <a:t>Sunrise</a:t>
            </a:r>
            <a:r>
              <a:rPr lang="it-IT" dirty="0" smtClean="0"/>
              <a:t> &amp; </a:t>
            </a:r>
            <a:r>
              <a:rPr lang="it-IT" dirty="0" err="1" smtClean="0"/>
              <a:t>Sunset</a:t>
            </a:r>
            <a:endParaRPr lang="it-IT" dirty="0"/>
          </a:p>
        </p:txBody>
      </p:sp>
      <p:cxnSp>
        <p:nvCxnSpPr>
          <p:cNvPr id="32" name="Connettore diritto 8"/>
          <p:cNvCxnSpPr/>
          <p:nvPr/>
        </p:nvCxnSpPr>
        <p:spPr>
          <a:xfrm>
            <a:off x="1860517" y="1491766"/>
            <a:ext cx="1362269" cy="111967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rot="2382056">
            <a:off x="2265392" y="1816984"/>
            <a:ext cx="742511" cy="261610"/>
          </a:xfrm>
          <a:prstGeom prst="rect">
            <a:avLst/>
          </a:prstGeom>
          <a:noFill/>
        </p:spPr>
        <p:txBody>
          <a:bodyPr wrap="none" rtlCol="0">
            <a:spAutoFit/>
          </a:bodyPr>
          <a:lstStyle/>
          <a:p>
            <a:r>
              <a:rPr lang="it-IT" sz="1100" dirty="0" err="1" smtClean="0">
                <a:solidFill>
                  <a:schemeClr val="accent5">
                    <a:lumMod val="60000"/>
                    <a:lumOff val="40000"/>
                  </a:schemeClr>
                </a:solidFill>
              </a:rPr>
              <a:t>multipath</a:t>
            </a:r>
            <a:endParaRPr lang="it-IT" sz="1100" dirty="0">
              <a:solidFill>
                <a:schemeClr val="accent5">
                  <a:lumMod val="60000"/>
                  <a:lumOff val="40000"/>
                </a:schemeClr>
              </a:solidFill>
            </a:endParaRPr>
          </a:p>
        </p:txBody>
      </p:sp>
      <p:pic>
        <p:nvPicPr>
          <p:cNvPr id="35" name="Immagine 34"/>
          <p:cNvPicPr>
            <a:picLocks noChangeAspect="1"/>
          </p:cNvPicPr>
          <p:nvPr/>
        </p:nvPicPr>
        <p:blipFill>
          <a:blip r:embed="rId8"/>
          <a:stretch>
            <a:fillRect/>
          </a:stretch>
        </p:blipFill>
        <p:spPr>
          <a:xfrm>
            <a:off x="9805188" y="1964490"/>
            <a:ext cx="1134492" cy="537489"/>
          </a:xfrm>
          <a:prstGeom prst="rect">
            <a:avLst/>
          </a:prstGeom>
        </p:spPr>
      </p:pic>
      <p:pic>
        <p:nvPicPr>
          <p:cNvPr id="36" name="Immagine 35"/>
          <p:cNvPicPr>
            <a:picLocks noChangeAspect="1"/>
          </p:cNvPicPr>
          <p:nvPr/>
        </p:nvPicPr>
        <p:blipFill>
          <a:blip r:embed="rId9"/>
          <a:stretch>
            <a:fillRect/>
          </a:stretch>
        </p:blipFill>
        <p:spPr>
          <a:xfrm>
            <a:off x="10939680" y="1934812"/>
            <a:ext cx="1049537" cy="571223"/>
          </a:xfrm>
          <a:prstGeom prst="rect">
            <a:avLst/>
          </a:prstGeom>
        </p:spPr>
      </p:pic>
    </p:spTree>
    <p:extLst>
      <p:ext uri="{BB962C8B-B14F-4D97-AF65-F5344CB8AC3E}">
        <p14:creationId xmlns:p14="http://schemas.microsoft.com/office/powerpoint/2010/main" val="41262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rotWithShape="1">
          <a:blip r:embed="rId2" cstate="print">
            <a:extLst>
              <a:ext uri="{28A0092B-C50C-407E-A947-70E740481C1C}">
                <a14:useLocalDpi xmlns:a14="http://schemas.microsoft.com/office/drawing/2010/main" val="0"/>
              </a:ext>
            </a:extLst>
          </a:blip>
          <a:srcRect l="5631" t="4848" r="4794" b="4742"/>
          <a:stretch/>
        </p:blipFill>
        <p:spPr>
          <a:xfrm>
            <a:off x="0" y="695313"/>
            <a:ext cx="6853413" cy="5384800"/>
          </a:xfrm>
          <a:prstGeom prst="rect">
            <a:avLst/>
          </a:prstGeom>
        </p:spPr>
      </p:pic>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3"/>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p:cNvSpPr/>
          <p:nvPr/>
        </p:nvSpPr>
        <p:spPr>
          <a:xfrm>
            <a:off x="175301" y="172093"/>
            <a:ext cx="6557436" cy="523220"/>
          </a:xfrm>
          <a:prstGeom prst="rect">
            <a:avLst/>
          </a:prstGeom>
        </p:spPr>
        <p:txBody>
          <a:bodyPr wrap="none">
            <a:spAutoFit/>
          </a:bodyPr>
          <a:lstStyle/>
          <a:p>
            <a:r>
              <a:rPr lang="en-US" sz="2800" b="1" dirty="0">
                <a:solidFill>
                  <a:srgbClr val="000000"/>
                </a:solidFill>
              </a:rPr>
              <a:t>Highlights from Climatology: LT and season</a:t>
            </a:r>
          </a:p>
        </p:txBody>
      </p:sp>
      <p:pic>
        <p:nvPicPr>
          <p:cNvPr id="22" name="Immagine 21"/>
          <p:cNvPicPr>
            <a:picLocks noChangeAspect="1"/>
          </p:cNvPicPr>
          <p:nvPr/>
        </p:nvPicPr>
        <p:blipFill>
          <a:blip r:embed="rId5"/>
          <a:stretch>
            <a:fillRect/>
          </a:stretch>
        </p:blipFill>
        <p:spPr>
          <a:xfrm>
            <a:off x="6827044" y="695313"/>
            <a:ext cx="2859121" cy="2593156"/>
          </a:xfrm>
          <a:prstGeom prst="rect">
            <a:avLst/>
          </a:prstGeom>
        </p:spPr>
      </p:pic>
      <p:sp>
        <p:nvSpPr>
          <p:cNvPr id="23" name="CasellaDiTesto 22"/>
          <p:cNvSpPr txBox="1"/>
          <p:nvPr/>
        </p:nvSpPr>
        <p:spPr>
          <a:xfrm>
            <a:off x="6553274" y="168963"/>
            <a:ext cx="3710471" cy="738664"/>
          </a:xfrm>
          <a:prstGeom prst="rect">
            <a:avLst/>
          </a:prstGeom>
          <a:noFill/>
        </p:spPr>
        <p:txBody>
          <a:bodyPr wrap="square" rtlCol="0">
            <a:spAutoFit/>
          </a:bodyPr>
          <a:lstStyle/>
          <a:p>
            <a:pPr algn="ctr"/>
            <a:r>
              <a:rPr lang="it-IT" sz="1400" dirty="0" smtClean="0">
                <a:cs typeface="Times New Roman" panose="02020603050405020304" pitchFamily="18" charset="0"/>
              </a:rPr>
              <a:t>Ground-</a:t>
            </a:r>
            <a:r>
              <a:rPr lang="it-IT" sz="1400" dirty="0" err="1" smtClean="0">
                <a:cs typeface="Times New Roman" panose="02020603050405020304" pitchFamily="18" charset="0"/>
              </a:rPr>
              <a:t>based</a:t>
            </a:r>
            <a:r>
              <a:rPr lang="it-IT" sz="1400" dirty="0" smtClean="0">
                <a:cs typeface="Times New Roman" panose="02020603050405020304" pitchFamily="18" charset="0"/>
              </a:rPr>
              <a:t> GNSS for scintillation</a:t>
            </a:r>
          </a:p>
          <a:p>
            <a:pPr algn="ctr"/>
            <a:r>
              <a:rPr lang="pt-BR" sz="1400" b="1" dirty="0" smtClean="0">
                <a:cs typeface="Times New Roman" panose="02020603050405020304" pitchFamily="18" charset="0"/>
              </a:rPr>
              <a:t>CIGALA/CALIBRA network</a:t>
            </a:r>
            <a:endParaRPr lang="pt-BR" sz="1400" b="1" dirty="0">
              <a:cs typeface="Times New Roman" panose="02020603050405020304" pitchFamily="18" charset="0"/>
            </a:endParaRPr>
          </a:p>
          <a:p>
            <a:pPr algn="ctr"/>
            <a:endParaRPr lang="it-IT" sz="1400" dirty="0">
              <a:cs typeface="Times New Roman" panose="02020603050405020304" pitchFamily="18" charset="0"/>
            </a:endParaRPr>
          </a:p>
        </p:txBody>
      </p:sp>
      <p:sp>
        <p:nvSpPr>
          <p:cNvPr id="24" name="Rettangolo 23"/>
          <p:cNvSpPr/>
          <p:nvPr/>
        </p:nvSpPr>
        <p:spPr>
          <a:xfrm>
            <a:off x="8746377" y="5907587"/>
            <a:ext cx="3445623" cy="276999"/>
          </a:xfrm>
          <a:prstGeom prst="rect">
            <a:avLst/>
          </a:prstGeom>
        </p:spPr>
        <p:txBody>
          <a:bodyPr wrap="none">
            <a:spAutoFit/>
          </a:bodyPr>
          <a:lstStyle/>
          <a:p>
            <a:r>
              <a:rPr lang="it-IT" sz="1200" dirty="0" smtClean="0">
                <a:cs typeface="Times New Roman" panose="02020603050405020304" pitchFamily="18" charset="0"/>
              </a:rPr>
              <a:t>Data </a:t>
            </a:r>
            <a:r>
              <a:rPr lang="it-IT" sz="1200" dirty="0" err="1" smtClean="0">
                <a:cs typeface="Times New Roman" panose="02020603050405020304" pitchFamily="18" charset="0"/>
              </a:rPr>
              <a:t>available</a:t>
            </a:r>
            <a:r>
              <a:rPr lang="it-IT" sz="1200" dirty="0" smtClean="0">
                <a:cs typeface="Times New Roman" panose="02020603050405020304" pitchFamily="18" charset="0"/>
              </a:rPr>
              <a:t> </a:t>
            </a:r>
            <a:r>
              <a:rPr lang="it-IT" sz="1200" dirty="0" err="1" smtClean="0">
                <a:cs typeface="Times New Roman" panose="02020603050405020304" pitchFamily="18" charset="0"/>
              </a:rPr>
              <a:t>at</a:t>
            </a:r>
            <a:r>
              <a:rPr lang="it-IT" sz="1200" dirty="0" smtClean="0">
                <a:cs typeface="Times New Roman" panose="02020603050405020304" pitchFamily="18" charset="0"/>
              </a:rPr>
              <a:t> </a:t>
            </a:r>
            <a:r>
              <a:rPr lang="it-IT" sz="1200" dirty="0" smtClean="0">
                <a:cs typeface="Times New Roman" panose="02020603050405020304" pitchFamily="18" charset="0"/>
                <a:hlinkClick r:id="rId6"/>
              </a:rPr>
              <a:t>http</a:t>
            </a:r>
            <a:r>
              <a:rPr lang="it-IT" sz="1200" dirty="0">
                <a:cs typeface="Times New Roman" panose="02020603050405020304" pitchFamily="18" charset="0"/>
                <a:hlinkClick r:id="rId6"/>
              </a:rPr>
              <a:t>://</a:t>
            </a:r>
            <a:r>
              <a:rPr lang="it-IT" sz="1200" dirty="0" smtClean="0">
                <a:cs typeface="Times New Roman" panose="02020603050405020304" pitchFamily="18" charset="0"/>
                <a:hlinkClick r:id="rId6"/>
              </a:rPr>
              <a:t>is-cigala-calibra.fct.unesp.br</a:t>
            </a:r>
            <a:r>
              <a:rPr lang="it-IT" sz="1200" dirty="0" smtClean="0">
                <a:cs typeface="Times New Roman" panose="02020603050405020304" pitchFamily="18" charset="0"/>
              </a:rPr>
              <a:t> </a:t>
            </a:r>
            <a:endParaRPr lang="it-IT" sz="1200" dirty="0">
              <a:cs typeface="Times New Roman" panose="02020603050405020304" pitchFamily="18" charset="0"/>
            </a:endParaRPr>
          </a:p>
        </p:txBody>
      </p:sp>
      <p:pic>
        <p:nvPicPr>
          <p:cNvPr id="25" name="Picture 2" descr="http://www.navtechgps.com/assets/item/regular/PolaRxS-IMGP60431.jpg"/>
          <p:cNvPicPr>
            <a:picLocks noChangeAspect="1" noChangeArrowheads="1"/>
          </p:cNvPicPr>
          <p:nvPr/>
        </p:nvPicPr>
        <p:blipFill>
          <a:blip r:embed="rId7" cstate="print"/>
          <a:srcRect t="20618" b="17528"/>
          <a:stretch>
            <a:fillRect/>
          </a:stretch>
        </p:blipFill>
        <p:spPr bwMode="auto">
          <a:xfrm>
            <a:off x="10263745" y="1042221"/>
            <a:ext cx="1366749" cy="786969"/>
          </a:xfrm>
          <a:prstGeom prst="rect">
            <a:avLst/>
          </a:prstGeom>
          <a:noFill/>
        </p:spPr>
      </p:pic>
      <p:sp>
        <p:nvSpPr>
          <p:cNvPr id="26" name="Rettangolo 25"/>
          <p:cNvSpPr/>
          <p:nvPr/>
        </p:nvSpPr>
        <p:spPr>
          <a:xfrm>
            <a:off x="10676171" y="605592"/>
            <a:ext cx="914225" cy="369332"/>
          </a:xfrm>
          <a:prstGeom prst="rect">
            <a:avLst/>
          </a:prstGeom>
        </p:spPr>
        <p:txBody>
          <a:bodyPr wrap="none">
            <a:spAutoFit/>
          </a:bodyPr>
          <a:lstStyle/>
          <a:p>
            <a:r>
              <a:rPr lang="it-IT" dirty="0" smtClean="0">
                <a:cs typeface="Times New Roman" panose="02020603050405020304" pitchFamily="18" charset="0"/>
              </a:rPr>
              <a:t>PolaRxS</a:t>
            </a:r>
            <a:endParaRPr lang="it-IT" dirty="0">
              <a:cs typeface="Times New Roman" panose="02020603050405020304" pitchFamily="18" charset="0"/>
            </a:endParaRPr>
          </a:p>
        </p:txBody>
      </p:sp>
      <p:sp>
        <p:nvSpPr>
          <p:cNvPr id="27" name="CasellaDiTesto 26"/>
          <p:cNvSpPr txBox="1"/>
          <p:nvPr/>
        </p:nvSpPr>
        <p:spPr>
          <a:xfrm>
            <a:off x="6827044" y="3373964"/>
            <a:ext cx="5707736" cy="2585323"/>
          </a:xfrm>
          <a:prstGeom prst="rect">
            <a:avLst/>
          </a:prstGeom>
          <a:noFill/>
        </p:spPr>
        <p:txBody>
          <a:bodyPr wrap="square" rtlCol="0">
            <a:spAutoFit/>
          </a:bodyPr>
          <a:lstStyle/>
          <a:p>
            <a:r>
              <a:rPr lang="it-IT" dirty="0" err="1" smtClean="0">
                <a:cs typeface="Times New Roman" panose="02020603050405020304" pitchFamily="18" charset="0"/>
              </a:rPr>
              <a:t>Occurrence</a:t>
            </a:r>
            <a:r>
              <a:rPr lang="it-IT" dirty="0" smtClean="0">
                <a:cs typeface="Times New Roman" panose="02020603050405020304" pitchFamily="18" charset="0"/>
              </a:rPr>
              <a:t> </a:t>
            </a:r>
            <a:r>
              <a:rPr lang="it-IT" dirty="0" err="1" smtClean="0">
                <a:cs typeface="Times New Roman" panose="02020603050405020304" pitchFamily="18" charset="0"/>
              </a:rPr>
              <a:t>above</a:t>
            </a:r>
            <a:r>
              <a:rPr lang="it-IT" dirty="0" smtClean="0">
                <a:cs typeface="Times New Roman" panose="02020603050405020304" pitchFamily="18" charset="0"/>
              </a:rPr>
              <a:t> </a:t>
            </a:r>
            <a:r>
              <a:rPr lang="it-IT" b="1" dirty="0" smtClean="0">
                <a:solidFill>
                  <a:srgbClr val="C00000"/>
                </a:solidFill>
                <a:cs typeface="Times New Roman" panose="02020603050405020304" pitchFamily="18" charset="0"/>
              </a:rPr>
              <a:t>moderate to strong </a:t>
            </a:r>
            <a:r>
              <a:rPr lang="it-IT" dirty="0" err="1" smtClean="0">
                <a:cs typeface="Times New Roman" panose="02020603050405020304" pitchFamily="18" charset="0"/>
              </a:rPr>
              <a:t>threshold</a:t>
            </a:r>
            <a:endParaRPr lang="it-IT" dirty="0" smtClean="0">
              <a:cs typeface="Times New Roman" panose="02020603050405020304" pitchFamily="18" charset="0"/>
            </a:endParaRPr>
          </a:p>
          <a:p>
            <a:endParaRPr lang="it-IT" dirty="0" smtClean="0">
              <a:cs typeface="Times New Roman" panose="02020603050405020304" pitchFamily="18" charset="0"/>
            </a:endParaRPr>
          </a:p>
          <a:p>
            <a:r>
              <a:rPr lang="it-IT" dirty="0" smtClean="0">
                <a:cs typeface="Times New Roman" panose="02020603050405020304" pitchFamily="18" charset="0"/>
              </a:rPr>
              <a:t>Post-</a:t>
            </a:r>
            <a:r>
              <a:rPr lang="it-IT" dirty="0" err="1" smtClean="0">
                <a:cs typeface="Times New Roman" panose="02020603050405020304" pitchFamily="18" charset="0"/>
              </a:rPr>
              <a:t>sunset</a:t>
            </a:r>
            <a:r>
              <a:rPr lang="it-IT" dirty="0" smtClean="0">
                <a:cs typeface="Times New Roman" panose="02020603050405020304" pitchFamily="18" charset="0"/>
              </a:rPr>
              <a:t> scintillation </a:t>
            </a:r>
            <a:r>
              <a:rPr lang="it-IT" dirty="0" err="1" smtClean="0">
                <a:cs typeface="Times New Roman" panose="02020603050405020304" pitchFamily="18" charset="0"/>
              </a:rPr>
              <a:t>maximizes</a:t>
            </a:r>
            <a:r>
              <a:rPr lang="it-IT" dirty="0" smtClean="0">
                <a:cs typeface="Times New Roman" panose="02020603050405020304" pitchFamily="18" charset="0"/>
              </a:rPr>
              <a:t> </a:t>
            </a:r>
            <a:r>
              <a:rPr lang="it-IT" dirty="0" err="1" smtClean="0">
                <a:cs typeface="Times New Roman" panose="02020603050405020304" pitchFamily="18" charset="0"/>
              </a:rPr>
              <a:t>between</a:t>
            </a:r>
            <a:r>
              <a:rPr lang="it-IT" dirty="0" smtClean="0">
                <a:cs typeface="Times New Roman" panose="02020603050405020304" pitchFamily="18" charset="0"/>
              </a:rPr>
              <a:t> </a:t>
            </a:r>
            <a:r>
              <a:rPr lang="it-IT" dirty="0" err="1" smtClean="0">
                <a:cs typeface="Times New Roman" panose="02020603050405020304" pitchFamily="18" charset="0"/>
              </a:rPr>
              <a:t>sunset</a:t>
            </a:r>
            <a:r>
              <a:rPr lang="it-IT" dirty="0" smtClean="0">
                <a:cs typeface="Times New Roman" panose="02020603050405020304" pitchFamily="18" charset="0"/>
              </a:rPr>
              <a:t> and </a:t>
            </a:r>
            <a:r>
              <a:rPr lang="it-IT" dirty="0" err="1" smtClean="0">
                <a:cs typeface="Times New Roman" panose="02020603050405020304" pitchFamily="18" charset="0"/>
              </a:rPr>
              <a:t>sunrise</a:t>
            </a:r>
            <a:endParaRPr lang="it-IT" dirty="0" smtClean="0">
              <a:cs typeface="Times New Roman" panose="02020603050405020304" pitchFamily="18" charset="0"/>
            </a:endParaRPr>
          </a:p>
          <a:p>
            <a:endParaRPr lang="it-IT" dirty="0">
              <a:cs typeface="Times New Roman" panose="02020603050405020304" pitchFamily="18" charset="0"/>
            </a:endParaRPr>
          </a:p>
          <a:p>
            <a:r>
              <a:rPr lang="it-IT" dirty="0" err="1" smtClean="0">
                <a:cs typeface="Times New Roman" panose="02020603050405020304" pitchFamily="18" charset="0"/>
              </a:rPr>
              <a:t>Occurrence</a:t>
            </a:r>
            <a:r>
              <a:rPr lang="it-IT" dirty="0" smtClean="0">
                <a:cs typeface="Times New Roman" panose="02020603050405020304" pitchFamily="18" charset="0"/>
              </a:rPr>
              <a:t> </a:t>
            </a:r>
            <a:r>
              <a:rPr lang="it-IT" dirty="0" err="1" smtClean="0">
                <a:cs typeface="Times New Roman" panose="02020603050405020304" pitchFamily="18" charset="0"/>
              </a:rPr>
              <a:t>maximizes</a:t>
            </a:r>
            <a:r>
              <a:rPr lang="it-IT" dirty="0" smtClean="0">
                <a:cs typeface="Times New Roman" panose="02020603050405020304" pitchFamily="18" charset="0"/>
              </a:rPr>
              <a:t> </a:t>
            </a:r>
            <a:r>
              <a:rPr lang="it-IT" dirty="0" err="1" smtClean="0">
                <a:cs typeface="Times New Roman" panose="02020603050405020304" pitchFamily="18" charset="0"/>
              </a:rPr>
              <a:t>between</a:t>
            </a:r>
            <a:r>
              <a:rPr lang="it-IT" dirty="0" smtClean="0">
                <a:cs typeface="Times New Roman" panose="02020603050405020304" pitchFamily="18" charset="0"/>
              </a:rPr>
              <a:t> </a:t>
            </a:r>
            <a:r>
              <a:rPr lang="it-IT" dirty="0" err="1" smtClean="0">
                <a:cs typeface="Times New Roman" panose="02020603050405020304" pitchFamily="18" charset="0"/>
              </a:rPr>
              <a:t>September</a:t>
            </a:r>
            <a:r>
              <a:rPr lang="it-IT" dirty="0" smtClean="0">
                <a:cs typeface="Times New Roman" panose="02020603050405020304" pitchFamily="18" charset="0"/>
              </a:rPr>
              <a:t> and April</a:t>
            </a:r>
          </a:p>
          <a:p>
            <a:endParaRPr lang="it-IT" dirty="0">
              <a:cs typeface="Times New Roman" panose="02020603050405020304" pitchFamily="18" charset="0"/>
            </a:endParaRPr>
          </a:p>
          <a:p>
            <a:r>
              <a:rPr lang="it-IT" dirty="0">
                <a:cs typeface="Times New Roman" panose="02020603050405020304" pitchFamily="18" charset="0"/>
              </a:rPr>
              <a:t>No </a:t>
            </a:r>
            <a:r>
              <a:rPr lang="it-IT" dirty="0" err="1">
                <a:cs typeface="Times New Roman" panose="02020603050405020304" pitchFamily="18" charset="0"/>
              </a:rPr>
              <a:t>multipath</a:t>
            </a:r>
            <a:r>
              <a:rPr lang="it-IT" dirty="0">
                <a:cs typeface="Times New Roman" panose="02020603050405020304" pitchFamily="18" charset="0"/>
              </a:rPr>
              <a:t> (30° </a:t>
            </a:r>
            <a:r>
              <a:rPr lang="it-IT" dirty="0" err="1">
                <a:cs typeface="Times New Roman" panose="02020603050405020304" pitchFamily="18" charset="0"/>
              </a:rPr>
              <a:t>elevation</a:t>
            </a:r>
            <a:r>
              <a:rPr lang="it-IT" dirty="0">
                <a:cs typeface="Times New Roman" panose="02020603050405020304" pitchFamily="18" charset="0"/>
              </a:rPr>
              <a:t> </a:t>
            </a:r>
            <a:r>
              <a:rPr lang="it-IT" dirty="0" err="1">
                <a:cs typeface="Times New Roman" panose="02020603050405020304" pitchFamily="18" charset="0"/>
              </a:rPr>
              <a:t>cutoff</a:t>
            </a:r>
            <a:r>
              <a:rPr lang="it-IT" dirty="0">
                <a:cs typeface="Times New Roman" panose="02020603050405020304" pitchFamily="18" charset="0"/>
              </a:rPr>
              <a:t> </a:t>
            </a:r>
            <a:r>
              <a:rPr lang="it-IT" dirty="0" err="1">
                <a:cs typeface="Times New Roman" panose="02020603050405020304" pitchFamily="18" charset="0"/>
              </a:rPr>
              <a:t>is</a:t>
            </a:r>
            <a:r>
              <a:rPr lang="it-IT" dirty="0">
                <a:cs typeface="Times New Roman" panose="02020603050405020304" pitchFamily="18" charset="0"/>
              </a:rPr>
              <a:t> </a:t>
            </a:r>
            <a:r>
              <a:rPr lang="it-IT" dirty="0" err="1">
                <a:cs typeface="Times New Roman" panose="02020603050405020304" pitchFamily="18" charset="0"/>
              </a:rPr>
              <a:t>suitable</a:t>
            </a:r>
            <a:r>
              <a:rPr lang="it-IT" dirty="0">
                <a:cs typeface="Times New Roman" panose="02020603050405020304" pitchFamily="18" charset="0"/>
              </a:rPr>
              <a:t> to </a:t>
            </a:r>
            <a:r>
              <a:rPr lang="it-IT" dirty="0" err="1">
                <a:cs typeface="Times New Roman" panose="02020603050405020304" pitchFamily="18" charset="0"/>
              </a:rPr>
              <a:t>identify</a:t>
            </a:r>
            <a:r>
              <a:rPr lang="it-IT" dirty="0">
                <a:cs typeface="Times New Roman" panose="02020603050405020304" pitchFamily="18" charset="0"/>
              </a:rPr>
              <a:t> moderate to strong scintillation </a:t>
            </a:r>
            <a:r>
              <a:rPr lang="it-IT" dirty="0" err="1">
                <a:cs typeface="Times New Roman" panose="02020603050405020304" pitchFamily="18" charset="0"/>
              </a:rPr>
              <a:t>regimes</a:t>
            </a:r>
            <a:r>
              <a:rPr lang="it-IT" dirty="0">
                <a:cs typeface="Times New Roman" panose="02020603050405020304" pitchFamily="18" charset="0"/>
              </a:rPr>
              <a:t>)</a:t>
            </a:r>
          </a:p>
        </p:txBody>
      </p:sp>
      <p:sp>
        <p:nvSpPr>
          <p:cNvPr id="28" name="CasellaDiTesto 27"/>
          <p:cNvSpPr txBox="1"/>
          <p:nvPr/>
        </p:nvSpPr>
        <p:spPr>
          <a:xfrm>
            <a:off x="9990671" y="2597891"/>
            <a:ext cx="1973617" cy="369332"/>
          </a:xfrm>
          <a:prstGeom prst="rect">
            <a:avLst/>
          </a:prstGeom>
          <a:noFill/>
        </p:spPr>
        <p:txBody>
          <a:bodyPr wrap="none" rtlCol="0">
            <a:spAutoFit/>
          </a:bodyPr>
          <a:lstStyle/>
          <a:p>
            <a:r>
              <a:rPr lang="it-IT" b="1" dirty="0" err="1" smtClean="0">
                <a:cs typeface="Times New Roman" panose="02020603050405020304" pitchFamily="18" charset="0"/>
              </a:rPr>
              <a:t>Period</a:t>
            </a:r>
            <a:r>
              <a:rPr lang="it-IT" b="1" dirty="0" smtClean="0">
                <a:cs typeface="Times New Roman" panose="02020603050405020304" pitchFamily="18" charset="0"/>
              </a:rPr>
              <a:t>: 2013-2015</a:t>
            </a:r>
            <a:endParaRPr lang="it-IT" b="1" dirty="0">
              <a:cs typeface="Times New Roman" panose="02020603050405020304" pitchFamily="18" charset="0"/>
            </a:endParaRPr>
          </a:p>
        </p:txBody>
      </p:sp>
      <p:cxnSp>
        <p:nvCxnSpPr>
          <p:cNvPr id="30" name="Connettore diritto 4"/>
          <p:cNvCxnSpPr/>
          <p:nvPr/>
        </p:nvCxnSpPr>
        <p:spPr>
          <a:xfrm>
            <a:off x="3843890" y="6040995"/>
            <a:ext cx="806116" cy="0"/>
          </a:xfrm>
          <a:prstGeom prst="line">
            <a:avLst/>
          </a:prstGeom>
          <a:ln w="38100">
            <a:solidFill>
              <a:srgbClr val="0200EB"/>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4650006" y="5846507"/>
            <a:ext cx="1765612" cy="369332"/>
          </a:xfrm>
          <a:prstGeom prst="rect">
            <a:avLst/>
          </a:prstGeom>
          <a:noFill/>
        </p:spPr>
        <p:txBody>
          <a:bodyPr wrap="none" rtlCol="0">
            <a:spAutoFit/>
          </a:bodyPr>
          <a:lstStyle/>
          <a:p>
            <a:r>
              <a:rPr lang="it-IT" dirty="0" err="1" smtClean="0"/>
              <a:t>Sunrise</a:t>
            </a:r>
            <a:r>
              <a:rPr lang="it-IT" dirty="0" smtClean="0"/>
              <a:t> &amp; </a:t>
            </a:r>
            <a:r>
              <a:rPr lang="it-IT" dirty="0" err="1" smtClean="0"/>
              <a:t>Sunset</a:t>
            </a:r>
            <a:endParaRPr lang="it-IT" dirty="0"/>
          </a:p>
        </p:txBody>
      </p:sp>
      <p:pic>
        <p:nvPicPr>
          <p:cNvPr id="29" name="Immagine 28"/>
          <p:cNvPicPr>
            <a:picLocks noChangeAspect="1"/>
          </p:cNvPicPr>
          <p:nvPr/>
        </p:nvPicPr>
        <p:blipFill>
          <a:blip r:embed="rId8"/>
          <a:stretch>
            <a:fillRect/>
          </a:stretch>
        </p:blipFill>
        <p:spPr>
          <a:xfrm>
            <a:off x="9805188" y="1964490"/>
            <a:ext cx="1134492" cy="537489"/>
          </a:xfrm>
          <a:prstGeom prst="rect">
            <a:avLst/>
          </a:prstGeom>
        </p:spPr>
      </p:pic>
      <p:pic>
        <p:nvPicPr>
          <p:cNvPr id="32" name="Immagine 31"/>
          <p:cNvPicPr>
            <a:picLocks noChangeAspect="1"/>
          </p:cNvPicPr>
          <p:nvPr/>
        </p:nvPicPr>
        <p:blipFill>
          <a:blip r:embed="rId9"/>
          <a:stretch>
            <a:fillRect/>
          </a:stretch>
        </p:blipFill>
        <p:spPr>
          <a:xfrm>
            <a:off x="10939680" y="1934812"/>
            <a:ext cx="1049537" cy="571223"/>
          </a:xfrm>
          <a:prstGeom prst="rect">
            <a:avLst/>
          </a:prstGeom>
        </p:spPr>
      </p:pic>
    </p:spTree>
    <p:extLst>
      <p:ext uri="{BB962C8B-B14F-4D97-AF65-F5344CB8AC3E}">
        <p14:creationId xmlns:p14="http://schemas.microsoft.com/office/powerpoint/2010/main" val="18205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xEl>
                                              <p:pRg st="2" end="2"/>
                                            </p:txEl>
                                          </p:spTgt>
                                        </p:tgtEl>
                                        <p:attrNameLst>
                                          <p:attrName>style.visibility</p:attrName>
                                        </p:attrNameLst>
                                      </p:cBhvr>
                                      <p:to>
                                        <p:strVal val="visible"/>
                                      </p:to>
                                    </p:set>
                                    <p:animEffect transition="in" filter="fade">
                                      <p:cBhvr>
                                        <p:cTn id="16" dur="500"/>
                                        <p:tgtEl>
                                          <p:spTgt spid="27">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xEl>
                                              <p:pRg st="4" end="4"/>
                                            </p:txEl>
                                          </p:spTgt>
                                        </p:tgtEl>
                                        <p:attrNameLst>
                                          <p:attrName>style.visibility</p:attrName>
                                        </p:attrNameLst>
                                      </p:cBhvr>
                                      <p:to>
                                        <p:strVal val="visible"/>
                                      </p:to>
                                    </p:set>
                                    <p:animEffect transition="in" filter="fade">
                                      <p:cBhvr>
                                        <p:cTn id="19"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p:cNvSpPr/>
          <p:nvPr/>
        </p:nvSpPr>
        <p:spPr>
          <a:xfrm>
            <a:off x="175301" y="172093"/>
            <a:ext cx="6557436" cy="523220"/>
          </a:xfrm>
          <a:prstGeom prst="rect">
            <a:avLst/>
          </a:prstGeom>
        </p:spPr>
        <p:txBody>
          <a:bodyPr wrap="none">
            <a:spAutoFit/>
          </a:bodyPr>
          <a:lstStyle/>
          <a:p>
            <a:r>
              <a:rPr lang="en-US" sz="2800" b="1" dirty="0">
                <a:solidFill>
                  <a:srgbClr val="000000"/>
                </a:solidFill>
              </a:rPr>
              <a:t>Highlights from Climatology: LT and season</a:t>
            </a:r>
          </a:p>
        </p:txBody>
      </p:sp>
      <p:pic>
        <p:nvPicPr>
          <p:cNvPr id="22" name="Immagine 21"/>
          <p:cNvPicPr>
            <a:picLocks noChangeAspect="1"/>
          </p:cNvPicPr>
          <p:nvPr/>
        </p:nvPicPr>
        <p:blipFill>
          <a:blip r:embed="rId4"/>
          <a:stretch>
            <a:fillRect/>
          </a:stretch>
        </p:blipFill>
        <p:spPr>
          <a:xfrm>
            <a:off x="6827044" y="695313"/>
            <a:ext cx="2859121" cy="2593156"/>
          </a:xfrm>
          <a:prstGeom prst="rect">
            <a:avLst/>
          </a:prstGeom>
        </p:spPr>
      </p:pic>
      <p:sp>
        <p:nvSpPr>
          <p:cNvPr id="23" name="CasellaDiTesto 22"/>
          <p:cNvSpPr txBox="1"/>
          <p:nvPr/>
        </p:nvSpPr>
        <p:spPr>
          <a:xfrm>
            <a:off x="6553274" y="168963"/>
            <a:ext cx="3710471" cy="738664"/>
          </a:xfrm>
          <a:prstGeom prst="rect">
            <a:avLst/>
          </a:prstGeom>
          <a:noFill/>
        </p:spPr>
        <p:txBody>
          <a:bodyPr wrap="square" rtlCol="0">
            <a:spAutoFit/>
          </a:bodyPr>
          <a:lstStyle/>
          <a:p>
            <a:pPr algn="ctr"/>
            <a:r>
              <a:rPr lang="it-IT" sz="1400" dirty="0" smtClean="0">
                <a:cs typeface="Times New Roman" panose="02020603050405020304" pitchFamily="18" charset="0"/>
              </a:rPr>
              <a:t>Ground-</a:t>
            </a:r>
            <a:r>
              <a:rPr lang="it-IT" sz="1400" dirty="0" err="1" smtClean="0">
                <a:cs typeface="Times New Roman" panose="02020603050405020304" pitchFamily="18" charset="0"/>
              </a:rPr>
              <a:t>based</a:t>
            </a:r>
            <a:r>
              <a:rPr lang="it-IT" sz="1400" dirty="0" smtClean="0">
                <a:cs typeface="Times New Roman" panose="02020603050405020304" pitchFamily="18" charset="0"/>
              </a:rPr>
              <a:t> GNSS for scintillation</a:t>
            </a:r>
          </a:p>
          <a:p>
            <a:pPr algn="ctr"/>
            <a:r>
              <a:rPr lang="pt-BR" sz="1400" b="1" dirty="0" smtClean="0">
                <a:cs typeface="Times New Roman" panose="02020603050405020304" pitchFamily="18" charset="0"/>
              </a:rPr>
              <a:t>CIGALA/CALIBRA network</a:t>
            </a:r>
            <a:endParaRPr lang="pt-BR" sz="1400" b="1" dirty="0">
              <a:cs typeface="Times New Roman" panose="02020603050405020304" pitchFamily="18" charset="0"/>
            </a:endParaRPr>
          </a:p>
          <a:p>
            <a:pPr algn="ctr"/>
            <a:endParaRPr lang="it-IT" sz="1400" dirty="0">
              <a:cs typeface="Times New Roman" panose="02020603050405020304" pitchFamily="18" charset="0"/>
            </a:endParaRPr>
          </a:p>
        </p:txBody>
      </p:sp>
      <p:sp>
        <p:nvSpPr>
          <p:cNvPr id="24" name="Rettangolo 23"/>
          <p:cNvSpPr/>
          <p:nvPr/>
        </p:nvSpPr>
        <p:spPr>
          <a:xfrm>
            <a:off x="8746377" y="5907587"/>
            <a:ext cx="3445623" cy="276999"/>
          </a:xfrm>
          <a:prstGeom prst="rect">
            <a:avLst/>
          </a:prstGeom>
        </p:spPr>
        <p:txBody>
          <a:bodyPr wrap="none">
            <a:spAutoFit/>
          </a:bodyPr>
          <a:lstStyle/>
          <a:p>
            <a:r>
              <a:rPr lang="it-IT" sz="1200" dirty="0" smtClean="0">
                <a:cs typeface="Times New Roman" panose="02020603050405020304" pitchFamily="18" charset="0"/>
              </a:rPr>
              <a:t>Data </a:t>
            </a:r>
            <a:r>
              <a:rPr lang="it-IT" sz="1200" dirty="0" err="1" smtClean="0">
                <a:cs typeface="Times New Roman" panose="02020603050405020304" pitchFamily="18" charset="0"/>
              </a:rPr>
              <a:t>available</a:t>
            </a:r>
            <a:r>
              <a:rPr lang="it-IT" sz="1200" dirty="0" smtClean="0">
                <a:cs typeface="Times New Roman" panose="02020603050405020304" pitchFamily="18" charset="0"/>
              </a:rPr>
              <a:t> </a:t>
            </a:r>
            <a:r>
              <a:rPr lang="it-IT" sz="1200" dirty="0" err="1" smtClean="0">
                <a:cs typeface="Times New Roman" panose="02020603050405020304" pitchFamily="18" charset="0"/>
              </a:rPr>
              <a:t>at</a:t>
            </a:r>
            <a:r>
              <a:rPr lang="it-IT" sz="1200" dirty="0" smtClean="0">
                <a:cs typeface="Times New Roman" panose="02020603050405020304" pitchFamily="18" charset="0"/>
              </a:rPr>
              <a:t> </a:t>
            </a:r>
            <a:r>
              <a:rPr lang="it-IT" sz="1200" dirty="0" smtClean="0">
                <a:cs typeface="Times New Roman" panose="02020603050405020304" pitchFamily="18" charset="0"/>
                <a:hlinkClick r:id="rId5"/>
              </a:rPr>
              <a:t>http</a:t>
            </a:r>
            <a:r>
              <a:rPr lang="it-IT" sz="1200" dirty="0">
                <a:cs typeface="Times New Roman" panose="02020603050405020304" pitchFamily="18" charset="0"/>
                <a:hlinkClick r:id="rId5"/>
              </a:rPr>
              <a:t>://</a:t>
            </a:r>
            <a:r>
              <a:rPr lang="it-IT" sz="1200" dirty="0" smtClean="0">
                <a:cs typeface="Times New Roman" panose="02020603050405020304" pitchFamily="18" charset="0"/>
                <a:hlinkClick r:id="rId5"/>
              </a:rPr>
              <a:t>is-cigala-calibra.fct.unesp.br</a:t>
            </a:r>
            <a:r>
              <a:rPr lang="it-IT" sz="1200" dirty="0" smtClean="0">
                <a:cs typeface="Times New Roman" panose="02020603050405020304" pitchFamily="18" charset="0"/>
              </a:rPr>
              <a:t> </a:t>
            </a:r>
            <a:endParaRPr lang="it-IT" sz="1200" dirty="0">
              <a:cs typeface="Times New Roman" panose="02020603050405020304" pitchFamily="18" charset="0"/>
            </a:endParaRPr>
          </a:p>
        </p:txBody>
      </p:sp>
      <p:pic>
        <p:nvPicPr>
          <p:cNvPr id="25" name="Picture 2" descr="http://www.navtechgps.com/assets/item/regular/PolaRxS-IMGP60431.jpg"/>
          <p:cNvPicPr>
            <a:picLocks noChangeAspect="1" noChangeArrowheads="1"/>
          </p:cNvPicPr>
          <p:nvPr/>
        </p:nvPicPr>
        <p:blipFill>
          <a:blip r:embed="rId6" cstate="print"/>
          <a:srcRect t="20618" b="17528"/>
          <a:stretch>
            <a:fillRect/>
          </a:stretch>
        </p:blipFill>
        <p:spPr bwMode="auto">
          <a:xfrm>
            <a:off x="10263745" y="1042221"/>
            <a:ext cx="1366749" cy="786969"/>
          </a:xfrm>
          <a:prstGeom prst="rect">
            <a:avLst/>
          </a:prstGeom>
          <a:noFill/>
        </p:spPr>
      </p:pic>
      <p:sp>
        <p:nvSpPr>
          <p:cNvPr id="26" name="Rettangolo 25"/>
          <p:cNvSpPr/>
          <p:nvPr/>
        </p:nvSpPr>
        <p:spPr>
          <a:xfrm>
            <a:off x="10676171" y="605592"/>
            <a:ext cx="914225" cy="369332"/>
          </a:xfrm>
          <a:prstGeom prst="rect">
            <a:avLst/>
          </a:prstGeom>
        </p:spPr>
        <p:txBody>
          <a:bodyPr wrap="none">
            <a:spAutoFit/>
          </a:bodyPr>
          <a:lstStyle/>
          <a:p>
            <a:r>
              <a:rPr lang="it-IT" dirty="0" smtClean="0">
                <a:cs typeface="Times New Roman" panose="02020603050405020304" pitchFamily="18" charset="0"/>
              </a:rPr>
              <a:t>PolaRxS</a:t>
            </a:r>
            <a:endParaRPr lang="it-IT" dirty="0">
              <a:cs typeface="Times New Roman" panose="02020603050405020304" pitchFamily="18" charset="0"/>
            </a:endParaRPr>
          </a:p>
        </p:txBody>
      </p:sp>
      <p:sp>
        <p:nvSpPr>
          <p:cNvPr id="27" name="CasellaDiTesto 26"/>
          <p:cNvSpPr txBox="1"/>
          <p:nvPr/>
        </p:nvSpPr>
        <p:spPr>
          <a:xfrm>
            <a:off x="6827044" y="3373964"/>
            <a:ext cx="5364956" cy="2308324"/>
          </a:xfrm>
          <a:prstGeom prst="rect">
            <a:avLst/>
          </a:prstGeom>
          <a:noFill/>
        </p:spPr>
        <p:txBody>
          <a:bodyPr wrap="square" rtlCol="0">
            <a:spAutoFit/>
          </a:bodyPr>
          <a:lstStyle/>
          <a:p>
            <a:r>
              <a:rPr lang="it-IT" dirty="0" err="1">
                <a:latin typeface="Times New Roman" panose="02020603050405020304" pitchFamily="18" charset="0"/>
                <a:cs typeface="Times New Roman" panose="02020603050405020304" pitchFamily="18" charset="0"/>
              </a:rPr>
              <a:t>Occurrence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above</a:t>
            </a:r>
            <a:r>
              <a:rPr lang="it-IT" dirty="0">
                <a:latin typeface="Times New Roman" panose="02020603050405020304" pitchFamily="18" charset="0"/>
                <a:cs typeface="Times New Roman" panose="02020603050405020304" pitchFamily="18" charset="0"/>
              </a:rPr>
              <a:t> </a:t>
            </a:r>
            <a:r>
              <a:rPr lang="it-IT" b="1" dirty="0">
                <a:solidFill>
                  <a:srgbClr val="C00000"/>
                </a:solidFill>
                <a:latin typeface="Times New Roman" panose="02020603050405020304" pitchFamily="18" charset="0"/>
                <a:cs typeface="Times New Roman" panose="02020603050405020304" pitchFamily="18" charset="0"/>
              </a:rPr>
              <a:t>strong</a:t>
            </a:r>
            <a:r>
              <a:rPr lang="it-IT" b="1"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threshold</a:t>
            </a:r>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Post-</a:t>
            </a:r>
            <a:r>
              <a:rPr lang="it-IT" dirty="0" err="1">
                <a:latin typeface="Times New Roman" panose="02020603050405020304" pitchFamily="18" charset="0"/>
                <a:cs typeface="Times New Roman" panose="02020603050405020304" pitchFamily="18" charset="0"/>
              </a:rPr>
              <a:t>sunset</a:t>
            </a:r>
            <a:r>
              <a:rPr lang="it-IT" dirty="0">
                <a:latin typeface="Times New Roman" panose="02020603050405020304" pitchFamily="18" charset="0"/>
                <a:cs typeface="Times New Roman" panose="02020603050405020304" pitchFamily="18" charset="0"/>
              </a:rPr>
              <a:t> scintillation </a:t>
            </a:r>
            <a:r>
              <a:rPr lang="it-IT" dirty="0" err="1">
                <a:latin typeface="Times New Roman" panose="02020603050405020304" pitchFamily="18" charset="0"/>
                <a:cs typeface="Times New Roman" panose="02020603050405020304" pitchFamily="18" charset="0"/>
              </a:rPr>
              <a:t>maximizes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after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sunset</a:t>
            </a:r>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r>
              <a:rPr lang="it-IT" b="1" dirty="0" err="1">
                <a:solidFill>
                  <a:srgbClr val="C00000"/>
                </a:solidFill>
                <a:latin typeface="Times New Roman" panose="02020603050405020304" pitchFamily="18" charset="0"/>
                <a:cs typeface="Times New Roman" panose="02020603050405020304" pitchFamily="18" charset="0"/>
              </a:rPr>
              <a:t>February</a:t>
            </a:r>
            <a:r>
              <a:rPr lang="it-IT" b="1" dirty="0">
                <a:solidFill>
                  <a:srgbClr val="C00000"/>
                </a:solidFill>
                <a:latin typeface="Times New Roman" panose="02020603050405020304" pitchFamily="18" charset="0"/>
                <a:cs typeface="Times New Roman" panose="02020603050405020304" pitchFamily="18" charset="0"/>
              </a:rPr>
              <a:t>/March and </a:t>
            </a:r>
            <a:r>
              <a:rPr lang="it-IT" b="1" dirty="0" err="1">
                <a:solidFill>
                  <a:srgbClr val="C00000"/>
                </a:solidFill>
                <a:latin typeface="Times New Roman" panose="02020603050405020304" pitchFamily="18" charset="0"/>
                <a:cs typeface="Times New Roman" panose="02020603050405020304" pitchFamily="18" charset="0"/>
              </a:rPr>
              <a:t>October</a:t>
            </a:r>
            <a:r>
              <a:rPr lang="it-IT" b="1" dirty="0">
                <a:solidFill>
                  <a:srgbClr val="C00000"/>
                </a:solidFill>
                <a:latin typeface="Times New Roman" panose="02020603050405020304" pitchFamily="18" charset="0"/>
                <a:cs typeface="Times New Roman" panose="02020603050405020304" pitchFamily="18" charset="0"/>
              </a:rPr>
              <a:t>/</a:t>
            </a:r>
            <a:r>
              <a:rPr lang="it-IT" b="1" dirty="0" err="1">
                <a:solidFill>
                  <a:srgbClr val="C00000"/>
                </a:solidFill>
                <a:latin typeface="Times New Roman" panose="02020603050405020304" pitchFamily="18" charset="0"/>
                <a:cs typeface="Times New Roman" panose="02020603050405020304" pitchFamily="18" charset="0"/>
              </a:rPr>
              <a:t>September</a:t>
            </a:r>
            <a:r>
              <a:rPr lang="it-IT" b="1" dirty="0">
                <a:solidFill>
                  <a:srgbClr val="C00000"/>
                </a:solidFill>
                <a:latin typeface="Times New Roman" panose="02020603050405020304" pitchFamily="18" charset="0"/>
                <a:cs typeface="Times New Roman" panose="02020603050405020304" pitchFamily="18" charset="0"/>
              </a:rPr>
              <a:t> are the </a:t>
            </a:r>
            <a:r>
              <a:rPr lang="it-IT" b="1" dirty="0" err="1">
                <a:solidFill>
                  <a:srgbClr val="C00000"/>
                </a:solidFill>
                <a:latin typeface="Times New Roman" panose="02020603050405020304" pitchFamily="18" charset="0"/>
                <a:cs typeface="Times New Roman" panose="02020603050405020304" pitchFamily="18" charset="0"/>
              </a:rPr>
              <a:t>months</a:t>
            </a:r>
            <a:r>
              <a:rPr lang="it-IT" b="1" dirty="0">
                <a:solidFill>
                  <a:srgbClr val="C00000"/>
                </a:solidFill>
                <a:latin typeface="Times New Roman" panose="02020603050405020304" pitchFamily="18" charset="0"/>
                <a:cs typeface="Times New Roman" panose="02020603050405020304" pitchFamily="18" charset="0"/>
              </a:rPr>
              <a:t> in </a:t>
            </a:r>
            <a:r>
              <a:rPr lang="it-IT" b="1" dirty="0" err="1">
                <a:solidFill>
                  <a:srgbClr val="C00000"/>
                </a:solidFill>
                <a:latin typeface="Times New Roman" panose="02020603050405020304" pitchFamily="18" charset="0"/>
                <a:cs typeface="Times New Roman" panose="02020603050405020304" pitchFamily="18" charset="0"/>
              </a:rPr>
              <a:t>which</a:t>
            </a:r>
            <a:r>
              <a:rPr lang="it-IT" b="1" dirty="0">
                <a:solidFill>
                  <a:srgbClr val="C00000"/>
                </a:solidFill>
                <a:latin typeface="Times New Roman" panose="02020603050405020304" pitchFamily="18" charset="0"/>
                <a:cs typeface="Times New Roman" panose="02020603050405020304" pitchFamily="18" charset="0"/>
              </a:rPr>
              <a:t> GNSS-</a:t>
            </a:r>
            <a:r>
              <a:rPr lang="it-IT" b="1" dirty="0" err="1">
                <a:solidFill>
                  <a:srgbClr val="C00000"/>
                </a:solidFill>
                <a:latin typeface="Times New Roman" panose="02020603050405020304" pitchFamily="18" charset="0"/>
                <a:cs typeface="Times New Roman" panose="02020603050405020304" pitchFamily="18" charset="0"/>
              </a:rPr>
              <a:t>reliant</a:t>
            </a:r>
            <a:r>
              <a:rPr lang="it-IT" b="1" dirty="0">
                <a:solidFill>
                  <a:srgbClr val="C00000"/>
                </a:solidFill>
                <a:latin typeface="Times New Roman" panose="02020603050405020304" pitchFamily="18" charset="0"/>
                <a:cs typeface="Times New Roman" panose="02020603050405020304" pitchFamily="18" charset="0"/>
              </a:rPr>
              <a:t> </a:t>
            </a:r>
            <a:r>
              <a:rPr lang="it-IT" b="1" dirty="0" err="1">
                <a:solidFill>
                  <a:srgbClr val="C00000"/>
                </a:solidFill>
                <a:latin typeface="Times New Roman" panose="02020603050405020304" pitchFamily="18" charset="0"/>
                <a:cs typeface="Times New Roman" panose="02020603050405020304" pitchFamily="18" charset="0"/>
              </a:rPr>
              <a:t>services</a:t>
            </a:r>
            <a:r>
              <a:rPr lang="it-IT" b="1" dirty="0">
                <a:solidFill>
                  <a:srgbClr val="C00000"/>
                </a:solidFill>
                <a:latin typeface="Times New Roman" panose="02020603050405020304" pitchFamily="18" charset="0"/>
                <a:cs typeface="Times New Roman" panose="02020603050405020304" pitchFamily="18" charset="0"/>
              </a:rPr>
              <a:t> are more </a:t>
            </a:r>
            <a:r>
              <a:rPr lang="it-IT" b="1" dirty="0" err="1">
                <a:solidFill>
                  <a:srgbClr val="C00000"/>
                </a:solidFill>
                <a:latin typeface="Times New Roman" panose="02020603050405020304" pitchFamily="18" charset="0"/>
                <a:cs typeface="Times New Roman" panose="02020603050405020304" pitchFamily="18" charset="0"/>
              </a:rPr>
              <a:t>exposed</a:t>
            </a:r>
            <a:r>
              <a:rPr lang="it-IT" b="1" dirty="0">
                <a:solidFill>
                  <a:srgbClr val="C00000"/>
                </a:solidFill>
                <a:latin typeface="Times New Roman" panose="02020603050405020304" pitchFamily="18" charset="0"/>
                <a:cs typeface="Times New Roman" panose="02020603050405020304" pitchFamily="18" charset="0"/>
              </a:rPr>
              <a:t> to </a:t>
            </a:r>
            <a:r>
              <a:rPr lang="it-IT" b="1" dirty="0" err="1">
                <a:solidFill>
                  <a:srgbClr val="C00000"/>
                </a:solidFill>
                <a:latin typeface="Times New Roman" panose="02020603050405020304" pitchFamily="18" charset="0"/>
                <a:cs typeface="Times New Roman" panose="02020603050405020304" pitchFamily="18" charset="0"/>
              </a:rPr>
              <a:t>precision</a:t>
            </a:r>
            <a:r>
              <a:rPr lang="it-IT" b="1" dirty="0">
                <a:solidFill>
                  <a:srgbClr val="C00000"/>
                </a:solidFill>
                <a:latin typeface="Times New Roman" panose="02020603050405020304" pitchFamily="18" charset="0"/>
                <a:cs typeface="Times New Roman" panose="02020603050405020304" pitchFamily="18" charset="0"/>
              </a:rPr>
              <a:t>, </a:t>
            </a:r>
            <a:r>
              <a:rPr lang="it-IT" b="1" dirty="0" err="1">
                <a:solidFill>
                  <a:srgbClr val="C00000"/>
                </a:solidFill>
                <a:latin typeface="Times New Roman" panose="02020603050405020304" pitchFamily="18" charset="0"/>
                <a:cs typeface="Times New Roman" panose="02020603050405020304" pitchFamily="18" charset="0"/>
              </a:rPr>
              <a:t>accuracy</a:t>
            </a:r>
            <a:r>
              <a:rPr lang="it-IT" b="1" dirty="0">
                <a:solidFill>
                  <a:srgbClr val="C00000"/>
                </a:solidFill>
                <a:latin typeface="Times New Roman" panose="02020603050405020304" pitchFamily="18" charset="0"/>
                <a:cs typeface="Times New Roman" panose="02020603050405020304" pitchFamily="18" charset="0"/>
              </a:rPr>
              <a:t> and </a:t>
            </a:r>
            <a:r>
              <a:rPr lang="it-IT" b="1" dirty="0" err="1">
                <a:solidFill>
                  <a:srgbClr val="C00000"/>
                </a:solidFill>
                <a:latin typeface="Times New Roman" panose="02020603050405020304" pitchFamily="18" charset="0"/>
                <a:cs typeface="Times New Roman" panose="02020603050405020304" pitchFamily="18" charset="0"/>
              </a:rPr>
              <a:t>integrity</a:t>
            </a:r>
            <a:r>
              <a:rPr lang="it-IT" b="1" dirty="0">
                <a:solidFill>
                  <a:srgbClr val="C00000"/>
                </a:solidFill>
                <a:latin typeface="Times New Roman" panose="02020603050405020304" pitchFamily="18" charset="0"/>
                <a:cs typeface="Times New Roman" panose="02020603050405020304" pitchFamily="18" charset="0"/>
              </a:rPr>
              <a:t> </a:t>
            </a:r>
            <a:r>
              <a:rPr lang="it-IT" b="1" dirty="0" err="1">
                <a:solidFill>
                  <a:srgbClr val="C00000"/>
                </a:solidFill>
                <a:latin typeface="Times New Roman" panose="02020603050405020304" pitchFamily="18" charset="0"/>
                <a:cs typeface="Times New Roman" panose="02020603050405020304" pitchFamily="18" charset="0"/>
              </a:rPr>
              <a:t>degradation</a:t>
            </a:r>
            <a:endParaRPr lang="it-IT" dirty="0">
              <a:latin typeface="Times New Roman" panose="02020603050405020304" pitchFamily="18" charset="0"/>
              <a:cs typeface="Times New Roman" panose="02020603050405020304" pitchFamily="18" charset="0"/>
            </a:endParaRPr>
          </a:p>
        </p:txBody>
      </p:sp>
      <p:sp>
        <p:nvSpPr>
          <p:cNvPr id="28" name="CasellaDiTesto 27"/>
          <p:cNvSpPr txBox="1"/>
          <p:nvPr/>
        </p:nvSpPr>
        <p:spPr>
          <a:xfrm>
            <a:off x="9990671" y="2597891"/>
            <a:ext cx="1973617" cy="369332"/>
          </a:xfrm>
          <a:prstGeom prst="rect">
            <a:avLst/>
          </a:prstGeom>
          <a:noFill/>
        </p:spPr>
        <p:txBody>
          <a:bodyPr wrap="none" rtlCol="0">
            <a:spAutoFit/>
          </a:bodyPr>
          <a:lstStyle/>
          <a:p>
            <a:r>
              <a:rPr lang="it-IT" b="1" dirty="0" err="1" smtClean="0">
                <a:cs typeface="Times New Roman" panose="02020603050405020304" pitchFamily="18" charset="0"/>
              </a:rPr>
              <a:t>Period</a:t>
            </a:r>
            <a:r>
              <a:rPr lang="it-IT" b="1" dirty="0" smtClean="0">
                <a:cs typeface="Times New Roman" panose="02020603050405020304" pitchFamily="18" charset="0"/>
              </a:rPr>
              <a:t>: 2013-2015</a:t>
            </a:r>
            <a:endParaRPr lang="it-IT" b="1" dirty="0">
              <a:cs typeface="Times New Roman" panose="02020603050405020304" pitchFamily="18" charset="0"/>
            </a:endParaRPr>
          </a:p>
        </p:txBody>
      </p:sp>
      <p:cxnSp>
        <p:nvCxnSpPr>
          <p:cNvPr id="30" name="Connettore diritto 4"/>
          <p:cNvCxnSpPr/>
          <p:nvPr/>
        </p:nvCxnSpPr>
        <p:spPr>
          <a:xfrm>
            <a:off x="3843890" y="6040995"/>
            <a:ext cx="806116" cy="0"/>
          </a:xfrm>
          <a:prstGeom prst="line">
            <a:avLst/>
          </a:prstGeom>
          <a:ln w="38100">
            <a:solidFill>
              <a:srgbClr val="0200EB"/>
            </a:solidFill>
          </a:ln>
        </p:spPr>
        <p:style>
          <a:lnRef idx="1">
            <a:schemeClr val="accent1"/>
          </a:lnRef>
          <a:fillRef idx="0">
            <a:schemeClr val="accent1"/>
          </a:fillRef>
          <a:effectRef idx="0">
            <a:schemeClr val="accent1"/>
          </a:effectRef>
          <a:fontRef idx="minor">
            <a:schemeClr val="tx1"/>
          </a:fontRef>
        </p:style>
      </p:cxnSp>
      <p:pic>
        <p:nvPicPr>
          <p:cNvPr id="17" name="Immagine 16"/>
          <p:cNvPicPr>
            <a:picLocks noChangeAspect="1"/>
          </p:cNvPicPr>
          <p:nvPr/>
        </p:nvPicPr>
        <p:blipFill rotWithShape="1">
          <a:blip r:embed="rId7"/>
          <a:srcRect l="6025" t="2532" r="4755" b="2109"/>
          <a:stretch/>
        </p:blipFill>
        <p:spPr>
          <a:xfrm>
            <a:off x="0" y="637977"/>
            <a:ext cx="6703308" cy="5577862"/>
          </a:xfrm>
          <a:prstGeom prst="rect">
            <a:avLst/>
          </a:prstGeom>
        </p:spPr>
      </p:pic>
      <p:pic>
        <p:nvPicPr>
          <p:cNvPr id="19" name="Immagine 18"/>
          <p:cNvPicPr>
            <a:picLocks noChangeAspect="1"/>
          </p:cNvPicPr>
          <p:nvPr/>
        </p:nvPicPr>
        <p:blipFill>
          <a:blip r:embed="rId8"/>
          <a:stretch>
            <a:fillRect/>
          </a:stretch>
        </p:blipFill>
        <p:spPr>
          <a:xfrm>
            <a:off x="9805188" y="1964490"/>
            <a:ext cx="1134492" cy="537489"/>
          </a:xfrm>
          <a:prstGeom prst="rect">
            <a:avLst/>
          </a:prstGeom>
        </p:spPr>
      </p:pic>
      <p:pic>
        <p:nvPicPr>
          <p:cNvPr id="20" name="Immagine 19"/>
          <p:cNvPicPr>
            <a:picLocks noChangeAspect="1"/>
          </p:cNvPicPr>
          <p:nvPr/>
        </p:nvPicPr>
        <p:blipFill>
          <a:blip r:embed="rId9"/>
          <a:stretch>
            <a:fillRect/>
          </a:stretch>
        </p:blipFill>
        <p:spPr>
          <a:xfrm>
            <a:off x="10939680" y="1934812"/>
            <a:ext cx="1049537" cy="571223"/>
          </a:xfrm>
          <a:prstGeom prst="rect">
            <a:avLst/>
          </a:prstGeom>
        </p:spPr>
      </p:pic>
    </p:spTree>
    <p:extLst>
      <p:ext uri="{BB962C8B-B14F-4D97-AF65-F5344CB8AC3E}">
        <p14:creationId xmlns:p14="http://schemas.microsoft.com/office/powerpoint/2010/main" val="409050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2" end="2"/>
                                            </p:txEl>
                                          </p:spTgt>
                                        </p:tgtEl>
                                        <p:attrNameLst>
                                          <p:attrName>style.visibility</p:attrName>
                                        </p:attrNameLst>
                                      </p:cBhvr>
                                      <p:to>
                                        <p:strVal val="visible"/>
                                      </p:to>
                                    </p:set>
                                    <p:animEffect transition="in" filter="fade">
                                      <p:cBhvr>
                                        <p:cTn id="12" dur="500"/>
                                        <p:tgtEl>
                                          <p:spTgt spid="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4" end="4"/>
                                            </p:txEl>
                                          </p:spTgt>
                                        </p:tgtEl>
                                        <p:attrNameLst>
                                          <p:attrName>style.visibility</p:attrName>
                                        </p:attrNameLst>
                                      </p:cBhvr>
                                      <p:to>
                                        <p:strVal val="visible"/>
                                      </p:to>
                                    </p:set>
                                    <p:animEffect transition="in" filter="fade">
                                      <p:cBhvr>
                                        <p:cTn id="17" dur="500"/>
                                        <p:tgtEl>
                                          <p:spTgt spid="27">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p:cNvSpPr/>
          <p:nvPr/>
        </p:nvSpPr>
        <p:spPr>
          <a:xfrm>
            <a:off x="175301" y="172093"/>
            <a:ext cx="6557436" cy="523220"/>
          </a:xfrm>
          <a:prstGeom prst="rect">
            <a:avLst/>
          </a:prstGeom>
        </p:spPr>
        <p:txBody>
          <a:bodyPr wrap="none">
            <a:spAutoFit/>
          </a:bodyPr>
          <a:lstStyle/>
          <a:p>
            <a:r>
              <a:rPr lang="en-US" sz="2800" b="1" dirty="0">
                <a:solidFill>
                  <a:srgbClr val="000000"/>
                </a:solidFill>
              </a:rPr>
              <a:t>Highlights from Climatology: LT and season</a:t>
            </a:r>
          </a:p>
        </p:txBody>
      </p:sp>
      <p:sp>
        <p:nvSpPr>
          <p:cNvPr id="23" name="CasellaDiTesto 22"/>
          <p:cNvSpPr txBox="1"/>
          <p:nvPr/>
        </p:nvSpPr>
        <p:spPr>
          <a:xfrm>
            <a:off x="6553274" y="168963"/>
            <a:ext cx="3710471" cy="738664"/>
          </a:xfrm>
          <a:prstGeom prst="rect">
            <a:avLst/>
          </a:prstGeom>
          <a:noFill/>
        </p:spPr>
        <p:txBody>
          <a:bodyPr wrap="square" rtlCol="0">
            <a:spAutoFit/>
          </a:bodyPr>
          <a:lstStyle/>
          <a:p>
            <a:pPr algn="ctr"/>
            <a:r>
              <a:rPr lang="it-IT" sz="1400" dirty="0" smtClean="0">
                <a:cs typeface="Times New Roman" panose="02020603050405020304" pitchFamily="18" charset="0"/>
              </a:rPr>
              <a:t>Ground-</a:t>
            </a:r>
            <a:r>
              <a:rPr lang="it-IT" sz="1400" dirty="0" err="1" smtClean="0">
                <a:cs typeface="Times New Roman" panose="02020603050405020304" pitchFamily="18" charset="0"/>
              </a:rPr>
              <a:t>based</a:t>
            </a:r>
            <a:r>
              <a:rPr lang="it-IT" sz="1400" dirty="0" smtClean="0">
                <a:cs typeface="Times New Roman" panose="02020603050405020304" pitchFamily="18" charset="0"/>
              </a:rPr>
              <a:t> GNSS for scintillation</a:t>
            </a:r>
          </a:p>
          <a:p>
            <a:pPr algn="ctr"/>
            <a:r>
              <a:rPr lang="pt-BR" sz="1400" b="1" dirty="0" smtClean="0">
                <a:cs typeface="Times New Roman" panose="02020603050405020304" pitchFamily="18" charset="0"/>
              </a:rPr>
              <a:t>CIGALA/CALIBRA network</a:t>
            </a:r>
            <a:endParaRPr lang="pt-BR" sz="1400" b="1" dirty="0">
              <a:cs typeface="Times New Roman" panose="02020603050405020304" pitchFamily="18" charset="0"/>
            </a:endParaRPr>
          </a:p>
          <a:p>
            <a:pPr algn="ctr"/>
            <a:endParaRPr lang="it-IT" sz="1400" dirty="0">
              <a:cs typeface="Times New Roman" panose="02020603050405020304" pitchFamily="18" charset="0"/>
            </a:endParaRPr>
          </a:p>
        </p:txBody>
      </p:sp>
      <p:sp>
        <p:nvSpPr>
          <p:cNvPr id="24" name="Rettangolo 23"/>
          <p:cNvSpPr/>
          <p:nvPr/>
        </p:nvSpPr>
        <p:spPr>
          <a:xfrm>
            <a:off x="8746377" y="5907587"/>
            <a:ext cx="3445623" cy="276999"/>
          </a:xfrm>
          <a:prstGeom prst="rect">
            <a:avLst/>
          </a:prstGeom>
        </p:spPr>
        <p:txBody>
          <a:bodyPr wrap="none">
            <a:spAutoFit/>
          </a:bodyPr>
          <a:lstStyle/>
          <a:p>
            <a:r>
              <a:rPr lang="it-IT" sz="1200" dirty="0" smtClean="0">
                <a:cs typeface="Times New Roman" panose="02020603050405020304" pitchFamily="18" charset="0"/>
              </a:rPr>
              <a:t>Data </a:t>
            </a:r>
            <a:r>
              <a:rPr lang="it-IT" sz="1200" dirty="0" err="1" smtClean="0">
                <a:cs typeface="Times New Roman" panose="02020603050405020304" pitchFamily="18" charset="0"/>
              </a:rPr>
              <a:t>available</a:t>
            </a:r>
            <a:r>
              <a:rPr lang="it-IT" sz="1200" dirty="0" smtClean="0">
                <a:cs typeface="Times New Roman" panose="02020603050405020304" pitchFamily="18" charset="0"/>
              </a:rPr>
              <a:t> </a:t>
            </a:r>
            <a:r>
              <a:rPr lang="it-IT" sz="1200" dirty="0" err="1" smtClean="0">
                <a:cs typeface="Times New Roman" panose="02020603050405020304" pitchFamily="18" charset="0"/>
              </a:rPr>
              <a:t>at</a:t>
            </a:r>
            <a:r>
              <a:rPr lang="it-IT" sz="1200" dirty="0" smtClean="0">
                <a:cs typeface="Times New Roman" panose="02020603050405020304" pitchFamily="18" charset="0"/>
              </a:rPr>
              <a:t> </a:t>
            </a:r>
            <a:r>
              <a:rPr lang="it-IT" sz="1200" dirty="0" smtClean="0">
                <a:cs typeface="Times New Roman" panose="02020603050405020304" pitchFamily="18" charset="0"/>
                <a:hlinkClick r:id="rId4"/>
              </a:rPr>
              <a:t>http</a:t>
            </a:r>
            <a:r>
              <a:rPr lang="it-IT" sz="1200" dirty="0">
                <a:cs typeface="Times New Roman" panose="02020603050405020304" pitchFamily="18" charset="0"/>
                <a:hlinkClick r:id="rId4"/>
              </a:rPr>
              <a:t>://</a:t>
            </a:r>
            <a:r>
              <a:rPr lang="it-IT" sz="1200" dirty="0" smtClean="0">
                <a:cs typeface="Times New Roman" panose="02020603050405020304" pitchFamily="18" charset="0"/>
                <a:hlinkClick r:id="rId4"/>
              </a:rPr>
              <a:t>is-cigala-calibra.fct.unesp.br</a:t>
            </a:r>
            <a:r>
              <a:rPr lang="it-IT" sz="1200" dirty="0" smtClean="0">
                <a:cs typeface="Times New Roman" panose="02020603050405020304" pitchFamily="18" charset="0"/>
              </a:rPr>
              <a:t> </a:t>
            </a:r>
            <a:endParaRPr lang="it-IT" sz="1200" dirty="0">
              <a:cs typeface="Times New Roman" panose="02020603050405020304" pitchFamily="18" charset="0"/>
            </a:endParaRPr>
          </a:p>
        </p:txBody>
      </p:sp>
      <p:sp>
        <p:nvSpPr>
          <p:cNvPr id="27" name="CasellaDiTesto 26"/>
          <p:cNvSpPr txBox="1"/>
          <p:nvPr/>
        </p:nvSpPr>
        <p:spPr>
          <a:xfrm>
            <a:off x="6592860" y="1672582"/>
            <a:ext cx="5751539" cy="1477328"/>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HINT FOR THE LOCAL TIME!</a:t>
            </a:r>
          </a:p>
          <a:p>
            <a:endParaRPr lang="it-IT" dirty="0">
              <a:latin typeface="Times New Roman" panose="02020603050405020304" pitchFamily="18" charset="0"/>
              <a:cs typeface="Times New Roman" panose="02020603050405020304" pitchFamily="18" charset="0"/>
            </a:endParaRPr>
          </a:p>
          <a:p>
            <a:r>
              <a:rPr lang="it-IT" dirty="0" smtClean="0">
                <a:latin typeface="Times New Roman" panose="02020603050405020304" pitchFamily="18" charset="0"/>
                <a:cs typeface="Times New Roman" panose="02020603050405020304" pitchFamily="18" charset="0"/>
              </a:rPr>
              <a:t>LT/MLT in GBSC </a:t>
            </a:r>
            <a:r>
              <a:rPr lang="it-IT" dirty="0" err="1" smtClean="0">
                <a:latin typeface="Times New Roman" panose="02020603050405020304" pitchFamily="18" charset="0"/>
                <a:cs typeface="Times New Roman" panose="02020603050405020304" pitchFamily="18" charset="0"/>
              </a:rPr>
              <a:t>is</a:t>
            </a:r>
            <a:r>
              <a:rPr lang="it-IT" dirty="0" smtClean="0">
                <a:latin typeface="Times New Roman" panose="02020603050405020304" pitchFamily="18" charset="0"/>
                <a:cs typeface="Times New Roman" panose="02020603050405020304" pitchFamily="18" charset="0"/>
              </a:rPr>
              <a:t> the </a:t>
            </a:r>
            <a:r>
              <a:rPr lang="it-IT" b="1" u="sng" dirty="0" smtClean="0">
                <a:latin typeface="Times New Roman" panose="02020603050405020304" pitchFamily="18" charset="0"/>
                <a:cs typeface="Times New Roman" panose="02020603050405020304" pitchFamily="18" charset="0"/>
              </a:rPr>
              <a:t>LT of the IPP</a:t>
            </a:r>
            <a:r>
              <a:rPr lang="it-IT" dirty="0" smtClean="0">
                <a:latin typeface="Times New Roman" panose="02020603050405020304" pitchFamily="18" charset="0"/>
                <a:cs typeface="Times New Roman" panose="02020603050405020304" pitchFamily="18" charset="0"/>
              </a:rPr>
              <a:t>:</a:t>
            </a:r>
          </a:p>
          <a:p>
            <a:endParaRPr lang="it-IT" dirty="0">
              <a:latin typeface="Times New Roman" panose="02020603050405020304" pitchFamily="18" charset="0"/>
              <a:cs typeface="Times New Roman" panose="02020603050405020304" pitchFamily="18" charset="0"/>
            </a:endParaRPr>
          </a:p>
          <a:p>
            <a:r>
              <a:rPr lang="it-IT" dirty="0" smtClean="0">
                <a:latin typeface="Times New Roman" panose="02020603050405020304" pitchFamily="18" charset="0"/>
                <a:cs typeface="Times New Roman" panose="02020603050405020304" pitchFamily="18" charset="0"/>
              </a:rPr>
              <a:t>LT(IPP) = HOUR-UT + MINUTE-UT/60 + LON(IPP)/15</a:t>
            </a:r>
          </a:p>
        </p:txBody>
      </p:sp>
      <p:cxnSp>
        <p:nvCxnSpPr>
          <p:cNvPr id="30" name="Connettore diritto 4"/>
          <p:cNvCxnSpPr/>
          <p:nvPr/>
        </p:nvCxnSpPr>
        <p:spPr>
          <a:xfrm>
            <a:off x="3843890" y="6040995"/>
            <a:ext cx="806116" cy="0"/>
          </a:xfrm>
          <a:prstGeom prst="line">
            <a:avLst/>
          </a:prstGeom>
          <a:ln w="38100">
            <a:solidFill>
              <a:srgbClr val="0200EB"/>
            </a:solidFill>
          </a:ln>
        </p:spPr>
        <p:style>
          <a:lnRef idx="1">
            <a:schemeClr val="accent1"/>
          </a:lnRef>
          <a:fillRef idx="0">
            <a:schemeClr val="accent1"/>
          </a:fillRef>
          <a:effectRef idx="0">
            <a:schemeClr val="accent1"/>
          </a:effectRef>
          <a:fontRef idx="minor">
            <a:schemeClr val="tx1"/>
          </a:fontRef>
        </p:style>
      </p:cxnSp>
      <p:pic>
        <p:nvPicPr>
          <p:cNvPr id="17" name="Immagine 16"/>
          <p:cNvPicPr>
            <a:picLocks noChangeAspect="1"/>
          </p:cNvPicPr>
          <p:nvPr/>
        </p:nvPicPr>
        <p:blipFill rotWithShape="1">
          <a:blip r:embed="rId5"/>
          <a:srcRect l="6025" t="2532" r="4755" b="2109"/>
          <a:stretch/>
        </p:blipFill>
        <p:spPr>
          <a:xfrm>
            <a:off x="0" y="637977"/>
            <a:ext cx="6703308" cy="5577862"/>
          </a:xfrm>
          <a:prstGeom prst="rect">
            <a:avLst/>
          </a:prstGeom>
        </p:spPr>
      </p:pic>
      <p:cxnSp>
        <p:nvCxnSpPr>
          <p:cNvPr id="18" name="Connettore diritto 17"/>
          <p:cNvCxnSpPr/>
          <p:nvPr/>
        </p:nvCxnSpPr>
        <p:spPr>
          <a:xfrm>
            <a:off x="6375579" y="5667375"/>
            <a:ext cx="5816421" cy="2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p:nvCxnSpPr>
        <p:spPr>
          <a:xfrm>
            <a:off x="6451779" y="4158108"/>
            <a:ext cx="5816421" cy="28575"/>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2" descr="Satellite Di GPS Illustrazione Isometrica Di Vettore Piano Tecnologia  Satellite Senza Fili Illustrazione Vettoriale - Illustrazione di sfondo,  antenna: 9938826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5352" y="3456943"/>
            <a:ext cx="488947" cy="3801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123GM Choke Ring GPS Antenna (A) - Au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2037" y="5191210"/>
            <a:ext cx="444912" cy="44491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ttore diritto 32"/>
          <p:cNvCxnSpPr/>
          <p:nvPr/>
        </p:nvCxnSpPr>
        <p:spPr>
          <a:xfrm flipV="1">
            <a:off x="7124493" y="3774749"/>
            <a:ext cx="1467057" cy="15716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Ovale 1"/>
          <p:cNvSpPr/>
          <p:nvPr/>
        </p:nvSpPr>
        <p:spPr>
          <a:xfrm>
            <a:off x="8143875" y="4065388"/>
            <a:ext cx="197959" cy="1790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8091291" y="4275670"/>
            <a:ext cx="2172454" cy="369332"/>
          </a:xfrm>
          <a:prstGeom prst="rect">
            <a:avLst/>
          </a:prstGeom>
        </p:spPr>
        <p:txBody>
          <a:bodyPr wrap="none">
            <a:spAutoFit/>
          </a:bodyPr>
          <a:lstStyle/>
          <a:p>
            <a:r>
              <a:rPr lang="it-IT" dirty="0" smtClean="0">
                <a:latin typeface="Times New Roman" panose="02020603050405020304" pitchFamily="18" charset="0"/>
                <a:cs typeface="Times New Roman" panose="02020603050405020304" pitchFamily="18" charset="0"/>
              </a:rPr>
              <a:t>LAT(IPP), LON(IPP)</a:t>
            </a:r>
            <a:endParaRPr lang="it-IT" dirty="0"/>
          </a:p>
        </p:txBody>
      </p:sp>
    </p:spTree>
    <p:extLst>
      <p:ext uri="{BB962C8B-B14F-4D97-AF65-F5344CB8AC3E}">
        <p14:creationId xmlns:p14="http://schemas.microsoft.com/office/powerpoint/2010/main" val="4990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175301" y="172093"/>
            <a:ext cx="8218532" cy="523220"/>
          </a:xfrm>
          <a:prstGeom prst="rect">
            <a:avLst/>
          </a:prstGeom>
        </p:spPr>
        <p:txBody>
          <a:bodyPr wrap="none">
            <a:spAutoFit/>
          </a:bodyPr>
          <a:lstStyle/>
          <a:p>
            <a:r>
              <a:rPr lang="en-US" sz="2800" b="1" dirty="0" smtClean="0">
                <a:solidFill>
                  <a:srgbClr val="000000"/>
                </a:solidFill>
              </a:rPr>
              <a:t>Highlights from Climatology: geographical distribution</a:t>
            </a:r>
            <a:endParaRPr lang="en-US" sz="2800" b="1" dirty="0">
              <a:solidFill>
                <a:srgbClr val="000000"/>
              </a:solidFill>
            </a:endParaRPr>
          </a:p>
        </p:txBody>
      </p:sp>
      <p:sp>
        <p:nvSpPr>
          <p:cNvPr id="3" name="Rettangolo 2"/>
          <p:cNvSpPr/>
          <p:nvPr/>
        </p:nvSpPr>
        <p:spPr>
          <a:xfrm>
            <a:off x="6597031" y="5809577"/>
            <a:ext cx="5380768" cy="369332"/>
          </a:xfrm>
          <a:prstGeom prst="rect">
            <a:avLst/>
          </a:prstGeom>
        </p:spPr>
        <p:txBody>
          <a:bodyPr wrap="none">
            <a:spAutoFit/>
          </a:bodyPr>
          <a:lstStyle/>
          <a:p>
            <a:pPr fontAlgn="t"/>
            <a:r>
              <a:rPr lang="en-US" b="1" dirty="0">
                <a:cs typeface="Times New Roman" panose="02020603050405020304" pitchFamily="18" charset="0"/>
              </a:rPr>
              <a:t>ERICA - </a:t>
            </a:r>
            <a:r>
              <a:rPr lang="en-US" b="1" dirty="0" err="1">
                <a:cs typeface="Times New Roman" panose="02020603050405020304" pitchFamily="18" charset="0"/>
              </a:rPr>
              <a:t>EquatoRial</a:t>
            </a:r>
            <a:r>
              <a:rPr lang="en-US" b="1" dirty="0">
                <a:cs typeface="Times New Roman" panose="02020603050405020304" pitchFamily="18" charset="0"/>
              </a:rPr>
              <a:t> Ionosphere Characterization in Asia</a:t>
            </a:r>
            <a:endParaRPr lang="it-IT" dirty="0">
              <a:cs typeface="Times New Roman" panose="02020603050405020304" pitchFamily="18" charset="0"/>
            </a:endParaRPr>
          </a:p>
        </p:txBody>
      </p:sp>
      <p:pic>
        <p:nvPicPr>
          <p:cNvPr id="9" name="Immagine 8"/>
          <p:cNvPicPr>
            <a:picLocks noChangeAspect="1"/>
          </p:cNvPicPr>
          <p:nvPr/>
        </p:nvPicPr>
        <p:blipFill>
          <a:blip r:embed="rId4"/>
          <a:stretch>
            <a:fillRect/>
          </a:stretch>
        </p:blipFill>
        <p:spPr>
          <a:xfrm>
            <a:off x="10802769" y="5205968"/>
            <a:ext cx="999485" cy="634425"/>
          </a:xfrm>
          <a:prstGeom prst="rect">
            <a:avLst/>
          </a:prstGeom>
        </p:spPr>
      </p:pic>
      <p:sp>
        <p:nvSpPr>
          <p:cNvPr id="8" name="Rettangolo 7"/>
          <p:cNvSpPr/>
          <p:nvPr/>
        </p:nvSpPr>
        <p:spPr>
          <a:xfrm rot="16200000">
            <a:off x="9683979" y="2952083"/>
            <a:ext cx="2526846" cy="369332"/>
          </a:xfrm>
          <a:prstGeom prst="rect">
            <a:avLst/>
          </a:prstGeom>
        </p:spPr>
        <p:txBody>
          <a:bodyPr wrap="none">
            <a:spAutoFit/>
          </a:bodyPr>
          <a:lstStyle/>
          <a:p>
            <a:r>
              <a:rPr lang="en-US" dirty="0" smtClean="0">
                <a:solidFill>
                  <a:srgbClr val="000000"/>
                </a:solidFill>
              </a:rPr>
              <a:t>S4 Occurrence &gt; 0.25 (%)</a:t>
            </a:r>
            <a:endParaRPr lang="it-IT" dirty="0"/>
          </a:p>
        </p:txBody>
      </p:sp>
      <p:sp>
        <p:nvSpPr>
          <p:cNvPr id="11" name="Rettangolo 10"/>
          <p:cNvSpPr/>
          <p:nvPr/>
        </p:nvSpPr>
        <p:spPr>
          <a:xfrm>
            <a:off x="8411497" y="449561"/>
            <a:ext cx="1491114" cy="369332"/>
          </a:xfrm>
          <a:prstGeom prst="rect">
            <a:avLst/>
          </a:prstGeom>
        </p:spPr>
        <p:txBody>
          <a:bodyPr wrap="none">
            <a:spAutoFit/>
          </a:bodyPr>
          <a:lstStyle/>
          <a:p>
            <a:r>
              <a:rPr lang="en-US" b="1" dirty="0" smtClean="0">
                <a:solidFill>
                  <a:srgbClr val="000000"/>
                </a:solidFill>
              </a:rPr>
              <a:t>Mar-Oct 2015</a:t>
            </a:r>
            <a:endParaRPr lang="it-IT" b="1" dirty="0"/>
          </a:p>
        </p:txBody>
      </p:sp>
      <p:pic>
        <p:nvPicPr>
          <p:cNvPr id="10" name="Immagine 9"/>
          <p:cNvPicPr>
            <a:picLocks noChangeAspect="1"/>
          </p:cNvPicPr>
          <p:nvPr/>
        </p:nvPicPr>
        <p:blipFill rotWithShape="1">
          <a:blip r:embed="rId5">
            <a:extLst>
              <a:ext uri="{28A0092B-C50C-407E-A947-70E740481C1C}">
                <a14:useLocalDpi xmlns:a14="http://schemas.microsoft.com/office/drawing/2010/main" val="0"/>
              </a:ext>
            </a:extLst>
          </a:blip>
          <a:srcRect l="23455" r="28351"/>
          <a:stretch/>
        </p:blipFill>
        <p:spPr>
          <a:xfrm>
            <a:off x="891803" y="811993"/>
            <a:ext cx="4330437" cy="5063026"/>
          </a:xfrm>
          <a:prstGeom prst="rect">
            <a:avLst/>
          </a:prstGeom>
        </p:spPr>
      </p:pic>
      <p:sp>
        <p:nvSpPr>
          <p:cNvPr id="12" name="Rettangolo 11"/>
          <p:cNvSpPr/>
          <p:nvPr/>
        </p:nvSpPr>
        <p:spPr>
          <a:xfrm>
            <a:off x="1737758" y="5772647"/>
            <a:ext cx="2665794" cy="369332"/>
          </a:xfrm>
          <a:prstGeom prst="rect">
            <a:avLst/>
          </a:prstGeom>
        </p:spPr>
        <p:txBody>
          <a:bodyPr wrap="none">
            <a:spAutoFit/>
          </a:bodyPr>
          <a:lstStyle/>
          <a:p>
            <a:pPr algn="ctr"/>
            <a:r>
              <a:rPr lang="pt-BR" b="1" dirty="0">
                <a:cs typeface="Times New Roman" panose="02020603050405020304" pitchFamily="18" charset="0"/>
              </a:rPr>
              <a:t>CIGALA/CALIBRA network</a:t>
            </a:r>
          </a:p>
        </p:txBody>
      </p:sp>
      <p:sp>
        <p:nvSpPr>
          <p:cNvPr id="14" name="CasellaDiTesto 13"/>
          <p:cNvSpPr txBox="1"/>
          <p:nvPr/>
        </p:nvSpPr>
        <p:spPr>
          <a:xfrm>
            <a:off x="2283430" y="745100"/>
            <a:ext cx="1973617" cy="369332"/>
          </a:xfrm>
          <a:prstGeom prst="rect">
            <a:avLst/>
          </a:prstGeom>
          <a:noFill/>
        </p:spPr>
        <p:txBody>
          <a:bodyPr wrap="none" rtlCol="0">
            <a:spAutoFit/>
          </a:bodyPr>
          <a:lstStyle/>
          <a:p>
            <a:r>
              <a:rPr lang="it-IT" b="1" dirty="0" err="1" smtClean="0">
                <a:cs typeface="Times New Roman" panose="02020603050405020304" pitchFamily="18" charset="0"/>
              </a:rPr>
              <a:t>Period</a:t>
            </a:r>
            <a:r>
              <a:rPr lang="it-IT" b="1" dirty="0" smtClean="0">
                <a:cs typeface="Times New Roman" panose="02020603050405020304" pitchFamily="18" charset="0"/>
              </a:rPr>
              <a:t>: 2013-2015</a:t>
            </a:r>
            <a:endParaRPr lang="it-IT" b="1" dirty="0">
              <a:cs typeface="Times New Roman" panose="02020603050405020304" pitchFamily="18" charset="0"/>
            </a:endParaRPr>
          </a:p>
        </p:txBody>
      </p:sp>
      <p:pic>
        <p:nvPicPr>
          <p:cNvPr id="13" name="Immagine 12"/>
          <p:cNvPicPr>
            <a:picLocks noChangeAspect="1"/>
          </p:cNvPicPr>
          <p:nvPr/>
        </p:nvPicPr>
        <p:blipFill rotWithShape="1">
          <a:blip r:embed="rId6">
            <a:extLst>
              <a:ext uri="{28A0092B-C50C-407E-A947-70E740481C1C}">
                <a14:useLocalDpi xmlns:a14="http://schemas.microsoft.com/office/drawing/2010/main" val="0"/>
              </a:ext>
            </a:extLst>
          </a:blip>
          <a:srcRect l="36173" t="5936" r="35415" b="8779"/>
          <a:stretch/>
        </p:blipFill>
        <p:spPr>
          <a:xfrm>
            <a:off x="7644957" y="776864"/>
            <a:ext cx="2942233" cy="4976477"/>
          </a:xfrm>
          <a:prstGeom prst="rect">
            <a:avLst/>
          </a:prstGeom>
        </p:spPr>
      </p:pic>
      <p:sp>
        <p:nvSpPr>
          <p:cNvPr id="16" name="Rettangolo 15"/>
          <p:cNvSpPr/>
          <p:nvPr/>
        </p:nvSpPr>
        <p:spPr>
          <a:xfrm rot="16200000">
            <a:off x="4209034" y="3009881"/>
            <a:ext cx="2526846" cy="369332"/>
          </a:xfrm>
          <a:prstGeom prst="rect">
            <a:avLst/>
          </a:prstGeom>
        </p:spPr>
        <p:txBody>
          <a:bodyPr wrap="none">
            <a:spAutoFit/>
          </a:bodyPr>
          <a:lstStyle/>
          <a:p>
            <a:r>
              <a:rPr lang="en-US" dirty="0" smtClean="0">
                <a:solidFill>
                  <a:srgbClr val="000000"/>
                </a:solidFill>
              </a:rPr>
              <a:t>S4 Occurrence &gt; 0.25 (%)</a:t>
            </a:r>
            <a:endParaRPr lang="it-IT" dirty="0"/>
          </a:p>
        </p:txBody>
      </p:sp>
      <p:sp>
        <p:nvSpPr>
          <p:cNvPr id="15" name="CasellaDiTesto 14"/>
          <p:cNvSpPr txBox="1"/>
          <p:nvPr/>
        </p:nvSpPr>
        <p:spPr>
          <a:xfrm>
            <a:off x="1361440" y="2640549"/>
            <a:ext cx="481222" cy="369332"/>
          </a:xfrm>
          <a:prstGeom prst="rect">
            <a:avLst/>
          </a:prstGeom>
          <a:noFill/>
        </p:spPr>
        <p:txBody>
          <a:bodyPr wrap="none" rtlCol="0">
            <a:spAutoFit/>
          </a:bodyPr>
          <a:lstStyle/>
          <a:p>
            <a:r>
              <a:rPr lang="it-IT" dirty="0" err="1" smtClean="0"/>
              <a:t>dip</a:t>
            </a:r>
            <a:endParaRPr lang="it-IT" dirty="0"/>
          </a:p>
        </p:txBody>
      </p:sp>
      <p:sp>
        <p:nvSpPr>
          <p:cNvPr id="18" name="CasellaDiTesto 17"/>
          <p:cNvSpPr txBox="1"/>
          <p:nvPr/>
        </p:nvSpPr>
        <p:spPr>
          <a:xfrm>
            <a:off x="1446736" y="3458079"/>
            <a:ext cx="567784" cy="369332"/>
          </a:xfrm>
          <a:prstGeom prst="rect">
            <a:avLst/>
          </a:prstGeom>
          <a:noFill/>
        </p:spPr>
        <p:txBody>
          <a:bodyPr wrap="none" rtlCol="0">
            <a:spAutoFit/>
          </a:bodyPr>
          <a:lstStyle/>
          <a:p>
            <a:r>
              <a:rPr lang="it-IT" dirty="0" smtClean="0"/>
              <a:t>-15°</a:t>
            </a:r>
            <a:endParaRPr lang="it-IT" dirty="0"/>
          </a:p>
        </p:txBody>
      </p:sp>
      <p:sp>
        <p:nvSpPr>
          <p:cNvPr id="19" name="CasellaDiTesto 18"/>
          <p:cNvSpPr txBox="1"/>
          <p:nvPr/>
        </p:nvSpPr>
        <p:spPr>
          <a:xfrm>
            <a:off x="7100223" y="3009881"/>
            <a:ext cx="481222" cy="369332"/>
          </a:xfrm>
          <a:prstGeom prst="rect">
            <a:avLst/>
          </a:prstGeom>
          <a:noFill/>
        </p:spPr>
        <p:txBody>
          <a:bodyPr wrap="none" rtlCol="0">
            <a:spAutoFit/>
          </a:bodyPr>
          <a:lstStyle/>
          <a:p>
            <a:r>
              <a:rPr lang="it-IT" dirty="0" err="1" smtClean="0"/>
              <a:t>dip</a:t>
            </a:r>
            <a:endParaRPr lang="it-IT" dirty="0"/>
          </a:p>
        </p:txBody>
      </p:sp>
      <p:sp>
        <p:nvSpPr>
          <p:cNvPr id="20" name="CasellaDiTesto 19"/>
          <p:cNvSpPr txBox="1"/>
          <p:nvPr/>
        </p:nvSpPr>
        <p:spPr>
          <a:xfrm>
            <a:off x="7160828" y="4561311"/>
            <a:ext cx="567784" cy="369332"/>
          </a:xfrm>
          <a:prstGeom prst="rect">
            <a:avLst/>
          </a:prstGeom>
          <a:noFill/>
        </p:spPr>
        <p:txBody>
          <a:bodyPr wrap="none" rtlCol="0">
            <a:spAutoFit/>
          </a:bodyPr>
          <a:lstStyle/>
          <a:p>
            <a:r>
              <a:rPr lang="it-IT" dirty="0" smtClean="0"/>
              <a:t>-15°</a:t>
            </a:r>
            <a:endParaRPr lang="it-IT" dirty="0"/>
          </a:p>
        </p:txBody>
      </p:sp>
      <p:sp>
        <p:nvSpPr>
          <p:cNvPr id="21" name="CasellaDiTesto 20"/>
          <p:cNvSpPr txBox="1"/>
          <p:nvPr/>
        </p:nvSpPr>
        <p:spPr>
          <a:xfrm>
            <a:off x="7056942" y="1458451"/>
            <a:ext cx="612668" cy="369332"/>
          </a:xfrm>
          <a:prstGeom prst="rect">
            <a:avLst/>
          </a:prstGeom>
          <a:noFill/>
        </p:spPr>
        <p:txBody>
          <a:bodyPr wrap="none" rtlCol="0">
            <a:spAutoFit/>
          </a:bodyPr>
          <a:lstStyle/>
          <a:p>
            <a:r>
              <a:rPr lang="it-IT" dirty="0" smtClean="0"/>
              <a:t>+15</a:t>
            </a:r>
            <a:r>
              <a:rPr lang="it-IT" dirty="0" smtClean="0"/>
              <a:t>°</a:t>
            </a:r>
            <a:endParaRPr lang="it-IT" dirty="0"/>
          </a:p>
        </p:txBody>
      </p:sp>
    </p:spTree>
    <p:extLst>
      <p:ext uri="{BB962C8B-B14F-4D97-AF65-F5344CB8AC3E}">
        <p14:creationId xmlns:p14="http://schemas.microsoft.com/office/powerpoint/2010/main" val="370872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175301" y="172093"/>
            <a:ext cx="7567521" cy="523220"/>
          </a:xfrm>
          <a:prstGeom prst="rect">
            <a:avLst/>
          </a:prstGeom>
        </p:spPr>
        <p:txBody>
          <a:bodyPr wrap="none">
            <a:spAutoFit/>
          </a:bodyPr>
          <a:lstStyle/>
          <a:p>
            <a:r>
              <a:rPr lang="en-US" sz="2800" b="1" dirty="0" smtClean="0">
                <a:solidFill>
                  <a:srgbClr val="000000"/>
                </a:solidFill>
              </a:rPr>
              <a:t>Highlights from Climatology: scintillation and ROT</a:t>
            </a:r>
            <a:endParaRPr lang="en-US" sz="2800" b="1" dirty="0">
              <a:solidFill>
                <a:srgbClr val="000000"/>
              </a:solidFill>
            </a:endParaRPr>
          </a:p>
        </p:txBody>
      </p:sp>
      <p:sp>
        <p:nvSpPr>
          <p:cNvPr id="8" name="Rettangolo 7"/>
          <p:cNvSpPr/>
          <p:nvPr/>
        </p:nvSpPr>
        <p:spPr>
          <a:xfrm>
            <a:off x="4194697" y="5961121"/>
            <a:ext cx="3445623" cy="276999"/>
          </a:xfrm>
          <a:prstGeom prst="rect">
            <a:avLst/>
          </a:prstGeom>
        </p:spPr>
        <p:txBody>
          <a:bodyPr wrap="none">
            <a:spAutoFit/>
          </a:bodyPr>
          <a:lstStyle/>
          <a:p>
            <a:r>
              <a:rPr lang="it-IT" sz="1200" dirty="0" smtClean="0">
                <a:latin typeface="Times New Roman" panose="02020603050405020304" pitchFamily="18" charset="0"/>
                <a:cs typeface="Times New Roman" panose="02020603050405020304" pitchFamily="18" charset="0"/>
              </a:rPr>
              <a:t>Data </a:t>
            </a:r>
            <a:r>
              <a:rPr lang="it-IT" sz="1200" dirty="0" err="1" smtClean="0">
                <a:latin typeface="Times New Roman" panose="02020603050405020304" pitchFamily="18" charset="0"/>
                <a:cs typeface="Times New Roman" panose="02020603050405020304" pitchFamily="18" charset="0"/>
              </a:rPr>
              <a:t>available</a:t>
            </a:r>
            <a:r>
              <a:rPr lang="it-IT" sz="1200" dirty="0" smtClean="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at</a:t>
            </a:r>
            <a:r>
              <a:rPr lang="it-IT" sz="1200" dirty="0" smtClean="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hlinkClick r:id="rId4"/>
              </a:rPr>
              <a:t>http</a:t>
            </a:r>
            <a:r>
              <a:rPr lang="it-IT" sz="1200" dirty="0">
                <a:latin typeface="Times New Roman" panose="02020603050405020304" pitchFamily="18" charset="0"/>
                <a:cs typeface="Times New Roman" panose="02020603050405020304" pitchFamily="18" charset="0"/>
                <a:hlinkClick r:id="rId4"/>
              </a:rPr>
              <a:t>://</a:t>
            </a:r>
            <a:r>
              <a:rPr lang="it-IT" sz="1200" dirty="0" smtClean="0">
                <a:latin typeface="Times New Roman" panose="02020603050405020304" pitchFamily="18" charset="0"/>
                <a:cs typeface="Times New Roman" panose="02020603050405020304" pitchFamily="18" charset="0"/>
                <a:hlinkClick r:id="rId4"/>
              </a:rPr>
              <a:t>is-cigala-calibra.fct.unesp.br</a:t>
            </a:r>
            <a:r>
              <a:rPr lang="it-IT" sz="1200" dirty="0" smtClean="0">
                <a:latin typeface="Times New Roman" panose="02020603050405020304" pitchFamily="18" charset="0"/>
                <a:cs typeface="Times New Roman" panose="02020603050405020304" pitchFamily="18" charset="0"/>
              </a:rPr>
              <a:t> </a:t>
            </a:r>
            <a:endParaRPr lang="it-IT" sz="1200" dirty="0">
              <a:latin typeface="Times New Roman" panose="02020603050405020304" pitchFamily="18" charset="0"/>
              <a:cs typeface="Times New Roman" panose="02020603050405020304" pitchFamily="18" charset="0"/>
            </a:endParaRPr>
          </a:p>
        </p:txBody>
      </p:sp>
      <p:pic>
        <p:nvPicPr>
          <p:cNvPr id="9" name="Immagine 8" descr="\\Vboxsvr\luca\Dropbox\CALIBRA\Figures\Figure_07.gif"/>
          <p:cNvPicPr/>
          <p:nvPr/>
        </p:nvPicPr>
        <p:blipFill>
          <a:blip r:embed="rId5" cstate="email">
            <a:extLst>
              <a:ext uri="{28A0092B-C50C-407E-A947-70E740481C1C}">
                <a14:useLocalDpi xmlns:a14="http://schemas.microsoft.com/office/drawing/2010/main"/>
              </a:ext>
            </a:extLst>
          </a:blip>
          <a:srcRect r="18967"/>
          <a:stretch>
            <a:fillRect/>
          </a:stretch>
        </p:blipFill>
        <p:spPr bwMode="auto">
          <a:xfrm>
            <a:off x="539084" y="985381"/>
            <a:ext cx="5053995" cy="4552932"/>
          </a:xfrm>
          <a:prstGeom prst="rect">
            <a:avLst/>
          </a:prstGeom>
          <a:noFill/>
          <a:ln>
            <a:noFill/>
          </a:ln>
        </p:spPr>
      </p:pic>
      <p:pic>
        <p:nvPicPr>
          <p:cNvPr id="10" name="Immagine 9" descr="\\Vboxsvr\backupingv\Progetti\FP7_CALIBRA\Deliverables\D2.1\ROTsd_lanlot.gif"/>
          <p:cNvPicPr/>
          <p:nvPr/>
        </p:nvPicPr>
        <p:blipFill rotWithShape="1">
          <a:blip r:embed="rId6" cstate="email">
            <a:extLst>
              <a:ext uri="{28A0092B-C50C-407E-A947-70E740481C1C}">
                <a14:useLocalDpi xmlns:a14="http://schemas.microsoft.com/office/drawing/2010/main"/>
              </a:ext>
            </a:extLst>
          </a:blip>
          <a:srcRect l="25" r="14856"/>
          <a:stretch/>
        </p:blipFill>
        <p:spPr bwMode="auto">
          <a:xfrm>
            <a:off x="6304280" y="985381"/>
            <a:ext cx="5270500" cy="4552932"/>
          </a:xfrm>
          <a:prstGeom prst="rect">
            <a:avLst/>
          </a:prstGeom>
          <a:noFill/>
          <a:ln>
            <a:noFill/>
          </a:ln>
        </p:spPr>
      </p:pic>
      <p:sp>
        <p:nvSpPr>
          <p:cNvPr id="11" name="CasellaDiTesto 10"/>
          <p:cNvSpPr txBox="1"/>
          <p:nvPr/>
        </p:nvSpPr>
        <p:spPr>
          <a:xfrm>
            <a:off x="7715394" y="5831800"/>
            <a:ext cx="2448272" cy="369332"/>
          </a:xfrm>
          <a:prstGeom prst="rect">
            <a:avLst/>
          </a:prstGeom>
          <a:solidFill>
            <a:schemeClr val="tx1"/>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ln>
                  <a:solidFill>
                    <a:schemeClr val="bg1"/>
                  </a:solidFill>
                </a:ln>
                <a:solidFill>
                  <a:schemeClr val="bg1"/>
                </a:solidFill>
                <a:latin typeface="Times New Roman" panose="02020603050405020304" pitchFamily="18" charset="0"/>
                <a:cs typeface="Times New Roman" panose="02020603050405020304" pitchFamily="18" charset="0"/>
              </a:rPr>
              <a:t>ROT Standard </a:t>
            </a:r>
            <a:r>
              <a:rPr lang="it-IT" dirty="0" err="1" smtClean="0">
                <a:ln>
                  <a:solidFill>
                    <a:schemeClr val="bg1"/>
                  </a:solidFill>
                </a:ln>
                <a:solidFill>
                  <a:schemeClr val="bg1"/>
                </a:solidFill>
                <a:latin typeface="Times New Roman" panose="02020603050405020304" pitchFamily="18" charset="0"/>
                <a:cs typeface="Times New Roman" panose="02020603050405020304" pitchFamily="18" charset="0"/>
              </a:rPr>
              <a:t>deviation</a:t>
            </a:r>
            <a:endParaRPr lang="it-IT"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2158244" y="5821336"/>
            <a:ext cx="1566927" cy="369332"/>
          </a:xfrm>
          <a:prstGeom prst="rect">
            <a:avLst/>
          </a:prstGeom>
          <a:solidFill>
            <a:schemeClr val="tx1"/>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ln>
                  <a:solidFill>
                    <a:schemeClr val="bg1"/>
                  </a:solidFill>
                </a:ln>
                <a:solidFill>
                  <a:schemeClr val="bg1"/>
                </a:solidFill>
                <a:latin typeface="Times New Roman" panose="02020603050405020304" pitchFamily="18" charset="0"/>
                <a:cs typeface="Times New Roman" panose="02020603050405020304" pitchFamily="18" charset="0"/>
              </a:rPr>
              <a:t>S4 </a:t>
            </a:r>
            <a:r>
              <a:rPr lang="it-IT" dirty="0" err="1" smtClean="0">
                <a:ln>
                  <a:solidFill>
                    <a:schemeClr val="bg1"/>
                  </a:solidFill>
                </a:ln>
                <a:solidFill>
                  <a:schemeClr val="bg1"/>
                </a:solidFill>
                <a:latin typeface="Times New Roman" panose="02020603050405020304" pitchFamily="18" charset="0"/>
                <a:cs typeface="Times New Roman" panose="02020603050405020304" pitchFamily="18" charset="0"/>
              </a:rPr>
              <a:t>Occurrence</a:t>
            </a:r>
            <a:endParaRPr lang="it-IT"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13" name="Rettangolo 12"/>
          <p:cNvSpPr/>
          <p:nvPr/>
        </p:nvSpPr>
        <p:spPr>
          <a:xfrm>
            <a:off x="8103734" y="273817"/>
            <a:ext cx="1903085" cy="646331"/>
          </a:xfrm>
          <a:prstGeom prst="rect">
            <a:avLst/>
          </a:prstGeom>
        </p:spPr>
        <p:txBody>
          <a:bodyPr wrap="none">
            <a:spAutoFit/>
          </a:bodyPr>
          <a:lstStyle/>
          <a:p>
            <a:pPr algn="ctr"/>
            <a:r>
              <a:rPr lang="it-IT" b="1" dirty="0" err="1" smtClean="0">
                <a:latin typeface="Times New Roman" panose="02020603050405020304" pitchFamily="18" charset="0"/>
                <a:cs typeface="Times New Roman" panose="02020603050405020304" pitchFamily="18" charset="0"/>
              </a:rPr>
              <a:t>Years</a:t>
            </a:r>
            <a:r>
              <a:rPr lang="it-IT" b="1" dirty="0" smtClean="0">
                <a:latin typeface="Times New Roman" panose="02020603050405020304" pitchFamily="18" charset="0"/>
                <a:cs typeface="Times New Roman" panose="02020603050405020304" pitchFamily="18" charset="0"/>
              </a:rPr>
              <a:t> 2013/2014</a:t>
            </a:r>
          </a:p>
          <a:p>
            <a:pPr algn="ctr"/>
            <a:r>
              <a:rPr lang="it-IT" b="1" dirty="0" smtClean="0">
                <a:latin typeface="Times New Roman" panose="02020603050405020304" pitchFamily="18" charset="0"/>
                <a:cs typeface="Times New Roman" panose="02020603050405020304" pitchFamily="18" charset="0"/>
              </a:rPr>
              <a:t>Post </a:t>
            </a:r>
            <a:r>
              <a:rPr lang="it-IT" b="1" dirty="0" err="1" smtClean="0">
                <a:latin typeface="Times New Roman" panose="02020603050405020304" pitchFamily="18" charset="0"/>
                <a:cs typeface="Times New Roman" panose="02020603050405020304" pitchFamily="18" charset="0"/>
              </a:rPr>
              <a:t>sunset</a:t>
            </a:r>
            <a:r>
              <a:rPr lang="it-IT" b="1" dirty="0" smtClean="0">
                <a:latin typeface="Times New Roman" panose="02020603050405020304" pitchFamily="18" charset="0"/>
                <a:cs typeface="Times New Roman" panose="02020603050405020304" pitchFamily="18" charset="0"/>
              </a:rPr>
              <a:t> hours</a:t>
            </a:r>
            <a:endParaRPr lang="it-IT" b="1" dirty="0">
              <a:latin typeface="Times New Roman" panose="02020603050405020304" pitchFamily="18" charset="0"/>
              <a:cs typeface="Times New Roman" panose="02020603050405020304" pitchFamily="18" charset="0"/>
            </a:endParaRPr>
          </a:p>
        </p:txBody>
      </p:sp>
      <p:sp>
        <p:nvSpPr>
          <p:cNvPr id="14" name="Rettangolo 13"/>
          <p:cNvSpPr/>
          <p:nvPr/>
        </p:nvSpPr>
        <p:spPr>
          <a:xfrm>
            <a:off x="2436521" y="541565"/>
            <a:ext cx="1983235" cy="369332"/>
          </a:xfrm>
          <a:prstGeom prst="rect">
            <a:avLst/>
          </a:prstGeom>
        </p:spPr>
        <p:txBody>
          <a:bodyPr wrap="none">
            <a:spAutoFit/>
          </a:bodyPr>
          <a:lstStyle/>
          <a:p>
            <a:r>
              <a:rPr lang="it-IT" b="1" dirty="0" smtClean="0">
                <a:latin typeface="Times New Roman" panose="02020603050405020304" pitchFamily="18" charset="0"/>
                <a:cs typeface="Times New Roman" panose="02020603050405020304" pitchFamily="18" charset="0"/>
              </a:rPr>
              <a:t>GPS + GLONASS</a:t>
            </a:r>
            <a:endParaRPr lang="it-IT" dirty="0">
              <a:latin typeface="Times New Roman" panose="02020603050405020304" pitchFamily="18" charset="0"/>
              <a:cs typeface="Times New Roman" panose="02020603050405020304" pitchFamily="18" charset="0"/>
            </a:endParaRPr>
          </a:p>
        </p:txBody>
      </p:sp>
      <p:pic>
        <p:nvPicPr>
          <p:cNvPr id="15" name="Immagine 14"/>
          <p:cNvPicPr>
            <a:picLocks noChangeAspect="1"/>
          </p:cNvPicPr>
          <p:nvPr/>
        </p:nvPicPr>
        <p:blipFill>
          <a:blip r:embed="rId7"/>
          <a:stretch>
            <a:fillRect/>
          </a:stretch>
        </p:blipFill>
        <p:spPr>
          <a:xfrm>
            <a:off x="9958018" y="369352"/>
            <a:ext cx="1134492" cy="537489"/>
          </a:xfrm>
          <a:prstGeom prst="rect">
            <a:avLst/>
          </a:prstGeom>
        </p:spPr>
      </p:pic>
      <p:pic>
        <p:nvPicPr>
          <p:cNvPr id="16" name="Immagine 15"/>
          <p:cNvPicPr>
            <a:picLocks noChangeAspect="1"/>
          </p:cNvPicPr>
          <p:nvPr/>
        </p:nvPicPr>
        <p:blipFill>
          <a:blip r:embed="rId8"/>
          <a:stretch>
            <a:fillRect/>
          </a:stretch>
        </p:blipFill>
        <p:spPr>
          <a:xfrm>
            <a:off x="11092510" y="339674"/>
            <a:ext cx="1049537" cy="571223"/>
          </a:xfrm>
          <a:prstGeom prst="rect">
            <a:avLst/>
          </a:prstGeom>
        </p:spPr>
      </p:pic>
    </p:spTree>
    <p:extLst>
      <p:ext uri="{BB962C8B-B14F-4D97-AF65-F5344CB8AC3E}">
        <p14:creationId xmlns:p14="http://schemas.microsoft.com/office/powerpoint/2010/main" val="31825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175301" y="172093"/>
            <a:ext cx="10034157" cy="523220"/>
          </a:xfrm>
          <a:prstGeom prst="rect">
            <a:avLst/>
          </a:prstGeom>
        </p:spPr>
        <p:txBody>
          <a:bodyPr wrap="none">
            <a:spAutoFit/>
          </a:bodyPr>
          <a:lstStyle/>
          <a:p>
            <a:r>
              <a:rPr lang="en-US" sz="2800" b="1" dirty="0" smtClean="0">
                <a:solidFill>
                  <a:srgbClr val="000000"/>
                </a:solidFill>
              </a:rPr>
              <a:t>Highlights from Climatology: scintillation and TEC spatial gradients</a:t>
            </a:r>
            <a:endParaRPr lang="en-US" sz="2800" b="1" dirty="0">
              <a:solidFill>
                <a:srgbClr val="000000"/>
              </a:solidFill>
            </a:endParaRPr>
          </a:p>
        </p:txBody>
      </p:sp>
      <p:pic>
        <p:nvPicPr>
          <p:cNvPr id="8" name="Immagine 7"/>
          <p:cNvPicPr>
            <a:picLocks noChangeAspect="1"/>
          </p:cNvPicPr>
          <p:nvPr/>
        </p:nvPicPr>
        <p:blipFill>
          <a:blip r:embed="rId4"/>
          <a:stretch>
            <a:fillRect/>
          </a:stretch>
        </p:blipFill>
        <p:spPr>
          <a:xfrm rot="16200000">
            <a:off x="2195082" y="-908538"/>
            <a:ext cx="4886566" cy="9276729"/>
          </a:xfrm>
          <a:prstGeom prst="rect">
            <a:avLst/>
          </a:prstGeom>
        </p:spPr>
      </p:pic>
      <p:sp>
        <p:nvSpPr>
          <p:cNvPr id="9" name="Rettangolo 8"/>
          <p:cNvSpPr/>
          <p:nvPr/>
        </p:nvSpPr>
        <p:spPr>
          <a:xfrm>
            <a:off x="9210365" y="3292900"/>
            <a:ext cx="2915270" cy="1754326"/>
          </a:xfrm>
          <a:prstGeom prst="rect">
            <a:avLst/>
          </a:prstGeom>
        </p:spPr>
        <p:txBody>
          <a:bodyPr wrap="square">
            <a:spAutoFit/>
          </a:bodyPr>
          <a:lstStyle/>
          <a:p>
            <a:r>
              <a:rPr lang="en-GB" dirty="0" smtClean="0">
                <a:latin typeface="Times New Roman" panose="02020603050405020304" pitchFamily="18" charset="0"/>
                <a:cs typeface="Times New Roman" panose="02020603050405020304" pitchFamily="18" charset="0"/>
              </a:rPr>
              <a:t>The correspondence </a:t>
            </a:r>
            <a:r>
              <a:rPr lang="en-US" dirty="0" smtClean="0">
                <a:latin typeface="Times New Roman" panose="02020603050405020304" pitchFamily="18" charset="0"/>
                <a:cs typeface="Times New Roman" panose="02020603050405020304" pitchFamily="18" charset="0"/>
              </a:rPr>
              <a:t>with </a:t>
            </a:r>
            <a:r>
              <a:rPr lang="en-US" dirty="0">
                <a:latin typeface="Times New Roman" panose="02020603050405020304" pitchFamily="18" charset="0"/>
                <a:cs typeface="Times New Roman" panose="02020603050405020304" pitchFamily="18" charset="0"/>
              </a:rPr>
              <a:t>the S</a:t>
            </a:r>
            <a:r>
              <a:rPr lang="en-US" sz="800" dirty="0">
                <a:latin typeface="Times New Roman" panose="02020603050405020304" pitchFamily="18" charset="0"/>
                <a:cs typeface="Times New Roman" panose="02020603050405020304" pitchFamily="18" charset="0"/>
              </a:rPr>
              <a:t>4 </a:t>
            </a:r>
            <a:r>
              <a:rPr lang="en-US" dirty="0">
                <a:latin typeface="Times New Roman" panose="02020603050405020304" pitchFamily="18" charset="0"/>
                <a:cs typeface="Times New Roman" panose="02020603050405020304" pitchFamily="18" charset="0"/>
              </a:rPr>
              <a:t>occurrence indicates the variability </a:t>
            </a:r>
            <a:r>
              <a:rPr lang="en-US" dirty="0" smtClean="0">
                <a:latin typeface="Times New Roman" panose="02020603050405020304" pitchFamily="18" charset="0"/>
                <a:cs typeface="Times New Roman" panose="02020603050405020304" pitchFamily="18" charset="0"/>
              </a:rPr>
              <a:t>of the </a:t>
            </a:r>
            <a:r>
              <a:rPr lang="en-US" dirty="0">
                <a:latin typeface="Times New Roman" panose="02020603050405020304" pitchFamily="18" charset="0"/>
                <a:cs typeface="Times New Roman" panose="02020603050405020304" pitchFamily="18" charset="0"/>
              </a:rPr>
              <a:t>N-S gradients as the principal driver of the </a:t>
            </a:r>
            <a:r>
              <a:rPr lang="en-US" dirty="0" smtClean="0">
                <a:latin typeface="Times New Roman" panose="02020603050405020304" pitchFamily="18" charset="0"/>
                <a:cs typeface="Times New Roman" panose="02020603050405020304" pitchFamily="18" charset="0"/>
              </a:rPr>
              <a:t>amplitude </a:t>
            </a:r>
            <a:r>
              <a:rPr lang="it-IT" dirty="0" smtClean="0">
                <a:latin typeface="Times New Roman" panose="02020603050405020304" pitchFamily="18" charset="0"/>
                <a:cs typeface="Times New Roman" panose="02020603050405020304" pitchFamily="18" charset="0"/>
              </a:rPr>
              <a:t>scintillation</a:t>
            </a:r>
            <a:r>
              <a:rPr lang="it-IT" dirty="0">
                <a:latin typeface="Times New Roman" panose="02020603050405020304" pitchFamily="18" charset="0"/>
                <a:cs typeface="Times New Roman" panose="02020603050405020304" pitchFamily="18" charset="0"/>
              </a:rPr>
              <a:t>.</a:t>
            </a:r>
          </a:p>
        </p:txBody>
      </p:sp>
      <p:pic>
        <p:nvPicPr>
          <p:cNvPr id="10" name="Immagine 9"/>
          <p:cNvPicPr>
            <a:picLocks noChangeAspect="1"/>
          </p:cNvPicPr>
          <p:nvPr/>
        </p:nvPicPr>
        <p:blipFill>
          <a:blip r:embed="rId5"/>
          <a:stretch>
            <a:fillRect/>
          </a:stretch>
        </p:blipFill>
        <p:spPr>
          <a:xfrm>
            <a:off x="9331509" y="1086068"/>
            <a:ext cx="2860491" cy="2008620"/>
          </a:xfrm>
          <a:prstGeom prst="rect">
            <a:avLst/>
          </a:prstGeom>
        </p:spPr>
      </p:pic>
      <p:sp>
        <p:nvSpPr>
          <p:cNvPr id="11" name="Rettangolo 10"/>
          <p:cNvSpPr/>
          <p:nvPr/>
        </p:nvSpPr>
        <p:spPr>
          <a:xfrm>
            <a:off x="9097828" y="5435224"/>
            <a:ext cx="2860491" cy="646331"/>
          </a:xfrm>
          <a:prstGeom prst="rect">
            <a:avLst/>
          </a:prstGeom>
        </p:spPr>
        <p:txBody>
          <a:bodyPr wrap="square">
            <a:spAutoFit/>
          </a:bodyPr>
          <a:lstStyle/>
          <a:p>
            <a:pPr algn="r"/>
            <a:r>
              <a:rPr lang="it-IT" sz="900" dirty="0" smtClean="0">
                <a:latin typeface="Times New Roman" panose="02020603050405020304" pitchFamily="18" charset="0"/>
                <a:cs typeface="Times New Roman" panose="02020603050405020304" pitchFamily="18" charset="0"/>
              </a:rPr>
              <a:t>Data </a:t>
            </a:r>
            <a:r>
              <a:rPr lang="it-IT" sz="900" dirty="0" err="1" smtClean="0">
                <a:latin typeface="Times New Roman" panose="02020603050405020304" pitchFamily="18" charset="0"/>
                <a:cs typeface="Times New Roman" panose="02020603050405020304" pitchFamily="18" charset="0"/>
              </a:rPr>
              <a:t>available</a:t>
            </a:r>
            <a:r>
              <a:rPr lang="it-IT" sz="900" dirty="0" smtClean="0">
                <a:latin typeface="Times New Roman" panose="02020603050405020304" pitchFamily="18" charset="0"/>
                <a:cs typeface="Times New Roman" panose="02020603050405020304" pitchFamily="18" charset="0"/>
              </a:rPr>
              <a:t> </a:t>
            </a:r>
            <a:r>
              <a:rPr lang="it-IT" sz="900" dirty="0" err="1" smtClean="0">
                <a:latin typeface="Times New Roman" panose="02020603050405020304" pitchFamily="18" charset="0"/>
                <a:cs typeface="Times New Roman" panose="02020603050405020304" pitchFamily="18" charset="0"/>
              </a:rPr>
              <a:t>at</a:t>
            </a:r>
            <a:endParaRPr lang="it-IT" sz="900" dirty="0" smtClean="0">
              <a:latin typeface="Times New Roman" panose="02020603050405020304" pitchFamily="18" charset="0"/>
              <a:cs typeface="Times New Roman" panose="02020603050405020304" pitchFamily="18" charset="0"/>
            </a:endParaRPr>
          </a:p>
          <a:p>
            <a:pPr algn="r"/>
            <a:r>
              <a:rPr lang="it-IT" sz="900" dirty="0" smtClean="0">
                <a:latin typeface="Times New Roman" panose="02020603050405020304" pitchFamily="18" charset="0"/>
                <a:cs typeface="Times New Roman" panose="02020603050405020304" pitchFamily="18" charset="0"/>
              </a:rPr>
              <a:t> </a:t>
            </a:r>
            <a:r>
              <a:rPr lang="it-IT" sz="900" dirty="0" smtClean="0">
                <a:latin typeface="Times New Roman" panose="02020603050405020304" pitchFamily="18" charset="0"/>
                <a:cs typeface="Times New Roman" panose="02020603050405020304" pitchFamily="18" charset="0"/>
                <a:hlinkClick r:id="rId6"/>
              </a:rPr>
              <a:t>http</a:t>
            </a:r>
            <a:r>
              <a:rPr lang="it-IT" sz="900" dirty="0">
                <a:latin typeface="Times New Roman" panose="02020603050405020304" pitchFamily="18" charset="0"/>
                <a:cs typeface="Times New Roman" panose="02020603050405020304" pitchFamily="18" charset="0"/>
                <a:hlinkClick r:id="rId6"/>
              </a:rPr>
              <a:t>://</a:t>
            </a:r>
            <a:r>
              <a:rPr lang="it-IT" sz="900" dirty="0" smtClean="0">
                <a:latin typeface="Times New Roman" panose="02020603050405020304" pitchFamily="18" charset="0"/>
                <a:cs typeface="Times New Roman" panose="02020603050405020304" pitchFamily="18" charset="0"/>
                <a:hlinkClick r:id="rId6"/>
              </a:rPr>
              <a:t>is-cigala-calibra.fct.unesp.br</a:t>
            </a:r>
            <a:r>
              <a:rPr lang="it-IT" sz="900" dirty="0" smtClean="0">
                <a:latin typeface="Times New Roman" panose="02020603050405020304" pitchFamily="18" charset="0"/>
                <a:cs typeface="Times New Roman" panose="02020603050405020304" pitchFamily="18" charset="0"/>
              </a:rPr>
              <a:t> </a:t>
            </a:r>
          </a:p>
          <a:p>
            <a:pPr algn="r"/>
            <a:r>
              <a:rPr lang="it-IT" sz="900" dirty="0">
                <a:latin typeface="Times New Roman" panose="02020603050405020304" pitchFamily="18" charset="0"/>
                <a:cs typeface="Times New Roman" panose="02020603050405020304" pitchFamily="18" charset="0"/>
                <a:hlinkClick r:id="rId7"/>
              </a:rPr>
              <a:t>https://</a:t>
            </a:r>
            <a:r>
              <a:rPr lang="it-IT" sz="900" dirty="0" smtClean="0">
                <a:latin typeface="Times New Roman" panose="02020603050405020304" pitchFamily="18" charset="0"/>
                <a:cs typeface="Times New Roman" panose="02020603050405020304" pitchFamily="18" charset="0"/>
                <a:hlinkClick r:id="rId7"/>
              </a:rPr>
              <a:t>ww2.ibge.gov.br/home/geociencias/download/tela_inicial.php?tipo=8</a:t>
            </a:r>
            <a:r>
              <a:rPr lang="it-IT" sz="900" dirty="0" smtClean="0">
                <a:latin typeface="Times New Roman" panose="02020603050405020304" pitchFamily="18" charset="0"/>
                <a:cs typeface="Times New Roman" panose="02020603050405020304" pitchFamily="18" charset="0"/>
              </a:rPr>
              <a:t> </a:t>
            </a:r>
            <a:endParaRPr lang="it-IT" sz="900"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5621038" y="943728"/>
            <a:ext cx="3710471" cy="954107"/>
          </a:xfrm>
          <a:prstGeom prst="rect">
            <a:avLst/>
          </a:prstGeom>
          <a:noFill/>
        </p:spPr>
        <p:txBody>
          <a:bodyPr wrap="square" rtlCol="0">
            <a:spAutoFit/>
          </a:bodyPr>
          <a:lstStyle/>
          <a:p>
            <a:pPr algn="ctr"/>
            <a:r>
              <a:rPr lang="pt-BR" sz="1400" b="1" dirty="0" smtClean="0">
                <a:latin typeface="Times New Roman" panose="02020603050405020304" pitchFamily="18" charset="0"/>
                <a:cs typeface="Times New Roman" panose="02020603050405020304" pitchFamily="18" charset="0"/>
              </a:rPr>
              <a:t>CIGALA/CALIBRA network</a:t>
            </a:r>
          </a:p>
          <a:p>
            <a:pPr algn="ctr"/>
            <a:r>
              <a:rPr lang="pt-BR" sz="1400" b="1" dirty="0">
                <a:latin typeface="Times New Roman" panose="02020603050405020304" pitchFamily="18" charset="0"/>
                <a:cs typeface="Times New Roman" panose="02020603050405020304" pitchFamily="18" charset="0"/>
              </a:rPr>
              <a:t>IBGE Rede Brasileira de Monitoramento Contínuo dos Sistemas GNSS</a:t>
            </a:r>
            <a:endParaRPr lang="pt-BR" sz="1400" b="1" dirty="0" smtClean="0">
              <a:latin typeface="Times New Roman" panose="02020603050405020304" pitchFamily="18" charset="0"/>
              <a:cs typeface="Times New Roman" panose="02020603050405020304" pitchFamily="18" charset="0"/>
            </a:endParaRPr>
          </a:p>
          <a:p>
            <a:pPr algn="ctr"/>
            <a:endParaRPr lang="it-IT" sz="1400" dirty="0">
              <a:latin typeface="Times New Roman" panose="02020603050405020304" pitchFamily="18" charset="0"/>
              <a:cs typeface="Times New Roman" panose="02020603050405020304" pitchFamily="18" charset="0"/>
            </a:endParaRPr>
          </a:p>
        </p:txBody>
      </p:sp>
      <p:sp>
        <p:nvSpPr>
          <p:cNvPr id="13" name="Rettangolo 12"/>
          <p:cNvSpPr/>
          <p:nvPr/>
        </p:nvSpPr>
        <p:spPr>
          <a:xfrm>
            <a:off x="1056320" y="1118167"/>
            <a:ext cx="1161600"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Year 2012</a:t>
            </a:r>
            <a:endParaRPr lang="it-IT" b="1" dirty="0">
              <a:latin typeface="Times New Roman" panose="02020603050405020304" pitchFamily="18" charset="0"/>
              <a:cs typeface="Times New Roman" panose="02020603050405020304" pitchFamily="18" charset="0"/>
            </a:endParaRPr>
          </a:p>
        </p:txBody>
      </p:sp>
      <p:pic>
        <p:nvPicPr>
          <p:cNvPr id="15" name="Immagine 14"/>
          <p:cNvPicPr>
            <a:picLocks noChangeAspect="1"/>
          </p:cNvPicPr>
          <p:nvPr/>
        </p:nvPicPr>
        <p:blipFill>
          <a:blip r:embed="rId8"/>
          <a:stretch>
            <a:fillRect/>
          </a:stretch>
        </p:blipFill>
        <p:spPr>
          <a:xfrm>
            <a:off x="9907323" y="482108"/>
            <a:ext cx="1134492" cy="537489"/>
          </a:xfrm>
          <a:prstGeom prst="rect">
            <a:avLst/>
          </a:prstGeom>
        </p:spPr>
      </p:pic>
      <p:pic>
        <p:nvPicPr>
          <p:cNvPr id="16" name="Immagine 15"/>
          <p:cNvPicPr>
            <a:picLocks noChangeAspect="1"/>
          </p:cNvPicPr>
          <p:nvPr/>
        </p:nvPicPr>
        <p:blipFill>
          <a:blip r:embed="rId9"/>
          <a:stretch>
            <a:fillRect/>
          </a:stretch>
        </p:blipFill>
        <p:spPr>
          <a:xfrm>
            <a:off x="11041815" y="452430"/>
            <a:ext cx="1049537" cy="571223"/>
          </a:xfrm>
          <a:prstGeom prst="rect">
            <a:avLst/>
          </a:prstGeom>
        </p:spPr>
      </p:pic>
      <p:pic>
        <p:nvPicPr>
          <p:cNvPr id="17" name="Immagine 16"/>
          <p:cNvPicPr>
            <a:picLocks noChangeAspect="1"/>
          </p:cNvPicPr>
          <p:nvPr/>
        </p:nvPicPr>
        <p:blipFill rotWithShape="1">
          <a:blip r:embed="rId10"/>
          <a:srcRect b="83810"/>
          <a:stretch/>
        </p:blipFill>
        <p:spPr>
          <a:xfrm>
            <a:off x="9907323" y="4997616"/>
            <a:ext cx="1985285" cy="455348"/>
          </a:xfrm>
          <a:prstGeom prst="rect">
            <a:avLst/>
          </a:prstGeom>
        </p:spPr>
      </p:pic>
      <p:sp>
        <p:nvSpPr>
          <p:cNvPr id="2" name="CasellaDiTesto 1"/>
          <p:cNvSpPr txBox="1"/>
          <p:nvPr/>
        </p:nvSpPr>
        <p:spPr>
          <a:xfrm>
            <a:off x="10151847" y="3062845"/>
            <a:ext cx="1939505" cy="276999"/>
          </a:xfrm>
          <a:prstGeom prst="rect">
            <a:avLst/>
          </a:prstGeom>
          <a:noFill/>
        </p:spPr>
        <p:txBody>
          <a:bodyPr wrap="none" rtlCol="0">
            <a:spAutoFit/>
          </a:bodyPr>
          <a:lstStyle/>
          <a:p>
            <a:r>
              <a:rPr lang="it-IT" sz="1200" i="1" dirty="0" smtClean="0"/>
              <a:t>Cesaroni et al., 2015, JSWSC</a:t>
            </a:r>
            <a:endParaRPr lang="it-IT" sz="1200" i="1" dirty="0"/>
          </a:p>
        </p:txBody>
      </p:sp>
    </p:spTree>
    <p:extLst>
      <p:ext uri="{BB962C8B-B14F-4D97-AF65-F5344CB8AC3E}">
        <p14:creationId xmlns:p14="http://schemas.microsoft.com/office/powerpoint/2010/main" val="83486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175301" y="172093"/>
            <a:ext cx="6266331" cy="523220"/>
          </a:xfrm>
          <a:prstGeom prst="rect">
            <a:avLst/>
          </a:prstGeom>
        </p:spPr>
        <p:txBody>
          <a:bodyPr wrap="none">
            <a:spAutoFit/>
          </a:bodyPr>
          <a:lstStyle/>
          <a:p>
            <a:r>
              <a:rPr lang="en-US" sz="2800" b="1" dirty="0" smtClean="0">
                <a:solidFill>
                  <a:srgbClr val="000000"/>
                </a:solidFill>
              </a:rPr>
              <a:t>Highlights from Climatology: Loss of Lock</a:t>
            </a:r>
            <a:endParaRPr lang="en-US" sz="2800" b="1" dirty="0">
              <a:solidFill>
                <a:srgbClr val="000000"/>
              </a:solidFill>
            </a:endParaRPr>
          </a:p>
        </p:txBody>
      </p:sp>
      <p:sp>
        <p:nvSpPr>
          <p:cNvPr id="9" name="Rettangolo 8"/>
          <p:cNvSpPr/>
          <p:nvPr/>
        </p:nvSpPr>
        <p:spPr>
          <a:xfrm>
            <a:off x="8360779" y="3807466"/>
            <a:ext cx="4032448" cy="584775"/>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cs typeface="Times New Roman" panose="02020603050405020304" pitchFamily="18" charset="0"/>
              </a:rPr>
              <a:t>Most of the </a:t>
            </a:r>
            <a:r>
              <a:rPr lang="en-US" sz="1600" dirty="0" err="1">
                <a:cs typeface="Times New Roman" panose="02020603050405020304" pitchFamily="18" charset="0"/>
              </a:rPr>
              <a:t>LoL’s</a:t>
            </a:r>
            <a:r>
              <a:rPr lang="en-US" sz="1600" dirty="0">
                <a:cs typeface="Times New Roman" panose="02020603050405020304" pitchFamily="18" charset="0"/>
              </a:rPr>
              <a:t> are recorded during </a:t>
            </a:r>
            <a:r>
              <a:rPr lang="en-US" sz="1600" dirty="0" smtClean="0">
                <a:cs typeface="Times New Roman" panose="02020603050405020304" pitchFamily="18" charset="0"/>
              </a:rPr>
              <a:t>post-sunset</a:t>
            </a:r>
            <a:r>
              <a:rPr lang="en-US" sz="1600" dirty="0">
                <a:cs typeface="Times New Roman" panose="02020603050405020304" pitchFamily="18" charset="0"/>
              </a:rPr>
              <a:t> </a:t>
            </a:r>
            <a:r>
              <a:rPr lang="en-US" sz="1600" dirty="0" smtClean="0">
                <a:cs typeface="Times New Roman" panose="02020603050405020304" pitchFamily="18" charset="0"/>
              </a:rPr>
              <a:t>hours (19-04 LT)</a:t>
            </a:r>
            <a:r>
              <a:rPr lang="en-GB" sz="1600" dirty="0" smtClean="0">
                <a:cs typeface="Times New Roman" panose="02020603050405020304" pitchFamily="18" charset="0"/>
              </a:rPr>
              <a:t>. </a:t>
            </a:r>
            <a:endParaRPr lang="it-IT" sz="1600" dirty="0">
              <a:cs typeface="Times New Roman" panose="02020603050405020304" pitchFamily="18" charset="0"/>
            </a:endParaRPr>
          </a:p>
        </p:txBody>
      </p:sp>
      <p:sp>
        <p:nvSpPr>
          <p:cNvPr id="10" name="Rettangolo 9"/>
          <p:cNvSpPr/>
          <p:nvPr/>
        </p:nvSpPr>
        <p:spPr>
          <a:xfrm>
            <a:off x="7971002" y="178405"/>
            <a:ext cx="4194161" cy="646331"/>
          </a:xfrm>
          <a:prstGeom prst="rect">
            <a:avLst/>
          </a:prstGeom>
        </p:spPr>
        <p:txBody>
          <a:bodyPr wrap="none">
            <a:spAutoFit/>
          </a:bodyPr>
          <a:lstStyle/>
          <a:p>
            <a:r>
              <a:rPr lang="it-IT" b="1" dirty="0" err="1">
                <a:cs typeface="Times New Roman" panose="02020603050405020304" pitchFamily="18" charset="0"/>
              </a:rPr>
              <a:t>September</a:t>
            </a:r>
            <a:r>
              <a:rPr lang="it-IT" b="1" dirty="0">
                <a:cs typeface="Times New Roman" panose="02020603050405020304" pitchFamily="18" charset="0"/>
              </a:rPr>
              <a:t> 2013 to </a:t>
            </a:r>
            <a:r>
              <a:rPr lang="it-IT" b="1" dirty="0" err="1">
                <a:cs typeface="Times New Roman" panose="02020603050405020304" pitchFamily="18" charset="0"/>
              </a:rPr>
              <a:t>February</a:t>
            </a:r>
            <a:r>
              <a:rPr lang="it-IT" b="1" dirty="0">
                <a:cs typeface="Times New Roman" panose="02020603050405020304" pitchFamily="18" charset="0"/>
              </a:rPr>
              <a:t> </a:t>
            </a:r>
            <a:r>
              <a:rPr lang="it-IT" b="1" dirty="0" smtClean="0">
                <a:cs typeface="Times New Roman" panose="02020603050405020304" pitchFamily="18" charset="0"/>
              </a:rPr>
              <a:t>2014</a:t>
            </a:r>
          </a:p>
          <a:p>
            <a:r>
              <a:rPr lang="it-IT" b="1" dirty="0" smtClean="0">
                <a:cs typeface="Times New Roman" panose="02020603050405020304" pitchFamily="18" charset="0"/>
              </a:rPr>
              <a:t>Presidente Prudente – 3 PolaRxS </a:t>
            </a:r>
            <a:r>
              <a:rPr lang="it-IT" b="1" dirty="0" err="1" smtClean="0">
                <a:cs typeface="Times New Roman" panose="02020603050405020304" pitchFamily="18" charset="0"/>
              </a:rPr>
              <a:t>receivers</a:t>
            </a:r>
            <a:endParaRPr lang="it-IT" b="1" dirty="0">
              <a:cs typeface="Times New Roman" panose="02020603050405020304" pitchFamily="18" charset="0"/>
            </a:endParaRPr>
          </a:p>
        </p:txBody>
      </p:sp>
      <p:pic>
        <p:nvPicPr>
          <p:cNvPr id="12" name="Immagine 11"/>
          <p:cNvPicPr>
            <a:picLocks noChangeAspect="1"/>
          </p:cNvPicPr>
          <p:nvPr/>
        </p:nvPicPr>
        <p:blipFill>
          <a:blip r:embed="rId4"/>
          <a:stretch>
            <a:fillRect/>
          </a:stretch>
        </p:blipFill>
        <p:spPr>
          <a:xfrm>
            <a:off x="4301012" y="900302"/>
            <a:ext cx="3971349" cy="2132669"/>
          </a:xfrm>
          <a:prstGeom prst="rect">
            <a:avLst/>
          </a:prstGeom>
        </p:spPr>
      </p:pic>
      <p:pic>
        <p:nvPicPr>
          <p:cNvPr id="13" name="Immagine 12"/>
          <p:cNvPicPr>
            <a:picLocks noChangeAspect="1"/>
          </p:cNvPicPr>
          <p:nvPr/>
        </p:nvPicPr>
        <p:blipFill>
          <a:blip r:embed="rId5"/>
          <a:stretch>
            <a:fillRect/>
          </a:stretch>
        </p:blipFill>
        <p:spPr>
          <a:xfrm>
            <a:off x="4296886" y="3718996"/>
            <a:ext cx="3971349" cy="2302087"/>
          </a:xfrm>
          <a:prstGeom prst="rect">
            <a:avLst/>
          </a:prstGeom>
        </p:spPr>
      </p:pic>
      <p:sp>
        <p:nvSpPr>
          <p:cNvPr id="14" name="Rettangolo 13"/>
          <p:cNvSpPr/>
          <p:nvPr/>
        </p:nvSpPr>
        <p:spPr>
          <a:xfrm>
            <a:off x="8360779" y="4586997"/>
            <a:ext cx="3624023" cy="1323439"/>
          </a:xfrm>
          <a:prstGeom prst="rect">
            <a:avLst/>
          </a:prstGeom>
        </p:spPr>
        <p:txBody>
          <a:bodyPr wrap="square">
            <a:spAutoFit/>
          </a:bodyPr>
          <a:lstStyle/>
          <a:p>
            <a:pPr algn="just"/>
            <a:r>
              <a:rPr lang="en-US" sz="1600" dirty="0">
                <a:cs typeface="Times New Roman" panose="02020603050405020304" pitchFamily="18" charset="0"/>
              </a:rPr>
              <a:t>On the average, only 1 satellite is lost at a given epoch. The maximum number of satellites simultaneously lost is 3 for L1 and 5 for </a:t>
            </a:r>
            <a:r>
              <a:rPr lang="en-US" sz="1600" dirty="0" smtClean="0">
                <a:cs typeface="Times New Roman" panose="02020603050405020304" pitchFamily="18" charset="0"/>
              </a:rPr>
              <a:t>L2, </a:t>
            </a:r>
            <a:r>
              <a:rPr lang="en-US" sz="1600" dirty="0">
                <a:cs typeface="Times New Roman" panose="02020603050405020304" pitchFamily="18" charset="0"/>
              </a:rPr>
              <a:t>both only once during the </a:t>
            </a:r>
            <a:r>
              <a:rPr lang="en-US" sz="1600" dirty="0" smtClean="0">
                <a:cs typeface="Times New Roman" panose="02020603050405020304" pitchFamily="18" charset="0"/>
              </a:rPr>
              <a:t>campaign.</a:t>
            </a:r>
            <a:r>
              <a:rPr lang="en-US" sz="1600" dirty="0" smtClean="0">
                <a:solidFill>
                  <a:srgbClr val="C00000"/>
                </a:solidFill>
                <a:cs typeface="Times New Roman" panose="02020603050405020304" pitchFamily="18" charset="0"/>
              </a:rPr>
              <a:t> </a:t>
            </a:r>
            <a:endParaRPr lang="it-IT" sz="1600" dirty="0">
              <a:solidFill>
                <a:srgbClr val="C00000"/>
              </a:solidFill>
              <a:cs typeface="Times New Roman" panose="02020603050405020304" pitchFamily="18" charset="0"/>
            </a:endParaRPr>
          </a:p>
        </p:txBody>
      </p:sp>
      <p:sp>
        <p:nvSpPr>
          <p:cNvPr id="15" name="Rettangolo 14"/>
          <p:cNvSpPr/>
          <p:nvPr/>
        </p:nvSpPr>
        <p:spPr>
          <a:xfrm>
            <a:off x="8746377" y="5882583"/>
            <a:ext cx="3445623" cy="276999"/>
          </a:xfrm>
          <a:prstGeom prst="rect">
            <a:avLst/>
          </a:prstGeom>
        </p:spPr>
        <p:txBody>
          <a:bodyPr wrap="none">
            <a:spAutoFit/>
          </a:bodyPr>
          <a:lstStyle/>
          <a:p>
            <a:r>
              <a:rPr lang="it-IT" sz="1200" dirty="0" smtClean="0">
                <a:latin typeface="Times New Roman" panose="02020603050405020304" pitchFamily="18" charset="0"/>
                <a:cs typeface="Times New Roman" panose="02020603050405020304" pitchFamily="18" charset="0"/>
              </a:rPr>
              <a:t>Data </a:t>
            </a:r>
            <a:r>
              <a:rPr lang="it-IT" sz="1200" dirty="0" err="1" smtClean="0">
                <a:latin typeface="Times New Roman" panose="02020603050405020304" pitchFamily="18" charset="0"/>
                <a:cs typeface="Times New Roman" panose="02020603050405020304" pitchFamily="18" charset="0"/>
              </a:rPr>
              <a:t>available</a:t>
            </a:r>
            <a:r>
              <a:rPr lang="it-IT" sz="1200" dirty="0" smtClean="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at</a:t>
            </a:r>
            <a:r>
              <a:rPr lang="it-IT" sz="1200" dirty="0" smtClean="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hlinkClick r:id="rId6"/>
              </a:rPr>
              <a:t>http</a:t>
            </a:r>
            <a:r>
              <a:rPr lang="it-IT" sz="1200" dirty="0">
                <a:latin typeface="Times New Roman" panose="02020603050405020304" pitchFamily="18" charset="0"/>
                <a:cs typeface="Times New Roman" panose="02020603050405020304" pitchFamily="18" charset="0"/>
                <a:hlinkClick r:id="rId6"/>
              </a:rPr>
              <a:t>://</a:t>
            </a:r>
            <a:r>
              <a:rPr lang="it-IT" sz="1200" dirty="0" smtClean="0">
                <a:latin typeface="Times New Roman" panose="02020603050405020304" pitchFamily="18" charset="0"/>
                <a:cs typeface="Times New Roman" panose="02020603050405020304" pitchFamily="18" charset="0"/>
                <a:hlinkClick r:id="rId6"/>
              </a:rPr>
              <a:t>is-cigala-calibra.fct.unesp.br</a:t>
            </a:r>
            <a:r>
              <a:rPr lang="it-IT" sz="1200" dirty="0" smtClean="0">
                <a:latin typeface="Times New Roman" panose="02020603050405020304" pitchFamily="18" charset="0"/>
                <a:cs typeface="Times New Roman" panose="02020603050405020304" pitchFamily="18" charset="0"/>
              </a:rPr>
              <a:t> </a:t>
            </a:r>
            <a:endParaRPr lang="it-IT" sz="1200" dirty="0">
              <a:latin typeface="Times New Roman" panose="02020603050405020304" pitchFamily="18" charset="0"/>
              <a:cs typeface="Times New Roman" panose="02020603050405020304" pitchFamily="18" charset="0"/>
            </a:endParaRPr>
          </a:p>
        </p:txBody>
      </p:sp>
      <p:pic>
        <p:nvPicPr>
          <p:cNvPr id="16" name="Immagine 15"/>
          <p:cNvPicPr>
            <a:picLocks noChangeAspect="1"/>
          </p:cNvPicPr>
          <p:nvPr/>
        </p:nvPicPr>
        <p:blipFill>
          <a:blip r:embed="rId7"/>
          <a:stretch>
            <a:fillRect/>
          </a:stretch>
        </p:blipFill>
        <p:spPr>
          <a:xfrm>
            <a:off x="175301" y="585090"/>
            <a:ext cx="3665179" cy="2832183"/>
          </a:xfrm>
          <a:prstGeom prst="rect">
            <a:avLst/>
          </a:prstGeom>
        </p:spPr>
      </p:pic>
      <p:pic>
        <p:nvPicPr>
          <p:cNvPr id="17" name="Immagine 16"/>
          <p:cNvPicPr>
            <a:picLocks noChangeAspect="1"/>
          </p:cNvPicPr>
          <p:nvPr/>
        </p:nvPicPr>
        <p:blipFill>
          <a:blip r:embed="rId8"/>
          <a:stretch>
            <a:fillRect/>
          </a:stretch>
        </p:blipFill>
        <p:spPr>
          <a:xfrm>
            <a:off x="9019877" y="1019492"/>
            <a:ext cx="2661886" cy="2285053"/>
          </a:xfrm>
          <a:prstGeom prst="rect">
            <a:avLst/>
          </a:prstGeom>
        </p:spPr>
      </p:pic>
      <p:pic>
        <p:nvPicPr>
          <p:cNvPr id="18" name="Immagine 17" descr="\\VBOXSVR\luca\Dropbox\CALIBRA\D2.4 - Impact on MTA\D2.4_Figures_v2\Diapositiva7.PNG"/>
          <p:cNvPicPr/>
          <p:nvPr/>
        </p:nvPicPr>
        <p:blipFill rotWithShape="1">
          <a:blip r:embed="rId9" cstate="print">
            <a:extLst>
              <a:ext uri="{28A0092B-C50C-407E-A947-70E740481C1C}">
                <a14:useLocalDpi xmlns:a14="http://schemas.microsoft.com/office/drawing/2010/main" val="0"/>
              </a:ext>
            </a:extLst>
          </a:blip>
          <a:srcRect l="5250" r="20239"/>
          <a:stretch/>
        </p:blipFill>
        <p:spPr bwMode="auto">
          <a:xfrm>
            <a:off x="175300" y="3448526"/>
            <a:ext cx="3665179" cy="2736060"/>
          </a:xfrm>
          <a:prstGeom prst="rect">
            <a:avLst/>
          </a:prstGeom>
          <a:noFill/>
          <a:ln>
            <a:noFill/>
          </a:ln>
          <a:extLst>
            <a:ext uri="{53640926-AAD7-44D8-BBD7-CCE9431645EC}">
              <a14:shadowObscured xmlns:a14="http://schemas.microsoft.com/office/drawing/2010/main"/>
            </a:ext>
          </a:extLst>
        </p:spPr>
      </p:pic>
      <p:pic>
        <p:nvPicPr>
          <p:cNvPr id="19" name="Immagine 18"/>
          <p:cNvPicPr>
            <a:picLocks noChangeAspect="1"/>
          </p:cNvPicPr>
          <p:nvPr/>
        </p:nvPicPr>
        <p:blipFill>
          <a:blip r:embed="rId10"/>
          <a:stretch>
            <a:fillRect/>
          </a:stretch>
        </p:blipFill>
        <p:spPr>
          <a:xfrm>
            <a:off x="9386088" y="3334223"/>
            <a:ext cx="1134492" cy="537489"/>
          </a:xfrm>
          <a:prstGeom prst="rect">
            <a:avLst/>
          </a:prstGeom>
        </p:spPr>
      </p:pic>
      <p:pic>
        <p:nvPicPr>
          <p:cNvPr id="20" name="Immagine 19"/>
          <p:cNvPicPr>
            <a:picLocks noChangeAspect="1"/>
          </p:cNvPicPr>
          <p:nvPr/>
        </p:nvPicPr>
        <p:blipFill>
          <a:blip r:embed="rId11"/>
          <a:stretch>
            <a:fillRect/>
          </a:stretch>
        </p:blipFill>
        <p:spPr>
          <a:xfrm>
            <a:off x="10520580" y="3304545"/>
            <a:ext cx="1049537" cy="571223"/>
          </a:xfrm>
          <a:prstGeom prst="rect">
            <a:avLst/>
          </a:prstGeom>
        </p:spPr>
      </p:pic>
    </p:spTree>
    <p:extLst>
      <p:ext uri="{BB962C8B-B14F-4D97-AF65-F5344CB8AC3E}">
        <p14:creationId xmlns:p14="http://schemas.microsoft.com/office/powerpoint/2010/main" val="138829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rotWithShape="1">
          <a:blip r:embed="rId4"/>
          <a:srcRect l="6717"/>
          <a:stretch/>
        </p:blipFill>
        <p:spPr>
          <a:xfrm>
            <a:off x="5331285" y="1112704"/>
            <a:ext cx="6138621" cy="4876254"/>
          </a:xfrm>
          <a:prstGeom prst="rect">
            <a:avLst/>
          </a:prstGeom>
        </p:spPr>
      </p:pic>
      <p:sp>
        <p:nvSpPr>
          <p:cNvPr id="8" name="Rettangolo 7"/>
          <p:cNvSpPr/>
          <p:nvPr/>
        </p:nvSpPr>
        <p:spPr>
          <a:xfrm>
            <a:off x="175301" y="294742"/>
            <a:ext cx="10378097" cy="523220"/>
          </a:xfrm>
          <a:prstGeom prst="rect">
            <a:avLst/>
          </a:prstGeom>
        </p:spPr>
        <p:txBody>
          <a:bodyPr wrap="none">
            <a:spAutoFit/>
          </a:bodyPr>
          <a:lstStyle/>
          <a:p>
            <a:r>
              <a:rPr lang="en-US" sz="2800" b="1" dirty="0" smtClean="0">
                <a:solidFill>
                  <a:srgbClr val="000000"/>
                </a:solidFill>
                <a:latin typeface="Times New Roman" panose="02020603050405020304" pitchFamily="18" charset="0"/>
              </a:rPr>
              <a:t>Highlights from Climatology: Scintillation inhibition/enhancement</a:t>
            </a:r>
            <a:endParaRPr lang="en-US" sz="2800" b="1" dirty="0">
              <a:solidFill>
                <a:srgbClr val="000000"/>
              </a:solidFill>
              <a:latin typeface="Times New Roman" panose="02020603050405020304" pitchFamily="18" charset="0"/>
            </a:endParaRPr>
          </a:p>
        </p:txBody>
      </p:sp>
      <p:pic>
        <p:nvPicPr>
          <p:cNvPr id="9" name="Immagine 8"/>
          <p:cNvPicPr>
            <a:picLocks noChangeAspect="1"/>
          </p:cNvPicPr>
          <p:nvPr/>
        </p:nvPicPr>
        <p:blipFill>
          <a:blip r:embed="rId5"/>
          <a:stretch>
            <a:fillRect/>
          </a:stretch>
        </p:blipFill>
        <p:spPr>
          <a:xfrm>
            <a:off x="754991" y="3726646"/>
            <a:ext cx="3711262" cy="2108843"/>
          </a:xfrm>
          <a:prstGeom prst="rect">
            <a:avLst/>
          </a:prstGeom>
        </p:spPr>
      </p:pic>
      <p:sp>
        <p:nvSpPr>
          <p:cNvPr id="10" name="Rettangolo 9"/>
          <p:cNvSpPr/>
          <p:nvPr/>
        </p:nvSpPr>
        <p:spPr>
          <a:xfrm>
            <a:off x="-316283" y="5869768"/>
            <a:ext cx="5853809" cy="369332"/>
          </a:xfrm>
          <a:prstGeom prst="rect">
            <a:avLst/>
          </a:prstGeom>
        </p:spPr>
        <p:txBody>
          <a:bodyPr wrap="square">
            <a:spAutoFit/>
          </a:bodyPr>
          <a:lstStyle/>
          <a:p>
            <a:pPr algn="ctr"/>
            <a:r>
              <a:rPr lang="en-US" dirty="0" smtClean="0">
                <a:latin typeface="Times New Roman" panose="02020603050405020304" pitchFamily="18" charset="0"/>
                <a:cs typeface="Times New Roman" panose="02020603050405020304" pitchFamily="18" charset="0"/>
              </a:rPr>
              <a:t>ERICA </a:t>
            </a:r>
            <a:r>
              <a:rPr lang="en-US" dirty="0" err="1" smtClean="0">
                <a:latin typeface="Times New Roman" panose="02020603050405020304" pitchFamily="18" charset="0"/>
                <a:cs typeface="Times New Roman" panose="02020603050405020304" pitchFamily="18" charset="0"/>
              </a:rPr>
              <a:t>EquatoRial</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Ionosphere Characterization in </a:t>
            </a:r>
            <a:r>
              <a:rPr lang="en-US" dirty="0" smtClean="0">
                <a:latin typeface="Times New Roman" panose="02020603050405020304" pitchFamily="18" charset="0"/>
                <a:cs typeface="Times New Roman" panose="02020603050405020304" pitchFamily="18" charset="0"/>
              </a:rPr>
              <a:t>Asia</a:t>
            </a:r>
          </a:p>
        </p:txBody>
      </p:sp>
      <p:sp>
        <p:nvSpPr>
          <p:cNvPr id="11" name="Rettangolo 10"/>
          <p:cNvSpPr/>
          <p:nvPr/>
        </p:nvSpPr>
        <p:spPr>
          <a:xfrm>
            <a:off x="5106659" y="739246"/>
            <a:ext cx="6806225" cy="338554"/>
          </a:xfrm>
          <a:prstGeom prst="rect">
            <a:avLst/>
          </a:prstGeom>
        </p:spPr>
        <p:txBody>
          <a:bodyPr wrap="square">
            <a:spAutoFit/>
          </a:bodyPr>
          <a:lstStyle/>
          <a:p>
            <a:pPr algn="ctr"/>
            <a:r>
              <a:rPr lang="it-IT" sz="1600" b="1" dirty="0" smtClean="0">
                <a:latin typeface="Times New Roman" panose="02020603050405020304" pitchFamily="18" charset="0"/>
                <a:cs typeface="Times New Roman" panose="02020603050405020304" pitchFamily="18" charset="0"/>
              </a:rPr>
              <a:t>GPS L1 - </a:t>
            </a:r>
            <a:r>
              <a:rPr lang="it-IT" sz="1600" b="1" dirty="0" err="1" smtClean="0">
                <a:latin typeface="Times New Roman" panose="02020603050405020304" pitchFamily="18" charset="0"/>
                <a:cs typeface="Times New Roman" panose="02020603050405020304" pitchFamily="18" charset="0"/>
              </a:rPr>
              <a:t>Novatel</a:t>
            </a:r>
            <a:r>
              <a:rPr lang="it-IT" sz="1600" b="1" dirty="0" smtClean="0">
                <a:latin typeface="Times New Roman" panose="02020603050405020304" pitchFamily="18" charset="0"/>
                <a:cs typeface="Times New Roman" panose="02020603050405020304" pitchFamily="18" charset="0"/>
              </a:rPr>
              <a:t> GSV4004B – Station6 - </a:t>
            </a:r>
            <a:r>
              <a:rPr lang="it-IT" sz="1600" b="1" dirty="0" err="1" smtClean="0">
                <a:latin typeface="Times New Roman" panose="02020603050405020304" pitchFamily="18" charset="0"/>
                <a:cs typeface="Times New Roman" panose="02020603050405020304" pitchFamily="18" charset="0"/>
              </a:rPr>
              <a:t>Period</a:t>
            </a:r>
            <a:r>
              <a:rPr lang="it-IT" sz="1600" b="1" dirty="0" smtClean="0">
                <a:latin typeface="Times New Roman" panose="02020603050405020304" pitchFamily="18" charset="0"/>
                <a:cs typeface="Times New Roman" panose="02020603050405020304" pitchFamily="18" charset="0"/>
              </a:rPr>
              <a:t> March 2015</a:t>
            </a:r>
            <a:endParaRPr lang="it-IT" sz="1600" dirty="0">
              <a:latin typeface="Times New Roman" panose="02020603050405020304" pitchFamily="18" charset="0"/>
              <a:cs typeface="Times New Roman" panose="02020603050405020304" pitchFamily="18" charset="0"/>
            </a:endParaRPr>
          </a:p>
        </p:txBody>
      </p:sp>
      <p:pic>
        <p:nvPicPr>
          <p:cNvPr id="12" name="Immagine 11"/>
          <p:cNvPicPr>
            <a:picLocks noChangeAspect="1"/>
          </p:cNvPicPr>
          <p:nvPr/>
        </p:nvPicPr>
        <p:blipFill>
          <a:blip r:embed="rId6"/>
          <a:stretch>
            <a:fillRect/>
          </a:stretch>
        </p:blipFill>
        <p:spPr>
          <a:xfrm>
            <a:off x="114587" y="739246"/>
            <a:ext cx="4992072" cy="2947010"/>
          </a:xfrm>
          <a:prstGeom prst="rect">
            <a:avLst/>
          </a:prstGeom>
        </p:spPr>
      </p:pic>
      <p:sp>
        <p:nvSpPr>
          <p:cNvPr id="13" name="Rettangolo 12"/>
          <p:cNvSpPr/>
          <p:nvPr/>
        </p:nvSpPr>
        <p:spPr>
          <a:xfrm>
            <a:off x="7061200" y="5935676"/>
            <a:ext cx="6096000" cy="261610"/>
          </a:xfrm>
          <a:prstGeom prst="rect">
            <a:avLst/>
          </a:prstGeom>
        </p:spPr>
        <p:txBody>
          <a:bodyPr>
            <a:spAutoFit/>
          </a:bodyPr>
          <a:lstStyle/>
          <a:p>
            <a:r>
              <a:rPr lang="it-IT" sz="1050" dirty="0" smtClean="0">
                <a:solidFill>
                  <a:srgbClr val="222222"/>
                </a:solidFill>
                <a:latin typeface="Times New Roman" panose="02020603050405020304" pitchFamily="18" charset="0"/>
                <a:cs typeface="Times New Roman" panose="02020603050405020304" pitchFamily="18" charset="0"/>
              </a:rPr>
              <a:t>Spogli et al. (</a:t>
            </a:r>
            <a:r>
              <a:rPr lang="it-IT" sz="1050" dirty="0">
                <a:solidFill>
                  <a:srgbClr val="222222"/>
                </a:solidFill>
                <a:latin typeface="Times New Roman" panose="02020603050405020304" pitchFamily="18" charset="0"/>
                <a:cs typeface="Times New Roman" panose="02020603050405020304" pitchFamily="18" charset="0"/>
              </a:rPr>
              <a:t>2016). </a:t>
            </a:r>
            <a:r>
              <a:rPr lang="it-IT" sz="1050" i="1" dirty="0" smtClean="0">
                <a:solidFill>
                  <a:srgbClr val="222222"/>
                </a:solidFill>
                <a:latin typeface="Times New Roman" panose="02020603050405020304" pitchFamily="18" charset="0"/>
                <a:cs typeface="Times New Roman" panose="02020603050405020304" pitchFamily="18" charset="0"/>
              </a:rPr>
              <a:t>Journal </a:t>
            </a:r>
            <a:r>
              <a:rPr lang="it-IT" sz="1050" i="1" dirty="0">
                <a:solidFill>
                  <a:srgbClr val="222222"/>
                </a:solidFill>
                <a:latin typeface="Times New Roman" panose="02020603050405020304" pitchFamily="18" charset="0"/>
                <a:cs typeface="Times New Roman" panose="02020603050405020304" pitchFamily="18" charset="0"/>
              </a:rPr>
              <a:t>of </a:t>
            </a:r>
            <a:r>
              <a:rPr lang="it-IT" sz="1050" i="1" dirty="0" err="1">
                <a:solidFill>
                  <a:srgbClr val="222222"/>
                </a:solidFill>
                <a:latin typeface="Times New Roman" panose="02020603050405020304" pitchFamily="18" charset="0"/>
                <a:cs typeface="Times New Roman" panose="02020603050405020304" pitchFamily="18" charset="0"/>
              </a:rPr>
              <a:t>Geophysical</a:t>
            </a:r>
            <a:r>
              <a:rPr lang="it-IT" sz="1050" i="1" dirty="0">
                <a:solidFill>
                  <a:srgbClr val="222222"/>
                </a:solidFill>
                <a:latin typeface="Times New Roman" panose="02020603050405020304" pitchFamily="18" charset="0"/>
                <a:cs typeface="Times New Roman" panose="02020603050405020304" pitchFamily="18" charset="0"/>
              </a:rPr>
              <a:t> </a:t>
            </a:r>
            <a:r>
              <a:rPr lang="it-IT" sz="1050" i="1" dirty="0" err="1">
                <a:solidFill>
                  <a:srgbClr val="222222"/>
                </a:solidFill>
                <a:latin typeface="Times New Roman" panose="02020603050405020304" pitchFamily="18" charset="0"/>
                <a:cs typeface="Times New Roman" panose="02020603050405020304" pitchFamily="18" charset="0"/>
              </a:rPr>
              <a:t>Research</a:t>
            </a:r>
            <a:r>
              <a:rPr lang="it-IT" sz="1050" i="1" dirty="0">
                <a:solidFill>
                  <a:srgbClr val="222222"/>
                </a:solidFill>
                <a:latin typeface="Times New Roman" panose="02020603050405020304" pitchFamily="18" charset="0"/>
                <a:cs typeface="Times New Roman" panose="02020603050405020304" pitchFamily="18" charset="0"/>
              </a:rPr>
              <a:t>: Space </a:t>
            </a:r>
            <a:r>
              <a:rPr lang="it-IT" sz="1050" i="1" dirty="0" err="1">
                <a:solidFill>
                  <a:srgbClr val="222222"/>
                </a:solidFill>
                <a:latin typeface="Times New Roman" panose="02020603050405020304" pitchFamily="18" charset="0"/>
                <a:cs typeface="Times New Roman" panose="02020603050405020304" pitchFamily="18" charset="0"/>
              </a:rPr>
              <a:t>Physics</a:t>
            </a:r>
            <a:r>
              <a:rPr lang="it-IT" sz="1050" dirty="0">
                <a:solidFill>
                  <a:srgbClr val="222222"/>
                </a:solidFill>
                <a:latin typeface="Times New Roman" panose="02020603050405020304" pitchFamily="18" charset="0"/>
                <a:cs typeface="Times New Roman" panose="02020603050405020304" pitchFamily="18" charset="0"/>
              </a:rPr>
              <a:t>, </a:t>
            </a:r>
            <a:r>
              <a:rPr lang="it-IT" sz="1050" i="1" dirty="0">
                <a:solidFill>
                  <a:srgbClr val="222222"/>
                </a:solidFill>
                <a:latin typeface="Times New Roman" panose="02020603050405020304" pitchFamily="18" charset="0"/>
                <a:cs typeface="Times New Roman" panose="02020603050405020304" pitchFamily="18" charset="0"/>
              </a:rPr>
              <a:t>121</a:t>
            </a:r>
            <a:r>
              <a:rPr lang="it-IT" sz="1050" dirty="0">
                <a:solidFill>
                  <a:srgbClr val="222222"/>
                </a:solidFill>
                <a:latin typeface="Times New Roman" panose="02020603050405020304" pitchFamily="18" charset="0"/>
                <a:cs typeface="Times New Roman" panose="02020603050405020304" pitchFamily="18" charset="0"/>
              </a:rPr>
              <a:t>(12).</a:t>
            </a:r>
            <a:endParaRPr lang="it-IT" sz="1050" dirty="0">
              <a:latin typeface="Times New Roman" panose="02020603050405020304" pitchFamily="18" charset="0"/>
              <a:cs typeface="Times New Roman" panose="02020603050405020304" pitchFamily="18" charset="0"/>
            </a:endParaRPr>
          </a:p>
        </p:txBody>
      </p:sp>
      <p:sp>
        <p:nvSpPr>
          <p:cNvPr id="14" name="Rettangolo 13"/>
          <p:cNvSpPr/>
          <p:nvPr/>
        </p:nvSpPr>
        <p:spPr>
          <a:xfrm>
            <a:off x="2782550" y="3416468"/>
            <a:ext cx="6096000" cy="215444"/>
          </a:xfrm>
          <a:prstGeom prst="rect">
            <a:avLst/>
          </a:prstGeom>
        </p:spPr>
        <p:txBody>
          <a:bodyPr>
            <a:spAutoFit/>
          </a:bodyPr>
          <a:lstStyle/>
          <a:p>
            <a:r>
              <a:rPr lang="it-IT" sz="800" dirty="0" smtClean="0">
                <a:solidFill>
                  <a:srgbClr val="222222"/>
                </a:solidFill>
                <a:latin typeface="Times New Roman" panose="02020603050405020304" pitchFamily="18" charset="0"/>
                <a:cs typeface="Times New Roman" panose="02020603050405020304" pitchFamily="18" charset="0"/>
              </a:rPr>
              <a:t>Tran </a:t>
            </a:r>
            <a:r>
              <a:rPr lang="it-IT" sz="800" dirty="0" err="1" smtClean="0">
                <a:solidFill>
                  <a:srgbClr val="222222"/>
                </a:solidFill>
                <a:latin typeface="Times New Roman" panose="02020603050405020304" pitchFamily="18" charset="0"/>
                <a:cs typeface="Times New Roman" panose="02020603050405020304" pitchFamily="18" charset="0"/>
              </a:rPr>
              <a:t>Thi</a:t>
            </a:r>
            <a:r>
              <a:rPr lang="it-IT" sz="800" dirty="0" smtClean="0">
                <a:solidFill>
                  <a:srgbClr val="222222"/>
                </a:solidFill>
                <a:latin typeface="Times New Roman" panose="02020603050405020304" pitchFamily="18" charset="0"/>
                <a:cs typeface="Times New Roman" panose="02020603050405020304" pitchFamily="18" charset="0"/>
              </a:rPr>
              <a:t> et al. (2017). </a:t>
            </a:r>
            <a:r>
              <a:rPr lang="it-IT" sz="800" dirty="0" err="1" smtClean="0">
                <a:solidFill>
                  <a:srgbClr val="222222"/>
                </a:solidFill>
                <a:latin typeface="Times New Roman" panose="02020603050405020304" pitchFamily="18" charset="0"/>
                <a:cs typeface="Times New Roman" panose="02020603050405020304" pitchFamily="18" charset="0"/>
              </a:rPr>
              <a:t>Advances</a:t>
            </a:r>
            <a:r>
              <a:rPr lang="it-IT" sz="800" dirty="0" smtClean="0">
                <a:solidFill>
                  <a:srgbClr val="222222"/>
                </a:solidFill>
                <a:latin typeface="Times New Roman" panose="02020603050405020304" pitchFamily="18" charset="0"/>
                <a:cs typeface="Times New Roman" panose="02020603050405020304" pitchFamily="18" charset="0"/>
              </a:rPr>
              <a:t> in Space </a:t>
            </a:r>
            <a:r>
              <a:rPr lang="it-IT" sz="800" dirty="0" err="1" smtClean="0">
                <a:solidFill>
                  <a:srgbClr val="222222"/>
                </a:solidFill>
                <a:latin typeface="Times New Roman" panose="02020603050405020304" pitchFamily="18" charset="0"/>
                <a:cs typeface="Times New Roman" panose="02020603050405020304" pitchFamily="18" charset="0"/>
              </a:rPr>
              <a:t>Research</a:t>
            </a:r>
            <a:endParaRPr lang="it-IT" sz="800" dirty="0">
              <a:latin typeface="Times New Roman" panose="02020603050405020304" pitchFamily="18" charset="0"/>
              <a:cs typeface="Times New Roman" panose="02020603050405020304" pitchFamily="18" charset="0"/>
            </a:endParaRPr>
          </a:p>
        </p:txBody>
      </p:sp>
      <p:sp>
        <p:nvSpPr>
          <p:cNvPr id="15" name="Rettangolo 14"/>
          <p:cNvSpPr/>
          <p:nvPr/>
        </p:nvSpPr>
        <p:spPr>
          <a:xfrm>
            <a:off x="5677227" y="1304681"/>
            <a:ext cx="5270174" cy="2733919"/>
          </a:xfrm>
          <a:prstGeom prst="rect">
            <a:avLst/>
          </a:prstGeom>
          <a:solidFill>
            <a:srgbClr val="960303">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1 6"/>
          <p:cNvCxnSpPr/>
          <p:nvPr/>
        </p:nvCxnSpPr>
        <p:spPr>
          <a:xfrm>
            <a:off x="4305299" y="1038144"/>
            <a:ext cx="1371927" cy="243000"/>
          </a:xfrm>
          <a:prstGeom prst="line">
            <a:avLst/>
          </a:prstGeom>
          <a:ln w="22225">
            <a:solidFill>
              <a:srgbClr val="960303"/>
            </a:solidFill>
          </a:ln>
        </p:spPr>
        <p:style>
          <a:lnRef idx="1">
            <a:schemeClr val="accent1"/>
          </a:lnRef>
          <a:fillRef idx="0">
            <a:schemeClr val="accent1"/>
          </a:fillRef>
          <a:effectRef idx="0">
            <a:schemeClr val="accent1"/>
          </a:effectRef>
          <a:fontRef idx="minor">
            <a:schemeClr val="tx1"/>
          </a:fontRef>
        </p:style>
      </p:cxnSp>
      <p:cxnSp>
        <p:nvCxnSpPr>
          <p:cNvPr id="17" name="Connettore 1 6"/>
          <p:cNvCxnSpPr/>
          <p:nvPr/>
        </p:nvCxnSpPr>
        <p:spPr>
          <a:xfrm>
            <a:off x="4305299" y="3252164"/>
            <a:ext cx="1371927" cy="703305"/>
          </a:xfrm>
          <a:prstGeom prst="line">
            <a:avLst/>
          </a:prstGeom>
          <a:ln w="22225">
            <a:solidFill>
              <a:srgbClr val="9603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40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87698" y="222636"/>
            <a:ext cx="8662622" cy="523220"/>
          </a:xfrm>
          <a:prstGeom prst="rect">
            <a:avLst/>
          </a:prstGeom>
        </p:spPr>
        <p:txBody>
          <a:bodyPr wrap="square">
            <a:spAutoFit/>
          </a:bodyPr>
          <a:lstStyle/>
          <a:p>
            <a:r>
              <a:rPr lang="it-IT" sz="2800" dirty="0" err="1" smtClean="0"/>
              <a:t>Questions</a:t>
            </a:r>
            <a:r>
              <a:rPr lang="it-IT" sz="2800" dirty="0" smtClean="0"/>
              <a:t> to be </a:t>
            </a:r>
            <a:r>
              <a:rPr lang="it-IT" sz="2800" dirty="0" err="1" smtClean="0"/>
              <a:t>addressed</a:t>
            </a:r>
            <a:endParaRPr lang="it-IT" sz="2800" dirty="0"/>
          </a:p>
        </p:txBody>
      </p:sp>
      <p:sp>
        <p:nvSpPr>
          <p:cNvPr id="8" name="Rettangolo 7"/>
          <p:cNvSpPr/>
          <p:nvPr/>
        </p:nvSpPr>
        <p:spPr>
          <a:xfrm>
            <a:off x="1282946" y="1060305"/>
            <a:ext cx="3224216" cy="646331"/>
          </a:xfrm>
          <a:prstGeom prst="rect">
            <a:avLst/>
          </a:prstGeom>
        </p:spPr>
        <p:txBody>
          <a:bodyPr wrap="none">
            <a:spAutoFit/>
          </a:bodyPr>
          <a:lstStyle/>
          <a:p>
            <a:r>
              <a:rPr lang="en-US" dirty="0" smtClean="0"/>
              <a:t>What are the pro’s and con’s </a:t>
            </a:r>
          </a:p>
          <a:p>
            <a:r>
              <a:rPr lang="en-US" dirty="0" smtClean="0"/>
              <a:t>of a climatological picture?</a:t>
            </a:r>
            <a:endParaRPr lang="it-IT" dirty="0"/>
          </a:p>
        </p:txBody>
      </p:sp>
      <p:sp>
        <p:nvSpPr>
          <p:cNvPr id="9" name="Rettangolo 8"/>
          <p:cNvSpPr/>
          <p:nvPr/>
        </p:nvSpPr>
        <p:spPr>
          <a:xfrm>
            <a:off x="7139830" y="2286325"/>
            <a:ext cx="4860796" cy="923330"/>
          </a:xfrm>
          <a:prstGeom prst="rect">
            <a:avLst/>
          </a:prstGeom>
        </p:spPr>
        <p:txBody>
          <a:bodyPr wrap="square">
            <a:spAutoFit/>
          </a:bodyPr>
          <a:lstStyle/>
          <a:p>
            <a:r>
              <a:rPr lang="en-US" dirty="0" smtClean="0"/>
              <a:t>What are the main features of the </a:t>
            </a:r>
          </a:p>
          <a:p>
            <a:r>
              <a:rPr lang="en-US" dirty="0" smtClean="0"/>
              <a:t>low-latitude ionosphere highlighted by climatology?</a:t>
            </a:r>
            <a:endParaRPr lang="it-IT" dirty="0"/>
          </a:p>
        </p:txBody>
      </p:sp>
      <p:sp>
        <p:nvSpPr>
          <p:cNvPr id="10" name="Rettangolo 9"/>
          <p:cNvSpPr/>
          <p:nvPr/>
        </p:nvSpPr>
        <p:spPr>
          <a:xfrm>
            <a:off x="615574" y="4919207"/>
            <a:ext cx="2754280" cy="646331"/>
          </a:xfrm>
          <a:prstGeom prst="rect">
            <a:avLst/>
          </a:prstGeom>
        </p:spPr>
        <p:txBody>
          <a:bodyPr wrap="none">
            <a:spAutoFit/>
          </a:bodyPr>
          <a:lstStyle/>
          <a:p>
            <a:r>
              <a:rPr lang="en-US" dirty="0" smtClean="0"/>
              <a:t>How to cook a good </a:t>
            </a:r>
          </a:p>
          <a:p>
            <a:r>
              <a:rPr lang="en-US" dirty="0" smtClean="0"/>
              <a:t>scintillation climatology?</a:t>
            </a:r>
            <a:endParaRPr lang="it-IT" dirty="0"/>
          </a:p>
        </p:txBody>
      </p:sp>
      <p:sp>
        <p:nvSpPr>
          <p:cNvPr id="11" name="Rettangolo 10"/>
          <p:cNvSpPr/>
          <p:nvPr/>
        </p:nvSpPr>
        <p:spPr>
          <a:xfrm>
            <a:off x="2596958" y="3757296"/>
            <a:ext cx="4395747" cy="1200329"/>
          </a:xfrm>
          <a:prstGeom prst="rect">
            <a:avLst/>
          </a:prstGeom>
        </p:spPr>
        <p:txBody>
          <a:bodyPr wrap="square">
            <a:spAutoFit/>
          </a:bodyPr>
          <a:lstStyle/>
          <a:p>
            <a:r>
              <a:rPr lang="en-GB" dirty="0" smtClean="0"/>
              <a:t>What’s the meaning of a ionospheric scintillation climatology and what’s the difference with the (ionospheric) weather</a:t>
            </a:r>
            <a:endParaRPr lang="en-GB" dirty="0"/>
          </a:p>
        </p:txBody>
      </p:sp>
      <p:sp>
        <p:nvSpPr>
          <p:cNvPr id="12" name="Rettangolo 11"/>
          <p:cNvSpPr/>
          <p:nvPr/>
        </p:nvSpPr>
        <p:spPr>
          <a:xfrm>
            <a:off x="6769666" y="1115226"/>
            <a:ext cx="5125121" cy="646331"/>
          </a:xfrm>
          <a:prstGeom prst="rect">
            <a:avLst/>
          </a:prstGeom>
        </p:spPr>
        <p:txBody>
          <a:bodyPr wrap="none">
            <a:spAutoFit/>
          </a:bodyPr>
          <a:lstStyle/>
          <a:p>
            <a:r>
              <a:rPr lang="en-US" dirty="0" smtClean="0"/>
              <a:t>What are the main physical phenomena behind </a:t>
            </a:r>
          </a:p>
          <a:p>
            <a:r>
              <a:rPr lang="en-US" dirty="0" smtClean="0"/>
              <a:t>Scintillation and TEC gradients occurrence?</a:t>
            </a:r>
          </a:p>
        </p:txBody>
      </p:sp>
      <p:sp>
        <p:nvSpPr>
          <p:cNvPr id="13" name="Rettangolo 12"/>
          <p:cNvSpPr/>
          <p:nvPr/>
        </p:nvSpPr>
        <p:spPr>
          <a:xfrm>
            <a:off x="465374" y="2203687"/>
            <a:ext cx="4263169" cy="646331"/>
          </a:xfrm>
          <a:prstGeom prst="rect">
            <a:avLst/>
          </a:prstGeom>
        </p:spPr>
        <p:txBody>
          <a:bodyPr wrap="square">
            <a:spAutoFit/>
          </a:bodyPr>
          <a:lstStyle/>
          <a:p>
            <a:r>
              <a:rPr lang="en-GB" dirty="0" smtClean="0"/>
              <a:t>What are the sectors of the low-latitude ionosphere more exposed to scintillation?</a:t>
            </a:r>
            <a:endParaRPr lang="en-GB" dirty="0"/>
          </a:p>
        </p:txBody>
      </p:sp>
      <p:sp>
        <p:nvSpPr>
          <p:cNvPr id="14" name="Rettangolo 13"/>
          <p:cNvSpPr/>
          <p:nvPr/>
        </p:nvSpPr>
        <p:spPr>
          <a:xfrm>
            <a:off x="6319922" y="4988878"/>
            <a:ext cx="4860796" cy="646331"/>
          </a:xfrm>
          <a:prstGeom prst="rect">
            <a:avLst/>
          </a:prstGeom>
        </p:spPr>
        <p:txBody>
          <a:bodyPr wrap="square">
            <a:spAutoFit/>
          </a:bodyPr>
          <a:lstStyle/>
          <a:p>
            <a:r>
              <a:rPr lang="en-US" dirty="0" smtClean="0"/>
              <a:t>What’s the role of the external drivers in modulating the scintillation occurrence?</a:t>
            </a:r>
            <a:endParaRPr lang="it-IT" dirty="0"/>
          </a:p>
        </p:txBody>
      </p:sp>
      <p:sp>
        <p:nvSpPr>
          <p:cNvPr id="15" name="Rettangolo 14"/>
          <p:cNvSpPr/>
          <p:nvPr/>
        </p:nvSpPr>
        <p:spPr>
          <a:xfrm>
            <a:off x="7499040" y="3873641"/>
            <a:ext cx="4395747" cy="646331"/>
          </a:xfrm>
          <a:prstGeom prst="rect">
            <a:avLst/>
          </a:prstGeom>
        </p:spPr>
        <p:txBody>
          <a:bodyPr wrap="square">
            <a:spAutoFit/>
          </a:bodyPr>
          <a:lstStyle/>
          <a:p>
            <a:r>
              <a:rPr lang="en-GB" dirty="0" smtClean="0"/>
              <a:t>What are the main results of the recent studies?</a:t>
            </a:r>
            <a:endParaRPr lang="en-GB" dirty="0"/>
          </a:p>
        </p:txBody>
      </p:sp>
      <p:pic>
        <p:nvPicPr>
          <p:cNvPr id="2" name="Immagine 1"/>
          <p:cNvPicPr>
            <a:picLocks noChangeAspect="1"/>
          </p:cNvPicPr>
          <p:nvPr/>
        </p:nvPicPr>
        <p:blipFill>
          <a:blip r:embed="rId4"/>
          <a:stretch>
            <a:fillRect/>
          </a:stretch>
        </p:blipFill>
        <p:spPr>
          <a:xfrm>
            <a:off x="4966797" y="2341090"/>
            <a:ext cx="1655646" cy="1101757"/>
          </a:xfrm>
          <a:prstGeom prst="rect">
            <a:avLst/>
          </a:prstGeom>
          <a:ln>
            <a:noFill/>
          </a:ln>
          <a:effectLst>
            <a:softEdge rad="63500"/>
          </a:effectLst>
        </p:spPr>
      </p:pic>
    </p:spTree>
    <p:extLst>
      <p:ext uri="{BB962C8B-B14F-4D97-AF65-F5344CB8AC3E}">
        <p14:creationId xmlns:p14="http://schemas.microsoft.com/office/powerpoint/2010/main" val="97524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accent1"/>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accent1"/>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childTnLst>
                                  <p:subTnLst>
                                    <p:animClr clrSpc="rgb" dir="cw">
                                      <p:cBhvr override="childStyle">
                                        <p:cTn dur="1" fill="hold" display="0" masterRel="nextClick" afterEffect="1"/>
                                        <p:tgtEl>
                                          <p:spTgt spid="14"/>
                                        </p:tgtEl>
                                        <p:attrNameLst>
                                          <p:attrName>ppt_c</p:attrName>
                                        </p:attrNameLst>
                                      </p:cBhvr>
                                      <p:to>
                                        <a:schemeClr val="accent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6427184" y="757516"/>
            <a:ext cx="5606143" cy="846386"/>
          </a:xfrm>
          <a:prstGeom prst="rect">
            <a:avLst/>
          </a:prstGeom>
        </p:spPr>
        <p:txBody>
          <a:bodyPr wrap="square">
            <a:spAutoFit/>
          </a:bodyPr>
          <a:lstStyle/>
          <a:p>
            <a:r>
              <a:rPr lang="it-IT" dirty="0" err="1" smtClean="0">
                <a:cs typeface="Times New Roman" panose="02020603050405020304" pitchFamily="18" charset="0"/>
              </a:rPr>
              <a:t>Catalogue</a:t>
            </a:r>
            <a:r>
              <a:rPr lang="it-IT" dirty="0" smtClean="0">
                <a:cs typeface="Times New Roman" panose="02020603050405020304" pitchFamily="18" charset="0"/>
              </a:rPr>
              <a:t> of </a:t>
            </a:r>
            <a:r>
              <a:rPr lang="it-IT" dirty="0" err="1" smtClean="0">
                <a:cs typeface="Times New Roman" panose="02020603050405020304" pitchFamily="18" charset="0"/>
              </a:rPr>
              <a:t>Geomagnetic</a:t>
            </a:r>
            <a:r>
              <a:rPr lang="it-IT" dirty="0" smtClean="0">
                <a:cs typeface="Times New Roman" panose="02020603050405020304" pitchFamily="18" charset="0"/>
              </a:rPr>
              <a:t> </a:t>
            </a:r>
            <a:r>
              <a:rPr lang="it-IT" dirty="0" err="1" smtClean="0">
                <a:cs typeface="Times New Roman" panose="02020603050405020304" pitchFamily="18" charset="0"/>
              </a:rPr>
              <a:t>Storms</a:t>
            </a:r>
            <a:r>
              <a:rPr lang="it-IT" dirty="0" smtClean="0">
                <a:cs typeface="Times New Roman" panose="02020603050405020304" pitchFamily="18" charset="0"/>
              </a:rPr>
              <a:t> </a:t>
            </a:r>
            <a:r>
              <a:rPr lang="it-IT" dirty="0" err="1" smtClean="0">
                <a:cs typeface="Times New Roman" panose="02020603050405020304" pitchFamily="18" charset="0"/>
              </a:rPr>
              <a:t>based</a:t>
            </a:r>
            <a:r>
              <a:rPr lang="it-IT" dirty="0" smtClean="0">
                <a:cs typeface="Times New Roman" panose="02020603050405020304" pitchFamily="18" charset="0"/>
              </a:rPr>
              <a:t> on </a:t>
            </a:r>
            <a:r>
              <a:rPr lang="it-IT" dirty="0" err="1" smtClean="0">
                <a:cs typeface="Times New Roman" panose="02020603050405020304" pitchFamily="18" charset="0"/>
              </a:rPr>
              <a:t>Disturbance</a:t>
            </a:r>
            <a:r>
              <a:rPr lang="it-IT" dirty="0" smtClean="0">
                <a:cs typeface="Times New Roman" panose="02020603050405020304" pitchFamily="18" charset="0"/>
              </a:rPr>
              <a:t> </a:t>
            </a:r>
            <a:r>
              <a:rPr lang="it-IT" dirty="0" err="1" smtClean="0">
                <a:cs typeface="Times New Roman" panose="02020603050405020304" pitchFamily="18" charset="0"/>
              </a:rPr>
              <a:t>Storm</a:t>
            </a:r>
            <a:r>
              <a:rPr lang="it-IT" dirty="0" smtClean="0">
                <a:cs typeface="Times New Roman" panose="02020603050405020304" pitchFamily="18" charset="0"/>
              </a:rPr>
              <a:t> Time, </a:t>
            </a:r>
            <a:r>
              <a:rPr lang="it-IT" dirty="0" err="1" smtClean="0">
                <a:cs typeface="Times New Roman" panose="02020603050405020304" pitchFamily="18" charset="0"/>
              </a:rPr>
              <a:t>Dst</a:t>
            </a:r>
            <a:r>
              <a:rPr lang="it-IT" dirty="0" smtClean="0">
                <a:cs typeface="Times New Roman" panose="02020603050405020304" pitchFamily="18" charset="0"/>
              </a:rPr>
              <a:t>, </a:t>
            </a:r>
            <a:r>
              <a:rPr lang="it-IT" dirty="0" err="1" smtClean="0">
                <a:cs typeface="Times New Roman" panose="02020603050405020304" pitchFamily="18" charset="0"/>
              </a:rPr>
              <a:t>index</a:t>
            </a:r>
            <a:r>
              <a:rPr lang="it-IT" dirty="0" smtClean="0">
                <a:cs typeface="Times New Roman" panose="02020603050405020304" pitchFamily="18" charset="0"/>
              </a:rPr>
              <a:t> </a:t>
            </a:r>
            <a:r>
              <a:rPr lang="it-IT" dirty="0" err="1" smtClean="0">
                <a:cs typeface="Times New Roman" panose="02020603050405020304" pitchFamily="18" charset="0"/>
              </a:rPr>
              <a:t>available</a:t>
            </a:r>
            <a:r>
              <a:rPr lang="it-IT" dirty="0" smtClean="0">
                <a:cs typeface="Times New Roman" panose="02020603050405020304" pitchFamily="18" charset="0"/>
              </a:rPr>
              <a:t> </a:t>
            </a:r>
            <a:r>
              <a:rPr lang="it-IT" dirty="0" err="1">
                <a:cs typeface="Times New Roman" panose="02020603050405020304" pitchFamily="18" charset="0"/>
              </a:rPr>
              <a:t>at</a:t>
            </a:r>
            <a:r>
              <a:rPr lang="it-IT" dirty="0">
                <a:cs typeface="Times New Roman" panose="02020603050405020304" pitchFamily="18" charset="0"/>
              </a:rPr>
              <a:t> </a:t>
            </a:r>
            <a:endParaRPr lang="it-IT" dirty="0" smtClean="0">
              <a:cs typeface="Times New Roman" panose="02020603050405020304" pitchFamily="18" charset="0"/>
            </a:endParaRPr>
          </a:p>
          <a:p>
            <a:r>
              <a:rPr lang="it-IT" sz="1300" dirty="0" smtClean="0">
                <a:cs typeface="Courier New" panose="02070309020205020404" pitchFamily="49" charset="0"/>
              </a:rPr>
              <a:t>www.izmiran.ru/services/iweather/storm/dststorm.txt</a:t>
            </a:r>
            <a:endParaRPr lang="it-IT" sz="1300" dirty="0">
              <a:cs typeface="Courier New" panose="02070309020205020404" pitchFamily="49" charset="0"/>
            </a:endParaRPr>
          </a:p>
        </p:txBody>
      </p:sp>
      <p:sp>
        <p:nvSpPr>
          <p:cNvPr id="8" name="Rettangolo 7"/>
          <p:cNvSpPr/>
          <p:nvPr/>
        </p:nvSpPr>
        <p:spPr>
          <a:xfrm>
            <a:off x="0" y="204508"/>
            <a:ext cx="9979335" cy="523220"/>
          </a:xfrm>
          <a:prstGeom prst="rect">
            <a:avLst/>
          </a:prstGeom>
        </p:spPr>
        <p:txBody>
          <a:bodyPr wrap="none">
            <a:spAutoFit/>
          </a:bodyPr>
          <a:lstStyle/>
          <a:p>
            <a:r>
              <a:rPr lang="en-US" sz="2800" b="1" dirty="0">
                <a:solidFill>
                  <a:srgbClr val="000000"/>
                </a:solidFill>
              </a:rPr>
              <a:t>Highlights from Climatology: Scintillation inhibition/enhancement</a:t>
            </a:r>
          </a:p>
        </p:txBody>
      </p:sp>
      <p:pic>
        <p:nvPicPr>
          <p:cNvPr id="9" name="Immagine 8"/>
          <p:cNvPicPr>
            <a:picLocks noChangeAspect="1"/>
          </p:cNvPicPr>
          <p:nvPr/>
        </p:nvPicPr>
        <p:blipFill rotWithShape="1">
          <a:blip r:embed="rId4" cstate="print">
            <a:extLst>
              <a:ext uri="{28A0092B-C50C-407E-A947-70E740481C1C}">
                <a14:useLocalDpi xmlns:a14="http://schemas.microsoft.com/office/drawing/2010/main" val="0"/>
              </a:ext>
            </a:extLst>
          </a:blip>
          <a:srcRect l="6043" t="2919" r="7113" b="2567"/>
          <a:stretch/>
        </p:blipFill>
        <p:spPr>
          <a:xfrm>
            <a:off x="57823" y="727729"/>
            <a:ext cx="6295968" cy="5333952"/>
          </a:xfrm>
          <a:prstGeom prst="rect">
            <a:avLst/>
          </a:prstGeom>
        </p:spPr>
      </p:pic>
      <p:sp>
        <p:nvSpPr>
          <p:cNvPr id="10" name="CasellaDiTesto 9"/>
          <p:cNvSpPr txBox="1"/>
          <p:nvPr/>
        </p:nvSpPr>
        <p:spPr>
          <a:xfrm>
            <a:off x="6427184" y="1653049"/>
            <a:ext cx="4652183" cy="369332"/>
          </a:xfrm>
          <a:prstGeom prst="rect">
            <a:avLst/>
          </a:prstGeom>
          <a:noFill/>
        </p:spPr>
        <p:txBody>
          <a:bodyPr wrap="square" rtlCol="0">
            <a:spAutoFit/>
          </a:bodyPr>
          <a:lstStyle/>
          <a:p>
            <a:r>
              <a:rPr lang="it-IT" dirty="0" err="1" smtClean="0">
                <a:cs typeface="Times New Roman" panose="02020603050405020304" pitchFamily="18" charset="0"/>
              </a:rPr>
              <a:t>Sorting</a:t>
            </a:r>
            <a:r>
              <a:rPr lang="it-IT" dirty="0" smtClean="0">
                <a:cs typeface="Times New Roman" panose="02020603050405020304" pitchFamily="18" charset="0"/>
              </a:rPr>
              <a:t> </a:t>
            </a:r>
            <a:r>
              <a:rPr lang="it-IT" dirty="0" err="1" smtClean="0">
                <a:cs typeface="Times New Roman" panose="02020603050405020304" pitchFamily="18" charset="0"/>
              </a:rPr>
              <a:t>is</a:t>
            </a:r>
            <a:r>
              <a:rPr lang="it-IT" dirty="0" smtClean="0">
                <a:cs typeface="Times New Roman" panose="02020603050405020304" pitchFamily="18" charset="0"/>
              </a:rPr>
              <a:t> </a:t>
            </a:r>
            <a:r>
              <a:rPr lang="it-IT" dirty="0" err="1" smtClean="0">
                <a:cs typeface="Times New Roman" panose="02020603050405020304" pitchFamily="18" charset="0"/>
              </a:rPr>
              <a:t>also</a:t>
            </a:r>
            <a:r>
              <a:rPr lang="it-IT" dirty="0" smtClean="0">
                <a:cs typeface="Times New Roman" panose="02020603050405020304" pitchFamily="18" charset="0"/>
              </a:rPr>
              <a:t> made </a:t>
            </a:r>
            <a:r>
              <a:rPr lang="it-IT" dirty="0" err="1" smtClean="0">
                <a:cs typeface="Times New Roman" panose="02020603050405020304" pitchFamily="18" charset="0"/>
              </a:rPr>
              <a:t>according</a:t>
            </a:r>
            <a:r>
              <a:rPr lang="it-IT" dirty="0" smtClean="0">
                <a:cs typeface="Times New Roman" panose="02020603050405020304" pitchFamily="18" charset="0"/>
              </a:rPr>
              <a:t> to IMF-</a:t>
            </a:r>
            <a:r>
              <a:rPr lang="it-IT" dirty="0" err="1" smtClean="0">
                <a:cs typeface="Times New Roman" panose="02020603050405020304" pitchFamily="18" charset="0"/>
              </a:rPr>
              <a:t>Bz</a:t>
            </a:r>
            <a:endParaRPr lang="it-IT" dirty="0" smtClean="0">
              <a:cs typeface="Times New Roman" panose="02020603050405020304" pitchFamily="18" charset="0"/>
            </a:endParaRPr>
          </a:p>
        </p:txBody>
      </p:sp>
      <p:pic>
        <p:nvPicPr>
          <p:cNvPr id="11" name="Immagine 10"/>
          <p:cNvPicPr>
            <a:picLocks noChangeAspect="1"/>
          </p:cNvPicPr>
          <p:nvPr/>
        </p:nvPicPr>
        <p:blipFill>
          <a:blip r:embed="rId5"/>
          <a:stretch>
            <a:fillRect/>
          </a:stretch>
        </p:blipFill>
        <p:spPr>
          <a:xfrm>
            <a:off x="6582067" y="2025605"/>
            <a:ext cx="4844547" cy="3769097"/>
          </a:xfrm>
          <a:prstGeom prst="rect">
            <a:avLst/>
          </a:prstGeom>
        </p:spPr>
      </p:pic>
      <p:sp>
        <p:nvSpPr>
          <p:cNvPr id="12" name="CasellaDiTesto 11"/>
          <p:cNvSpPr txBox="1"/>
          <p:nvPr/>
        </p:nvSpPr>
        <p:spPr>
          <a:xfrm>
            <a:off x="2774810" y="5154999"/>
            <a:ext cx="1912896" cy="369332"/>
          </a:xfrm>
          <a:prstGeom prst="rect">
            <a:avLst/>
          </a:prstGeom>
          <a:noFill/>
        </p:spPr>
        <p:txBody>
          <a:bodyPr wrap="none" rtlCol="0">
            <a:spAutoFit/>
          </a:bodyPr>
          <a:lstStyle/>
          <a:p>
            <a:r>
              <a:rPr lang="it-IT" b="1" dirty="0" err="1" smtClean="0"/>
              <a:t>Period</a:t>
            </a:r>
            <a:r>
              <a:rPr lang="it-IT" b="1" dirty="0" smtClean="0"/>
              <a:t>: 2013-2015</a:t>
            </a:r>
            <a:endParaRPr lang="it-IT" b="1" dirty="0"/>
          </a:p>
        </p:txBody>
      </p:sp>
      <p:sp>
        <p:nvSpPr>
          <p:cNvPr id="13" name="Rettangolo 12"/>
          <p:cNvSpPr/>
          <p:nvPr/>
        </p:nvSpPr>
        <p:spPr>
          <a:xfrm>
            <a:off x="7220128" y="2292865"/>
            <a:ext cx="931333" cy="3090333"/>
          </a:xfrm>
          <a:prstGeom prst="rect">
            <a:avLst/>
          </a:prstGeom>
          <a:solidFill>
            <a:srgbClr val="43669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10183461" y="2306037"/>
            <a:ext cx="770750" cy="3077161"/>
          </a:xfrm>
          <a:prstGeom prst="rect">
            <a:avLst/>
          </a:prstGeom>
          <a:solidFill>
            <a:srgbClr val="43669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8151462" y="2292865"/>
            <a:ext cx="2032000" cy="3090333"/>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6620794" y="5597036"/>
            <a:ext cx="5218921" cy="646331"/>
          </a:xfrm>
          <a:prstGeom prst="rect">
            <a:avLst/>
          </a:prstGeom>
        </p:spPr>
        <p:txBody>
          <a:bodyPr wrap="square">
            <a:spAutoFit/>
          </a:bodyPr>
          <a:lstStyle/>
          <a:p>
            <a:r>
              <a:rPr lang="en-GB" dirty="0" smtClean="0">
                <a:cs typeface="Times New Roman" panose="02020603050405020304" pitchFamily="18" charset="0"/>
              </a:rPr>
              <a:t>According to such catalogue </a:t>
            </a:r>
            <a:r>
              <a:rPr lang="en-GB" b="1" u="sng" dirty="0" smtClean="0">
                <a:cs typeface="Times New Roman" panose="02020603050405020304" pitchFamily="18" charset="0"/>
              </a:rPr>
              <a:t>40 storms </a:t>
            </a:r>
            <a:r>
              <a:rPr lang="en-GB" dirty="0" smtClean="0">
                <a:cs typeface="Times New Roman" panose="02020603050405020304" pitchFamily="18" charset="0"/>
              </a:rPr>
              <a:t>occurred between 2013 and 2015 (Equinox/Summer months)</a:t>
            </a:r>
          </a:p>
        </p:txBody>
      </p:sp>
      <p:pic>
        <p:nvPicPr>
          <p:cNvPr id="17" name="Immagine 16"/>
          <p:cNvPicPr>
            <a:picLocks noChangeAspect="1"/>
          </p:cNvPicPr>
          <p:nvPr/>
        </p:nvPicPr>
        <p:blipFill>
          <a:blip r:embed="rId6"/>
          <a:stretch>
            <a:fillRect/>
          </a:stretch>
        </p:blipFill>
        <p:spPr>
          <a:xfrm>
            <a:off x="2871494" y="1192258"/>
            <a:ext cx="2122528" cy="1925083"/>
          </a:xfrm>
          <a:prstGeom prst="rect">
            <a:avLst/>
          </a:prstGeom>
        </p:spPr>
      </p:pic>
      <p:pic>
        <p:nvPicPr>
          <p:cNvPr id="18" name="Immagine 17"/>
          <p:cNvPicPr>
            <a:picLocks noChangeAspect="1"/>
          </p:cNvPicPr>
          <p:nvPr/>
        </p:nvPicPr>
        <p:blipFill>
          <a:blip r:embed="rId7"/>
          <a:stretch>
            <a:fillRect/>
          </a:stretch>
        </p:blipFill>
        <p:spPr>
          <a:xfrm>
            <a:off x="3127235" y="2163297"/>
            <a:ext cx="493465" cy="233789"/>
          </a:xfrm>
          <a:prstGeom prst="rect">
            <a:avLst/>
          </a:prstGeom>
        </p:spPr>
      </p:pic>
      <p:pic>
        <p:nvPicPr>
          <p:cNvPr id="19" name="Immagine 18"/>
          <p:cNvPicPr>
            <a:picLocks noChangeAspect="1"/>
          </p:cNvPicPr>
          <p:nvPr/>
        </p:nvPicPr>
        <p:blipFill>
          <a:blip r:embed="rId8"/>
          <a:stretch>
            <a:fillRect/>
          </a:stretch>
        </p:blipFill>
        <p:spPr>
          <a:xfrm>
            <a:off x="3127235" y="2436110"/>
            <a:ext cx="524769" cy="285612"/>
          </a:xfrm>
          <a:prstGeom prst="rect">
            <a:avLst/>
          </a:prstGeom>
        </p:spPr>
      </p:pic>
      <p:pic>
        <p:nvPicPr>
          <p:cNvPr id="20" name="Picture 2" descr="http://intranet.rm.ingv.it/sites/default/files/INGV_LOGO_NEW_SCRITTA%20EPIGRAF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33" y="6018655"/>
            <a:ext cx="560257" cy="44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2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Field_of_View_Google_Earth.jpg"/>
          <p:cNvPicPr/>
          <p:nvPr/>
        </p:nvPicPr>
        <p:blipFill rotWithShape="1">
          <a:blip r:embed="rId4" cstate="print"/>
          <a:srcRect l="17342" r="14552"/>
          <a:stretch/>
        </p:blipFill>
        <p:spPr>
          <a:xfrm>
            <a:off x="8032831" y="243145"/>
            <a:ext cx="4062714" cy="2978436"/>
          </a:xfrm>
          <a:prstGeom prst="rect">
            <a:avLst/>
          </a:prstGeom>
          <a:ln>
            <a:noFill/>
          </a:ln>
          <a:effectLst>
            <a:softEdge rad="112500"/>
          </a:effectLst>
        </p:spPr>
      </p:pic>
      <p:sp>
        <p:nvSpPr>
          <p:cNvPr id="8" name="CasellaDiTesto 7"/>
          <p:cNvSpPr txBox="1"/>
          <p:nvPr/>
        </p:nvSpPr>
        <p:spPr>
          <a:xfrm>
            <a:off x="10448080" y="477456"/>
            <a:ext cx="145069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dirty="0" err="1" smtClean="0">
                <a:latin typeface="Times New Roman" panose="02020603050405020304" pitchFamily="18" charset="0"/>
                <a:cs typeface="Times New Roman" panose="02020603050405020304" pitchFamily="18" charset="0"/>
              </a:rPr>
              <a:t>Year</a:t>
            </a:r>
            <a:r>
              <a:rPr lang="it-IT" dirty="0" smtClean="0">
                <a:latin typeface="Times New Roman" panose="02020603050405020304" pitchFamily="18" charset="0"/>
                <a:cs typeface="Times New Roman" panose="02020603050405020304" pitchFamily="18" charset="0"/>
              </a:rPr>
              <a:t> 2011</a:t>
            </a:r>
            <a:endParaRPr lang="it-IT" dirty="0">
              <a:latin typeface="Times New Roman" panose="02020603050405020304" pitchFamily="18" charset="0"/>
              <a:cs typeface="Times New Roman" panose="02020603050405020304" pitchFamily="18" charset="0"/>
            </a:endParaRPr>
          </a:p>
        </p:txBody>
      </p:sp>
      <p:sp>
        <p:nvSpPr>
          <p:cNvPr id="9" name="Rettangolo 8"/>
          <p:cNvSpPr/>
          <p:nvPr/>
        </p:nvSpPr>
        <p:spPr>
          <a:xfrm>
            <a:off x="-34422" y="127894"/>
            <a:ext cx="5764720" cy="954107"/>
          </a:xfrm>
          <a:prstGeom prst="rect">
            <a:avLst/>
          </a:prstGeom>
        </p:spPr>
        <p:txBody>
          <a:bodyPr wrap="none">
            <a:spAutoFit/>
          </a:bodyPr>
          <a:lstStyle/>
          <a:p>
            <a:r>
              <a:rPr lang="en-US" sz="2800" b="1" dirty="0">
                <a:solidFill>
                  <a:srgbClr val="000000"/>
                </a:solidFill>
                <a:latin typeface="Times New Roman" panose="02020603050405020304" pitchFamily="18" charset="0"/>
              </a:rPr>
              <a:t>Highlights from Climatology: </a:t>
            </a:r>
            <a:endParaRPr lang="en-US" sz="2800" b="1" dirty="0" smtClean="0">
              <a:solidFill>
                <a:srgbClr val="000000"/>
              </a:solidFill>
              <a:latin typeface="Times New Roman" panose="02020603050405020304" pitchFamily="18" charset="0"/>
            </a:endParaRPr>
          </a:p>
          <a:p>
            <a:r>
              <a:rPr lang="en-US" sz="2800" b="1" dirty="0" smtClean="0">
                <a:solidFill>
                  <a:srgbClr val="000000"/>
                </a:solidFill>
                <a:latin typeface="Times New Roman" panose="02020603050405020304" pitchFamily="18" charset="0"/>
              </a:rPr>
              <a:t>Scintillation </a:t>
            </a:r>
            <a:r>
              <a:rPr lang="en-US" sz="2800" b="1" dirty="0">
                <a:solidFill>
                  <a:srgbClr val="000000"/>
                </a:solidFill>
                <a:latin typeface="Times New Roman" panose="02020603050405020304" pitchFamily="18" charset="0"/>
              </a:rPr>
              <a:t>inhibition/enhancement</a:t>
            </a:r>
          </a:p>
        </p:txBody>
      </p:sp>
      <p:sp>
        <p:nvSpPr>
          <p:cNvPr id="10" name="Rettangolo 9"/>
          <p:cNvSpPr/>
          <p:nvPr/>
        </p:nvSpPr>
        <p:spPr>
          <a:xfrm>
            <a:off x="4282023" y="1252263"/>
            <a:ext cx="3080715"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12 </a:t>
            </a:r>
            <a:r>
              <a:rPr lang="en-US" dirty="0" err="1" smtClean="0">
                <a:latin typeface="Times New Roman" panose="02020603050405020304" pitchFamily="18" charset="0"/>
                <a:cs typeface="Times New Roman" panose="02020603050405020304" pitchFamily="18" charset="0"/>
              </a:rPr>
              <a:t>Dst</a:t>
            </a:r>
            <a:r>
              <a:rPr lang="en-US" dirty="0" smtClean="0">
                <a:latin typeface="Times New Roman" panose="02020603050405020304" pitchFamily="18" charset="0"/>
                <a:cs typeface="Times New Roman" panose="02020603050405020304" pitchFamily="18" charset="0"/>
              </a:rPr>
              <a:t> storms occurred in 2011</a:t>
            </a:r>
            <a:endParaRPr lang="it-IT" dirty="0"/>
          </a:p>
        </p:txBody>
      </p:sp>
      <p:pic>
        <p:nvPicPr>
          <p:cNvPr id="11" name="Immagine 10" descr="wp-content-uploads-2009-08-navatel-250x250.jpg"/>
          <p:cNvPicPr>
            <a:picLocks noChangeAspect="1"/>
          </p:cNvPicPr>
          <p:nvPr/>
        </p:nvPicPr>
        <p:blipFill>
          <a:blip r:embed="rId5" cstate="screen"/>
          <a:srcRect/>
          <a:stretch>
            <a:fillRect/>
          </a:stretch>
        </p:blipFill>
        <p:spPr>
          <a:xfrm>
            <a:off x="3198903" y="1099006"/>
            <a:ext cx="942583" cy="674750"/>
          </a:xfrm>
          <a:prstGeom prst="rect">
            <a:avLst/>
          </a:prstGeom>
        </p:spPr>
      </p:pic>
      <p:sp>
        <p:nvSpPr>
          <p:cNvPr id="12" name="Rettangolo 11"/>
          <p:cNvSpPr/>
          <p:nvPr/>
        </p:nvSpPr>
        <p:spPr>
          <a:xfrm>
            <a:off x="150588" y="1299015"/>
            <a:ext cx="3012363"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GSV4004B – GISTM receiver</a:t>
            </a:r>
            <a:endParaRPr lang="it-IT" dirty="0"/>
          </a:p>
        </p:txBody>
      </p:sp>
      <p:pic>
        <p:nvPicPr>
          <p:cNvPr id="13" name="Immagine 12"/>
          <p:cNvPicPr>
            <a:picLocks noChangeAspect="1"/>
          </p:cNvPicPr>
          <p:nvPr/>
        </p:nvPicPr>
        <p:blipFill>
          <a:blip r:embed="rId6"/>
          <a:stretch>
            <a:fillRect/>
          </a:stretch>
        </p:blipFill>
        <p:spPr>
          <a:xfrm>
            <a:off x="94681" y="1790762"/>
            <a:ext cx="7729340" cy="4033387"/>
          </a:xfrm>
          <a:prstGeom prst="rect">
            <a:avLst/>
          </a:prstGeom>
        </p:spPr>
      </p:pic>
      <p:sp>
        <p:nvSpPr>
          <p:cNvPr id="16" name="CasellaDiTesto 15"/>
          <p:cNvSpPr txBox="1"/>
          <p:nvPr/>
        </p:nvSpPr>
        <p:spPr>
          <a:xfrm>
            <a:off x="7900221" y="3167513"/>
            <a:ext cx="4344847" cy="3323987"/>
          </a:xfrm>
          <a:prstGeom prst="rect">
            <a:avLst/>
          </a:prstGeom>
          <a:noFill/>
        </p:spPr>
        <p:txBody>
          <a:bodyPr wrap="square" rtlCol="0">
            <a:spAutoFit/>
          </a:bodyPr>
          <a:lstStyle/>
          <a:p>
            <a:r>
              <a:rPr lang="en-US" sz="1400" i="1" dirty="0" err="1" smtClean="0">
                <a:latin typeface="Times New Roman" panose="02020603050405020304" pitchFamily="18" charset="0"/>
                <a:cs typeface="Times New Roman" panose="02020603050405020304" pitchFamily="18" charset="0"/>
              </a:rPr>
              <a:t>Cander</a:t>
            </a:r>
            <a:r>
              <a:rPr lang="en-US" sz="1400" i="1" dirty="0" smtClean="0">
                <a:latin typeface="Times New Roman" panose="02020603050405020304" pitchFamily="18" charset="0"/>
                <a:cs typeface="Times New Roman" panose="02020603050405020304" pitchFamily="18" charset="0"/>
              </a:rPr>
              <a:t> and </a:t>
            </a:r>
            <a:r>
              <a:rPr lang="en-US" sz="1400" i="1" dirty="0" err="1" smtClean="0">
                <a:latin typeface="Times New Roman" panose="02020603050405020304" pitchFamily="18" charset="0"/>
                <a:cs typeface="Times New Roman" panose="02020603050405020304" pitchFamily="18" charset="0"/>
              </a:rPr>
              <a:t>Mihajlovic</a:t>
            </a:r>
            <a:r>
              <a:rPr lang="en-US" sz="1400" i="1"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(2005) proposed a classification of the conditions of the </a:t>
            </a:r>
            <a:r>
              <a:rPr lang="en-US" sz="1400" dirty="0" err="1" smtClean="0">
                <a:latin typeface="Times New Roman" panose="02020603050405020304" pitchFamily="18" charset="0"/>
                <a:cs typeface="Times New Roman" panose="02020603050405020304" pitchFamily="18" charset="0"/>
              </a:rPr>
              <a:t>geospace</a:t>
            </a:r>
            <a:r>
              <a:rPr lang="en-US" sz="1400" dirty="0" smtClean="0">
                <a:latin typeface="Times New Roman" panose="02020603050405020304" pitchFamily="18" charset="0"/>
                <a:cs typeface="Times New Roman" panose="02020603050405020304" pitchFamily="18" charset="0"/>
              </a:rPr>
              <a:t> according to the </a:t>
            </a:r>
            <a:r>
              <a:rPr lang="en-US" sz="1400" i="1" dirty="0" smtClean="0">
                <a:latin typeface="Times New Roman" panose="02020603050405020304" pitchFamily="18" charset="0"/>
                <a:cs typeface="Times New Roman" panose="02020603050405020304" pitchFamily="18" charset="0"/>
              </a:rPr>
              <a:t>DST</a:t>
            </a:r>
            <a:r>
              <a:rPr lang="en-US" sz="1400" dirty="0" smtClean="0">
                <a:latin typeface="Times New Roman" panose="02020603050405020304" pitchFamily="18" charset="0"/>
                <a:cs typeface="Times New Roman" panose="02020603050405020304" pitchFamily="18" charset="0"/>
              </a:rPr>
              <a:t> values. In particular they divided the geomagnetic behavior of a given day according to 4 conditions:</a:t>
            </a:r>
            <a:endParaRPr lang="it-IT" sz="1400" dirty="0" smtClean="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dirty="0" smtClean="0">
                <a:latin typeface="Times New Roman" panose="02020603050405020304" pitchFamily="18" charset="0"/>
                <a:cs typeface="Times New Roman" panose="02020603050405020304" pitchFamily="18" charset="0"/>
              </a:rPr>
              <a:t>Quiet conditions, if  -20≤</a:t>
            </a:r>
            <a:r>
              <a:rPr lang="en-US" sz="1400" i="1" dirty="0" smtClean="0">
                <a:latin typeface="Times New Roman" panose="02020603050405020304" pitchFamily="18" charset="0"/>
                <a:cs typeface="Times New Roman" panose="02020603050405020304" pitchFamily="18" charset="0"/>
              </a:rPr>
              <a:t>DST</a:t>
            </a:r>
            <a:r>
              <a:rPr lang="en-US" sz="1400" i="1" baseline="-25000" dirty="0" smtClean="0">
                <a:latin typeface="Times New Roman" panose="02020603050405020304" pitchFamily="18" charset="0"/>
                <a:cs typeface="Times New Roman" panose="02020603050405020304" pitchFamily="18" charset="0"/>
              </a:rPr>
              <a:t>peak</a:t>
            </a:r>
            <a:r>
              <a:rPr lang="en-US" sz="1400" dirty="0" smtClean="0">
                <a:latin typeface="Times New Roman" panose="02020603050405020304" pitchFamily="18" charset="0"/>
                <a:cs typeface="Times New Roman" panose="02020603050405020304" pitchFamily="18" charset="0"/>
              </a:rPr>
              <a:t>≤20 </a:t>
            </a:r>
            <a:r>
              <a:rPr lang="en-US" sz="1400" dirty="0" err="1" smtClean="0">
                <a:latin typeface="Times New Roman" panose="02020603050405020304" pitchFamily="18" charset="0"/>
                <a:cs typeface="Times New Roman" panose="02020603050405020304" pitchFamily="18" charset="0"/>
              </a:rPr>
              <a:t>nT</a:t>
            </a:r>
            <a:r>
              <a:rPr lang="en-US" sz="1400" dirty="0" smtClean="0">
                <a:latin typeface="Times New Roman" panose="02020603050405020304" pitchFamily="18" charset="0"/>
                <a:cs typeface="Times New Roman" panose="02020603050405020304" pitchFamily="18" charset="0"/>
              </a:rPr>
              <a:t>;</a:t>
            </a:r>
            <a:endParaRPr lang="it-IT" sz="1400" dirty="0" smtClean="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dirty="0" smtClean="0">
                <a:latin typeface="Times New Roman" panose="02020603050405020304" pitchFamily="18" charset="0"/>
                <a:cs typeface="Times New Roman" panose="02020603050405020304" pitchFamily="18" charset="0"/>
              </a:rPr>
              <a:t>Highly disturbed conditions, if -100≤</a:t>
            </a:r>
            <a:r>
              <a:rPr lang="en-US" sz="1400" i="1" dirty="0" smtClean="0">
                <a:latin typeface="Times New Roman" panose="02020603050405020304" pitchFamily="18" charset="0"/>
                <a:cs typeface="Times New Roman" panose="02020603050405020304" pitchFamily="18" charset="0"/>
              </a:rPr>
              <a:t>DST</a:t>
            </a:r>
            <a:r>
              <a:rPr lang="en-US" sz="1400" i="1" baseline="-25000" dirty="0" smtClean="0">
                <a:latin typeface="Times New Roman" panose="02020603050405020304" pitchFamily="18" charset="0"/>
                <a:cs typeface="Times New Roman" panose="02020603050405020304" pitchFamily="18" charset="0"/>
              </a:rPr>
              <a:t>peak</a:t>
            </a:r>
            <a:r>
              <a:rPr lang="en-US" sz="1400" dirty="0" smtClean="0">
                <a:latin typeface="Times New Roman" panose="02020603050405020304" pitchFamily="18" charset="0"/>
                <a:cs typeface="Times New Roman" panose="02020603050405020304" pitchFamily="18" charset="0"/>
              </a:rPr>
              <a:t>&lt;-20 </a:t>
            </a:r>
            <a:r>
              <a:rPr lang="en-US" sz="1400" dirty="0" err="1" smtClean="0">
                <a:latin typeface="Times New Roman" panose="02020603050405020304" pitchFamily="18" charset="0"/>
                <a:cs typeface="Times New Roman" panose="02020603050405020304" pitchFamily="18" charset="0"/>
              </a:rPr>
              <a:t>nT</a:t>
            </a:r>
            <a:r>
              <a:rPr lang="en-US" sz="1400" dirty="0" smtClean="0">
                <a:latin typeface="Times New Roman" panose="02020603050405020304" pitchFamily="18" charset="0"/>
                <a:cs typeface="Times New Roman" panose="02020603050405020304" pitchFamily="18" charset="0"/>
              </a:rPr>
              <a:t>; </a:t>
            </a:r>
            <a:endParaRPr lang="it-IT" sz="1400" dirty="0" smtClean="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dirty="0" smtClean="0">
                <a:latin typeface="Times New Roman" panose="02020603050405020304" pitchFamily="18" charset="0"/>
                <a:cs typeface="Times New Roman" panose="02020603050405020304" pitchFamily="18" charset="0"/>
              </a:rPr>
              <a:t>Severe storm conditions, if -100≤</a:t>
            </a:r>
            <a:r>
              <a:rPr lang="en-US" sz="1400" i="1" dirty="0" smtClean="0">
                <a:latin typeface="Times New Roman" panose="02020603050405020304" pitchFamily="18" charset="0"/>
                <a:cs typeface="Times New Roman" panose="02020603050405020304" pitchFamily="18" charset="0"/>
              </a:rPr>
              <a:t>DST</a:t>
            </a:r>
            <a:r>
              <a:rPr lang="en-US" sz="1400" i="1" baseline="-25000" dirty="0" smtClean="0">
                <a:latin typeface="Times New Roman" panose="02020603050405020304" pitchFamily="18" charset="0"/>
                <a:cs typeface="Times New Roman" panose="02020603050405020304" pitchFamily="18" charset="0"/>
              </a:rPr>
              <a:t>peak</a:t>
            </a:r>
            <a:r>
              <a:rPr lang="en-US" sz="1400" dirty="0" smtClean="0">
                <a:latin typeface="Times New Roman" panose="02020603050405020304" pitchFamily="18" charset="0"/>
                <a:cs typeface="Times New Roman" panose="02020603050405020304" pitchFamily="18" charset="0"/>
              </a:rPr>
              <a:t>&lt;-250 </a:t>
            </a:r>
            <a:r>
              <a:rPr lang="en-US" sz="1400" dirty="0" err="1" smtClean="0">
                <a:latin typeface="Times New Roman" panose="02020603050405020304" pitchFamily="18" charset="0"/>
                <a:cs typeface="Times New Roman" panose="02020603050405020304" pitchFamily="18" charset="0"/>
              </a:rPr>
              <a:t>nT</a:t>
            </a:r>
            <a:r>
              <a:rPr lang="en-US" sz="1400" dirty="0" smtClean="0">
                <a:latin typeface="Times New Roman" panose="02020603050405020304" pitchFamily="18" charset="0"/>
                <a:cs typeface="Times New Roman" panose="02020603050405020304" pitchFamily="18" charset="0"/>
              </a:rPr>
              <a:t>;</a:t>
            </a:r>
            <a:endParaRPr lang="it-IT" sz="1400" dirty="0" smtClean="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400" dirty="0" smtClean="0">
                <a:latin typeface="Times New Roman" panose="02020603050405020304" pitchFamily="18" charset="0"/>
                <a:cs typeface="Times New Roman" panose="02020603050405020304" pitchFamily="18" charset="0"/>
              </a:rPr>
              <a:t>Extreme conditions, if </a:t>
            </a:r>
            <a:r>
              <a:rPr lang="en-US" sz="1400" i="1" dirty="0" err="1" smtClean="0">
                <a:latin typeface="Times New Roman" panose="02020603050405020304" pitchFamily="18" charset="0"/>
                <a:cs typeface="Times New Roman" panose="02020603050405020304" pitchFamily="18" charset="0"/>
              </a:rPr>
              <a:t>DST</a:t>
            </a:r>
            <a:r>
              <a:rPr lang="en-US" sz="1400" i="1" baseline="-25000" dirty="0" err="1" smtClean="0">
                <a:latin typeface="Times New Roman" panose="02020603050405020304" pitchFamily="18" charset="0"/>
                <a:cs typeface="Times New Roman" panose="02020603050405020304" pitchFamily="18" charset="0"/>
              </a:rPr>
              <a:t>peak</a:t>
            </a:r>
            <a:r>
              <a:rPr lang="en-US" sz="1400" dirty="0" smtClean="0">
                <a:latin typeface="Times New Roman" panose="02020603050405020304" pitchFamily="18" charset="0"/>
                <a:cs typeface="Times New Roman" panose="02020603050405020304" pitchFamily="18" charset="0"/>
              </a:rPr>
              <a:t>&lt;-250 </a:t>
            </a:r>
            <a:r>
              <a:rPr lang="en-US" sz="1400" dirty="0" err="1" smtClean="0">
                <a:latin typeface="Times New Roman" panose="02020603050405020304" pitchFamily="18" charset="0"/>
                <a:cs typeface="Times New Roman" panose="02020603050405020304" pitchFamily="18" charset="0"/>
              </a:rPr>
              <a:t>nT</a:t>
            </a:r>
            <a:r>
              <a:rPr lang="en-US" sz="1400" dirty="0" smtClean="0">
                <a:latin typeface="Times New Roman" panose="02020603050405020304" pitchFamily="18" charset="0"/>
                <a:cs typeface="Times New Roman" panose="02020603050405020304" pitchFamily="18" charset="0"/>
              </a:rPr>
              <a:t>;</a:t>
            </a:r>
          </a:p>
          <a:p>
            <a:pPr marL="342900" lvl="0" indent="-342900">
              <a:buFont typeface="+mj-lt"/>
              <a:buAutoNum type="arabicPeriod"/>
            </a:pPr>
            <a:endParaRPr lang="it-IT"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where </a:t>
            </a:r>
            <a:r>
              <a:rPr lang="en-US" sz="1400" i="1" dirty="0" err="1" smtClean="0">
                <a:latin typeface="Times New Roman" panose="02020603050405020304" pitchFamily="18" charset="0"/>
                <a:cs typeface="Times New Roman" panose="02020603050405020304" pitchFamily="18" charset="0"/>
              </a:rPr>
              <a:t>DST</a:t>
            </a:r>
            <a:r>
              <a:rPr lang="en-US" sz="1400" i="1" baseline="-25000" dirty="0" err="1" smtClean="0">
                <a:latin typeface="Times New Roman" panose="02020603050405020304" pitchFamily="18" charset="0"/>
                <a:cs typeface="Times New Roman" panose="02020603050405020304" pitchFamily="18" charset="0"/>
              </a:rPr>
              <a:t>peak</a:t>
            </a:r>
            <a:r>
              <a:rPr lang="en-US" sz="1400" dirty="0" smtClean="0">
                <a:latin typeface="Times New Roman" panose="02020603050405020304" pitchFamily="18" charset="0"/>
                <a:cs typeface="Times New Roman" panose="02020603050405020304" pitchFamily="18" charset="0"/>
              </a:rPr>
              <a:t> is the lowest value measured in the considered. According to this 4 conditions, we sort the days of 2011 in </a:t>
            </a:r>
            <a:r>
              <a:rPr lang="en-US" sz="1400" u="sng" dirty="0" smtClean="0">
                <a:latin typeface="Times New Roman" panose="02020603050405020304" pitchFamily="18" charset="0"/>
                <a:cs typeface="Times New Roman" panose="02020603050405020304" pitchFamily="18" charset="0"/>
              </a:rPr>
              <a:t>two categories</a:t>
            </a:r>
            <a:r>
              <a:rPr lang="en-US" sz="1400" dirty="0" smtClean="0">
                <a:latin typeface="Times New Roman" panose="02020603050405020304" pitchFamily="18" charset="0"/>
                <a:cs typeface="Times New Roman" panose="02020603050405020304" pitchFamily="18" charset="0"/>
              </a:rPr>
              <a:t>:</a:t>
            </a:r>
          </a:p>
          <a:p>
            <a:pPr lvl="0"/>
            <a:r>
              <a:rPr lang="en-US" sz="1400" b="1" dirty="0" smtClean="0">
                <a:latin typeface="Times New Roman" panose="02020603050405020304" pitchFamily="18" charset="0"/>
                <a:cs typeface="Times New Roman" panose="02020603050405020304" pitchFamily="18" charset="0"/>
              </a:rPr>
              <a:t>Quiet day</a:t>
            </a:r>
            <a:r>
              <a:rPr lang="en-US" sz="1400" dirty="0" smtClean="0">
                <a:latin typeface="Times New Roman" panose="02020603050405020304" pitchFamily="18" charset="0"/>
                <a:cs typeface="Times New Roman" panose="02020603050405020304" pitchFamily="18" charset="0"/>
              </a:rPr>
              <a:t>, if the condition 1 is applicable;</a:t>
            </a:r>
            <a:endParaRPr lang="it-IT" sz="1400" dirty="0" smtClean="0">
              <a:latin typeface="Times New Roman" panose="02020603050405020304" pitchFamily="18" charset="0"/>
              <a:cs typeface="Times New Roman" panose="02020603050405020304" pitchFamily="18" charset="0"/>
            </a:endParaRPr>
          </a:p>
          <a:p>
            <a:pPr lvl="0"/>
            <a:r>
              <a:rPr lang="en-US" sz="1400" b="1" dirty="0" smtClean="0">
                <a:latin typeface="Times New Roman" panose="02020603050405020304" pitchFamily="18" charset="0"/>
                <a:cs typeface="Times New Roman" panose="02020603050405020304" pitchFamily="18" charset="0"/>
              </a:rPr>
              <a:t>Disturbed day</a:t>
            </a:r>
            <a:r>
              <a:rPr lang="en-US" sz="1400" dirty="0" smtClean="0">
                <a:latin typeface="Times New Roman" panose="02020603050405020304" pitchFamily="18" charset="0"/>
                <a:cs typeface="Times New Roman" panose="02020603050405020304" pitchFamily="18" charset="0"/>
              </a:rPr>
              <a:t>, if the applicable conditions are 2, 3 or 4.</a:t>
            </a:r>
            <a:endParaRPr lang="it-IT" sz="1400" dirty="0" smtClean="0">
              <a:latin typeface="Times New Roman" panose="02020603050405020304" pitchFamily="18" charset="0"/>
              <a:cs typeface="Times New Roman" panose="02020603050405020304" pitchFamily="18" charset="0"/>
            </a:endParaRPr>
          </a:p>
          <a:p>
            <a:endParaRPr lang="it-IT"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9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156525" y="287998"/>
            <a:ext cx="2861978" cy="523220"/>
          </a:xfrm>
          <a:prstGeom prst="rect">
            <a:avLst/>
          </a:prstGeom>
        </p:spPr>
        <p:txBody>
          <a:bodyPr wrap="square">
            <a:spAutoFit/>
          </a:bodyPr>
          <a:lstStyle/>
          <a:p>
            <a:r>
              <a:rPr lang="it-IT" sz="2800" dirty="0" err="1" smtClean="0"/>
              <a:t>Raised</a:t>
            </a:r>
            <a:r>
              <a:rPr lang="it-IT" sz="2800" dirty="0" smtClean="0"/>
              <a:t> </a:t>
            </a:r>
            <a:r>
              <a:rPr lang="it-IT" sz="2800" dirty="0" err="1" smtClean="0"/>
              <a:t>questions</a:t>
            </a:r>
            <a:endParaRPr lang="it-IT" sz="2800" dirty="0"/>
          </a:p>
        </p:txBody>
      </p:sp>
      <p:sp>
        <p:nvSpPr>
          <p:cNvPr id="8" name="Rettangolo 7"/>
          <p:cNvSpPr/>
          <p:nvPr/>
        </p:nvSpPr>
        <p:spPr>
          <a:xfrm>
            <a:off x="180313" y="1117069"/>
            <a:ext cx="5050448" cy="1169551"/>
          </a:xfrm>
          <a:prstGeom prst="rect">
            <a:avLst/>
          </a:prstGeom>
        </p:spPr>
        <p:txBody>
          <a:bodyPr wrap="square">
            <a:spAutoFit/>
          </a:bodyPr>
          <a:lstStyle/>
          <a:p>
            <a:r>
              <a:rPr lang="en-US" sz="1400" dirty="0" smtClean="0"/>
              <a:t>What are the pro’s and con’s of a climatological picture?</a:t>
            </a:r>
          </a:p>
          <a:p>
            <a:r>
              <a:rPr lang="en-US" sz="1400" dirty="0" smtClean="0">
                <a:solidFill>
                  <a:srgbClr val="FF0000"/>
                </a:solidFill>
              </a:rPr>
              <a:t>The climatological approach allows modeling the average behavior sorted according </a:t>
            </a:r>
            <a:r>
              <a:rPr lang="en-US" sz="1400" dirty="0" err="1" smtClean="0">
                <a:solidFill>
                  <a:srgbClr val="FF0000"/>
                </a:solidFill>
              </a:rPr>
              <a:t>helio</a:t>
            </a:r>
            <a:r>
              <a:rPr lang="en-US" sz="1400" dirty="0" smtClean="0">
                <a:solidFill>
                  <a:srgbClr val="FF0000"/>
                </a:solidFill>
              </a:rPr>
              <a:t>-geophysical parameters. Differences with pure physical models are crucial</a:t>
            </a:r>
          </a:p>
          <a:p>
            <a:endParaRPr lang="it-IT" sz="1400" dirty="0"/>
          </a:p>
        </p:txBody>
      </p:sp>
      <p:sp>
        <p:nvSpPr>
          <p:cNvPr id="9" name="Rettangolo 8"/>
          <p:cNvSpPr/>
          <p:nvPr/>
        </p:nvSpPr>
        <p:spPr>
          <a:xfrm>
            <a:off x="7331204" y="2403715"/>
            <a:ext cx="4860796" cy="1169551"/>
          </a:xfrm>
          <a:prstGeom prst="rect">
            <a:avLst/>
          </a:prstGeom>
        </p:spPr>
        <p:txBody>
          <a:bodyPr wrap="square">
            <a:spAutoFit/>
          </a:bodyPr>
          <a:lstStyle/>
          <a:p>
            <a:r>
              <a:rPr lang="en-US" sz="1400" dirty="0" smtClean="0"/>
              <a:t>What are the main features of the </a:t>
            </a:r>
          </a:p>
          <a:p>
            <a:r>
              <a:rPr lang="en-US" sz="1400" dirty="0" smtClean="0"/>
              <a:t>low-latitude ionosphere highlighted by climatology?</a:t>
            </a:r>
          </a:p>
          <a:p>
            <a:r>
              <a:rPr lang="en-US" sz="1400" dirty="0" smtClean="0">
                <a:solidFill>
                  <a:srgbClr val="FF0000"/>
                </a:solidFill>
              </a:rPr>
              <a:t>Areas of enhanced probability of formation of irregularities and scintillation</a:t>
            </a:r>
            <a:r>
              <a:rPr lang="en-US" sz="1400" dirty="0" smtClean="0"/>
              <a:t>, </a:t>
            </a:r>
            <a:r>
              <a:rPr lang="en-US" sz="1400" dirty="0" smtClean="0">
                <a:solidFill>
                  <a:srgbClr val="FF0000"/>
                </a:solidFill>
              </a:rPr>
              <a:t>correspondence with electron density </a:t>
            </a:r>
            <a:r>
              <a:rPr lang="en-US" sz="1400" dirty="0" err="1" smtClean="0">
                <a:solidFill>
                  <a:srgbClr val="FF0000"/>
                </a:solidFill>
              </a:rPr>
              <a:t>spatio</a:t>
            </a:r>
            <a:r>
              <a:rPr lang="en-US" sz="1400" dirty="0" smtClean="0">
                <a:solidFill>
                  <a:srgbClr val="FF0000"/>
                </a:solidFill>
              </a:rPr>
              <a:t>-temporal gradients.</a:t>
            </a:r>
            <a:endParaRPr lang="it-IT" sz="1400" dirty="0">
              <a:solidFill>
                <a:srgbClr val="FF0000"/>
              </a:solidFill>
            </a:endParaRPr>
          </a:p>
        </p:txBody>
      </p:sp>
      <p:sp>
        <p:nvSpPr>
          <p:cNvPr id="10" name="Rettangolo 9"/>
          <p:cNvSpPr/>
          <p:nvPr/>
        </p:nvSpPr>
        <p:spPr>
          <a:xfrm>
            <a:off x="452077" y="5253980"/>
            <a:ext cx="5256567" cy="738664"/>
          </a:xfrm>
          <a:prstGeom prst="rect">
            <a:avLst/>
          </a:prstGeom>
        </p:spPr>
        <p:txBody>
          <a:bodyPr wrap="none">
            <a:spAutoFit/>
          </a:bodyPr>
          <a:lstStyle/>
          <a:p>
            <a:r>
              <a:rPr lang="en-US" sz="1400" dirty="0" smtClean="0"/>
              <a:t>How to cook a good </a:t>
            </a:r>
          </a:p>
          <a:p>
            <a:r>
              <a:rPr lang="en-US" sz="1400" dirty="0" smtClean="0"/>
              <a:t>scintillation climatology?</a:t>
            </a:r>
          </a:p>
          <a:p>
            <a:r>
              <a:rPr lang="en-US" sz="1400" dirty="0" smtClean="0">
                <a:solidFill>
                  <a:srgbClr val="FF0000"/>
                </a:solidFill>
              </a:rPr>
              <a:t>Good data, wise data preparation, clear idea of what to model</a:t>
            </a:r>
            <a:endParaRPr lang="it-IT" sz="1400" dirty="0">
              <a:solidFill>
                <a:srgbClr val="FF0000"/>
              </a:solidFill>
            </a:endParaRPr>
          </a:p>
        </p:txBody>
      </p:sp>
      <p:sp>
        <p:nvSpPr>
          <p:cNvPr id="11" name="Rettangolo 10"/>
          <p:cNvSpPr/>
          <p:nvPr/>
        </p:nvSpPr>
        <p:spPr>
          <a:xfrm>
            <a:off x="836124" y="3604980"/>
            <a:ext cx="5771099" cy="1600438"/>
          </a:xfrm>
          <a:prstGeom prst="rect">
            <a:avLst/>
          </a:prstGeom>
        </p:spPr>
        <p:txBody>
          <a:bodyPr wrap="square">
            <a:spAutoFit/>
          </a:bodyPr>
          <a:lstStyle/>
          <a:p>
            <a:r>
              <a:rPr lang="en-GB" sz="1400" dirty="0" smtClean="0"/>
              <a:t>What’s the meaning of a ionospheric scintillation climatology and what’s the difference with the (ionospheric) weather.</a:t>
            </a:r>
          </a:p>
          <a:p>
            <a:r>
              <a:rPr lang="en-US" sz="1400" dirty="0">
                <a:solidFill>
                  <a:srgbClr val="FF0000"/>
                </a:solidFill>
              </a:rPr>
              <a:t>To assess the general recurrent features of the ionospheric irregularities dynamics and temporal evolution on long data series, trying to catch eventual correspondences with scintillation occurrence. </a:t>
            </a:r>
            <a:endParaRPr lang="en-GB" sz="1400" dirty="0" smtClean="0">
              <a:solidFill>
                <a:srgbClr val="FF0000"/>
              </a:solidFill>
            </a:endParaRPr>
          </a:p>
          <a:p>
            <a:endParaRPr lang="en-GB" sz="1400" dirty="0"/>
          </a:p>
        </p:txBody>
      </p:sp>
      <p:sp>
        <p:nvSpPr>
          <p:cNvPr id="12" name="Rettangolo 11"/>
          <p:cNvSpPr/>
          <p:nvPr/>
        </p:nvSpPr>
        <p:spPr>
          <a:xfrm>
            <a:off x="5590839" y="867035"/>
            <a:ext cx="5947813" cy="1384995"/>
          </a:xfrm>
          <a:prstGeom prst="rect">
            <a:avLst/>
          </a:prstGeom>
        </p:spPr>
        <p:txBody>
          <a:bodyPr wrap="square">
            <a:spAutoFit/>
          </a:bodyPr>
          <a:lstStyle/>
          <a:p>
            <a:r>
              <a:rPr lang="en-US" sz="1400" dirty="0" smtClean="0"/>
              <a:t>What are the main physical phenomena behind </a:t>
            </a:r>
          </a:p>
          <a:p>
            <a:r>
              <a:rPr lang="en-US" sz="1400" dirty="0" smtClean="0"/>
              <a:t>Scintillation and TEC gradients occurrence?</a:t>
            </a:r>
          </a:p>
          <a:p>
            <a:r>
              <a:rPr lang="en-US" sz="1400" dirty="0" smtClean="0">
                <a:solidFill>
                  <a:srgbClr val="FF0000"/>
                </a:solidFill>
              </a:rPr>
              <a:t>low-latitude ionosphere is exposed to the electrodynamics changes due to regular and irregular variation of the geospace and lower atmosphere that steer the formation of ionospheric irregularities, possibly leading to scintillation.</a:t>
            </a:r>
          </a:p>
        </p:txBody>
      </p:sp>
      <p:sp>
        <p:nvSpPr>
          <p:cNvPr id="13" name="Rettangolo 12"/>
          <p:cNvSpPr/>
          <p:nvPr/>
        </p:nvSpPr>
        <p:spPr>
          <a:xfrm>
            <a:off x="465374" y="2286620"/>
            <a:ext cx="5243270" cy="954107"/>
          </a:xfrm>
          <a:prstGeom prst="rect">
            <a:avLst/>
          </a:prstGeom>
        </p:spPr>
        <p:txBody>
          <a:bodyPr wrap="square">
            <a:spAutoFit/>
          </a:bodyPr>
          <a:lstStyle/>
          <a:p>
            <a:r>
              <a:rPr lang="en-GB" sz="1400" dirty="0" smtClean="0"/>
              <a:t>What are the sectors of the low-latitude ionosphere more exposed to scintillation?</a:t>
            </a:r>
          </a:p>
          <a:p>
            <a:r>
              <a:rPr lang="en-GB" sz="1400" dirty="0" smtClean="0">
                <a:solidFill>
                  <a:srgbClr val="FF0000"/>
                </a:solidFill>
              </a:rPr>
              <a:t>Equatorial anomaly crests, during local night, equinoxes and summer periods, high-solar flux conditions</a:t>
            </a:r>
            <a:endParaRPr lang="en-GB" sz="1400" dirty="0">
              <a:solidFill>
                <a:srgbClr val="FF0000"/>
              </a:solidFill>
            </a:endParaRPr>
          </a:p>
        </p:txBody>
      </p:sp>
      <p:sp>
        <p:nvSpPr>
          <p:cNvPr id="14" name="Rettangolo 13"/>
          <p:cNvSpPr/>
          <p:nvPr/>
        </p:nvSpPr>
        <p:spPr>
          <a:xfrm>
            <a:off x="5504988" y="5002140"/>
            <a:ext cx="5645156" cy="1169551"/>
          </a:xfrm>
          <a:prstGeom prst="rect">
            <a:avLst/>
          </a:prstGeom>
        </p:spPr>
        <p:txBody>
          <a:bodyPr wrap="square">
            <a:spAutoFit/>
          </a:bodyPr>
          <a:lstStyle/>
          <a:p>
            <a:r>
              <a:rPr lang="en-US" sz="1400" dirty="0" smtClean="0"/>
              <a:t>What’s the role of the external drivers in modulating the scintillation occurrence?</a:t>
            </a:r>
          </a:p>
          <a:p>
            <a:r>
              <a:rPr lang="en-US" sz="1400" dirty="0" smtClean="0">
                <a:solidFill>
                  <a:srgbClr val="FF0000"/>
                </a:solidFill>
              </a:rPr>
              <a:t>Interplay between PPEF and DDEF result in strong modulation of the scintillation occurrence, limiting the climatological pictures in being effective. However, some attempts can be tried…</a:t>
            </a:r>
            <a:endParaRPr lang="it-IT" sz="1400" dirty="0">
              <a:solidFill>
                <a:srgbClr val="FF0000"/>
              </a:solidFill>
            </a:endParaRPr>
          </a:p>
        </p:txBody>
      </p:sp>
      <p:sp>
        <p:nvSpPr>
          <p:cNvPr id="15" name="Rettangolo 14"/>
          <p:cNvSpPr/>
          <p:nvPr/>
        </p:nvSpPr>
        <p:spPr>
          <a:xfrm>
            <a:off x="7142905" y="3790823"/>
            <a:ext cx="4395747" cy="1169551"/>
          </a:xfrm>
          <a:prstGeom prst="rect">
            <a:avLst/>
          </a:prstGeom>
        </p:spPr>
        <p:txBody>
          <a:bodyPr wrap="square">
            <a:spAutoFit/>
          </a:bodyPr>
          <a:lstStyle/>
          <a:p>
            <a:r>
              <a:rPr lang="en-GB" sz="1400" dirty="0" smtClean="0"/>
              <a:t>What are the main results of the recent studies?</a:t>
            </a:r>
          </a:p>
          <a:p>
            <a:r>
              <a:rPr lang="en-GB" sz="1400" dirty="0" smtClean="0">
                <a:solidFill>
                  <a:srgbClr val="FF0000"/>
                </a:solidFill>
              </a:rPr>
              <a:t>Several interesting studies have investigated the main features of the low-latitude ionosphere. Day-to-day variability and storm-time behaviour are still vey challenging for modelling purposes. </a:t>
            </a:r>
            <a:endParaRPr lang="en-GB" sz="1400" dirty="0">
              <a:solidFill>
                <a:srgbClr val="FF0000"/>
              </a:solidFill>
            </a:endParaRPr>
          </a:p>
        </p:txBody>
      </p:sp>
      <p:sp>
        <p:nvSpPr>
          <p:cNvPr id="16" name="Rettangolo 15"/>
          <p:cNvSpPr/>
          <p:nvPr/>
        </p:nvSpPr>
        <p:spPr>
          <a:xfrm>
            <a:off x="4477802" y="287998"/>
            <a:ext cx="3446998" cy="523220"/>
          </a:xfrm>
          <a:prstGeom prst="rect">
            <a:avLst/>
          </a:prstGeom>
        </p:spPr>
        <p:txBody>
          <a:bodyPr wrap="square">
            <a:spAutoFit/>
          </a:bodyPr>
          <a:lstStyle/>
          <a:p>
            <a:r>
              <a:rPr lang="it-IT" sz="2800" dirty="0" err="1" smtClean="0"/>
              <a:t>Takehome</a:t>
            </a:r>
            <a:r>
              <a:rPr lang="it-IT" sz="2800" dirty="0" smtClean="0"/>
              <a:t> </a:t>
            </a:r>
            <a:r>
              <a:rPr lang="it-IT" sz="2800" dirty="0" err="1" smtClean="0"/>
              <a:t>messages</a:t>
            </a:r>
            <a:endParaRPr lang="it-IT" sz="2800" dirty="0"/>
          </a:p>
        </p:txBody>
      </p:sp>
      <p:pic>
        <p:nvPicPr>
          <p:cNvPr id="17" name="Picture 8" descr="Risultati immagini per arrow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8503" y="259236"/>
            <a:ext cx="1406342" cy="7031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magine correla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3212" y="204508"/>
            <a:ext cx="909297" cy="75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50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8" accel="58000" decel="3200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accent1"/>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accent1"/>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1"/>
                                      </p:to>
                                    </p:animClr>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accent1"/>
                                      </p:to>
                                    </p:animClr>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0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accent1"/>
                                      </p:to>
                                    </p:animClr>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accent1"/>
                                      </p:to>
                                    </p:animClr>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000"/>
                                        <p:tgtEl>
                                          <p:spTgt spid="14"/>
                                        </p:tgtEl>
                                      </p:cBhvr>
                                    </p:animEffect>
                                  </p:childTnLst>
                                  <p:subTnLst>
                                    <p:animClr clrSpc="rgb" dir="cw">
                                      <p:cBhvr override="childStyle">
                                        <p:cTn dur="1" fill="hold" display="0" masterRel="nextClick" afterEffect="1"/>
                                        <p:tgtEl>
                                          <p:spTgt spid="14"/>
                                        </p:tgtEl>
                                        <p:attrNameLst>
                                          <p:attrName>ppt_c</p:attrName>
                                        </p:attrNameLst>
                                      </p:cBhvr>
                                      <p:to>
                                        <a:schemeClr val="accent1"/>
                                      </p:to>
                                    </p:animClr>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4"/>
          <a:stretch>
            <a:fillRect/>
          </a:stretch>
        </p:blipFill>
        <p:spPr>
          <a:xfrm>
            <a:off x="3620911" y="1219196"/>
            <a:ext cx="7428095" cy="41783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ttangolo 2"/>
          <p:cNvSpPr/>
          <p:nvPr/>
        </p:nvSpPr>
        <p:spPr>
          <a:xfrm>
            <a:off x="1031853" y="3308348"/>
            <a:ext cx="1624163" cy="584775"/>
          </a:xfrm>
          <a:prstGeom prst="rect">
            <a:avLst/>
          </a:prstGeom>
        </p:spPr>
        <p:txBody>
          <a:bodyPr wrap="none">
            <a:spAutoFit/>
          </a:bodyPr>
          <a:lstStyle/>
          <a:p>
            <a:r>
              <a:rPr lang="en-GB" sz="3200" dirty="0" smtClean="0">
                <a:latin typeface="Gabriola" panose="04040605051002020D02" pitchFamily="82" charset="0"/>
              </a:rPr>
              <a:t>Thank you!</a:t>
            </a:r>
            <a:endParaRPr lang="it-IT" sz="3200" dirty="0">
              <a:latin typeface="Gabriola" panose="04040605051002020D02" pitchFamily="82" charset="0"/>
            </a:endParaRPr>
          </a:p>
        </p:txBody>
      </p:sp>
    </p:spTree>
    <p:extLst>
      <p:ext uri="{BB962C8B-B14F-4D97-AF65-F5344CB8AC3E}">
        <p14:creationId xmlns:p14="http://schemas.microsoft.com/office/powerpoint/2010/main" val="15200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156525" y="217355"/>
            <a:ext cx="8662622" cy="523220"/>
          </a:xfrm>
          <a:prstGeom prst="rect">
            <a:avLst/>
          </a:prstGeom>
        </p:spPr>
        <p:txBody>
          <a:bodyPr wrap="square">
            <a:spAutoFit/>
          </a:bodyPr>
          <a:lstStyle/>
          <a:p>
            <a:r>
              <a:rPr lang="it-IT" sz="2800" dirty="0" err="1" smtClean="0"/>
              <a:t>Weather</a:t>
            </a:r>
            <a:r>
              <a:rPr lang="it-IT" sz="2800" dirty="0" smtClean="0"/>
              <a:t> vs. </a:t>
            </a:r>
            <a:r>
              <a:rPr lang="it-IT" sz="2800" dirty="0" err="1" smtClean="0"/>
              <a:t>Climate</a:t>
            </a:r>
            <a:endParaRPr lang="it-IT" sz="2800" dirty="0"/>
          </a:p>
        </p:txBody>
      </p:sp>
      <p:sp>
        <p:nvSpPr>
          <p:cNvPr id="9" name="Rettangolo 8"/>
          <p:cNvSpPr/>
          <p:nvPr/>
        </p:nvSpPr>
        <p:spPr>
          <a:xfrm>
            <a:off x="316374" y="790895"/>
            <a:ext cx="5401519" cy="646331"/>
          </a:xfrm>
          <a:prstGeom prst="rect">
            <a:avLst/>
          </a:prstGeom>
        </p:spPr>
        <p:txBody>
          <a:bodyPr wrap="square">
            <a:spAutoFit/>
          </a:bodyPr>
          <a:lstStyle/>
          <a:p>
            <a:pPr algn="ctr"/>
            <a:r>
              <a:rPr lang="en-US" b="1" u="sng" dirty="0"/>
              <a:t>Weather</a:t>
            </a:r>
            <a:r>
              <a:rPr lang="en-US" dirty="0"/>
              <a:t>, state of the atmosphere at a particular place during a </a:t>
            </a:r>
            <a:r>
              <a:rPr lang="en-US" u="sng" dirty="0"/>
              <a:t>short period </a:t>
            </a:r>
            <a:r>
              <a:rPr lang="en-US" dirty="0"/>
              <a:t>of time.</a:t>
            </a:r>
            <a:endParaRPr lang="it-IT" dirty="0"/>
          </a:p>
        </p:txBody>
      </p:sp>
      <p:sp>
        <p:nvSpPr>
          <p:cNvPr id="10" name="Rettangolo 9"/>
          <p:cNvSpPr/>
          <p:nvPr/>
        </p:nvSpPr>
        <p:spPr>
          <a:xfrm>
            <a:off x="6096000" y="790895"/>
            <a:ext cx="6096000" cy="1477328"/>
          </a:xfrm>
          <a:prstGeom prst="rect">
            <a:avLst/>
          </a:prstGeom>
        </p:spPr>
        <p:txBody>
          <a:bodyPr>
            <a:spAutoFit/>
          </a:bodyPr>
          <a:lstStyle/>
          <a:p>
            <a:pPr algn="ctr"/>
            <a:r>
              <a:rPr lang="en-US" b="1" u="sng" dirty="0"/>
              <a:t>Climate</a:t>
            </a:r>
            <a:r>
              <a:rPr lang="en-US" dirty="0"/>
              <a:t>, conditions of the atmosphere at a particular location over a long period of time; it is the long-term summation of the atmospheric elements (and their variations) that, over short time periods, constitute </a:t>
            </a:r>
            <a:r>
              <a:rPr lang="en-US" b="1" u="sng" dirty="0"/>
              <a:t>weather</a:t>
            </a:r>
            <a:r>
              <a:rPr lang="en-US" dirty="0"/>
              <a:t>. </a:t>
            </a:r>
            <a:endParaRPr lang="it-IT" dirty="0"/>
          </a:p>
        </p:txBody>
      </p:sp>
      <p:sp>
        <p:nvSpPr>
          <p:cNvPr id="12" name="Rettangolo 11"/>
          <p:cNvSpPr/>
          <p:nvPr/>
        </p:nvSpPr>
        <p:spPr>
          <a:xfrm>
            <a:off x="3886580" y="5389463"/>
            <a:ext cx="3600473" cy="584775"/>
          </a:xfrm>
          <a:prstGeom prst="rect">
            <a:avLst/>
          </a:prstGeom>
        </p:spPr>
        <p:txBody>
          <a:bodyPr wrap="none">
            <a:spAutoFit/>
          </a:bodyPr>
          <a:lstStyle/>
          <a:p>
            <a:r>
              <a:rPr lang="en-US" sz="3200" dirty="0" smtClean="0"/>
              <a:t>Lower Atmosphere</a:t>
            </a:r>
            <a:endParaRPr lang="it-IT" sz="3200" dirty="0"/>
          </a:p>
        </p:txBody>
      </p:sp>
      <p:pic>
        <p:nvPicPr>
          <p:cNvPr id="13" name="Picture 4" descr="Risultati immagini per pressure temperature rain atmosphere ita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44837"/>
            <a:ext cx="4627163" cy="31088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isultati immagini per encyclopedia britann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5960" y="217355"/>
            <a:ext cx="855679" cy="561895"/>
          </a:xfrm>
          <a:prstGeom prst="rect">
            <a:avLst/>
          </a:prstGeom>
          <a:solidFill>
            <a:srgbClr val="FFFFFF"/>
          </a:solidFill>
          <a:extLst/>
        </p:spPr>
      </p:pic>
      <p:pic>
        <p:nvPicPr>
          <p:cNvPr id="7" name="Immagine 6"/>
          <p:cNvPicPr>
            <a:picLocks noChangeAspect="1"/>
          </p:cNvPicPr>
          <p:nvPr/>
        </p:nvPicPr>
        <p:blipFill>
          <a:blip r:embed="rId6"/>
          <a:stretch>
            <a:fillRect/>
          </a:stretch>
        </p:blipFill>
        <p:spPr>
          <a:xfrm>
            <a:off x="6738082" y="2279868"/>
            <a:ext cx="4950381" cy="3060457"/>
          </a:xfrm>
          <a:prstGeom prst="rect">
            <a:avLst/>
          </a:prstGeom>
        </p:spPr>
      </p:pic>
    </p:spTree>
    <p:extLst>
      <p:ext uri="{BB962C8B-B14F-4D97-AF65-F5344CB8AC3E}">
        <p14:creationId xmlns:p14="http://schemas.microsoft.com/office/powerpoint/2010/main" val="271554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p:cNvSpPr/>
          <p:nvPr/>
        </p:nvSpPr>
        <p:spPr>
          <a:xfrm>
            <a:off x="156525" y="217355"/>
            <a:ext cx="8662622" cy="523220"/>
          </a:xfrm>
          <a:prstGeom prst="rect">
            <a:avLst/>
          </a:prstGeom>
        </p:spPr>
        <p:txBody>
          <a:bodyPr wrap="square">
            <a:spAutoFit/>
          </a:bodyPr>
          <a:lstStyle/>
          <a:p>
            <a:r>
              <a:rPr lang="it-IT" sz="2800" dirty="0" err="1" smtClean="0"/>
              <a:t>Weather</a:t>
            </a:r>
            <a:r>
              <a:rPr lang="it-IT" sz="2800" dirty="0" smtClean="0"/>
              <a:t> vs. </a:t>
            </a:r>
            <a:r>
              <a:rPr lang="it-IT" sz="2800" dirty="0" err="1" smtClean="0"/>
              <a:t>Climate</a:t>
            </a:r>
            <a:endParaRPr lang="it-IT" sz="2800" dirty="0"/>
          </a:p>
        </p:txBody>
      </p:sp>
      <p:sp>
        <p:nvSpPr>
          <p:cNvPr id="22" name="Rettangolo 21"/>
          <p:cNvSpPr/>
          <p:nvPr/>
        </p:nvSpPr>
        <p:spPr>
          <a:xfrm>
            <a:off x="3886580" y="5389463"/>
            <a:ext cx="3590855" cy="584775"/>
          </a:xfrm>
          <a:prstGeom prst="rect">
            <a:avLst/>
          </a:prstGeom>
        </p:spPr>
        <p:txBody>
          <a:bodyPr wrap="none">
            <a:spAutoFit/>
          </a:bodyPr>
          <a:lstStyle/>
          <a:p>
            <a:r>
              <a:rPr lang="en-US" sz="3200" dirty="0" smtClean="0"/>
              <a:t>Upper Atmosphere</a:t>
            </a:r>
            <a:endParaRPr lang="it-IT" sz="3200" dirty="0"/>
          </a:p>
        </p:txBody>
      </p:sp>
      <p:sp>
        <p:nvSpPr>
          <p:cNvPr id="23" name="Rettangolo 22"/>
          <p:cNvSpPr/>
          <p:nvPr/>
        </p:nvSpPr>
        <p:spPr>
          <a:xfrm>
            <a:off x="264703" y="1910857"/>
            <a:ext cx="6633393" cy="2308324"/>
          </a:xfrm>
          <a:prstGeom prst="rect">
            <a:avLst/>
          </a:prstGeom>
        </p:spPr>
        <p:txBody>
          <a:bodyPr wrap="square">
            <a:spAutoFit/>
          </a:bodyPr>
          <a:lstStyle/>
          <a:p>
            <a:pPr algn="ctr" fontAlgn="base">
              <a:spcBef>
                <a:spcPct val="0"/>
              </a:spcBef>
              <a:spcAft>
                <a:spcPct val="0"/>
              </a:spcAft>
              <a:buClr>
                <a:srgbClr val="EB641B"/>
              </a:buClr>
              <a:defRPr/>
            </a:pPr>
            <a:r>
              <a:rPr lang="en-US" b="1" u="sng" dirty="0"/>
              <a:t>Weather</a:t>
            </a:r>
            <a:endParaRPr lang="en-US" dirty="0" smtClean="0">
              <a:latin typeface="+mj-lt"/>
              <a:ea typeface="ＭＳ Ｐゴシック" charset="-128"/>
            </a:endParaRPr>
          </a:p>
          <a:p>
            <a:pPr algn="ctr" fontAlgn="base">
              <a:spcBef>
                <a:spcPct val="0"/>
              </a:spcBef>
              <a:spcAft>
                <a:spcPct val="0"/>
              </a:spcAft>
              <a:buClr>
                <a:srgbClr val="EB641B"/>
              </a:buClr>
              <a:defRPr/>
            </a:pPr>
            <a:r>
              <a:rPr lang="en-US" dirty="0" smtClean="0">
                <a:latin typeface="+mj-lt"/>
                <a:ea typeface="ＭＳ Ｐゴシック" charset="-128"/>
              </a:rPr>
              <a:t>In general, weather relates to </a:t>
            </a:r>
            <a:r>
              <a:rPr lang="en-US" b="1" u="sng" dirty="0" smtClean="0">
                <a:latin typeface="+mj-lt"/>
                <a:ea typeface="ＭＳ Ｐゴシック" charset="-128"/>
              </a:rPr>
              <a:t>case events,</a:t>
            </a:r>
            <a:r>
              <a:rPr lang="en-US" dirty="0" smtClean="0">
                <a:latin typeface="+mj-lt"/>
                <a:ea typeface="ＭＳ Ｐゴシック" charset="-128"/>
              </a:rPr>
              <a:t> allows studying the conditions of geospace in terms of selected and interesting quantities</a:t>
            </a:r>
          </a:p>
          <a:p>
            <a:pPr algn="ctr" fontAlgn="base">
              <a:spcBef>
                <a:spcPct val="0"/>
              </a:spcBef>
              <a:spcAft>
                <a:spcPct val="0"/>
              </a:spcAft>
              <a:buClr>
                <a:srgbClr val="EB641B"/>
              </a:buClr>
              <a:defRPr/>
            </a:pPr>
            <a:endParaRPr lang="en-US" dirty="0" smtClean="0">
              <a:latin typeface="+mj-lt"/>
              <a:ea typeface="ＭＳ Ｐゴシック" charset="-128"/>
            </a:endParaRPr>
          </a:p>
          <a:p>
            <a:pPr algn="ctr" fontAlgn="base">
              <a:spcBef>
                <a:spcPct val="0"/>
              </a:spcBef>
              <a:spcAft>
                <a:spcPct val="0"/>
              </a:spcAft>
              <a:buClr>
                <a:srgbClr val="EB641B"/>
              </a:buClr>
              <a:defRPr/>
            </a:pPr>
            <a:r>
              <a:rPr lang="en-US" dirty="0" smtClean="0">
                <a:latin typeface="+mj-lt"/>
                <a:ea typeface="ＭＳ Ｐゴシック" charset="-128"/>
              </a:rPr>
              <a:t>This allows to identify possible correlations among physical parameters involved in the investigated phenomena by taking a snapshot in specific time interval.</a:t>
            </a:r>
          </a:p>
        </p:txBody>
      </p:sp>
      <p:pic>
        <p:nvPicPr>
          <p:cNvPr id="2" name="Immagine 1"/>
          <p:cNvPicPr>
            <a:picLocks noChangeAspect="1"/>
          </p:cNvPicPr>
          <p:nvPr/>
        </p:nvPicPr>
        <p:blipFill>
          <a:blip r:embed="rId4"/>
          <a:stretch>
            <a:fillRect/>
          </a:stretch>
        </p:blipFill>
        <p:spPr>
          <a:xfrm>
            <a:off x="7718368" y="2030328"/>
            <a:ext cx="3659191" cy="4154258"/>
          </a:xfrm>
          <a:prstGeom prst="rect">
            <a:avLst/>
          </a:prstGeom>
        </p:spPr>
      </p:pic>
      <p:pic>
        <p:nvPicPr>
          <p:cNvPr id="24" name="Immagine 23"/>
          <p:cNvPicPr>
            <a:picLocks noChangeAspect="1"/>
          </p:cNvPicPr>
          <p:nvPr/>
        </p:nvPicPr>
        <p:blipFill rotWithShape="1">
          <a:blip r:embed="rId5" cstate="print">
            <a:extLst>
              <a:ext uri="{28A0092B-C50C-407E-A947-70E740481C1C}">
                <a14:useLocalDpi xmlns:a14="http://schemas.microsoft.com/office/drawing/2010/main" val="0"/>
              </a:ext>
            </a:extLst>
          </a:blip>
          <a:srcRect l="8055" t="7051" r="8680" b="10002"/>
          <a:stretch/>
        </p:blipFill>
        <p:spPr>
          <a:xfrm>
            <a:off x="7776555" y="274096"/>
            <a:ext cx="3412376" cy="1806950"/>
          </a:xfrm>
          <a:prstGeom prst="rect">
            <a:avLst/>
          </a:prstGeom>
        </p:spPr>
      </p:pic>
    </p:spTree>
    <p:extLst>
      <p:ext uri="{BB962C8B-B14F-4D97-AF65-F5344CB8AC3E}">
        <p14:creationId xmlns:p14="http://schemas.microsoft.com/office/powerpoint/2010/main" val="190599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190500" y="997565"/>
            <a:ext cx="7696200" cy="3908762"/>
          </a:xfrm>
          <a:prstGeom prst="rect">
            <a:avLst/>
          </a:prstGeom>
        </p:spPr>
        <p:txBody>
          <a:bodyPr wrap="square">
            <a:spAutoFit/>
          </a:bodyPr>
          <a:lstStyle/>
          <a:p>
            <a:pPr algn="ctr"/>
            <a:r>
              <a:rPr lang="en-US" sz="2800" b="1" u="sng" dirty="0" smtClean="0"/>
              <a:t>Climate</a:t>
            </a:r>
          </a:p>
          <a:p>
            <a:pPr algn="ctr"/>
            <a:endParaRPr lang="en-US" sz="2000" dirty="0"/>
          </a:p>
          <a:p>
            <a:r>
              <a:rPr lang="en-US" sz="2000" b="1" u="sng" dirty="0"/>
              <a:t>Ionospheric Climatology</a:t>
            </a:r>
            <a:r>
              <a:rPr lang="en-US" sz="2000" dirty="0"/>
              <a:t>: </a:t>
            </a:r>
            <a:r>
              <a:rPr lang="en-US" sz="2000" i="1" dirty="0"/>
              <a:t>Studies of ionospheric climatology address general, synthetic, averaged and large spatial scale ionospheric features, in contrast to specific ionospheric and space weather events.</a:t>
            </a:r>
            <a:r>
              <a:rPr lang="en-US" sz="2000" dirty="0"/>
              <a:t> </a:t>
            </a:r>
            <a:endParaRPr lang="en-US" sz="2000" dirty="0" smtClean="0"/>
          </a:p>
          <a:p>
            <a:endParaRPr lang="en-US" sz="2000" dirty="0"/>
          </a:p>
          <a:p>
            <a:endParaRPr lang="en-US" sz="2000" dirty="0"/>
          </a:p>
          <a:p>
            <a:endParaRPr lang="en-US" sz="2000" dirty="0"/>
          </a:p>
          <a:p>
            <a:r>
              <a:rPr lang="en-US" sz="2000" b="1" u="sng" dirty="0"/>
              <a:t>Ionospheric Scintillation Climatology</a:t>
            </a:r>
            <a:r>
              <a:rPr lang="en-US" sz="2000" dirty="0"/>
              <a:t>: </a:t>
            </a:r>
            <a:r>
              <a:rPr lang="en-US" sz="2000" i="1" dirty="0"/>
              <a:t>To assess the general recurrent features of the ionospheric irregularities dynamics and temporal evolution on long data series, trying to catch eventual correspondences with scintillation occurrence.</a:t>
            </a:r>
            <a:r>
              <a:rPr lang="en-US" sz="2000" dirty="0"/>
              <a:t> (Alfonsi et al., Radio Science 2011).</a:t>
            </a:r>
          </a:p>
        </p:txBody>
      </p:sp>
      <p:pic>
        <p:nvPicPr>
          <p:cNvPr id="8" name="Picture 2" descr="Immagine correl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152" y="1519232"/>
            <a:ext cx="2066925" cy="1603016"/>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10306077" y="1859075"/>
            <a:ext cx="1524426" cy="923330"/>
          </a:xfrm>
          <a:prstGeom prst="rect">
            <a:avLst/>
          </a:prstGeom>
        </p:spPr>
        <p:txBody>
          <a:bodyPr wrap="square">
            <a:spAutoFit/>
          </a:bodyPr>
          <a:lstStyle/>
          <a:p>
            <a:r>
              <a:rPr lang="en-GB" dirty="0" smtClean="0"/>
              <a:t>Plasma temperature climatology</a:t>
            </a:r>
            <a:endParaRPr lang="en-GB" dirty="0"/>
          </a:p>
        </p:txBody>
      </p:sp>
      <p:pic>
        <p:nvPicPr>
          <p:cNvPr id="10" name="Immagine 9"/>
          <p:cNvPicPr>
            <a:picLocks noChangeAspect="1"/>
          </p:cNvPicPr>
          <p:nvPr/>
        </p:nvPicPr>
        <p:blipFill rotWithShape="1">
          <a:blip r:embed="rId5"/>
          <a:srcRect r="67302" b="49186"/>
          <a:stretch/>
        </p:blipFill>
        <p:spPr>
          <a:xfrm>
            <a:off x="8284689" y="3698182"/>
            <a:ext cx="1993237" cy="1742390"/>
          </a:xfrm>
          <a:prstGeom prst="rect">
            <a:avLst/>
          </a:prstGeom>
        </p:spPr>
      </p:pic>
      <p:sp>
        <p:nvSpPr>
          <p:cNvPr id="11" name="Rettangolo 10"/>
          <p:cNvSpPr/>
          <p:nvPr/>
        </p:nvSpPr>
        <p:spPr>
          <a:xfrm>
            <a:off x="10314771" y="3875293"/>
            <a:ext cx="1678910" cy="1200329"/>
          </a:xfrm>
          <a:prstGeom prst="rect">
            <a:avLst/>
          </a:prstGeom>
        </p:spPr>
        <p:txBody>
          <a:bodyPr wrap="square">
            <a:spAutoFit/>
          </a:bodyPr>
          <a:lstStyle/>
          <a:p>
            <a:r>
              <a:rPr lang="en-GB" dirty="0" smtClean="0"/>
              <a:t>Probability of phase fluctuations over Svalbard</a:t>
            </a:r>
            <a:endParaRPr lang="en-GB" dirty="0"/>
          </a:p>
        </p:txBody>
      </p:sp>
      <p:sp>
        <p:nvSpPr>
          <p:cNvPr id="12" name="Rettangolo 11"/>
          <p:cNvSpPr/>
          <p:nvPr/>
        </p:nvSpPr>
        <p:spPr>
          <a:xfrm>
            <a:off x="156525" y="217355"/>
            <a:ext cx="8662622" cy="523220"/>
          </a:xfrm>
          <a:prstGeom prst="rect">
            <a:avLst/>
          </a:prstGeom>
        </p:spPr>
        <p:txBody>
          <a:bodyPr wrap="square">
            <a:spAutoFit/>
          </a:bodyPr>
          <a:lstStyle/>
          <a:p>
            <a:r>
              <a:rPr lang="it-IT" sz="2800" dirty="0" err="1" smtClean="0"/>
              <a:t>Weather</a:t>
            </a:r>
            <a:r>
              <a:rPr lang="it-IT" sz="2800" dirty="0" smtClean="0"/>
              <a:t> vs. </a:t>
            </a:r>
            <a:r>
              <a:rPr lang="it-IT" sz="2800" dirty="0" err="1" smtClean="0"/>
              <a:t>Climate</a:t>
            </a:r>
            <a:endParaRPr lang="it-IT" sz="2800" dirty="0"/>
          </a:p>
        </p:txBody>
      </p:sp>
      <p:sp>
        <p:nvSpPr>
          <p:cNvPr id="13" name="Rettangolo 12"/>
          <p:cNvSpPr/>
          <p:nvPr/>
        </p:nvSpPr>
        <p:spPr>
          <a:xfrm>
            <a:off x="3886580" y="5389463"/>
            <a:ext cx="3590855" cy="584775"/>
          </a:xfrm>
          <a:prstGeom prst="rect">
            <a:avLst/>
          </a:prstGeom>
        </p:spPr>
        <p:txBody>
          <a:bodyPr wrap="none">
            <a:spAutoFit/>
          </a:bodyPr>
          <a:lstStyle/>
          <a:p>
            <a:r>
              <a:rPr lang="en-US" sz="3200" dirty="0" smtClean="0"/>
              <a:t>Upper Atmosphere</a:t>
            </a:r>
            <a:endParaRPr lang="it-IT" sz="3200" dirty="0"/>
          </a:p>
        </p:txBody>
      </p:sp>
    </p:spTree>
    <p:extLst>
      <p:ext uri="{BB962C8B-B14F-4D97-AF65-F5344CB8AC3E}">
        <p14:creationId xmlns:p14="http://schemas.microsoft.com/office/powerpoint/2010/main" val="150408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500"/>
                                        <p:tgtEl>
                                          <p:spTgt spid="7">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0" y="278802"/>
            <a:ext cx="10725757" cy="461665"/>
          </a:xfrm>
          <a:prstGeom prst="rect">
            <a:avLst/>
          </a:prstGeom>
        </p:spPr>
        <p:txBody>
          <a:bodyPr wrap="none">
            <a:spAutoFit/>
          </a:bodyPr>
          <a:lstStyle/>
          <a:p>
            <a:r>
              <a:rPr lang="en-US" sz="2400" b="1" dirty="0">
                <a:solidFill>
                  <a:srgbClr val="000000"/>
                </a:solidFill>
              </a:rPr>
              <a:t>What are the sectors of the low-latitude ionosphere more exposed to scintillation?</a:t>
            </a:r>
          </a:p>
        </p:txBody>
      </p:sp>
      <p:sp>
        <p:nvSpPr>
          <p:cNvPr id="9" name="CasellaDiTesto 8"/>
          <p:cNvSpPr txBox="1"/>
          <p:nvPr/>
        </p:nvSpPr>
        <p:spPr>
          <a:xfrm>
            <a:off x="333467" y="1004055"/>
            <a:ext cx="6577471" cy="3970318"/>
          </a:xfrm>
          <a:prstGeom prst="rect">
            <a:avLst/>
          </a:prstGeom>
          <a:noFill/>
        </p:spPr>
        <p:txBody>
          <a:bodyPr wrap="square" rtlCol="0">
            <a:spAutoFit/>
          </a:bodyPr>
          <a:lstStyle/>
          <a:p>
            <a:r>
              <a:rPr lang="en-GB" dirty="0" smtClean="0">
                <a:cs typeface="Times New Roman" panose="02020603050405020304" pitchFamily="18" charset="0"/>
              </a:rPr>
              <a:t>Ionospheric scintillation on GNSS signals at low latitudes is triggered by the presence of Equatorial Plasma Bubbles (EPBs)</a:t>
            </a:r>
          </a:p>
          <a:p>
            <a:endParaRPr lang="en-US" dirty="0" smtClean="0">
              <a:cs typeface="Times New Roman" panose="02020603050405020304" pitchFamily="18" charset="0"/>
            </a:endParaRPr>
          </a:p>
          <a:p>
            <a:r>
              <a:rPr lang="en-US" dirty="0" smtClean="0">
                <a:cs typeface="Times New Roman" panose="02020603050405020304" pitchFamily="18" charset="0"/>
              </a:rPr>
              <a:t>The formation of the EPBs is driven by the </a:t>
            </a:r>
            <a:r>
              <a:rPr lang="en-US" dirty="0" err="1" smtClean="0">
                <a:cs typeface="Times New Roman" panose="02020603050405020304" pitchFamily="18" charset="0"/>
              </a:rPr>
              <a:t>ExB</a:t>
            </a:r>
            <a:r>
              <a:rPr lang="en-US" dirty="0" smtClean="0">
                <a:cs typeface="Times New Roman" panose="02020603050405020304" pitchFamily="18" charset="0"/>
              </a:rPr>
              <a:t> electrodynamics</a:t>
            </a:r>
          </a:p>
          <a:p>
            <a:endParaRPr lang="en-US" dirty="0" smtClean="0">
              <a:cs typeface="Times New Roman" panose="02020603050405020304" pitchFamily="18" charset="0"/>
            </a:endParaRPr>
          </a:p>
          <a:p>
            <a:r>
              <a:rPr lang="en-US" dirty="0" smtClean="0">
                <a:cs typeface="Times New Roman" panose="02020603050405020304" pitchFamily="18" charset="0"/>
              </a:rPr>
              <a:t>Controlling factors: </a:t>
            </a:r>
            <a:endParaRPr lang="en-US" dirty="0">
              <a:cs typeface="Times New Roman" panose="02020603050405020304" pitchFamily="18" charset="0"/>
            </a:endParaRPr>
          </a:p>
          <a:p>
            <a:r>
              <a:rPr lang="en-US" dirty="0" smtClean="0">
                <a:cs typeface="Times New Roman" panose="02020603050405020304" pitchFamily="18" charset="0"/>
              </a:rPr>
              <a:t> </a:t>
            </a:r>
            <a:r>
              <a:rPr lang="it-IT" dirty="0"/>
              <a:t>(1) </a:t>
            </a:r>
            <a:r>
              <a:rPr lang="it-IT" dirty="0" smtClean="0"/>
              <a:t>Plasma </a:t>
            </a:r>
            <a:r>
              <a:rPr lang="it-IT" dirty="0" err="1" smtClean="0"/>
              <a:t>density</a:t>
            </a:r>
            <a:r>
              <a:rPr lang="it-IT" dirty="0" smtClean="0"/>
              <a:t> </a:t>
            </a:r>
            <a:r>
              <a:rPr lang="en-US" dirty="0" smtClean="0"/>
              <a:t>perturbation </a:t>
            </a:r>
            <a:r>
              <a:rPr lang="en-US" dirty="0"/>
              <a:t>(wave structure in the east–west direction) at F region </a:t>
            </a:r>
            <a:r>
              <a:rPr lang="en-US" dirty="0" err="1"/>
              <a:t>bottomside</a:t>
            </a:r>
            <a:r>
              <a:rPr lang="en-US" dirty="0"/>
              <a:t> for seeding</a:t>
            </a:r>
          </a:p>
          <a:p>
            <a:r>
              <a:rPr lang="en-US" dirty="0"/>
              <a:t>the R–T instability, </a:t>
            </a:r>
            <a:endParaRPr lang="en-US" dirty="0" smtClean="0"/>
          </a:p>
          <a:p>
            <a:r>
              <a:rPr lang="en-US" dirty="0" smtClean="0"/>
              <a:t>(</a:t>
            </a:r>
            <a:r>
              <a:rPr lang="en-US" dirty="0"/>
              <a:t>2) the equatorial vertical plasma drift and F layer </a:t>
            </a:r>
            <a:r>
              <a:rPr lang="en-US" dirty="0" smtClean="0"/>
              <a:t>height</a:t>
            </a:r>
          </a:p>
          <a:p>
            <a:r>
              <a:rPr lang="en-US" dirty="0" smtClean="0"/>
              <a:t>(3) the </a:t>
            </a:r>
            <a:r>
              <a:rPr lang="en-US" dirty="0"/>
              <a:t>field-line-integrated conductivity controlling the growth rate of the R–T instability</a:t>
            </a:r>
            <a:endParaRPr lang="en-US" dirty="0" smtClean="0">
              <a:cs typeface="Times New Roman" panose="02020603050405020304" pitchFamily="18" charset="0"/>
            </a:endParaRPr>
          </a:p>
          <a:p>
            <a:endParaRPr lang="en-US" dirty="0">
              <a:cs typeface="Times New Roman" panose="02020603050405020304" pitchFamily="18" charset="0"/>
            </a:endParaRPr>
          </a:p>
          <a:p>
            <a:endParaRPr lang="en-GB" dirty="0" smtClean="0">
              <a:cs typeface="Times New Roman" panose="02020603050405020304" pitchFamily="18" charset="0"/>
            </a:endParaRPr>
          </a:p>
        </p:txBody>
      </p:sp>
      <p:pic>
        <p:nvPicPr>
          <p:cNvPr id="16" name="Immagine 15"/>
          <p:cNvPicPr>
            <a:picLocks noChangeAspect="1"/>
          </p:cNvPicPr>
          <p:nvPr/>
        </p:nvPicPr>
        <p:blipFill rotWithShape="1">
          <a:blip r:embed="rId4"/>
          <a:srcRect r="32223"/>
          <a:stretch/>
        </p:blipFill>
        <p:spPr>
          <a:xfrm>
            <a:off x="7123809" y="821868"/>
            <a:ext cx="4931442" cy="3721902"/>
          </a:xfrm>
          <a:prstGeom prst="rect">
            <a:avLst/>
          </a:prstGeom>
        </p:spPr>
      </p:pic>
      <mc:AlternateContent xmlns:mc="http://schemas.openxmlformats.org/markup-compatibility/2006" xmlns:a14="http://schemas.microsoft.com/office/drawing/2010/main">
        <mc:Choice Requires="a14">
          <p:sp>
            <p:nvSpPr>
              <p:cNvPr id="3" name="CasellaDiTesto 2"/>
              <p:cNvSpPr txBox="1"/>
              <p:nvPr/>
            </p:nvSpPr>
            <p:spPr>
              <a:xfrm>
                <a:off x="2395748" y="4587706"/>
                <a:ext cx="5719011" cy="299569"/>
              </a:xfrm>
              <a:prstGeom prst="rect">
                <a:avLst/>
              </a:prstGeom>
              <a:noFill/>
            </p:spPr>
            <p:txBody>
              <a:bodyPr wrap="square" lIns="0" tIns="0" rIns="0" bIns="0" rtlCol="0">
                <a:spAutoFit/>
              </a:bodyPr>
              <a:lstStyle/>
              <a:p>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𝑠𝑐𝑖𝑛𝑡</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sSub>
                          <m:sSubPr>
                            <m:ctrlPr>
                              <a:rPr lang="it-IT" i="1">
                                <a:latin typeface="Cambria Math" panose="02040503050406030204" pitchFamily="18" charset="0"/>
                              </a:rPr>
                            </m:ctrlPr>
                          </m:sSubPr>
                          <m:e>
                            <m:r>
                              <a:rPr lang="it-IT" i="1">
                                <a:latin typeface="Cambria Math" panose="02040503050406030204" pitchFamily="18" charset="0"/>
                              </a:rPr>
                              <m:t>𝑃</m:t>
                            </m:r>
                          </m:e>
                          <m:sub>
                            <m:r>
                              <a:rPr lang="it-IT" b="0" i="1" smtClean="0">
                                <a:latin typeface="Cambria Math" panose="02040503050406030204" pitchFamily="18" charset="0"/>
                              </a:rPr>
                              <m:t>𝐸𝑃𝐵</m:t>
                            </m:r>
                          </m:sub>
                        </m:sSub>
                        <m:r>
                          <a:rPr lang="it-IT" i="1">
                            <a:latin typeface="Cambria Math" panose="02040503050406030204" pitchFamily="18" charset="0"/>
                            <a:ea typeface="Cambria Math" panose="02040503050406030204" pitchFamily="18" charset="0"/>
                          </a:rPr>
                          <m:t>×</m:t>
                        </m:r>
                        <m:r>
                          <m:rPr>
                            <m:nor/>
                          </m:rPr>
                          <a:rPr lang="it-IT" dirty="0"/>
                          <m:t> </m:t>
                        </m:r>
                        <m:sSub>
                          <m:sSubPr>
                            <m:ctrlPr>
                              <a:rPr lang="it-IT" i="1">
                                <a:latin typeface="Cambria Math" panose="02040503050406030204" pitchFamily="18" charset="0"/>
                              </a:rPr>
                            </m:ctrlPr>
                          </m:sSubPr>
                          <m:e>
                            <m:r>
                              <a:rPr lang="it-IT" i="1">
                                <a:latin typeface="Cambria Math" panose="02040503050406030204" pitchFamily="18" charset="0"/>
                              </a:rPr>
                              <m:t>𝑃</m:t>
                            </m:r>
                          </m:e>
                          <m:sub>
                            <m:r>
                              <a:rPr lang="it-IT" b="0" i="1" smtClean="0">
                                <a:latin typeface="Cambria Math" panose="02040503050406030204" pitchFamily="18" charset="0"/>
                              </a:rPr>
                              <m:t>𝑔𝑟𝑜𝑤𝑡h</m:t>
                            </m:r>
                          </m:sub>
                        </m:sSub>
                        <m:r>
                          <a:rPr lang="it-IT" b="0" i="1" smtClean="0">
                            <a:latin typeface="Cambria Math" panose="02040503050406030204" pitchFamily="18" charset="0"/>
                          </a:rPr>
                          <m:t>= </m:t>
                        </m:r>
                        <m:r>
                          <a:rPr lang="it-IT" b="0" i="1" smtClean="0">
                            <a:latin typeface="Cambria Math" panose="02040503050406030204" pitchFamily="18" charset="0"/>
                          </a:rPr>
                          <m:t>𝑃</m:t>
                        </m:r>
                      </m:e>
                      <m:sub>
                        <m:r>
                          <a:rPr lang="it-IT" b="0" i="1" smtClean="0">
                            <a:latin typeface="Cambria Math" panose="02040503050406030204" pitchFamily="18" charset="0"/>
                          </a:rPr>
                          <m:t>𝑠𝑒𝑒𝑑</m:t>
                        </m:r>
                      </m:sub>
                    </m:sSub>
                    <m:r>
                      <a:rPr lang="it-IT" b="0" i="1" smtClean="0">
                        <a:latin typeface="Cambria Math" panose="02040503050406030204" pitchFamily="18" charset="0"/>
                        <a:ea typeface="Cambria Math" panose="02040503050406030204" pitchFamily="18" charset="0"/>
                      </a:rPr>
                      <m:t>×</m:t>
                    </m:r>
                  </m:oMath>
                </a14:m>
                <a:r>
                  <a:rPr lang="it-IT" dirty="0" smtClean="0"/>
                  <a:t>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𝑖𝑛𝑠𝑡</m:t>
                        </m:r>
                      </m:sub>
                    </m:sSub>
                    <m:r>
                      <a:rPr lang="it-IT" i="1" smtClean="0">
                        <a:latin typeface="Cambria Math" panose="02040503050406030204" pitchFamily="18" charset="0"/>
                        <a:ea typeface="Cambria Math" panose="02040503050406030204" pitchFamily="18" charset="0"/>
                      </a:rPr>
                      <m:t>×</m:t>
                    </m:r>
                    <m:r>
                      <m:rPr>
                        <m:nor/>
                      </m:rPr>
                      <a:rPr lang="it-IT" dirty="0"/>
                      <m:t> </m:t>
                    </m:r>
                    <m:sSub>
                      <m:sSubPr>
                        <m:ctrlPr>
                          <a:rPr lang="it-IT" i="1">
                            <a:latin typeface="Cambria Math" panose="02040503050406030204" pitchFamily="18" charset="0"/>
                          </a:rPr>
                        </m:ctrlPr>
                      </m:sSubPr>
                      <m:e>
                        <m:r>
                          <a:rPr lang="it-IT" i="1">
                            <a:latin typeface="Cambria Math" panose="02040503050406030204" pitchFamily="18" charset="0"/>
                          </a:rPr>
                          <m:t>𝑃</m:t>
                        </m:r>
                      </m:e>
                      <m:sub>
                        <m:r>
                          <a:rPr lang="it-IT" b="0" i="1" smtClean="0">
                            <a:latin typeface="Cambria Math" panose="02040503050406030204" pitchFamily="18" charset="0"/>
                          </a:rPr>
                          <m:t>𝑔𝑟𝑜𝑤𝑡h</m:t>
                        </m:r>
                      </m:sub>
                    </m:sSub>
                  </m:oMath>
                </a14:m>
                <a:endParaRPr lang="it-IT"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2395748" y="4587706"/>
                <a:ext cx="5719011" cy="299569"/>
              </a:xfrm>
              <a:prstGeom prst="rect">
                <a:avLst/>
              </a:prstGeom>
              <a:blipFill>
                <a:blip r:embed="rId5"/>
                <a:stretch>
                  <a:fillRect l="-1386" b="-28571"/>
                </a:stretch>
              </a:blipFill>
            </p:spPr>
            <p:txBody>
              <a:bodyPr/>
              <a:lstStyle/>
              <a:p>
                <a:r>
                  <a:rPr lang="it-IT">
                    <a:noFill/>
                  </a:rPr>
                  <a:t> </a:t>
                </a:r>
              </a:p>
            </p:txBody>
          </p:sp>
        </mc:Fallback>
      </mc:AlternateContent>
      <p:sp>
        <p:nvSpPr>
          <p:cNvPr id="17" name="Rettangolo 16"/>
          <p:cNvSpPr/>
          <p:nvPr/>
        </p:nvSpPr>
        <p:spPr>
          <a:xfrm>
            <a:off x="2395748" y="5519088"/>
            <a:ext cx="3013380" cy="307777"/>
          </a:xfrm>
          <a:prstGeom prst="rect">
            <a:avLst/>
          </a:prstGeom>
        </p:spPr>
        <p:txBody>
          <a:bodyPr wrap="square">
            <a:spAutoFit/>
          </a:bodyPr>
          <a:lstStyle/>
          <a:p>
            <a:r>
              <a:rPr lang="it-IT" sz="1400" dirty="0" err="1" smtClean="0">
                <a:latin typeface="STIX-Regular"/>
              </a:rPr>
              <a:t>Probability</a:t>
            </a:r>
            <a:r>
              <a:rPr lang="it-IT" sz="1400" dirty="0" smtClean="0">
                <a:latin typeface="STIX-Regular"/>
              </a:rPr>
              <a:t> </a:t>
            </a:r>
            <a:r>
              <a:rPr lang="it-IT" sz="1400" dirty="0">
                <a:latin typeface="STIX-Regular"/>
              </a:rPr>
              <a:t>of </a:t>
            </a:r>
            <a:r>
              <a:rPr lang="it-IT" sz="1400" dirty="0" err="1">
                <a:latin typeface="STIX-Regular"/>
              </a:rPr>
              <a:t>perturbation</a:t>
            </a:r>
            <a:r>
              <a:rPr lang="it-IT" sz="1400" dirty="0">
                <a:latin typeface="STIX-Regular"/>
              </a:rPr>
              <a:t> </a:t>
            </a:r>
            <a:r>
              <a:rPr lang="it-IT" sz="1400" dirty="0" err="1">
                <a:latin typeface="STIX-Regular"/>
              </a:rPr>
              <a:t>seeding</a:t>
            </a:r>
            <a:endParaRPr lang="it-IT" sz="1400" dirty="0"/>
          </a:p>
        </p:txBody>
      </p:sp>
      <p:sp>
        <p:nvSpPr>
          <p:cNvPr id="19" name="Rettangolo 18"/>
          <p:cNvSpPr/>
          <p:nvPr/>
        </p:nvSpPr>
        <p:spPr>
          <a:xfrm>
            <a:off x="5255253" y="5521493"/>
            <a:ext cx="3737112" cy="307777"/>
          </a:xfrm>
          <a:prstGeom prst="rect">
            <a:avLst/>
          </a:prstGeom>
        </p:spPr>
        <p:txBody>
          <a:bodyPr wrap="square">
            <a:spAutoFit/>
          </a:bodyPr>
          <a:lstStyle/>
          <a:p>
            <a:r>
              <a:rPr lang="it-IT" sz="1400" dirty="0" err="1" smtClean="0">
                <a:latin typeface="STIX-Regular"/>
              </a:rPr>
              <a:t>Probability</a:t>
            </a:r>
            <a:r>
              <a:rPr lang="it-IT" sz="1400" dirty="0" smtClean="0">
                <a:latin typeface="STIX-Regular"/>
              </a:rPr>
              <a:t> </a:t>
            </a:r>
            <a:r>
              <a:rPr lang="it-IT" sz="1400" dirty="0">
                <a:latin typeface="STIX-Regular"/>
              </a:rPr>
              <a:t>of </a:t>
            </a:r>
            <a:r>
              <a:rPr lang="it-IT" sz="1400" dirty="0" err="1" smtClean="0">
                <a:latin typeface="STIX-Regular"/>
              </a:rPr>
              <a:t>formation</a:t>
            </a:r>
            <a:r>
              <a:rPr lang="it-IT" sz="1400" dirty="0" smtClean="0">
                <a:latin typeface="STIX-Regular"/>
              </a:rPr>
              <a:t> of R-T </a:t>
            </a:r>
            <a:r>
              <a:rPr lang="it-IT" sz="1400" dirty="0" err="1" smtClean="0">
                <a:latin typeface="STIX-Regular"/>
              </a:rPr>
              <a:t>instability</a:t>
            </a:r>
            <a:endParaRPr lang="it-IT" sz="1400" dirty="0"/>
          </a:p>
        </p:txBody>
      </p:sp>
      <p:sp>
        <p:nvSpPr>
          <p:cNvPr id="20" name="Rettangolo 19"/>
          <p:cNvSpPr/>
          <p:nvPr/>
        </p:nvSpPr>
        <p:spPr>
          <a:xfrm>
            <a:off x="8723905" y="5413772"/>
            <a:ext cx="3468095" cy="523220"/>
          </a:xfrm>
          <a:prstGeom prst="rect">
            <a:avLst/>
          </a:prstGeom>
        </p:spPr>
        <p:txBody>
          <a:bodyPr wrap="square">
            <a:spAutoFit/>
          </a:bodyPr>
          <a:lstStyle/>
          <a:p>
            <a:r>
              <a:rPr lang="it-IT" sz="1400" dirty="0" err="1" smtClean="0">
                <a:latin typeface="STIX-Regular"/>
              </a:rPr>
              <a:t>Probability</a:t>
            </a:r>
            <a:r>
              <a:rPr lang="it-IT" sz="1400" dirty="0" smtClean="0">
                <a:latin typeface="STIX-Regular"/>
              </a:rPr>
              <a:t> </a:t>
            </a:r>
            <a:r>
              <a:rPr lang="it-IT" sz="1400" dirty="0" err="1" smtClean="0">
                <a:latin typeface="STIX-Regular"/>
              </a:rPr>
              <a:t>that</a:t>
            </a:r>
            <a:r>
              <a:rPr lang="it-IT" sz="1400" dirty="0" smtClean="0">
                <a:latin typeface="STIX-Regular"/>
              </a:rPr>
              <a:t> the </a:t>
            </a:r>
            <a:r>
              <a:rPr lang="it-IT" sz="1400" dirty="0" err="1" smtClean="0">
                <a:latin typeface="STIX-Regular"/>
              </a:rPr>
              <a:t>growth</a:t>
            </a:r>
            <a:r>
              <a:rPr lang="it-IT" sz="1400" dirty="0" smtClean="0">
                <a:latin typeface="STIX-Regular"/>
              </a:rPr>
              <a:t> rate </a:t>
            </a:r>
            <a:r>
              <a:rPr lang="it-IT" sz="1400" dirty="0" err="1" smtClean="0">
                <a:latin typeface="STIX-Regular"/>
              </a:rPr>
              <a:t>is</a:t>
            </a:r>
            <a:r>
              <a:rPr lang="it-IT" sz="1400" dirty="0" smtClean="0">
                <a:latin typeface="STIX-Regular"/>
              </a:rPr>
              <a:t> </a:t>
            </a:r>
            <a:r>
              <a:rPr lang="it-IT" sz="1400" dirty="0" err="1" smtClean="0">
                <a:latin typeface="STIX-Regular"/>
              </a:rPr>
              <a:t>such</a:t>
            </a:r>
            <a:r>
              <a:rPr lang="it-IT" sz="1400" dirty="0" smtClean="0">
                <a:latin typeface="STIX-Regular"/>
              </a:rPr>
              <a:t> to </a:t>
            </a:r>
            <a:r>
              <a:rPr lang="it-IT" sz="1400" dirty="0" err="1" smtClean="0">
                <a:latin typeface="STIX-Regular"/>
              </a:rPr>
              <a:t>lead</a:t>
            </a:r>
            <a:r>
              <a:rPr lang="it-IT" sz="1400" dirty="0" smtClean="0">
                <a:latin typeface="STIX-Regular"/>
              </a:rPr>
              <a:t> to small scale </a:t>
            </a:r>
            <a:r>
              <a:rPr lang="it-IT" sz="1400" dirty="0" err="1" smtClean="0">
                <a:latin typeface="STIX-Regular"/>
              </a:rPr>
              <a:t>irregularities</a:t>
            </a:r>
            <a:r>
              <a:rPr lang="it-IT" sz="1400" dirty="0" smtClean="0">
                <a:latin typeface="STIX-Regular"/>
              </a:rPr>
              <a:t> </a:t>
            </a:r>
            <a:r>
              <a:rPr lang="it-IT" sz="1400" dirty="0" err="1" smtClean="0">
                <a:latin typeface="STIX-Regular"/>
              </a:rPr>
              <a:t>formation</a:t>
            </a:r>
            <a:endParaRPr lang="it-IT" sz="1400" dirty="0"/>
          </a:p>
        </p:txBody>
      </p:sp>
      <p:cxnSp>
        <p:nvCxnSpPr>
          <p:cNvPr id="21" name="Connettore 2 20"/>
          <p:cNvCxnSpPr>
            <a:endCxn id="17" idx="0"/>
          </p:cNvCxnSpPr>
          <p:nvPr/>
        </p:nvCxnSpPr>
        <p:spPr>
          <a:xfrm flipH="1">
            <a:off x="3902438" y="4918528"/>
            <a:ext cx="1434875" cy="600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a:off x="6096000" y="4910927"/>
            <a:ext cx="1" cy="576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a:off x="7123809" y="4910927"/>
            <a:ext cx="1528281" cy="405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80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animEffect transition="in" filter="fade">
                                      <p:cBhvr>
                                        <p:cTn id="15" dur="500"/>
                                        <p:tgtEl>
                                          <p:spTgt spid="9">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6" end="6"/>
                                            </p:txEl>
                                          </p:spTgt>
                                        </p:tgtEl>
                                        <p:attrNameLst>
                                          <p:attrName>style.visibility</p:attrName>
                                        </p:attrNameLst>
                                      </p:cBhvr>
                                      <p:to>
                                        <p:strVal val="visible"/>
                                      </p:to>
                                    </p:set>
                                    <p:animEffect transition="in" filter="fade">
                                      <p:cBhvr>
                                        <p:cTn id="18" dur="500"/>
                                        <p:tgtEl>
                                          <p:spTgt spid="9">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animEffect transition="in" filter="fade">
                                      <p:cBhvr>
                                        <p:cTn id="21" dur="500"/>
                                        <p:tgtEl>
                                          <p:spTgt spid="9">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8" end="8"/>
                                            </p:txEl>
                                          </p:spTgt>
                                        </p:tgtEl>
                                        <p:attrNameLst>
                                          <p:attrName>style.visibility</p:attrName>
                                        </p:attrNameLst>
                                      </p:cBhvr>
                                      <p:to>
                                        <p:strVal val="visible"/>
                                      </p:to>
                                    </p:set>
                                    <p:animEffect transition="in" filter="fade">
                                      <p:cBhvr>
                                        <p:cTn id="24" dur="500"/>
                                        <p:tgtEl>
                                          <p:spTgt spid="9">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4"/>
          <a:stretch>
            <a:fillRect/>
          </a:stretch>
        </p:blipFill>
        <p:spPr>
          <a:xfrm>
            <a:off x="7271843" y="688809"/>
            <a:ext cx="5090601" cy="3090940"/>
          </a:xfrm>
          <a:prstGeom prst="rect">
            <a:avLst/>
          </a:prstGeom>
        </p:spPr>
      </p:pic>
      <p:sp>
        <p:nvSpPr>
          <p:cNvPr id="9" name="CasellaDiTesto 8"/>
          <p:cNvSpPr txBox="1"/>
          <p:nvPr/>
        </p:nvSpPr>
        <p:spPr>
          <a:xfrm>
            <a:off x="153518" y="1059473"/>
            <a:ext cx="7041323" cy="5078313"/>
          </a:xfrm>
          <a:prstGeom prst="rect">
            <a:avLst/>
          </a:prstGeom>
          <a:noFill/>
        </p:spPr>
        <p:txBody>
          <a:bodyPr wrap="square" rtlCol="0">
            <a:spAutoFit/>
          </a:bodyPr>
          <a:lstStyle/>
          <a:p>
            <a:r>
              <a:rPr lang="en-GB" dirty="0" smtClean="0">
                <a:cs typeface="Times New Roman" panose="02020603050405020304" pitchFamily="18" charset="0"/>
              </a:rPr>
              <a:t>Ionospheric scintillation on GNSS signals at low latitudes is due </a:t>
            </a:r>
            <a:r>
              <a:rPr lang="en-GB" dirty="0">
                <a:cs typeface="Times New Roman" panose="02020603050405020304" pitchFamily="18" charset="0"/>
              </a:rPr>
              <a:t>to the </a:t>
            </a:r>
            <a:r>
              <a:rPr lang="en-GB" b="1" u="sng" dirty="0">
                <a:cs typeface="Times New Roman" panose="02020603050405020304" pitchFamily="18" charset="0"/>
              </a:rPr>
              <a:t>diffraction</a:t>
            </a:r>
            <a:r>
              <a:rPr lang="en-GB" dirty="0">
                <a:cs typeface="Times New Roman" panose="02020603050405020304" pitchFamily="18" charset="0"/>
              </a:rPr>
              <a:t> induced by the presence of small-scale irregularities </a:t>
            </a:r>
            <a:endParaRPr lang="en-GB" dirty="0" smtClean="0">
              <a:cs typeface="Times New Roman" panose="02020603050405020304" pitchFamily="18" charset="0"/>
            </a:endParaRPr>
          </a:p>
          <a:p>
            <a:r>
              <a:rPr lang="en-GB" dirty="0" smtClean="0">
                <a:cs typeface="Times New Roman" panose="02020603050405020304" pitchFamily="18" charset="0"/>
              </a:rPr>
              <a:t>(</a:t>
            </a:r>
            <a:r>
              <a:rPr lang="en-GB" i="1" dirty="0" smtClean="0">
                <a:cs typeface="Times New Roman" panose="02020603050405020304" pitchFamily="18" charset="0"/>
              </a:rPr>
              <a:t>d</a:t>
            </a:r>
            <a:r>
              <a:rPr lang="en-GB" dirty="0" smtClean="0">
                <a:cs typeface="Times New Roman" panose="02020603050405020304" pitchFamily="18" charset="0"/>
              </a:rPr>
              <a:t> &lt; </a:t>
            </a:r>
            <a:r>
              <a:rPr lang="en-GB" i="1" dirty="0" err="1" smtClean="0">
                <a:cs typeface="Times New Roman" panose="02020603050405020304" pitchFamily="18" charset="0"/>
              </a:rPr>
              <a:t>d</a:t>
            </a:r>
            <a:r>
              <a:rPr lang="en-GB" baseline="-25000" dirty="0" err="1" smtClean="0">
                <a:cs typeface="Times New Roman" panose="02020603050405020304" pitchFamily="18" charset="0"/>
              </a:rPr>
              <a:t>Fresnel</a:t>
            </a:r>
            <a:r>
              <a:rPr lang="en-GB" dirty="0" smtClean="0">
                <a:cs typeface="Times New Roman" panose="02020603050405020304" pitchFamily="18" charset="0"/>
              </a:rPr>
              <a:t> ~ O(few 100’s m)) embedded </a:t>
            </a:r>
            <a:r>
              <a:rPr lang="en-GB" dirty="0">
                <a:cs typeface="Times New Roman" panose="02020603050405020304" pitchFamily="18" charset="0"/>
              </a:rPr>
              <a:t>in </a:t>
            </a:r>
            <a:r>
              <a:rPr lang="en-GB" dirty="0" smtClean="0">
                <a:cs typeface="Times New Roman" panose="02020603050405020304" pitchFamily="18" charset="0"/>
              </a:rPr>
              <a:t>post-sunset (and post-midnight) EPBs</a:t>
            </a:r>
          </a:p>
          <a:p>
            <a:endParaRPr lang="en-GB" dirty="0">
              <a:cs typeface="Times New Roman" panose="02020603050405020304" pitchFamily="18" charset="0"/>
            </a:endParaRPr>
          </a:p>
          <a:p>
            <a:r>
              <a:rPr lang="en-GB" dirty="0" smtClean="0">
                <a:cs typeface="Times New Roman" panose="02020603050405020304" pitchFamily="18" charset="0"/>
              </a:rPr>
              <a:t>Scintillation threatens the performances of GNSS-reliant services requiring high-precision positioning</a:t>
            </a:r>
          </a:p>
          <a:p>
            <a:endParaRPr lang="en-GB" dirty="0" smtClean="0">
              <a:cs typeface="Times New Roman" panose="02020603050405020304" pitchFamily="18" charset="0"/>
            </a:endParaRPr>
          </a:p>
          <a:p>
            <a:r>
              <a:rPr lang="en-GB" dirty="0" smtClean="0">
                <a:cs typeface="Times New Roman" panose="02020603050405020304" pitchFamily="18" charset="0"/>
              </a:rPr>
              <a:t>The corruption due to ionospheric irregularities on GNSS signals is still challenging to be modelled and mitigated</a:t>
            </a:r>
          </a:p>
          <a:p>
            <a:pPr marL="285750" indent="-285750">
              <a:buFont typeface="Arial" panose="020B0604020202020204" pitchFamily="34" charset="0"/>
              <a:buChar char="•"/>
            </a:pPr>
            <a:r>
              <a:rPr lang="en-GB" b="1" dirty="0" smtClean="0">
                <a:cs typeface="Times New Roman" panose="02020603050405020304" pitchFamily="18" charset="0"/>
              </a:rPr>
              <a:t>Day-to-day variability </a:t>
            </a:r>
            <a:r>
              <a:rPr lang="en-GB" dirty="0" smtClean="0">
                <a:cs typeface="Times New Roman" panose="02020603050405020304" pitchFamily="18" charset="0"/>
                <a:sym typeface="Wingdings" panose="05000000000000000000" pitchFamily="2" charset="2"/>
              </a:rPr>
              <a:t> variation of the EPB formation probability and mapping location during quiet conditions </a:t>
            </a:r>
            <a:endParaRPr lang="en-GB" dirty="0" smtClean="0">
              <a:cs typeface="Times New Roman" panose="02020603050405020304" pitchFamily="18" charset="0"/>
            </a:endParaRPr>
          </a:p>
          <a:p>
            <a:pPr marL="285750" indent="-285750">
              <a:buFont typeface="Arial" panose="020B0604020202020204" pitchFamily="34" charset="0"/>
              <a:buChar char="•"/>
            </a:pPr>
            <a:r>
              <a:rPr lang="en-GB" b="1" dirty="0" smtClean="0">
                <a:cs typeface="Times New Roman" panose="02020603050405020304" pitchFamily="18" charset="0"/>
              </a:rPr>
              <a:t>Inhibition/Enhancement</a:t>
            </a:r>
            <a:r>
              <a:rPr lang="en-GB" dirty="0" smtClean="0">
                <a:cs typeface="Times New Roman" panose="02020603050405020304" pitchFamily="18" charset="0"/>
              </a:rPr>
              <a:t> of small scale irregularities formation during active periods (Prompt Penetrating Electric Fields and Disturbance Dynamo Electric Fields)</a:t>
            </a:r>
          </a:p>
          <a:p>
            <a:pPr marL="285750" indent="-285750">
              <a:buFont typeface="Arial" panose="020B0604020202020204" pitchFamily="34" charset="0"/>
              <a:buChar char="•"/>
            </a:pPr>
            <a:r>
              <a:rPr lang="en-GB" b="1" dirty="0" smtClean="0">
                <a:cs typeface="Times New Roman" panose="02020603050405020304" pitchFamily="18" charset="0"/>
              </a:rPr>
              <a:t>Daytime scintillation: </a:t>
            </a:r>
            <a:r>
              <a:rPr lang="en-GB" dirty="0" smtClean="0">
                <a:cs typeface="Times New Roman" panose="02020603050405020304" pitchFamily="18" charset="0"/>
              </a:rPr>
              <a:t>unlikely, but not negligible. Mechanisms not fully understood (likely linked to sporadic-E appearance).</a:t>
            </a:r>
          </a:p>
          <a:p>
            <a:endParaRPr lang="en-GB" dirty="0" smtClean="0">
              <a:cs typeface="Times New Roman" panose="02020603050405020304" pitchFamily="18" charset="0"/>
            </a:endParaRPr>
          </a:p>
        </p:txBody>
      </p:sp>
      <p:pic>
        <p:nvPicPr>
          <p:cNvPr id="15" name="Picture 7" descr="scintillazione_2"/>
          <p:cNvPicPr>
            <a:picLocks noChangeAspect="1" noChangeArrowheads="1"/>
          </p:cNvPicPr>
          <p:nvPr/>
        </p:nvPicPr>
        <p:blipFill>
          <a:blip r:embed="rId5" cstate="print"/>
          <a:srcRect/>
          <a:stretch>
            <a:fillRect/>
          </a:stretch>
        </p:blipFill>
        <p:spPr bwMode="auto">
          <a:xfrm>
            <a:off x="8147963" y="3974862"/>
            <a:ext cx="3751192" cy="1714512"/>
          </a:xfrm>
          <a:prstGeom prst="rect">
            <a:avLst/>
          </a:prstGeom>
          <a:noFill/>
          <a:ln w="19050">
            <a:solidFill>
              <a:schemeClr val="tx1"/>
            </a:solidFill>
            <a:miter lim="800000"/>
            <a:headEnd/>
            <a:tailEnd/>
          </a:ln>
        </p:spPr>
      </p:pic>
      <p:sp>
        <p:nvSpPr>
          <p:cNvPr id="16" name="Rettangolo 15"/>
          <p:cNvSpPr/>
          <p:nvPr/>
        </p:nvSpPr>
        <p:spPr>
          <a:xfrm>
            <a:off x="10575560" y="4047267"/>
            <a:ext cx="1071570" cy="1500198"/>
          </a:xfrm>
          <a:prstGeom prst="rect">
            <a:avLst/>
          </a:prstGeom>
          <a:solidFill>
            <a:srgbClr val="FF0000">
              <a:alpha val="1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9357491" y="5804214"/>
            <a:ext cx="3425938" cy="369332"/>
          </a:xfrm>
          <a:prstGeom prst="rect">
            <a:avLst/>
          </a:prstGeom>
        </p:spPr>
        <p:txBody>
          <a:bodyPr wrap="none">
            <a:spAutoFit/>
          </a:bodyPr>
          <a:lstStyle/>
          <a:p>
            <a:r>
              <a:rPr lang="en-GB" b="1" dirty="0" smtClean="0">
                <a:solidFill>
                  <a:srgbClr val="FF0000"/>
                </a:solidFill>
              </a:rPr>
              <a:t>Loss of lock with the satellite </a:t>
            </a:r>
            <a:endParaRPr lang="en-GB" dirty="0"/>
          </a:p>
        </p:txBody>
      </p:sp>
      <p:sp>
        <p:nvSpPr>
          <p:cNvPr id="18" name="Rettangolo 17"/>
          <p:cNvSpPr/>
          <p:nvPr/>
        </p:nvSpPr>
        <p:spPr>
          <a:xfrm>
            <a:off x="9292271" y="4295303"/>
            <a:ext cx="1540806" cy="369332"/>
          </a:xfrm>
          <a:prstGeom prst="rect">
            <a:avLst/>
          </a:prstGeom>
        </p:spPr>
        <p:txBody>
          <a:bodyPr wrap="none">
            <a:spAutoFit/>
          </a:bodyPr>
          <a:lstStyle/>
          <a:p>
            <a:r>
              <a:rPr lang="en-GB" b="1" dirty="0" smtClean="0">
                <a:solidFill>
                  <a:srgbClr val="FF0000"/>
                </a:solidFill>
              </a:rPr>
              <a:t>Scintillation </a:t>
            </a:r>
            <a:endParaRPr lang="en-GB" dirty="0"/>
          </a:p>
        </p:txBody>
      </p:sp>
      <p:sp>
        <p:nvSpPr>
          <p:cNvPr id="19" name="Rettangolo 18"/>
          <p:cNvSpPr/>
          <p:nvPr/>
        </p:nvSpPr>
        <p:spPr>
          <a:xfrm>
            <a:off x="6043018" y="5819841"/>
            <a:ext cx="3671967" cy="369332"/>
          </a:xfrm>
          <a:prstGeom prst="rect">
            <a:avLst/>
          </a:prstGeom>
        </p:spPr>
        <p:txBody>
          <a:bodyPr wrap="none">
            <a:spAutoFit/>
          </a:bodyPr>
          <a:lstStyle/>
          <a:p>
            <a:r>
              <a:rPr lang="en-GB" b="1" dirty="0" smtClean="0">
                <a:solidFill>
                  <a:srgbClr val="FF0000"/>
                </a:solidFill>
              </a:rPr>
              <a:t>Reduced accuracy of positioning</a:t>
            </a:r>
            <a:endParaRPr lang="en-GB" dirty="0"/>
          </a:p>
        </p:txBody>
      </p:sp>
      <p:sp>
        <p:nvSpPr>
          <p:cNvPr id="20" name="Rettangolo 19"/>
          <p:cNvSpPr/>
          <p:nvPr/>
        </p:nvSpPr>
        <p:spPr>
          <a:xfrm>
            <a:off x="0" y="245660"/>
            <a:ext cx="10725757" cy="461665"/>
          </a:xfrm>
          <a:prstGeom prst="rect">
            <a:avLst/>
          </a:prstGeom>
        </p:spPr>
        <p:txBody>
          <a:bodyPr wrap="none">
            <a:spAutoFit/>
          </a:bodyPr>
          <a:lstStyle/>
          <a:p>
            <a:r>
              <a:rPr lang="en-US" sz="2400" b="1" dirty="0">
                <a:solidFill>
                  <a:srgbClr val="000000"/>
                </a:solidFill>
              </a:rPr>
              <a:t>What are the sectors of the low-latitude ionosphere more exposed to scintillation?</a:t>
            </a:r>
          </a:p>
        </p:txBody>
      </p:sp>
    </p:spTree>
    <p:extLst>
      <p:ext uri="{BB962C8B-B14F-4D97-AF65-F5344CB8AC3E}">
        <p14:creationId xmlns:p14="http://schemas.microsoft.com/office/powerpoint/2010/main" val="317199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fade">
                                      <p:cBhvr>
                                        <p:cTn id="23" dur="500"/>
                                        <p:tgtEl>
                                          <p:spTgt spid="9">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6" end="6"/>
                                            </p:txEl>
                                          </p:spTgt>
                                        </p:tgtEl>
                                        <p:attrNameLst>
                                          <p:attrName>style.visibility</p:attrName>
                                        </p:attrNameLst>
                                      </p:cBhvr>
                                      <p:to>
                                        <p:strVal val="visible"/>
                                      </p:to>
                                    </p:set>
                                    <p:animEffect transition="in" filter="fade">
                                      <p:cBhvr>
                                        <p:cTn id="26" dur="500"/>
                                        <p:tgtEl>
                                          <p:spTgt spid="9">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fade">
                                      <p:cBhvr>
                                        <p:cTn id="29" dur="500"/>
                                        <p:tgtEl>
                                          <p:spTgt spid="9">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
                                            <p:txEl>
                                              <p:pRg st="8" end="8"/>
                                            </p:txEl>
                                          </p:spTgt>
                                        </p:tgtEl>
                                        <p:attrNameLst>
                                          <p:attrName>style.visibility</p:attrName>
                                        </p:attrNameLst>
                                      </p:cBhvr>
                                      <p:to>
                                        <p:strVal val="visible"/>
                                      </p:to>
                                    </p:set>
                                    <p:animEffect transition="in" filter="fade">
                                      <p:cBhvr>
                                        <p:cTn id="32" dur="500"/>
                                        <p:tgtEl>
                                          <p:spTgt spid="9">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173255"/>
          </a:xfrm>
          <a:prstGeom prst="rect">
            <a:avLst/>
          </a:prstGeom>
          <a:solidFill>
            <a:srgbClr val="00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215839"/>
            <a:ext cx="12192000" cy="173255"/>
          </a:xfrm>
          <a:prstGeom prst="rect">
            <a:avLst/>
          </a:prstGeom>
          <a:solidFill>
            <a:srgbClr val="FFD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srcRect l="730" t="11953" r="909" b="28301"/>
          <a:stretch/>
        </p:blipFill>
        <p:spPr>
          <a:xfrm>
            <a:off x="10109200" y="6215839"/>
            <a:ext cx="2082800" cy="642161"/>
          </a:xfrm>
          <a:prstGeom prst="rect">
            <a:avLst/>
          </a:prstGeom>
        </p:spPr>
      </p:pic>
      <p:pic>
        <p:nvPicPr>
          <p:cNvPr id="2050" name="Picture 2" descr="ING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2" t="11589" r="8264" b="14381"/>
          <a:stretch/>
        </p:blipFill>
        <p:spPr bwMode="auto">
          <a:xfrm>
            <a:off x="0" y="6420347"/>
            <a:ext cx="4029041" cy="406400"/>
          </a:xfrm>
          <a:prstGeom prst="rect">
            <a:avLst/>
          </a:prstGeom>
          <a:noFill/>
          <a:extLst>
            <a:ext uri="{909E8E84-426E-40DD-AFC4-6F175D3DCCD1}">
              <a14:hiddenFill xmlns:a14="http://schemas.microsoft.com/office/drawing/2010/main">
                <a:solidFill>
                  <a:srgbClr val="FFFFFF"/>
                </a:solidFill>
              </a14:hiddenFill>
            </a:ext>
          </a:extLst>
        </p:spPr>
      </p:pic>
      <p:sp>
        <p:nvSpPr>
          <p:cNvPr id="20" name="Rettangolo 19"/>
          <p:cNvSpPr/>
          <p:nvPr/>
        </p:nvSpPr>
        <p:spPr>
          <a:xfrm>
            <a:off x="-68928" y="150753"/>
            <a:ext cx="10003316" cy="430887"/>
          </a:xfrm>
          <a:prstGeom prst="rect">
            <a:avLst/>
          </a:prstGeom>
        </p:spPr>
        <p:txBody>
          <a:bodyPr wrap="none">
            <a:spAutoFit/>
          </a:bodyPr>
          <a:lstStyle/>
          <a:p>
            <a:r>
              <a:rPr lang="en-US" sz="2200" b="1" dirty="0">
                <a:solidFill>
                  <a:srgbClr val="000000"/>
                </a:solidFill>
              </a:rPr>
              <a:t>What’s the role of the external drivers in modulating the scintillation occurrence?</a:t>
            </a:r>
          </a:p>
        </p:txBody>
      </p:sp>
      <p:sp>
        <p:nvSpPr>
          <p:cNvPr id="21" name="CasellaDiTesto 20"/>
          <p:cNvSpPr txBox="1"/>
          <p:nvPr/>
        </p:nvSpPr>
        <p:spPr>
          <a:xfrm>
            <a:off x="186733" y="1318267"/>
            <a:ext cx="9338268" cy="646331"/>
          </a:xfrm>
          <a:prstGeom prst="rect">
            <a:avLst/>
          </a:prstGeom>
          <a:noFill/>
        </p:spPr>
        <p:txBody>
          <a:bodyPr wrap="square" rtlCol="0">
            <a:spAutoFit/>
          </a:bodyPr>
          <a:lstStyle/>
          <a:p>
            <a:r>
              <a:rPr lang="en-US" dirty="0" smtClean="0">
                <a:cs typeface="Times New Roman" panose="02020603050405020304" pitchFamily="18" charset="0"/>
              </a:rPr>
              <a:t>Equatorial </a:t>
            </a:r>
            <a:r>
              <a:rPr lang="en-US" dirty="0">
                <a:cs typeface="Times New Roman" panose="02020603050405020304" pitchFamily="18" charset="0"/>
              </a:rPr>
              <a:t>zonal electric </a:t>
            </a:r>
            <a:r>
              <a:rPr lang="en-US" dirty="0" smtClean="0">
                <a:cs typeface="Times New Roman" panose="02020603050405020304" pitchFamily="18" charset="0"/>
              </a:rPr>
              <a:t>field </a:t>
            </a:r>
            <a:r>
              <a:rPr lang="en-US" b="1" dirty="0" smtClean="0">
                <a:cs typeface="Times New Roman" panose="02020603050405020304" pitchFamily="18" charset="0"/>
              </a:rPr>
              <a:t>E</a:t>
            </a:r>
            <a:r>
              <a:rPr lang="en-US" dirty="0" smtClean="0">
                <a:cs typeface="Times New Roman" panose="02020603050405020304" pitchFamily="18" charset="0"/>
              </a:rPr>
              <a:t>, eastward </a:t>
            </a:r>
            <a:r>
              <a:rPr lang="en-US" dirty="0">
                <a:cs typeface="Times New Roman" panose="02020603050405020304" pitchFamily="18" charset="0"/>
              </a:rPr>
              <a:t>in dayside </a:t>
            </a:r>
            <a:r>
              <a:rPr lang="en-US" dirty="0" smtClean="0">
                <a:cs typeface="Times New Roman" panose="02020603050405020304" pitchFamily="18" charset="0"/>
              </a:rPr>
              <a:t>and westward </a:t>
            </a:r>
            <a:r>
              <a:rPr lang="en-US" dirty="0">
                <a:cs typeface="Times New Roman" panose="02020603050405020304" pitchFamily="18" charset="0"/>
              </a:rPr>
              <a:t>in </a:t>
            </a:r>
            <a:r>
              <a:rPr lang="en-US" dirty="0" err="1" smtClean="0">
                <a:cs typeface="Times New Roman" panose="02020603050405020304" pitchFamily="18" charset="0"/>
              </a:rPr>
              <a:t>nightside</a:t>
            </a:r>
            <a:r>
              <a:rPr lang="en-US" dirty="0" smtClean="0">
                <a:cs typeface="Times New Roman" panose="02020603050405020304" pitchFamily="18" charset="0"/>
              </a:rPr>
              <a:t>, is modified and the mechanisms ruling out the formation of small-scale irregularities is altered.  </a:t>
            </a:r>
          </a:p>
        </p:txBody>
      </p:sp>
      <p:sp>
        <p:nvSpPr>
          <p:cNvPr id="22" name="Rettangolo 21"/>
          <p:cNvSpPr/>
          <p:nvPr/>
        </p:nvSpPr>
        <p:spPr>
          <a:xfrm>
            <a:off x="277791" y="891435"/>
            <a:ext cx="4517327" cy="369332"/>
          </a:xfrm>
          <a:prstGeom prst="rect">
            <a:avLst/>
          </a:prstGeom>
        </p:spPr>
        <p:txBody>
          <a:bodyPr wrap="none">
            <a:spAutoFit/>
          </a:bodyPr>
          <a:lstStyle/>
          <a:p>
            <a:r>
              <a:rPr lang="en-US" b="1" dirty="0" smtClean="0">
                <a:solidFill>
                  <a:srgbClr val="000000"/>
                </a:solidFill>
                <a:cs typeface="Times New Roman" panose="02020603050405020304" pitchFamily="18" charset="0"/>
              </a:rPr>
              <a:t>In case of a geoffective Space Weather event</a:t>
            </a:r>
            <a:endParaRPr lang="en-US" b="1" dirty="0">
              <a:solidFill>
                <a:srgbClr val="000000"/>
              </a:solidFill>
              <a:cs typeface="Times New Roman" panose="02020603050405020304" pitchFamily="18" charset="0"/>
            </a:endParaRPr>
          </a:p>
        </p:txBody>
      </p:sp>
      <p:sp>
        <p:nvSpPr>
          <p:cNvPr id="23" name="Rettangolo 22"/>
          <p:cNvSpPr/>
          <p:nvPr/>
        </p:nvSpPr>
        <p:spPr>
          <a:xfrm>
            <a:off x="4113565" y="2170680"/>
            <a:ext cx="5995635" cy="369332"/>
          </a:xfrm>
          <a:prstGeom prst="rect">
            <a:avLst/>
          </a:prstGeom>
        </p:spPr>
        <p:txBody>
          <a:bodyPr wrap="square">
            <a:spAutoFit/>
          </a:bodyPr>
          <a:lstStyle/>
          <a:p>
            <a:pPr algn="ctr"/>
            <a:r>
              <a:rPr lang="en-US" b="1" dirty="0" smtClean="0">
                <a:cs typeface="Times New Roman" panose="02020603050405020304" pitchFamily="18" charset="0"/>
              </a:rPr>
              <a:t>Prompt Penetration Electric Fields </a:t>
            </a:r>
            <a:r>
              <a:rPr lang="en-US" b="1" dirty="0">
                <a:cs typeface="Times New Roman" panose="02020603050405020304" pitchFamily="18" charset="0"/>
              </a:rPr>
              <a:t>(PPEF) </a:t>
            </a:r>
            <a:endParaRPr lang="it-IT" b="1" dirty="0">
              <a:cs typeface="Times New Roman" panose="02020603050405020304" pitchFamily="18" charset="0"/>
            </a:endParaRPr>
          </a:p>
        </p:txBody>
      </p:sp>
      <p:sp>
        <p:nvSpPr>
          <p:cNvPr id="24" name="Rettangolo 23"/>
          <p:cNvSpPr/>
          <p:nvPr/>
        </p:nvSpPr>
        <p:spPr>
          <a:xfrm>
            <a:off x="4018021" y="4254998"/>
            <a:ext cx="6096000" cy="369332"/>
          </a:xfrm>
          <a:prstGeom prst="rect">
            <a:avLst/>
          </a:prstGeom>
        </p:spPr>
        <p:txBody>
          <a:bodyPr>
            <a:spAutoFit/>
          </a:bodyPr>
          <a:lstStyle/>
          <a:p>
            <a:pPr algn="ctr"/>
            <a:r>
              <a:rPr lang="en-US" b="1" dirty="0" smtClean="0">
                <a:cs typeface="Times New Roman" panose="02020603050405020304" pitchFamily="18" charset="0"/>
              </a:rPr>
              <a:t>Disturbance Dynamo </a:t>
            </a:r>
            <a:r>
              <a:rPr lang="it-IT" b="1" dirty="0" err="1" smtClean="0">
                <a:cs typeface="Times New Roman" panose="02020603050405020304" pitchFamily="18" charset="0"/>
              </a:rPr>
              <a:t>Electric</a:t>
            </a:r>
            <a:r>
              <a:rPr lang="it-IT" b="1" dirty="0" smtClean="0">
                <a:cs typeface="Times New Roman" panose="02020603050405020304" pitchFamily="18" charset="0"/>
              </a:rPr>
              <a:t> </a:t>
            </a:r>
            <a:r>
              <a:rPr lang="it-IT" b="1" dirty="0" err="1" smtClean="0">
                <a:cs typeface="Times New Roman" panose="02020603050405020304" pitchFamily="18" charset="0"/>
              </a:rPr>
              <a:t>Fields</a:t>
            </a:r>
            <a:r>
              <a:rPr lang="it-IT" b="1" dirty="0" smtClean="0">
                <a:cs typeface="Times New Roman" panose="02020603050405020304" pitchFamily="18" charset="0"/>
              </a:rPr>
              <a:t> </a:t>
            </a:r>
            <a:r>
              <a:rPr lang="it-IT" b="1" dirty="0">
                <a:cs typeface="Times New Roman" panose="02020603050405020304" pitchFamily="18" charset="0"/>
              </a:rPr>
              <a:t>(DDEF</a:t>
            </a:r>
            <a:r>
              <a:rPr lang="it-IT" b="1" dirty="0" smtClean="0">
                <a:cs typeface="Times New Roman" panose="02020603050405020304" pitchFamily="18" charset="0"/>
              </a:rPr>
              <a:t>)</a:t>
            </a:r>
            <a:endParaRPr lang="it-IT" b="1" dirty="0">
              <a:cs typeface="Times New Roman" panose="02020603050405020304" pitchFamily="18" charset="0"/>
            </a:endParaRPr>
          </a:p>
        </p:txBody>
      </p:sp>
      <p:sp>
        <p:nvSpPr>
          <p:cNvPr id="25" name="CasellaDiTesto 24"/>
          <p:cNvSpPr txBox="1"/>
          <p:nvPr/>
        </p:nvSpPr>
        <p:spPr>
          <a:xfrm>
            <a:off x="4072958" y="2527240"/>
            <a:ext cx="6078298" cy="923330"/>
          </a:xfrm>
          <a:prstGeom prst="rect">
            <a:avLst/>
          </a:prstGeom>
          <a:noFill/>
        </p:spPr>
        <p:txBody>
          <a:bodyPr wrap="square" rtlCol="0">
            <a:spAutoFit/>
          </a:bodyPr>
          <a:lstStyle/>
          <a:p>
            <a:pPr algn="ctr"/>
            <a:r>
              <a:rPr lang="en-US" dirty="0" smtClean="0">
                <a:cs typeface="Times New Roman" panose="02020603050405020304" pitchFamily="18" charset="0"/>
              </a:rPr>
              <a:t>Penetration of Electric Field from Interplanetary Electric Field.</a:t>
            </a:r>
          </a:p>
          <a:p>
            <a:pPr algn="ctr"/>
            <a:r>
              <a:rPr lang="en-US" dirty="0" smtClean="0">
                <a:cs typeface="Times New Roman" panose="02020603050405020304" pitchFamily="18" charset="0"/>
              </a:rPr>
              <a:t>Prompt effect, </a:t>
            </a:r>
            <a:r>
              <a:rPr lang="en-US" dirty="0">
                <a:cs typeface="Times New Roman" panose="02020603050405020304" pitchFamily="18" charset="0"/>
              </a:rPr>
              <a:t>perturbations in the zonal electric field for shorter durations of about 30 min to 2 h</a:t>
            </a:r>
            <a:endParaRPr lang="en-US" dirty="0" smtClean="0">
              <a:cs typeface="Times New Roman" panose="02020603050405020304" pitchFamily="18" charset="0"/>
            </a:endParaRPr>
          </a:p>
        </p:txBody>
      </p:sp>
      <p:sp>
        <p:nvSpPr>
          <p:cNvPr id="28" name="CasellaDiTesto 27"/>
          <p:cNvSpPr txBox="1"/>
          <p:nvPr/>
        </p:nvSpPr>
        <p:spPr>
          <a:xfrm>
            <a:off x="4181271" y="4604227"/>
            <a:ext cx="5769501" cy="1200329"/>
          </a:xfrm>
          <a:prstGeom prst="rect">
            <a:avLst/>
          </a:prstGeom>
          <a:noFill/>
        </p:spPr>
        <p:txBody>
          <a:bodyPr wrap="square" rtlCol="0">
            <a:spAutoFit/>
          </a:bodyPr>
          <a:lstStyle/>
          <a:p>
            <a:pPr algn="ctr"/>
            <a:r>
              <a:rPr lang="en-US" dirty="0" smtClean="0">
                <a:cs typeface="Times New Roman" panose="02020603050405020304" pitchFamily="18" charset="0"/>
              </a:rPr>
              <a:t>Cross-equatorial winds due to </a:t>
            </a:r>
            <a:r>
              <a:rPr lang="en-US" dirty="0" err="1" smtClean="0">
                <a:cs typeface="Times New Roman" panose="02020603050405020304" pitchFamily="18" charset="0"/>
              </a:rPr>
              <a:t>thermospheric</a:t>
            </a:r>
            <a:r>
              <a:rPr lang="en-US" dirty="0" smtClean="0">
                <a:cs typeface="Times New Roman" panose="02020603050405020304" pitchFamily="18" charset="0"/>
              </a:rPr>
              <a:t> changes induced by heating at high latitude (often with LSTID).</a:t>
            </a:r>
          </a:p>
          <a:p>
            <a:pPr algn="ctr"/>
            <a:r>
              <a:rPr lang="en-US" dirty="0" smtClean="0">
                <a:cs typeface="Times New Roman" panose="02020603050405020304" pitchFamily="18" charset="0"/>
              </a:rPr>
              <a:t>Delayed effect, non-uniform time delays </a:t>
            </a:r>
            <a:r>
              <a:rPr lang="en-US" dirty="0">
                <a:cs typeface="Times New Roman" panose="02020603050405020304" pitchFamily="18" charset="0"/>
              </a:rPr>
              <a:t>at different latitudes and lasts for few hours to more than a day</a:t>
            </a:r>
            <a:endParaRPr lang="en-US" dirty="0" smtClean="0">
              <a:cs typeface="Times New Roman" panose="02020603050405020304" pitchFamily="18" charset="0"/>
            </a:endParaRPr>
          </a:p>
        </p:txBody>
      </p:sp>
      <p:pic>
        <p:nvPicPr>
          <p:cNvPr id="29" name="Immagine 28"/>
          <p:cNvPicPr>
            <a:picLocks noChangeAspect="1"/>
          </p:cNvPicPr>
          <p:nvPr/>
        </p:nvPicPr>
        <p:blipFill rotWithShape="1">
          <a:blip r:embed="rId4"/>
          <a:srcRect l="13820" r="48327" b="55833"/>
          <a:stretch/>
        </p:blipFill>
        <p:spPr>
          <a:xfrm>
            <a:off x="10151256" y="167355"/>
            <a:ext cx="1755886" cy="1791343"/>
          </a:xfrm>
          <a:prstGeom prst="rect">
            <a:avLst/>
          </a:prstGeom>
        </p:spPr>
      </p:pic>
      <p:pic>
        <p:nvPicPr>
          <p:cNvPr id="31" name="Immagine 30"/>
          <p:cNvPicPr>
            <a:picLocks noChangeAspect="1"/>
          </p:cNvPicPr>
          <p:nvPr/>
        </p:nvPicPr>
        <p:blipFill rotWithShape="1">
          <a:blip r:embed="rId4"/>
          <a:srcRect l="13819" t="43530" r="47447" b="12663"/>
          <a:stretch/>
        </p:blipFill>
        <p:spPr>
          <a:xfrm>
            <a:off x="10035353" y="3864249"/>
            <a:ext cx="1987693" cy="1965569"/>
          </a:xfrm>
          <a:prstGeom prst="rect">
            <a:avLst/>
          </a:prstGeom>
        </p:spPr>
      </p:pic>
      <p:pic>
        <p:nvPicPr>
          <p:cNvPr id="32" name="Immagine 31"/>
          <p:cNvPicPr>
            <a:picLocks noChangeAspect="1"/>
          </p:cNvPicPr>
          <p:nvPr/>
        </p:nvPicPr>
        <p:blipFill rotWithShape="1">
          <a:blip r:embed="rId4"/>
          <a:srcRect l="54700" t="46763" r="9031" b="45514"/>
          <a:stretch/>
        </p:blipFill>
        <p:spPr>
          <a:xfrm>
            <a:off x="10348501" y="5804556"/>
            <a:ext cx="1674545" cy="311753"/>
          </a:xfrm>
          <a:prstGeom prst="rect">
            <a:avLst/>
          </a:prstGeom>
        </p:spPr>
      </p:pic>
      <p:pic>
        <p:nvPicPr>
          <p:cNvPr id="37" name="Immagine 36"/>
          <p:cNvPicPr>
            <a:picLocks noChangeAspect="1"/>
          </p:cNvPicPr>
          <p:nvPr/>
        </p:nvPicPr>
        <p:blipFill rotWithShape="1">
          <a:blip r:embed="rId4"/>
          <a:srcRect l="51435" r="11156" b="55833"/>
          <a:stretch/>
        </p:blipFill>
        <p:spPr>
          <a:xfrm>
            <a:off x="10069347" y="1882489"/>
            <a:ext cx="1919705" cy="1981760"/>
          </a:xfrm>
          <a:prstGeom prst="rect">
            <a:avLst/>
          </a:prstGeom>
        </p:spPr>
      </p:pic>
      <p:pic>
        <p:nvPicPr>
          <p:cNvPr id="38" name="Immagine 37"/>
          <p:cNvPicPr>
            <a:picLocks noChangeAspect="1"/>
          </p:cNvPicPr>
          <p:nvPr/>
        </p:nvPicPr>
        <p:blipFill>
          <a:blip r:embed="rId5"/>
          <a:stretch>
            <a:fillRect/>
          </a:stretch>
        </p:blipFill>
        <p:spPr>
          <a:xfrm>
            <a:off x="75219" y="2113128"/>
            <a:ext cx="3832912" cy="1408995"/>
          </a:xfrm>
          <a:prstGeom prst="rect">
            <a:avLst/>
          </a:prstGeom>
        </p:spPr>
      </p:pic>
      <p:pic>
        <p:nvPicPr>
          <p:cNvPr id="39" name="Immagine 38"/>
          <p:cNvPicPr>
            <a:picLocks noChangeAspect="1"/>
          </p:cNvPicPr>
          <p:nvPr/>
        </p:nvPicPr>
        <p:blipFill>
          <a:blip r:embed="rId6"/>
          <a:stretch>
            <a:fillRect/>
          </a:stretch>
        </p:blipFill>
        <p:spPr>
          <a:xfrm>
            <a:off x="75219" y="3962023"/>
            <a:ext cx="4113565" cy="1948531"/>
          </a:xfrm>
          <a:prstGeom prst="rect">
            <a:avLst/>
          </a:prstGeom>
        </p:spPr>
      </p:pic>
      <p:sp>
        <p:nvSpPr>
          <p:cNvPr id="30" name="Rettangolo 29"/>
          <p:cNvSpPr/>
          <p:nvPr/>
        </p:nvSpPr>
        <p:spPr>
          <a:xfrm>
            <a:off x="9335735" y="6058473"/>
            <a:ext cx="3629729" cy="230832"/>
          </a:xfrm>
          <a:prstGeom prst="rect">
            <a:avLst/>
          </a:prstGeom>
        </p:spPr>
        <p:txBody>
          <a:bodyPr wrap="square">
            <a:spAutoFit/>
          </a:bodyPr>
          <a:lstStyle/>
          <a:p>
            <a:r>
              <a:rPr lang="en-US" sz="900" dirty="0">
                <a:solidFill>
                  <a:srgbClr val="222222"/>
                </a:solidFill>
                <a:ea typeface="Calibri" panose="020F0502020204030204" pitchFamily="34" charset="0"/>
              </a:rPr>
              <a:t>Yamazaki, Y., &amp; </a:t>
            </a:r>
            <a:r>
              <a:rPr lang="en-US" sz="900" dirty="0" err="1">
                <a:solidFill>
                  <a:srgbClr val="222222"/>
                </a:solidFill>
                <a:ea typeface="Calibri" panose="020F0502020204030204" pitchFamily="34" charset="0"/>
              </a:rPr>
              <a:t>Maute</a:t>
            </a:r>
            <a:r>
              <a:rPr lang="en-US" sz="900" dirty="0">
                <a:solidFill>
                  <a:srgbClr val="222222"/>
                </a:solidFill>
                <a:ea typeface="Calibri" panose="020F0502020204030204" pitchFamily="34" charset="0"/>
              </a:rPr>
              <a:t>, A. (2017</a:t>
            </a:r>
            <a:r>
              <a:rPr lang="en-US" sz="900" dirty="0" smtClean="0">
                <a:solidFill>
                  <a:srgbClr val="222222"/>
                </a:solidFill>
                <a:ea typeface="Calibri" panose="020F0502020204030204" pitchFamily="34" charset="0"/>
              </a:rPr>
              <a:t>). </a:t>
            </a:r>
            <a:r>
              <a:rPr lang="en-US" sz="900" dirty="0">
                <a:solidFill>
                  <a:srgbClr val="222222"/>
                </a:solidFill>
                <a:ea typeface="Calibri" panose="020F0502020204030204" pitchFamily="34" charset="0"/>
              </a:rPr>
              <a:t>Space Science </a:t>
            </a:r>
            <a:r>
              <a:rPr lang="en-US" sz="900" dirty="0" smtClean="0">
                <a:solidFill>
                  <a:srgbClr val="222222"/>
                </a:solidFill>
                <a:ea typeface="Calibri" panose="020F0502020204030204" pitchFamily="34" charset="0"/>
              </a:rPr>
              <a:t>Reviews.</a:t>
            </a:r>
            <a:endParaRPr lang="it-IT" sz="900" dirty="0"/>
          </a:p>
        </p:txBody>
      </p:sp>
      <p:sp>
        <p:nvSpPr>
          <p:cNvPr id="10" name="CasellaDiTesto 9"/>
          <p:cNvSpPr txBox="1"/>
          <p:nvPr/>
        </p:nvSpPr>
        <p:spPr>
          <a:xfrm>
            <a:off x="4845802" y="3416078"/>
            <a:ext cx="4679199" cy="369332"/>
          </a:xfrm>
          <a:prstGeom prst="rect">
            <a:avLst/>
          </a:prstGeom>
          <a:noFill/>
        </p:spPr>
        <p:txBody>
          <a:bodyPr wrap="square" rtlCol="0">
            <a:spAutoFit/>
          </a:bodyPr>
          <a:lstStyle/>
          <a:p>
            <a:pPr algn="ctr"/>
            <a:r>
              <a:rPr lang="it-IT" i="1" dirty="0" err="1" smtClean="0"/>
              <a:t>Involved</a:t>
            </a:r>
            <a:r>
              <a:rPr lang="it-IT" i="1" dirty="0" smtClean="0"/>
              <a:t> </a:t>
            </a:r>
            <a:r>
              <a:rPr lang="it-IT" i="1" dirty="0" err="1" smtClean="0"/>
              <a:t>parameter</a:t>
            </a:r>
            <a:r>
              <a:rPr lang="it-IT" i="1" dirty="0" smtClean="0"/>
              <a:t>/</a:t>
            </a:r>
            <a:r>
              <a:rPr lang="it-IT" i="1" dirty="0" err="1" smtClean="0"/>
              <a:t>index</a:t>
            </a:r>
            <a:r>
              <a:rPr lang="it-IT" i="1" dirty="0" smtClean="0"/>
              <a:t>: IMF-</a:t>
            </a:r>
            <a:r>
              <a:rPr lang="it-IT" i="1" dirty="0" err="1" smtClean="0"/>
              <a:t>Bz</a:t>
            </a:r>
            <a:r>
              <a:rPr lang="it-IT" i="1" dirty="0" smtClean="0"/>
              <a:t>, IEF-</a:t>
            </a:r>
            <a:r>
              <a:rPr lang="it-IT" i="1" dirty="0" err="1" smtClean="0"/>
              <a:t>Ey</a:t>
            </a:r>
            <a:endParaRPr lang="it-IT" i="1" dirty="0"/>
          </a:p>
        </p:txBody>
      </p:sp>
      <p:sp>
        <p:nvSpPr>
          <p:cNvPr id="41" name="CasellaDiTesto 40"/>
          <p:cNvSpPr txBox="1"/>
          <p:nvPr/>
        </p:nvSpPr>
        <p:spPr>
          <a:xfrm>
            <a:off x="5016821" y="5725888"/>
            <a:ext cx="4512149" cy="369332"/>
          </a:xfrm>
          <a:prstGeom prst="rect">
            <a:avLst/>
          </a:prstGeom>
          <a:noFill/>
        </p:spPr>
        <p:txBody>
          <a:bodyPr wrap="square" rtlCol="0">
            <a:spAutoFit/>
          </a:bodyPr>
          <a:lstStyle/>
          <a:p>
            <a:r>
              <a:rPr lang="it-IT" i="1" dirty="0" err="1" smtClean="0"/>
              <a:t>Involved</a:t>
            </a:r>
            <a:r>
              <a:rPr lang="it-IT" i="1" dirty="0" smtClean="0"/>
              <a:t> </a:t>
            </a:r>
            <a:r>
              <a:rPr lang="it-IT" i="1" dirty="0" err="1" smtClean="0"/>
              <a:t>parameter</a:t>
            </a:r>
            <a:r>
              <a:rPr lang="it-IT" i="1" dirty="0" smtClean="0"/>
              <a:t>/</a:t>
            </a:r>
            <a:r>
              <a:rPr lang="it-IT" i="1" dirty="0" err="1" smtClean="0"/>
              <a:t>index</a:t>
            </a:r>
            <a:r>
              <a:rPr lang="it-IT" i="1" dirty="0" smtClean="0"/>
              <a:t>: AE, Joule </a:t>
            </a:r>
            <a:r>
              <a:rPr lang="it-IT" i="1" dirty="0" err="1" smtClean="0"/>
              <a:t>heating</a:t>
            </a:r>
            <a:endParaRPr lang="it-IT" i="1" dirty="0"/>
          </a:p>
        </p:txBody>
      </p:sp>
    </p:spTree>
    <p:extLst>
      <p:ext uri="{BB962C8B-B14F-4D97-AF65-F5344CB8AC3E}">
        <p14:creationId xmlns:p14="http://schemas.microsoft.com/office/powerpoint/2010/main" val="150385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10" grpId="0"/>
      <p:bldP spid="41"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2440</Words>
  <Application>Microsoft Office PowerPoint</Application>
  <PresentationFormat>Widescreen</PresentationFormat>
  <Paragraphs>349</Paragraphs>
  <Slides>33</Slides>
  <Notes>3</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33</vt:i4>
      </vt:variant>
    </vt:vector>
  </HeadingPairs>
  <TitlesOfParts>
    <vt:vector size="45" baseType="lpstr">
      <vt:lpstr>ＭＳ Ｐゴシック</vt:lpstr>
      <vt:lpstr>Arial</vt:lpstr>
      <vt:lpstr>Calibri</vt:lpstr>
      <vt:lpstr>Calibri Light</vt:lpstr>
      <vt:lpstr>Cambria Math</vt:lpstr>
      <vt:lpstr>Courier New</vt:lpstr>
      <vt:lpstr>Gabriola</vt:lpstr>
      <vt:lpstr>STIX-Regular</vt:lpstr>
      <vt:lpstr>Symbol</vt:lpstr>
      <vt:lpstr>Times New Roman</vt:lpstr>
      <vt:lpstr>Wingdings</vt:lpstr>
      <vt:lpstr>Tema di Office</vt:lpstr>
      <vt:lpstr>Low latitude ionosphere - Ionospheric scintillations (ground based climatology)</vt:lpstr>
      <vt:lpstr>Low latitude ionosphere - Ionospheric scintillations (ground based climatology)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Luca Spogli</dc:creator>
  <cp:lastModifiedBy>Luca Spogli</cp:lastModifiedBy>
  <cp:revision>66</cp:revision>
  <dcterms:created xsi:type="dcterms:W3CDTF">2021-06-15T09:26:44Z</dcterms:created>
  <dcterms:modified xsi:type="dcterms:W3CDTF">2021-06-23T14:06:13Z</dcterms:modified>
</cp:coreProperties>
</file>