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18"/>
  </p:notesMasterIdLst>
  <p:sldIdLst>
    <p:sldId id="256" r:id="rId2"/>
    <p:sldId id="257" r:id="rId3"/>
    <p:sldId id="258" r:id="rId4"/>
    <p:sldId id="260" r:id="rId5"/>
    <p:sldId id="259" r:id="rId6"/>
    <p:sldId id="263" r:id="rId7"/>
    <p:sldId id="262" r:id="rId8"/>
    <p:sldId id="267" r:id="rId9"/>
    <p:sldId id="268" r:id="rId10"/>
    <p:sldId id="269" r:id="rId11"/>
    <p:sldId id="270" r:id="rId12"/>
    <p:sldId id="271" r:id="rId13"/>
    <p:sldId id="272"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16" autoAdjust="0"/>
    <p:restoredTop sz="65893" autoAdjust="0"/>
  </p:normalViewPr>
  <p:slideViewPr>
    <p:cSldViewPr snapToGrid="0">
      <p:cViewPr varScale="1">
        <p:scale>
          <a:sx n="61" d="100"/>
          <a:sy n="61" d="100"/>
        </p:scale>
        <p:origin x="1860"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E93EC-347B-4A96-B02C-859D9303174B}" type="datetimeFigureOut">
              <a:rPr lang="es-419" smtClean="0"/>
              <a:t>22/10/2021</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A4716-8A64-4461-B43D-5C470D9A0BA7}" type="slidenum">
              <a:rPr lang="es-419" smtClean="0"/>
              <a:t>‹Nº›</a:t>
            </a:fld>
            <a:endParaRPr lang="es-419"/>
          </a:p>
        </p:txBody>
      </p:sp>
    </p:spTree>
    <p:extLst>
      <p:ext uri="{BB962C8B-B14F-4D97-AF65-F5344CB8AC3E}">
        <p14:creationId xmlns:p14="http://schemas.microsoft.com/office/powerpoint/2010/main" val="226488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9DA4716-8A64-4461-B43D-5C470D9A0BA7}" type="slidenum">
              <a:rPr lang="es-419" smtClean="0"/>
              <a:t>1</a:t>
            </a:fld>
            <a:endParaRPr lang="es-419"/>
          </a:p>
        </p:txBody>
      </p:sp>
    </p:spTree>
    <p:extLst>
      <p:ext uri="{BB962C8B-B14F-4D97-AF65-F5344CB8AC3E}">
        <p14:creationId xmlns:p14="http://schemas.microsoft.com/office/powerpoint/2010/main" val="303788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9DA4716-8A64-4461-B43D-5C470D9A0BA7}" type="slidenum">
              <a:rPr lang="es-419" smtClean="0"/>
              <a:t>2</a:t>
            </a:fld>
            <a:endParaRPr lang="es-419"/>
          </a:p>
        </p:txBody>
      </p:sp>
    </p:spTree>
    <p:extLst>
      <p:ext uri="{BB962C8B-B14F-4D97-AF65-F5344CB8AC3E}">
        <p14:creationId xmlns:p14="http://schemas.microsoft.com/office/powerpoint/2010/main" val="287033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200" b="1" i="0" u="none" strike="noStrike" kern="1200" baseline="0" dirty="0" smtClean="0">
                <a:solidFill>
                  <a:schemeClr val="tx1"/>
                </a:solidFill>
                <a:latin typeface="+mn-lt"/>
                <a:ea typeface="+mn-ea"/>
                <a:cs typeface="+mn-cs"/>
              </a:rPr>
              <a:t>Hardware </a:t>
            </a:r>
            <a:r>
              <a:rPr lang="es-419" sz="1200" b="1" i="0" u="none" strike="noStrike" kern="1200" baseline="0" dirty="0" err="1" smtClean="0">
                <a:solidFill>
                  <a:schemeClr val="tx1"/>
                </a:solidFill>
                <a:latin typeface="+mn-lt"/>
                <a:ea typeface="+mn-ea"/>
                <a:cs typeface="+mn-cs"/>
              </a:rPr>
              <a:t>Setup</a:t>
            </a:r>
            <a:r>
              <a:rPr lang="es-419" sz="1200" b="1" i="0" u="none" strike="noStrike" kern="1200" baseline="0" dirty="0" smtClean="0">
                <a:solidFill>
                  <a:schemeClr val="tx1"/>
                </a:solidFill>
                <a:latin typeface="+mn-lt"/>
                <a:ea typeface="+mn-ea"/>
                <a:cs typeface="+mn-cs"/>
              </a:rPr>
              <a:t>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must be connected to a power supply and, in the default configuration, to the host PC for JTAG programming over USB (i.e. the USB-A </a:t>
            </a:r>
            <a:r>
              <a:rPr lang="en-US" sz="1200" b="0" i="1" u="none" strike="noStrike" kern="1200" baseline="0" dirty="0" smtClean="0">
                <a:solidFill>
                  <a:schemeClr val="tx1"/>
                </a:solidFill>
                <a:latin typeface="+mn-lt"/>
                <a:ea typeface="+mn-ea"/>
                <a:cs typeface="+mn-cs"/>
              </a:rPr>
              <a:t>to </a:t>
            </a:r>
            <a:r>
              <a:rPr lang="en-US" sz="1200" b="0" i="0" u="none" strike="noStrike" kern="1200" baseline="0" dirty="0" smtClean="0">
                <a:solidFill>
                  <a:schemeClr val="tx1"/>
                </a:solidFill>
                <a:latin typeface="+mn-lt"/>
                <a:ea typeface="+mn-ea"/>
                <a:cs typeface="+mn-cs"/>
              </a:rPr>
              <a:t>micro-USB-B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connection). An additional connection should be made if intending to use the UART to facilitate simple board-PC communication using the Terminal application. The locations of these two connectors on 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are shown in Figure 6.3. Note that there is also a third micro-USB port which is reserved for connecting USB peripherals, if used (this can be seen at the bottom of the photograph). </a:t>
            </a:r>
          </a:p>
          <a:p>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important to note that the correct device drivers must be installed in order to use the USB-UART connection. These can be sourced from Cypress, and full details of the installation process can be found in [2], including links to download the relevant driver files. </a:t>
            </a:r>
          </a:p>
          <a:p>
            <a:endParaRPr lang="es-419" dirty="0"/>
          </a:p>
        </p:txBody>
      </p:sp>
      <p:sp>
        <p:nvSpPr>
          <p:cNvPr id="4" name="Marcador de número de diapositiva 3"/>
          <p:cNvSpPr>
            <a:spLocks noGrp="1"/>
          </p:cNvSpPr>
          <p:nvPr>
            <p:ph type="sldNum" sz="quarter" idx="10"/>
          </p:nvPr>
        </p:nvSpPr>
        <p:spPr/>
        <p:txBody>
          <a:bodyPr/>
          <a:lstStyle/>
          <a:p>
            <a:fld id="{59DA4716-8A64-4461-B43D-5C470D9A0BA7}" type="slidenum">
              <a:rPr lang="es-419" smtClean="0"/>
              <a:t>3</a:t>
            </a:fld>
            <a:endParaRPr lang="es-419"/>
          </a:p>
        </p:txBody>
      </p:sp>
    </p:spTree>
    <p:extLst>
      <p:ext uri="{BB962C8B-B14F-4D97-AF65-F5344CB8AC3E}">
        <p14:creationId xmlns:p14="http://schemas.microsoft.com/office/powerpoint/2010/main" val="1337845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200" b="1" i="0" u="none" strike="noStrike" kern="1200" baseline="0" dirty="0" err="1" smtClean="0">
                <a:solidFill>
                  <a:schemeClr val="tx1"/>
                </a:solidFill>
                <a:latin typeface="+mn-lt"/>
                <a:ea typeface="+mn-ea"/>
                <a:cs typeface="+mn-cs"/>
              </a:rPr>
              <a:t>Programming</a:t>
            </a:r>
            <a:r>
              <a:rPr lang="es-419" sz="1200" b="1" i="0" u="none" strike="noStrike" kern="1200" baseline="0" dirty="0" smtClean="0">
                <a:solidFill>
                  <a:schemeClr val="tx1"/>
                </a:solidFill>
                <a:latin typeface="+mn-lt"/>
                <a:ea typeface="+mn-ea"/>
                <a:cs typeface="+mn-cs"/>
              </a:rPr>
              <a:t> </a:t>
            </a:r>
            <a:r>
              <a:rPr lang="es-419" sz="1200" b="1" i="0" u="none" strike="noStrike" kern="1200" baseline="0" dirty="0" err="1" smtClean="0">
                <a:solidFill>
                  <a:schemeClr val="tx1"/>
                </a:solidFill>
                <a:latin typeface="+mn-lt"/>
                <a:ea typeface="+mn-ea"/>
                <a:cs typeface="+mn-cs"/>
              </a:rPr>
              <a:t>the</a:t>
            </a:r>
            <a:r>
              <a:rPr lang="es-419" sz="1200" b="1" i="0" u="none" strike="noStrike" kern="1200" baseline="0" dirty="0" smtClean="0">
                <a:solidFill>
                  <a:schemeClr val="tx1"/>
                </a:solidFill>
                <a:latin typeface="+mn-lt"/>
                <a:ea typeface="+mn-ea"/>
                <a:cs typeface="+mn-cs"/>
              </a:rPr>
              <a:t> </a:t>
            </a:r>
            <a:r>
              <a:rPr lang="es-419" sz="1200" b="1" i="0" u="none" strike="noStrike" kern="1200" baseline="0" dirty="0" err="1" smtClean="0">
                <a:solidFill>
                  <a:schemeClr val="tx1"/>
                </a:solidFill>
                <a:latin typeface="+mn-lt"/>
                <a:ea typeface="+mn-ea"/>
                <a:cs typeface="+mn-cs"/>
              </a:rPr>
              <a:t>ZedBoard</a:t>
            </a:r>
            <a:r>
              <a:rPr lang="es-419" sz="1200" b="1" i="0" u="none" strike="noStrike" kern="1200" baseline="0" dirty="0" smtClean="0">
                <a:solidFill>
                  <a:schemeClr val="tx1"/>
                </a:solidFill>
                <a:latin typeface="+mn-lt"/>
                <a:ea typeface="+mn-ea"/>
                <a:cs typeface="+mn-cs"/>
              </a:rPr>
              <a:t>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can be programmed in four different ways. These are:</a:t>
            </a:r>
          </a:p>
          <a:p>
            <a:r>
              <a:rPr lang="en-US" sz="1200" b="0" i="0" u="none" strike="noStrike" kern="1200" baseline="0" dirty="0" smtClean="0">
                <a:solidFill>
                  <a:schemeClr val="tx1"/>
                </a:solidFill>
                <a:latin typeface="+mn-lt"/>
                <a:ea typeface="+mn-ea"/>
                <a:cs typeface="+mn-cs"/>
              </a:rPr>
              <a:t>•</a:t>
            </a:r>
            <a:r>
              <a:rPr lang="en-US" sz="1200" b="1" i="1" u="none" strike="noStrike" kern="1200" baseline="0" dirty="0" smtClean="0">
                <a:solidFill>
                  <a:schemeClr val="tx1"/>
                </a:solidFill>
                <a:latin typeface="+mn-lt"/>
                <a:ea typeface="+mn-ea"/>
                <a:cs typeface="+mn-cs"/>
              </a:rPr>
              <a:t>USB-JTAG </a:t>
            </a:r>
            <a:r>
              <a:rPr lang="en-US" sz="1200" b="0" i="0" u="none" strike="noStrike" kern="1200" baseline="0" dirty="0" smtClean="0">
                <a:solidFill>
                  <a:schemeClr val="tx1"/>
                </a:solidFill>
                <a:latin typeface="+mn-lt"/>
                <a:ea typeface="+mn-ea"/>
                <a:cs typeface="+mn-cs"/>
              </a:rPr>
              <a:t>— This is the default and most straightforward method of programming 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given that it can be done directly over the USB-micro-USB cable supplied in 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kit. </a:t>
            </a:r>
          </a:p>
          <a:p>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r>
              <a:rPr lang="en-US" sz="1200" b="1" i="1" u="none" strike="noStrike" kern="1200" baseline="0" dirty="0" smtClean="0">
                <a:solidFill>
                  <a:schemeClr val="tx1"/>
                </a:solidFill>
                <a:latin typeface="+mn-lt"/>
                <a:ea typeface="+mn-ea"/>
                <a:cs typeface="+mn-cs"/>
              </a:rPr>
              <a:t>Traditional JTAG </a:t>
            </a:r>
            <a:r>
              <a:rPr lang="en-US" sz="1200" b="0" i="0" u="none" strike="noStrike" kern="1200" baseline="0" dirty="0" smtClean="0">
                <a:solidFill>
                  <a:schemeClr val="tx1"/>
                </a:solidFill>
                <a:latin typeface="+mn-lt"/>
                <a:ea typeface="+mn-ea"/>
                <a:cs typeface="+mn-cs"/>
              </a:rPr>
              <a:t>— A Xilinx JTAG connector is available on the board and may be used in place of the USB-JTAG connection, if desired. This will require a different type of cable than is included in 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kit: a </a:t>
            </a:r>
            <a:r>
              <a:rPr lang="en-US" sz="1200" b="0" i="1" u="none" strike="noStrike" kern="1200" baseline="0" dirty="0" smtClean="0">
                <a:solidFill>
                  <a:schemeClr val="tx1"/>
                </a:solidFill>
                <a:latin typeface="+mn-lt"/>
                <a:ea typeface="+mn-ea"/>
                <a:cs typeface="+mn-cs"/>
              </a:rPr>
              <a:t>Xilinx Platform USB </a:t>
            </a:r>
            <a:r>
              <a:rPr lang="en-US" sz="1200" b="0" i="0" u="none" strike="noStrike" kern="1200" baseline="0" dirty="0" smtClean="0">
                <a:solidFill>
                  <a:schemeClr val="tx1"/>
                </a:solidFill>
                <a:latin typeface="+mn-lt"/>
                <a:ea typeface="+mn-ea"/>
                <a:cs typeface="+mn-cs"/>
              </a:rPr>
              <a:t>cable [11], or a </a:t>
            </a:r>
            <a:r>
              <a:rPr lang="en-US" sz="1200" b="0" i="1" u="none" strike="noStrike" kern="1200" baseline="0" dirty="0" err="1" smtClean="0">
                <a:solidFill>
                  <a:schemeClr val="tx1"/>
                </a:solidFill>
                <a:latin typeface="+mn-lt"/>
                <a:ea typeface="+mn-ea"/>
                <a:cs typeface="+mn-cs"/>
              </a:rPr>
              <a:t>Digilent</a:t>
            </a:r>
            <a:r>
              <a:rPr lang="en-US" sz="1200" b="0" i="1" u="none" strike="noStrike" kern="1200" baseline="0" dirty="0" smtClean="0">
                <a:solidFill>
                  <a:schemeClr val="tx1"/>
                </a:solidFill>
                <a:latin typeface="+mn-lt"/>
                <a:ea typeface="+mn-ea"/>
                <a:cs typeface="+mn-cs"/>
              </a:rPr>
              <a:t> USB-JTAG programming cable </a:t>
            </a:r>
            <a:r>
              <a:rPr lang="en-US" sz="1200" b="0" i="0" u="none" strike="noStrike" kern="1200" baseline="0" dirty="0" smtClean="0">
                <a:solidFill>
                  <a:schemeClr val="tx1"/>
                </a:solidFill>
                <a:latin typeface="+mn-lt"/>
                <a:ea typeface="+mn-ea"/>
                <a:cs typeface="+mn-cs"/>
              </a:rPr>
              <a:t>[10].</a:t>
            </a:r>
          </a:p>
          <a:p>
            <a:r>
              <a:rPr lang="en-US" sz="1200" b="0" i="0" u="none" strike="noStrike" kern="1200" baseline="0" dirty="0" smtClean="0">
                <a:solidFill>
                  <a:schemeClr val="tx1"/>
                </a:solidFill>
                <a:latin typeface="+mn-lt"/>
                <a:ea typeface="+mn-ea"/>
                <a:cs typeface="+mn-cs"/>
              </a:rPr>
              <a:t>•</a:t>
            </a:r>
            <a:r>
              <a:rPr lang="en-US" sz="1200" b="1" i="1" u="none" strike="noStrike" kern="1200" baseline="0" dirty="0" smtClean="0">
                <a:solidFill>
                  <a:schemeClr val="tx1"/>
                </a:solidFill>
                <a:latin typeface="+mn-lt"/>
                <a:ea typeface="+mn-ea"/>
                <a:cs typeface="+mn-cs"/>
              </a:rPr>
              <a:t>Quad-SPI flash memory </a:t>
            </a:r>
            <a:r>
              <a:rPr lang="en-US" sz="1200" b="0" i="0" u="none" strike="noStrike" kern="1200" baseline="0" dirty="0" smtClean="0">
                <a:solidFill>
                  <a:schemeClr val="tx1"/>
                </a:solidFill>
                <a:latin typeface="+mn-lt"/>
                <a:ea typeface="+mn-ea"/>
                <a:cs typeface="+mn-cs"/>
              </a:rPr>
              <a:t>— The flash memory on the board is non-volatile and therefore can be used to store configuration data which persists when the board is powered off. Using this method removes the requirement for a wired connection to program the </a:t>
            </a:r>
            <a:r>
              <a:rPr lang="en-US" sz="1200" b="0" i="0" u="none" strike="noStrike" kern="1200" baseline="0" dirty="0" err="1" smtClean="0">
                <a:solidFill>
                  <a:schemeClr val="tx1"/>
                </a:solidFill>
                <a:latin typeface="+mn-lt"/>
                <a:ea typeface="+mn-ea"/>
                <a:cs typeface="+mn-cs"/>
              </a:rPr>
              <a:t>Zynq</a:t>
            </a:r>
            <a:r>
              <a:rPr lang="en-US" sz="1200" b="0" i="0" u="none" strike="noStrike" kern="1200" baseline="0" dirty="0" smtClean="0">
                <a:solidFill>
                  <a:schemeClr val="tx1"/>
                </a:solidFill>
                <a:latin typeface="+mn-lt"/>
                <a:ea typeface="+mn-ea"/>
                <a:cs typeface="+mn-cs"/>
              </a:rPr>
              <a:t> device. </a:t>
            </a:r>
          </a:p>
          <a:p>
            <a:r>
              <a:rPr lang="en-US" sz="1200" b="0" i="0" u="none" strike="noStrike" kern="1200" baseline="0" dirty="0" smtClean="0">
                <a:solidFill>
                  <a:schemeClr val="tx1"/>
                </a:solidFill>
                <a:latin typeface="+mn-lt"/>
                <a:ea typeface="+mn-ea"/>
                <a:cs typeface="+mn-cs"/>
              </a:rPr>
              <a:t>•</a:t>
            </a:r>
            <a:r>
              <a:rPr lang="en-US" sz="1200" b="1" i="1" u="none" strike="noStrike" kern="1200" baseline="0" dirty="0" smtClean="0">
                <a:solidFill>
                  <a:schemeClr val="tx1"/>
                </a:solidFill>
                <a:latin typeface="+mn-lt"/>
                <a:ea typeface="+mn-ea"/>
                <a:cs typeface="+mn-cs"/>
              </a:rPr>
              <a:t>SD card </a:t>
            </a:r>
            <a:r>
              <a:rPr lang="en-US" sz="1200" b="0" i="0" u="none" strike="noStrike" kern="1200" baseline="0" dirty="0" smtClean="0">
                <a:solidFill>
                  <a:schemeClr val="tx1"/>
                </a:solidFill>
                <a:latin typeface="+mn-lt"/>
                <a:ea typeface="+mn-ea"/>
                <a:cs typeface="+mn-cs"/>
              </a:rPr>
              <a:t>— There is an SD slot on the underside of 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This facility can be used to program the </a:t>
            </a:r>
            <a:r>
              <a:rPr lang="en-US" sz="1200" b="0" i="0" u="none" strike="noStrike" kern="1200" baseline="0" dirty="0" err="1" smtClean="0">
                <a:solidFill>
                  <a:schemeClr val="tx1"/>
                </a:solidFill>
                <a:latin typeface="+mn-lt"/>
                <a:ea typeface="+mn-ea"/>
                <a:cs typeface="+mn-cs"/>
              </a:rPr>
              <a:t>Zynq</a:t>
            </a:r>
            <a:r>
              <a:rPr lang="en-US" sz="1200" b="0" i="0" u="none" strike="noStrike" kern="1200" baseline="0" dirty="0" smtClean="0">
                <a:solidFill>
                  <a:schemeClr val="tx1"/>
                </a:solidFill>
                <a:latin typeface="+mn-lt"/>
                <a:ea typeface="+mn-ea"/>
                <a:cs typeface="+mn-cs"/>
              </a:rPr>
              <a:t> with files stored on the SD card, thus requiring no wired connections for programming. This method is featured in 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Getting Started Guide </a:t>
            </a:r>
            <a:r>
              <a:rPr lang="en-US" sz="1200" b="0" i="0" u="none" strike="noStrike" kern="1200" baseline="0" dirty="0" smtClean="0">
                <a:solidFill>
                  <a:schemeClr val="tx1"/>
                </a:solidFill>
                <a:latin typeface="+mn-lt"/>
                <a:ea typeface="+mn-ea"/>
                <a:cs typeface="+mn-cs"/>
              </a:rPr>
              <a:t>[6]. </a:t>
            </a:r>
          </a:p>
          <a:p>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Notably, the JTAG methods are ideal for the development phase, when it is convenient to establish a USB / JTAG connection between the development PC and 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The other two methods are more portable, and ultimately more representative of the type of programming method which would be used in the field. It is also significant that JTAG is a non-secure mechanism, while the other methods are secure; this is another factor in </a:t>
            </a:r>
            <a:r>
              <a:rPr lang="en-US" sz="1200" b="0" i="0" u="none" strike="noStrike" kern="1200" baseline="0" dirty="0" err="1" smtClean="0">
                <a:solidFill>
                  <a:schemeClr val="tx1"/>
                </a:solidFill>
                <a:latin typeface="+mn-lt"/>
                <a:ea typeface="+mn-ea"/>
                <a:cs typeface="+mn-cs"/>
              </a:rPr>
              <a:t>favour</a:t>
            </a:r>
            <a:r>
              <a:rPr lang="en-US" sz="1200" b="0" i="0" u="none" strike="noStrike" kern="1200" baseline="0" dirty="0" smtClean="0">
                <a:solidFill>
                  <a:schemeClr val="tx1"/>
                </a:solidFill>
                <a:latin typeface="+mn-lt"/>
                <a:ea typeface="+mn-ea"/>
                <a:cs typeface="+mn-cs"/>
              </a:rPr>
              <a:t> of the flash and SD-based configuration methods when outside the lab environment. Booting will be discussed in detail in Chapter 24, in the context of Linux-based systems. </a:t>
            </a: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user specifies the method of booting / programming via a set of jumper pins, which are positioned above the </a:t>
            </a:r>
            <a:r>
              <a:rPr lang="en-US" sz="1200" b="0" i="1" u="none" strike="noStrike" kern="1200" baseline="0" dirty="0" err="1" smtClean="0">
                <a:solidFill>
                  <a:schemeClr val="tx1"/>
                </a:solidFill>
                <a:latin typeface="+mn-lt"/>
                <a:ea typeface="+mn-ea"/>
                <a:cs typeface="+mn-cs"/>
              </a:rPr>
              <a:t>Digilent</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logo, as clarified in Figure 6.4. Of the five jumpers in the group, the central three are used to define the source for programming the board (JTAG, flash memory, or SD card), the jumper on the far right controls the JTAG mode, and the jumper on the far left determines whether the internal PLL is used. </a:t>
            </a:r>
          </a:p>
          <a:p>
            <a:r>
              <a:rPr lang="en-US" sz="1200" b="0" i="0" u="none" strike="noStrike" kern="1200" baseline="0" dirty="0" smtClean="0">
                <a:solidFill>
                  <a:schemeClr val="tx1"/>
                </a:solidFill>
                <a:latin typeface="+mn-lt"/>
                <a:ea typeface="+mn-ea"/>
                <a:cs typeface="+mn-cs"/>
              </a:rPr>
              <a:t>These last two options require further clarification. The JTAG mode refers to the method of debugging using JTAG; this can either be </a:t>
            </a:r>
            <a:r>
              <a:rPr lang="en-US" sz="1200" b="0" i="1" u="none" strike="noStrike" kern="1200" baseline="0" dirty="0" smtClean="0">
                <a:solidFill>
                  <a:schemeClr val="tx1"/>
                </a:solidFill>
                <a:latin typeface="+mn-lt"/>
                <a:ea typeface="+mn-ea"/>
                <a:cs typeface="+mn-cs"/>
              </a:rPr>
              <a:t>cascaded</a:t>
            </a:r>
            <a:r>
              <a:rPr lang="en-US" sz="1200" b="0" i="0" u="none" strike="noStrike" kern="1200" baseline="0" dirty="0" smtClean="0">
                <a:solidFill>
                  <a:schemeClr val="tx1"/>
                </a:solidFill>
                <a:latin typeface="+mn-lt"/>
                <a:ea typeface="+mn-ea"/>
                <a:cs typeface="+mn-cs"/>
              </a:rPr>
              <a:t>, in which case a single JTAG connection is used to interface to the debug access ports in both the PS and PL, or </a:t>
            </a:r>
            <a:r>
              <a:rPr lang="en-US" sz="1200" b="0" i="1" u="none" strike="noStrike" kern="1200" baseline="0" dirty="0" smtClean="0">
                <a:solidFill>
                  <a:schemeClr val="tx1"/>
                </a:solidFill>
                <a:latin typeface="+mn-lt"/>
                <a:ea typeface="+mn-ea"/>
                <a:cs typeface="+mn-cs"/>
              </a:rPr>
              <a:t>independent</a:t>
            </a:r>
            <a:r>
              <a:rPr lang="en-US" sz="1200" b="0" i="0" u="none" strike="noStrike" kern="1200" baseline="0" dirty="0" smtClean="0">
                <a:solidFill>
                  <a:schemeClr val="tx1"/>
                </a:solidFill>
                <a:latin typeface="+mn-lt"/>
                <a:ea typeface="+mn-ea"/>
                <a:cs typeface="+mn-cs"/>
              </a:rPr>
              <a:t>, wherein the debug access ports in the PS and PL are accessed separately, requiring one cable for each. The PLL mode determines whether the process of configuring the device includes a phase of waiting for the PLL to lock, before starting the boot process. The alternative is to bypass the PLL, but in this case, booting takes longer. </a:t>
            </a:r>
          </a:p>
          <a:p>
            <a:r>
              <a:rPr lang="en-US" sz="1200" b="0" i="0" u="none" strike="noStrike" kern="1200" baseline="0" dirty="0" smtClean="0">
                <a:solidFill>
                  <a:schemeClr val="tx1"/>
                </a:solidFill>
                <a:latin typeface="+mn-lt"/>
                <a:ea typeface="+mn-ea"/>
                <a:cs typeface="+mn-cs"/>
              </a:rPr>
              <a:t>Extensive further information about configuration options and processes is available in the </a:t>
            </a:r>
            <a:r>
              <a:rPr lang="en-US" sz="1200" b="0" i="1" u="none" strike="noStrike" kern="1200" baseline="0" dirty="0" smtClean="0">
                <a:solidFill>
                  <a:schemeClr val="tx1"/>
                </a:solidFill>
                <a:latin typeface="+mn-lt"/>
                <a:ea typeface="+mn-ea"/>
                <a:cs typeface="+mn-cs"/>
              </a:rPr>
              <a:t>Zynq-7000 Technical Reference Manual </a:t>
            </a:r>
            <a:r>
              <a:rPr lang="en-US" sz="1200" b="0" i="0" u="none" strike="noStrike" kern="1200" baseline="0" dirty="0" smtClean="0">
                <a:solidFill>
                  <a:schemeClr val="tx1"/>
                </a:solidFill>
                <a:latin typeface="+mn-lt"/>
                <a:ea typeface="+mn-ea"/>
                <a:cs typeface="+mn-cs"/>
              </a:rPr>
              <a:t>[13].</a:t>
            </a:r>
          </a:p>
          <a:p>
            <a:r>
              <a:rPr lang="en-US" sz="1200" b="0" i="0" u="none" strike="noStrike" kern="1200" baseline="0" dirty="0" smtClean="0">
                <a:solidFill>
                  <a:schemeClr val="tx1"/>
                </a:solidFill>
                <a:latin typeface="+mn-lt"/>
                <a:ea typeface="+mn-ea"/>
                <a:cs typeface="+mn-cs"/>
              </a:rPr>
              <a:t>Table 6.1 specifies permitted jumper settings, and selected examples are also given in Figure 6.5.</a:t>
            </a:r>
            <a:endParaRPr lang="es-419" dirty="0"/>
          </a:p>
        </p:txBody>
      </p:sp>
      <p:sp>
        <p:nvSpPr>
          <p:cNvPr id="4" name="Marcador de número de diapositiva 3"/>
          <p:cNvSpPr>
            <a:spLocks noGrp="1"/>
          </p:cNvSpPr>
          <p:nvPr>
            <p:ph type="sldNum" sz="quarter" idx="10"/>
          </p:nvPr>
        </p:nvSpPr>
        <p:spPr/>
        <p:txBody>
          <a:bodyPr/>
          <a:lstStyle/>
          <a:p>
            <a:fld id="{59DA4716-8A64-4461-B43D-5C470D9A0BA7}" type="slidenum">
              <a:rPr lang="es-419" smtClean="0"/>
              <a:t>5</a:t>
            </a:fld>
            <a:endParaRPr lang="es-419"/>
          </a:p>
        </p:txBody>
      </p:sp>
    </p:spTree>
    <p:extLst>
      <p:ext uri="{BB962C8B-B14F-4D97-AF65-F5344CB8AC3E}">
        <p14:creationId xmlns:p14="http://schemas.microsoft.com/office/powerpoint/2010/main" val="125494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err="1" smtClean="0"/>
              <a:t>andwidth</a:t>
            </a:r>
            <a:r>
              <a:rPr lang="es-419" dirty="0" smtClean="0"/>
              <a:t>: </a:t>
            </a:r>
          </a:p>
          <a:p>
            <a:r>
              <a:rPr lang="es-419" dirty="0" smtClean="0"/>
              <a:t>Default </a:t>
            </a:r>
            <a:r>
              <a:rPr lang="es-419" dirty="0" err="1" smtClean="0"/>
              <a:t>clock</a:t>
            </a:r>
            <a:r>
              <a:rPr lang="es-419" dirty="0" smtClean="0"/>
              <a:t> 533MHz</a:t>
            </a:r>
          </a:p>
          <a:p>
            <a:r>
              <a:rPr lang="es-419" dirty="0" smtClean="0"/>
              <a:t>Total</a:t>
            </a:r>
            <a:r>
              <a:rPr lang="es-419" baseline="0" dirty="0" smtClean="0"/>
              <a:t> </a:t>
            </a:r>
            <a:r>
              <a:rPr lang="es-419" baseline="0" dirty="0" err="1" smtClean="0"/>
              <a:t>Bw</a:t>
            </a:r>
            <a:endParaRPr lang="es-419" baseline="0" dirty="0" smtClean="0"/>
          </a:p>
          <a:p>
            <a:r>
              <a:rPr lang="es-419" baseline="0" smtClean="0"/>
              <a:t>4 * 533 * 2 = 4.2 GB/s</a:t>
            </a:r>
            <a:endParaRPr lang="es-419" smtClean="0"/>
          </a:p>
          <a:p>
            <a:endParaRPr lang="es-419" dirty="0"/>
          </a:p>
        </p:txBody>
      </p:sp>
      <p:sp>
        <p:nvSpPr>
          <p:cNvPr id="4" name="Marcador de número de diapositiva 3"/>
          <p:cNvSpPr>
            <a:spLocks noGrp="1"/>
          </p:cNvSpPr>
          <p:nvPr>
            <p:ph type="sldNum" sz="quarter" idx="10"/>
          </p:nvPr>
        </p:nvSpPr>
        <p:spPr/>
        <p:txBody>
          <a:bodyPr/>
          <a:lstStyle/>
          <a:p>
            <a:fld id="{59DA4716-8A64-4461-B43D-5C470D9A0BA7}" type="slidenum">
              <a:rPr lang="es-419" smtClean="0"/>
              <a:t>6</a:t>
            </a:fld>
            <a:endParaRPr lang="es-419"/>
          </a:p>
        </p:txBody>
      </p:sp>
    </p:spTree>
    <p:extLst>
      <p:ext uri="{BB962C8B-B14F-4D97-AF65-F5344CB8AC3E}">
        <p14:creationId xmlns:p14="http://schemas.microsoft.com/office/powerpoint/2010/main" val="27268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200" b="1" i="0" u="none" strike="noStrike" kern="1200" baseline="0" dirty="0" smtClean="0">
                <a:solidFill>
                  <a:schemeClr val="tx1"/>
                </a:solidFill>
                <a:latin typeface="+mn-lt"/>
                <a:ea typeface="+mn-ea"/>
                <a:cs typeface="+mn-cs"/>
              </a:rPr>
              <a:t>DDR3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includes two Micron DDR3 128 Megabit x 16 memory components creating a 32-bit interface, totaling 512 MB. </a:t>
            </a:r>
          </a:p>
          <a:p>
            <a:r>
              <a:rPr lang="en-US" sz="1200" b="0" i="0" u="none" strike="noStrike" kern="1200" baseline="0" dirty="0" smtClean="0">
                <a:solidFill>
                  <a:schemeClr val="tx1"/>
                </a:solidFill>
                <a:latin typeface="+mn-lt"/>
                <a:ea typeface="+mn-ea"/>
                <a:cs typeface="+mn-cs"/>
              </a:rPr>
              <a:t>The multi-protocol DDR memory controller is configured for 32-bit wide accesses to a 512 MB address space. The PS incorporates both the DDR controller and the associated PHY, including its own set of dedicated I/</a:t>
            </a:r>
            <a:r>
              <a:rPr lang="en-US" sz="1200" b="0" i="0" u="none" strike="noStrike" kern="1200" baseline="0" dirty="0" err="1" smtClean="0">
                <a:solidFill>
                  <a:schemeClr val="tx1"/>
                </a:solidFill>
                <a:latin typeface="+mn-lt"/>
                <a:ea typeface="+mn-ea"/>
                <a:cs typeface="+mn-cs"/>
              </a:rPr>
              <a:t>Os</a:t>
            </a:r>
            <a:r>
              <a:rPr lang="en-US" sz="1200" b="0" i="0" u="none" strike="noStrike" kern="1200" baseline="0" dirty="0" smtClean="0">
                <a:solidFill>
                  <a:schemeClr val="tx1"/>
                </a:solidFill>
                <a:latin typeface="+mn-lt"/>
                <a:ea typeface="+mn-ea"/>
                <a:cs typeface="+mn-cs"/>
              </a:rPr>
              <a:t>. DDR3 memory interface speeds up to 533MHz (1066Mbs) are supported. </a:t>
            </a:r>
          </a:p>
          <a:p>
            <a:r>
              <a:rPr lang="en-US" sz="1200" b="0" i="0" u="none" strike="noStrike" kern="1200" baseline="0" dirty="0" smtClean="0">
                <a:solidFill>
                  <a:schemeClr val="tx1"/>
                </a:solidFill>
                <a:latin typeface="+mn-lt"/>
                <a:ea typeface="+mn-ea"/>
                <a:cs typeface="+mn-cs"/>
              </a:rPr>
              <a:t>The DDR3 uses 1.5V SSTL-compatible inputs. DDR3 Termination is utilized on 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The Zynq-7000 AP </a:t>
            </a:r>
            <a:r>
              <a:rPr lang="en-US" sz="1200" b="0" i="0" u="none" strike="noStrike" kern="1200" baseline="0" dirty="0" err="1" smtClean="0">
                <a:solidFill>
                  <a:schemeClr val="tx1"/>
                </a:solidFill>
                <a:latin typeface="+mn-lt"/>
                <a:ea typeface="+mn-ea"/>
                <a:cs typeface="+mn-cs"/>
              </a:rPr>
              <a:t>SoC</a:t>
            </a:r>
            <a:r>
              <a:rPr lang="en-US" sz="1200" b="0" i="0" u="none" strike="noStrike" kern="1200" baseline="0" dirty="0" smtClean="0">
                <a:solidFill>
                  <a:schemeClr val="tx1"/>
                </a:solidFill>
                <a:latin typeface="+mn-lt"/>
                <a:ea typeface="+mn-ea"/>
                <a:cs typeface="+mn-cs"/>
              </a:rPr>
              <a:t> and DDR3 have been placed close together keeping traces short and matched. </a:t>
            </a:r>
          </a:p>
          <a:p>
            <a:r>
              <a:rPr lang="en-US" sz="1200" b="0" i="0" u="none" strike="noStrike" kern="1200" baseline="0" dirty="0" smtClean="0">
                <a:solidFill>
                  <a:schemeClr val="tx1"/>
                </a:solidFill>
                <a:latin typeface="+mn-lt"/>
                <a:ea typeface="+mn-ea"/>
                <a:cs typeface="+mn-cs"/>
              </a:rPr>
              <a:t>QSPI</a:t>
            </a: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features a 4-bit SPI (quad-SPI) serial NOR flash. The </a:t>
            </a:r>
            <a:r>
              <a:rPr lang="en-US" sz="1200" b="0" i="0" u="none" strike="noStrike" kern="1200" baseline="0" dirty="0" err="1" smtClean="0">
                <a:solidFill>
                  <a:schemeClr val="tx1"/>
                </a:solidFill>
                <a:latin typeface="+mn-lt"/>
                <a:ea typeface="+mn-ea"/>
                <a:cs typeface="+mn-cs"/>
              </a:rPr>
              <a:t>Spansion</a:t>
            </a:r>
            <a:r>
              <a:rPr lang="en-US" sz="1200" b="0" i="0" u="none" strike="noStrike" kern="1200" baseline="0" dirty="0" smtClean="0">
                <a:solidFill>
                  <a:schemeClr val="tx1"/>
                </a:solidFill>
                <a:latin typeface="+mn-lt"/>
                <a:ea typeface="+mn-ea"/>
                <a:cs typeface="+mn-cs"/>
              </a:rPr>
              <a:t> S25FL256S is used on this board. The Multi-I/O SPI Flash memory is used to provide non-volatile code, and data storage. It can be used to initialize the PS subsystem as well as configure the PL subsystem (</a:t>
            </a:r>
            <a:r>
              <a:rPr lang="en-US" sz="1200" b="0" i="0" u="none" strike="noStrike" kern="1200" baseline="0" dirty="0" err="1" smtClean="0">
                <a:solidFill>
                  <a:schemeClr val="tx1"/>
                </a:solidFill>
                <a:latin typeface="+mn-lt"/>
                <a:ea typeface="+mn-ea"/>
                <a:cs typeface="+mn-cs"/>
              </a:rPr>
              <a:t>bitstream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Spansion</a:t>
            </a:r>
            <a:r>
              <a:rPr lang="en-US" sz="1200" b="0" i="0" u="none" strike="noStrike" kern="1200" baseline="0" dirty="0" smtClean="0">
                <a:solidFill>
                  <a:schemeClr val="tx1"/>
                </a:solidFill>
                <a:latin typeface="+mn-lt"/>
                <a:ea typeface="+mn-ea"/>
                <a:cs typeface="+mn-cs"/>
              </a:rPr>
              <a:t> provides </a:t>
            </a:r>
            <a:r>
              <a:rPr lang="en-US" sz="1200" b="0" i="0" u="none" strike="noStrike" kern="1200" baseline="0" dirty="0" err="1" smtClean="0">
                <a:solidFill>
                  <a:schemeClr val="tx1"/>
                </a:solidFill>
                <a:latin typeface="+mn-lt"/>
                <a:ea typeface="+mn-ea"/>
                <a:cs typeface="+mn-cs"/>
              </a:rPr>
              <a:t>Spansion</a:t>
            </a:r>
            <a:r>
              <a:rPr lang="en-US" sz="1200" b="0" i="0" u="none" strike="noStrike" kern="1200" baseline="0" dirty="0" smtClean="0">
                <a:solidFill>
                  <a:schemeClr val="tx1"/>
                </a:solidFill>
                <a:latin typeface="+mn-lt"/>
                <a:ea typeface="+mn-ea"/>
                <a:cs typeface="+mn-cs"/>
              </a:rPr>
              <a:t> Flash File System (FFS) for use after booting the Zynq-7000 AP </a:t>
            </a:r>
            <a:r>
              <a:rPr lang="en-US" sz="1200" b="0" i="0" u="none" strike="noStrike" kern="1200" baseline="0" dirty="0" err="1" smtClean="0">
                <a:solidFill>
                  <a:schemeClr val="tx1"/>
                </a:solidFill>
                <a:latin typeface="+mn-lt"/>
                <a:ea typeface="+mn-ea"/>
                <a:cs typeface="+mn-cs"/>
              </a:rPr>
              <a:t>SoC.</a:t>
            </a:r>
            <a:r>
              <a:rPr lang="en-US" sz="1200" b="0" i="0" u="none" strike="noStrike" kern="1200" baseline="0" dirty="0" smtClean="0">
                <a:solidFill>
                  <a:schemeClr val="tx1"/>
                </a:solidFill>
                <a:latin typeface="+mn-lt"/>
                <a:ea typeface="+mn-ea"/>
                <a:cs typeface="+mn-cs"/>
              </a:rPr>
              <a:t> </a:t>
            </a:r>
          </a:p>
          <a:p>
            <a:r>
              <a:rPr lang="es-419" sz="1200" b="0" i="0" u="none" strike="noStrike" kern="1200" baseline="0" dirty="0" err="1" smtClean="0">
                <a:solidFill>
                  <a:schemeClr val="tx1"/>
                </a:solidFill>
                <a:latin typeface="+mn-lt"/>
                <a:ea typeface="+mn-ea"/>
                <a:cs typeface="+mn-cs"/>
              </a:rPr>
              <a:t>The</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relevant</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device</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attributes</a:t>
            </a:r>
            <a:r>
              <a:rPr lang="es-419" sz="1200" b="0" i="0" u="none" strike="noStrike" kern="1200" baseline="0" dirty="0" smtClean="0">
                <a:solidFill>
                  <a:schemeClr val="tx1"/>
                </a:solidFill>
                <a:latin typeface="+mn-lt"/>
                <a:ea typeface="+mn-ea"/>
                <a:cs typeface="+mn-cs"/>
              </a:rPr>
              <a:t> are: </a:t>
            </a:r>
          </a:p>
          <a:p>
            <a:r>
              <a:rPr lang="es-419" sz="1200" b="0" i="0" u="none" strike="noStrike" kern="1200" baseline="0" dirty="0" smtClean="0">
                <a:solidFill>
                  <a:schemeClr val="tx1"/>
                </a:solidFill>
                <a:latin typeface="+mn-lt"/>
                <a:ea typeface="+mn-ea"/>
                <a:cs typeface="+mn-cs"/>
              </a:rPr>
              <a:t>• 256Mbit </a:t>
            </a:r>
          </a:p>
          <a:p>
            <a:r>
              <a:rPr lang="en-US" sz="1200" b="0" i="0" u="none" strike="noStrike" kern="1200" baseline="0" dirty="0" smtClean="0">
                <a:solidFill>
                  <a:schemeClr val="tx1"/>
                </a:solidFill>
                <a:latin typeface="+mn-lt"/>
                <a:ea typeface="+mn-ea"/>
                <a:cs typeface="+mn-cs"/>
              </a:rPr>
              <a:t>• x1, x2, and x4 support </a:t>
            </a:r>
          </a:p>
          <a:p>
            <a:r>
              <a:rPr lang="en-US" sz="1200" b="0" i="0" u="none" strike="noStrike" kern="1200" baseline="0" dirty="0" smtClean="0">
                <a:solidFill>
                  <a:schemeClr val="tx1"/>
                </a:solidFill>
                <a:latin typeface="+mn-lt"/>
                <a:ea typeface="+mn-ea"/>
                <a:cs typeface="+mn-cs"/>
              </a:rPr>
              <a:t>• Speeds up to 104 MHz, supporting </a:t>
            </a:r>
            <a:r>
              <a:rPr lang="en-US" sz="1200" b="0" i="0" u="none" strike="noStrike" kern="1200" baseline="0" dirty="0" err="1" smtClean="0">
                <a:solidFill>
                  <a:schemeClr val="tx1"/>
                </a:solidFill>
                <a:latin typeface="+mn-lt"/>
                <a:ea typeface="+mn-ea"/>
                <a:cs typeface="+mn-cs"/>
              </a:rPr>
              <a:t>Zynq</a:t>
            </a:r>
            <a:r>
              <a:rPr lang="en-US" sz="1200" b="0" i="0" u="none" strike="noStrike" kern="1200" baseline="0" dirty="0" smtClean="0">
                <a:solidFill>
                  <a:schemeClr val="tx1"/>
                </a:solidFill>
                <a:latin typeface="+mn-lt"/>
                <a:ea typeface="+mn-ea"/>
                <a:cs typeface="+mn-cs"/>
              </a:rPr>
              <a:t> configuration rates @ 100 MHz o In Quad-SPI mode, this translates to 400Mbs </a:t>
            </a:r>
          </a:p>
          <a:p>
            <a:endParaRPr lang="es-419" sz="1200" b="0" i="0" u="none" strike="noStrike" kern="1200" baseline="0" dirty="0" smtClean="0">
              <a:solidFill>
                <a:schemeClr val="tx1"/>
              </a:solidFill>
              <a:latin typeface="+mn-lt"/>
              <a:ea typeface="+mn-ea"/>
              <a:cs typeface="+mn-cs"/>
            </a:endParaRPr>
          </a:p>
          <a:p>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Powered</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from</a:t>
            </a:r>
            <a:r>
              <a:rPr lang="es-419" sz="1200" b="0" i="0" u="none" strike="noStrike" kern="1200" baseline="0" dirty="0" smtClean="0">
                <a:solidFill>
                  <a:schemeClr val="tx1"/>
                </a:solidFill>
                <a:latin typeface="+mn-lt"/>
                <a:ea typeface="+mn-ea"/>
                <a:cs typeface="+mn-cs"/>
              </a:rPr>
              <a:t> 3.3V </a:t>
            </a:r>
          </a:p>
          <a:p>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SPI Flash connects to the Zynq-7000 AP </a:t>
            </a:r>
            <a:r>
              <a:rPr lang="en-US" sz="1200" b="0" i="0" u="none" strike="noStrike" kern="1200" baseline="0" dirty="0" err="1" smtClean="0">
                <a:solidFill>
                  <a:schemeClr val="tx1"/>
                </a:solidFill>
                <a:latin typeface="+mn-lt"/>
                <a:ea typeface="+mn-ea"/>
                <a:cs typeface="+mn-cs"/>
              </a:rPr>
              <a:t>SoC</a:t>
            </a:r>
            <a:r>
              <a:rPr lang="en-US" sz="1200" b="0" i="0" u="none" strike="noStrike" kern="1200" baseline="0" dirty="0" smtClean="0">
                <a:solidFill>
                  <a:schemeClr val="tx1"/>
                </a:solidFill>
                <a:latin typeface="+mn-lt"/>
                <a:ea typeface="+mn-ea"/>
                <a:cs typeface="+mn-cs"/>
              </a:rPr>
              <a:t> supporting up to Quad-I/O SPI interface. This requires connection to specific pins in MIO Bank 0/500, specifically MIO[1:6,8] as outlined in the </a:t>
            </a:r>
            <a:r>
              <a:rPr lang="en-US" sz="1200" b="0" i="0" u="none" strike="noStrike" kern="1200" baseline="0" dirty="0" err="1" smtClean="0">
                <a:solidFill>
                  <a:schemeClr val="tx1"/>
                </a:solidFill>
                <a:latin typeface="+mn-lt"/>
                <a:ea typeface="+mn-ea"/>
                <a:cs typeface="+mn-cs"/>
              </a:rPr>
              <a:t>Zynq</a:t>
            </a:r>
            <a:r>
              <a:rPr lang="en-US" sz="1200" b="0" i="0" u="none" strike="noStrike" kern="1200" baseline="0" dirty="0" smtClean="0">
                <a:solidFill>
                  <a:schemeClr val="tx1"/>
                </a:solidFill>
                <a:latin typeface="+mn-lt"/>
                <a:ea typeface="+mn-ea"/>
                <a:cs typeface="+mn-cs"/>
              </a:rPr>
              <a:t> datasheet. Quad-SPI feedback mode is used, thus </a:t>
            </a:r>
            <a:r>
              <a:rPr lang="en-US" sz="1200" b="0" i="0" u="none" strike="noStrike" kern="1200" baseline="0" dirty="0" err="1" smtClean="0">
                <a:solidFill>
                  <a:schemeClr val="tx1"/>
                </a:solidFill>
                <a:latin typeface="+mn-lt"/>
                <a:ea typeface="+mn-ea"/>
                <a:cs typeface="+mn-cs"/>
              </a:rPr>
              <a:t>qspi_sclk_fb_out</a:t>
            </a:r>
            <a:r>
              <a:rPr lang="en-US" sz="1200" b="0" i="0" u="none" strike="noStrike" kern="1200" baseline="0" dirty="0" smtClean="0">
                <a:solidFill>
                  <a:schemeClr val="tx1"/>
                </a:solidFill>
                <a:latin typeface="+mn-lt"/>
                <a:ea typeface="+mn-ea"/>
                <a:cs typeface="+mn-cs"/>
              </a:rPr>
              <a:t>/MIO[8] is connected </a:t>
            </a:r>
          </a:p>
          <a:p>
            <a:r>
              <a:rPr lang="es-419" sz="1200" b="1" i="0" u="none" strike="noStrike" kern="1200" baseline="0" dirty="0" smtClean="0">
                <a:solidFill>
                  <a:schemeClr val="tx1"/>
                </a:solidFill>
                <a:latin typeface="+mn-lt"/>
                <a:ea typeface="+mn-ea"/>
                <a:cs typeface="+mn-cs"/>
              </a:rPr>
              <a:t>SD </a:t>
            </a:r>
            <a:r>
              <a:rPr lang="es-419" sz="1200" b="1" i="0" u="none" strike="noStrike" kern="1200" baseline="0" dirty="0" err="1" smtClean="0">
                <a:solidFill>
                  <a:schemeClr val="tx1"/>
                </a:solidFill>
                <a:latin typeface="+mn-lt"/>
                <a:ea typeface="+mn-ea"/>
                <a:cs typeface="+mn-cs"/>
              </a:rPr>
              <a:t>Card</a:t>
            </a:r>
            <a:r>
              <a:rPr lang="es-419" sz="1200" b="1" i="0" u="none" strike="noStrike" kern="1200" baseline="0" dirty="0" smtClean="0">
                <a:solidFill>
                  <a:schemeClr val="tx1"/>
                </a:solidFill>
                <a:latin typeface="+mn-lt"/>
                <a:ea typeface="+mn-ea"/>
                <a:cs typeface="+mn-cs"/>
              </a:rPr>
              <a:t> Interface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Zynq</a:t>
            </a:r>
            <a:r>
              <a:rPr lang="en-US" sz="1200" b="0" i="0" u="none" strike="noStrike" kern="1200" baseline="0" dirty="0" smtClean="0">
                <a:solidFill>
                  <a:schemeClr val="tx1"/>
                </a:solidFill>
                <a:latin typeface="+mn-lt"/>
                <a:ea typeface="+mn-ea"/>
                <a:cs typeface="+mn-cs"/>
              </a:rPr>
              <a:t> PS SD/SDIO peripheral controls communication with 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SD Card (A 4GB Class 4 card is included in 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kit.) The SD card can be used for non-volatile external memory storage as well as booting the Zynq-7000 AP </a:t>
            </a:r>
            <a:r>
              <a:rPr lang="en-US" sz="1200" b="0" i="0" u="none" strike="noStrike" kern="1200" baseline="0" dirty="0" err="1" smtClean="0">
                <a:solidFill>
                  <a:schemeClr val="tx1"/>
                </a:solidFill>
                <a:latin typeface="+mn-lt"/>
                <a:ea typeface="+mn-ea"/>
                <a:cs typeface="+mn-cs"/>
              </a:rPr>
              <a:t>SoC.</a:t>
            </a:r>
            <a:r>
              <a:rPr lang="en-US" sz="1200" b="0" i="0" u="none" strike="noStrike" kern="1200" baseline="0" dirty="0" smtClean="0">
                <a:solidFill>
                  <a:schemeClr val="tx1"/>
                </a:solidFill>
                <a:latin typeface="+mn-lt"/>
                <a:ea typeface="+mn-ea"/>
                <a:cs typeface="+mn-cs"/>
              </a:rPr>
              <a:t> PS peripheral sd0 is connected through Bank 1/501 MIO[40-47], including, Card Detect and Write Protect. </a:t>
            </a:r>
          </a:p>
          <a:p>
            <a:r>
              <a:rPr lang="en-US" sz="1200" b="1" i="0" u="none" strike="noStrike" kern="1200" baseline="0" dirty="0" smtClean="0">
                <a:solidFill>
                  <a:schemeClr val="tx1"/>
                </a:solidFill>
                <a:latin typeface="+mn-lt"/>
                <a:ea typeface="+mn-ea"/>
                <a:cs typeface="+mn-cs"/>
              </a:rPr>
              <a:t>USB OTG </a:t>
            </a:r>
          </a:p>
          <a:p>
            <a:r>
              <a:rPr lang="en-US" sz="1200" b="0" i="0" u="none" strike="noStrike" kern="1200" baseline="0" dirty="0" smtClean="0">
                <a:solidFill>
                  <a:schemeClr val="tx1"/>
                </a:solidFill>
                <a:latin typeface="+mn-lt"/>
                <a:ea typeface="+mn-ea"/>
                <a:cs typeface="+mn-cs"/>
              </a:rPr>
              <a:t>The usb0 peripheral is used on the PS, connected through MIO[28-39] in MIO Bank 1/501. </a:t>
            </a:r>
          </a:p>
          <a:p>
            <a:r>
              <a:rPr lang="en-US" sz="1200" b="0" i="0" u="none" strike="noStrike" kern="1200" baseline="0" dirty="0" smtClean="0">
                <a:solidFill>
                  <a:schemeClr val="tx1"/>
                </a:solidFill>
                <a:latin typeface="+mn-lt"/>
                <a:ea typeface="+mn-ea"/>
                <a:cs typeface="+mn-cs"/>
              </a:rPr>
              <a:t>This USB port will not power the board. However,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provides 5V when in Host or OTG modes. REFCLK pin of TUSB1210 is tied to ground as the Zynq-7000 AP </a:t>
            </a:r>
            <a:r>
              <a:rPr lang="en-US" sz="1200" b="0" i="0" u="none" strike="noStrike" kern="1200" baseline="0" dirty="0" err="1" smtClean="0">
                <a:solidFill>
                  <a:schemeClr val="tx1"/>
                </a:solidFill>
                <a:latin typeface="+mn-lt"/>
                <a:ea typeface="+mn-ea"/>
                <a:cs typeface="+mn-cs"/>
              </a:rPr>
              <a:t>SoC</a:t>
            </a:r>
            <a:r>
              <a:rPr lang="en-US" sz="1200" b="0" i="0" u="none" strike="noStrike" kern="1200" baseline="0" dirty="0" smtClean="0">
                <a:solidFill>
                  <a:schemeClr val="tx1"/>
                </a:solidFill>
                <a:latin typeface="+mn-lt"/>
                <a:ea typeface="+mn-ea"/>
                <a:cs typeface="+mn-cs"/>
              </a:rPr>
              <a:t> will drive the CLOCK input of this part. </a:t>
            </a:r>
          </a:p>
          <a:p>
            <a:r>
              <a:rPr lang="es-419" sz="1200" b="1" i="0" u="none" strike="noStrike" kern="1200" baseline="0" dirty="0" smtClean="0">
                <a:solidFill>
                  <a:schemeClr val="tx1"/>
                </a:solidFill>
                <a:latin typeface="+mn-lt"/>
                <a:ea typeface="+mn-ea"/>
                <a:cs typeface="+mn-cs"/>
              </a:rPr>
              <a:t>USB-to-UART Bridge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implements a USB-to-UART bridge connected to a PS UART peripheral. A Cypress CY7C64225 USB-to-UART Bridge device allows connection to a host computer. The USB/UART device connects to the USB Micro B connector, J14, (TE 1981584-1) on the board. Only basic TXD/RXD connection is implemented. If flow control is required this can be added through Extended MIO on a PL-</a:t>
            </a:r>
            <a:r>
              <a:rPr lang="en-US" sz="1200" b="0" i="0" u="none" strike="noStrike" kern="1200" baseline="0" dirty="0" err="1" smtClean="0">
                <a:solidFill>
                  <a:schemeClr val="tx1"/>
                </a:solidFill>
                <a:latin typeface="+mn-lt"/>
                <a:ea typeface="+mn-ea"/>
                <a:cs typeface="+mn-cs"/>
              </a:rPr>
              <a:t>Pmod</a:t>
            </a:r>
            <a:r>
              <a:rPr lang="en-US" sz="1200" b="0" i="0" u="none" strike="noStrike" kern="1200" baseline="0" dirty="0" smtClean="0">
                <a:solidFill>
                  <a:schemeClr val="tx1"/>
                </a:solidFill>
                <a:latin typeface="+mn-lt"/>
                <a:ea typeface="+mn-ea"/>
                <a:cs typeface="+mn-cs"/>
              </a:rPr>
              <a:t>™. </a:t>
            </a:r>
          </a:p>
          <a:p>
            <a:r>
              <a:rPr lang="es-419" sz="1200" b="1" i="0" u="none" strike="noStrike" kern="1200" baseline="0" dirty="0" smtClean="0">
                <a:solidFill>
                  <a:schemeClr val="tx1"/>
                </a:solidFill>
                <a:latin typeface="+mn-lt"/>
                <a:ea typeface="+mn-ea"/>
                <a:cs typeface="+mn-cs"/>
              </a:rPr>
              <a:t>USB-JTAG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provides JTAG functionality based on the </a:t>
            </a:r>
            <a:r>
              <a:rPr lang="en-US" sz="1200" b="0" i="0" u="none" strike="noStrike" kern="1200" baseline="0" dirty="0" err="1" smtClean="0">
                <a:solidFill>
                  <a:schemeClr val="tx1"/>
                </a:solidFill>
                <a:latin typeface="+mn-lt"/>
                <a:ea typeface="+mn-ea"/>
                <a:cs typeface="+mn-cs"/>
              </a:rPr>
              <a:t>Digilent</a:t>
            </a:r>
            <a:r>
              <a:rPr lang="en-US" sz="1200" b="0" i="0" u="none" strike="noStrike" kern="1200" baseline="0" dirty="0" smtClean="0">
                <a:solidFill>
                  <a:schemeClr val="tx1"/>
                </a:solidFill>
                <a:latin typeface="+mn-lt"/>
                <a:ea typeface="+mn-ea"/>
                <a:cs typeface="+mn-cs"/>
              </a:rPr>
              <a:t> USB High Speed JTAG Module, SMT1 device. This USB-JTAG circuitry is fully supported and integrated into Xilinx ISE tools, including </a:t>
            </a:r>
            <a:r>
              <a:rPr lang="en-US" sz="1200" b="0" i="0" u="none" strike="noStrike" kern="1200" baseline="0" dirty="0" err="1" smtClean="0">
                <a:solidFill>
                  <a:schemeClr val="tx1"/>
                </a:solidFill>
                <a:latin typeface="+mn-lt"/>
                <a:ea typeface="+mn-ea"/>
                <a:cs typeface="+mn-cs"/>
              </a:rPr>
              <a:t>iMPACT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ChipScope</a:t>
            </a:r>
            <a:r>
              <a:rPr lang="en-US" sz="1200" b="0" i="0" u="none" strike="noStrike" kern="1200" baseline="0" dirty="0" smtClean="0">
                <a:solidFill>
                  <a:schemeClr val="tx1"/>
                </a:solidFill>
                <a:latin typeface="+mn-lt"/>
                <a:ea typeface="+mn-ea"/>
                <a:cs typeface="+mn-cs"/>
              </a:rPr>
              <a:t>, and SDK Debugger. Designers who want to re-use this circuit on their board can do so by acquiring these modules from Avnet </a:t>
            </a:r>
          </a:p>
          <a:p>
            <a:r>
              <a:rPr lang="es-419" sz="1200" b="1" i="0" u="none" strike="noStrike" kern="1200" baseline="0" dirty="0" smtClean="0">
                <a:solidFill>
                  <a:schemeClr val="tx1"/>
                </a:solidFill>
                <a:latin typeface="+mn-lt"/>
                <a:ea typeface="+mn-ea"/>
                <a:cs typeface="+mn-cs"/>
              </a:rPr>
              <a:t>HDMI Output </a:t>
            </a:r>
            <a:endParaRPr lang="es-419" sz="1200" b="0" i="0" u="none" strike="noStrike" kern="1200" baseline="0" dirty="0" smtClean="0">
              <a:solidFill>
                <a:schemeClr val="tx1"/>
              </a:solidFill>
              <a:latin typeface="+mn-lt"/>
              <a:ea typeface="+mn-ea"/>
              <a:cs typeface="+mn-cs"/>
            </a:endParaRPr>
          </a:p>
          <a:p>
            <a:r>
              <a:rPr lang="es-419" sz="1200" b="0" i="0" u="none" strike="noStrike" kern="1200" baseline="0" dirty="0" err="1" smtClean="0">
                <a:solidFill>
                  <a:schemeClr val="tx1"/>
                </a:solidFill>
                <a:latin typeface="+mn-lt"/>
                <a:ea typeface="+mn-ea"/>
                <a:cs typeface="+mn-cs"/>
              </a:rPr>
              <a:t>An</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Analog</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Devices</a:t>
            </a:r>
            <a:r>
              <a:rPr lang="es-419" sz="1200" b="0" i="0" u="none" strike="noStrike" kern="1200" baseline="0" dirty="0" smtClean="0">
                <a:solidFill>
                  <a:schemeClr val="tx1"/>
                </a:solidFill>
                <a:latin typeface="+mn-lt"/>
                <a:ea typeface="+mn-ea"/>
                <a:cs typeface="+mn-cs"/>
              </a:rPr>
              <a:t> ADV7511 HDMI </a:t>
            </a:r>
            <a:r>
              <a:rPr lang="es-419" sz="1200" b="0" i="0" u="none" strike="noStrike" kern="1200" baseline="0" dirty="0" err="1" smtClean="0">
                <a:solidFill>
                  <a:schemeClr val="tx1"/>
                </a:solidFill>
                <a:latin typeface="+mn-lt"/>
                <a:ea typeface="+mn-ea"/>
                <a:cs typeface="+mn-cs"/>
              </a:rPr>
              <a:t>Transmitter</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provides</a:t>
            </a:r>
            <a:r>
              <a:rPr lang="es-419" sz="1200" b="0" i="0" u="none" strike="noStrike" kern="1200" baseline="0" dirty="0" smtClean="0">
                <a:solidFill>
                  <a:schemeClr val="tx1"/>
                </a:solidFill>
                <a:latin typeface="+mn-lt"/>
                <a:ea typeface="+mn-ea"/>
                <a:cs typeface="+mn-cs"/>
              </a:rPr>
              <a:t> a digital video interface to </a:t>
            </a:r>
            <a:r>
              <a:rPr lang="es-419" sz="1200" b="0" i="0" u="none" strike="noStrike" kern="1200" baseline="0" dirty="0" err="1" smtClean="0">
                <a:solidFill>
                  <a:schemeClr val="tx1"/>
                </a:solidFill>
                <a:latin typeface="+mn-lt"/>
                <a:ea typeface="+mn-ea"/>
                <a:cs typeface="+mn-cs"/>
              </a:rPr>
              <a:t>the</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ZedBoard</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This</a:t>
            </a:r>
            <a:r>
              <a:rPr lang="es-419" sz="1200" b="0" i="0" u="none" strike="noStrike" kern="1200" baseline="0" dirty="0" smtClean="0">
                <a:solidFill>
                  <a:schemeClr val="tx1"/>
                </a:solidFill>
                <a:latin typeface="+mn-lt"/>
                <a:ea typeface="+mn-ea"/>
                <a:cs typeface="+mn-cs"/>
              </a:rPr>
              <a:t> 225MHz </a:t>
            </a:r>
            <a:r>
              <a:rPr lang="es-419" sz="1200" b="0" i="0" u="none" strike="noStrike" kern="1200" baseline="0" dirty="0" err="1" smtClean="0">
                <a:solidFill>
                  <a:schemeClr val="tx1"/>
                </a:solidFill>
                <a:latin typeface="+mn-lt"/>
                <a:ea typeface="+mn-ea"/>
                <a:cs typeface="+mn-cs"/>
              </a:rPr>
              <a:t>transmitter</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is</a:t>
            </a:r>
            <a:r>
              <a:rPr lang="es-419" sz="1200" b="0" i="0" u="none" strike="noStrike" kern="1200" baseline="0" dirty="0" smtClean="0">
                <a:solidFill>
                  <a:schemeClr val="tx1"/>
                </a:solidFill>
                <a:latin typeface="+mn-lt"/>
                <a:ea typeface="+mn-ea"/>
                <a:cs typeface="+mn-cs"/>
              </a:rPr>
              <a:t> HDMI 1.4- and DVI 1.0-compatible </a:t>
            </a:r>
            <a:r>
              <a:rPr lang="es-419" sz="1200" b="0" i="0" u="none" strike="noStrike" kern="1200" baseline="0" dirty="0" err="1" smtClean="0">
                <a:solidFill>
                  <a:schemeClr val="tx1"/>
                </a:solidFill>
                <a:latin typeface="+mn-lt"/>
                <a:ea typeface="+mn-ea"/>
                <a:cs typeface="+mn-cs"/>
              </a:rPr>
              <a:t>supporting</a:t>
            </a:r>
            <a:r>
              <a:rPr lang="es-419" sz="1200" b="0" i="0" u="none" strike="noStrike" kern="1200" baseline="0" dirty="0" smtClean="0">
                <a:solidFill>
                  <a:schemeClr val="tx1"/>
                </a:solidFill>
                <a:latin typeface="+mn-lt"/>
                <a:ea typeface="+mn-ea"/>
                <a:cs typeface="+mn-cs"/>
              </a:rPr>
              <a:t> 1080p60 </a:t>
            </a:r>
            <a:r>
              <a:rPr lang="es-419" sz="1200" b="0" i="0" u="none" strike="noStrike" kern="1200" baseline="0" dirty="0" err="1" smtClean="0">
                <a:solidFill>
                  <a:schemeClr val="tx1"/>
                </a:solidFill>
                <a:latin typeface="+mn-lt"/>
                <a:ea typeface="+mn-ea"/>
                <a:cs typeface="+mn-cs"/>
              </a:rPr>
              <a:t>with</a:t>
            </a:r>
            <a:r>
              <a:rPr lang="es-419" sz="1200" b="0" i="0" u="none" strike="noStrike" kern="1200" baseline="0" dirty="0" smtClean="0">
                <a:solidFill>
                  <a:schemeClr val="tx1"/>
                </a:solidFill>
                <a:latin typeface="+mn-lt"/>
                <a:ea typeface="+mn-ea"/>
                <a:cs typeface="+mn-cs"/>
              </a:rPr>
              <a:t> 16-bit, </a:t>
            </a:r>
            <a:r>
              <a:rPr lang="es-419" sz="1200" b="0" i="0" u="none" strike="noStrike" kern="1200" baseline="0" dirty="0" err="1" smtClean="0">
                <a:solidFill>
                  <a:schemeClr val="tx1"/>
                </a:solidFill>
                <a:latin typeface="+mn-lt"/>
                <a:ea typeface="+mn-ea"/>
                <a:cs typeface="+mn-cs"/>
              </a:rPr>
              <a:t>YCbCr</a:t>
            </a:r>
            <a:r>
              <a:rPr lang="es-419" sz="1200" b="0" i="0" u="none" strike="noStrike" kern="1200" baseline="0" dirty="0" smtClean="0">
                <a:solidFill>
                  <a:schemeClr val="tx1"/>
                </a:solidFill>
                <a:latin typeface="+mn-lt"/>
                <a:ea typeface="+mn-ea"/>
                <a:cs typeface="+mn-cs"/>
              </a:rPr>
              <a:t>, 4:2:2 </a:t>
            </a:r>
            <a:r>
              <a:rPr lang="es-419" sz="1200" b="0" i="0" u="none" strike="noStrike" kern="1200" baseline="0" dirty="0" err="1" smtClean="0">
                <a:solidFill>
                  <a:schemeClr val="tx1"/>
                </a:solidFill>
                <a:latin typeface="+mn-lt"/>
                <a:ea typeface="+mn-ea"/>
                <a:cs typeface="+mn-cs"/>
              </a:rPr>
              <a:t>mode</a:t>
            </a:r>
            <a:r>
              <a:rPr lang="es-419" sz="1200" b="0" i="0" u="none" strike="noStrike" kern="1200" baseline="0" dirty="0" smtClean="0">
                <a:solidFill>
                  <a:schemeClr val="tx1"/>
                </a:solidFill>
                <a:latin typeface="+mn-lt"/>
                <a:ea typeface="+mn-ea"/>
                <a:cs typeface="+mn-cs"/>
              </a:rPr>
              <a:t> color. </a:t>
            </a:r>
          </a:p>
          <a:p>
            <a:r>
              <a:rPr lang="en-US" sz="1200" b="0" i="0" u="none" strike="noStrike" kern="1200" baseline="0" dirty="0" smtClean="0">
                <a:solidFill>
                  <a:schemeClr val="tx1"/>
                </a:solidFill>
                <a:latin typeface="+mn-lt"/>
                <a:ea typeface="+mn-ea"/>
                <a:cs typeface="+mn-cs"/>
              </a:rPr>
              <a:t>The ADV7511 supports both S/PDIF and 8-channel I2S audio. The S/PDIF can carry compressed audio including Dolby® Digital, DTS®, and THX®. There is an independent DPDIF input and output. The I2S interface is not connected on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Analog Devices offers Linux drivers and reference designs illustrating how to interface to this device. </a:t>
            </a:r>
          </a:p>
          <a:p>
            <a:r>
              <a:rPr lang="es-419" sz="1200" b="1" i="0" u="none" strike="noStrike" kern="1200" baseline="0" dirty="0" smtClean="0">
                <a:solidFill>
                  <a:schemeClr val="tx1"/>
                </a:solidFill>
                <a:latin typeface="+mn-lt"/>
                <a:ea typeface="+mn-ea"/>
                <a:cs typeface="+mn-cs"/>
              </a:rPr>
              <a:t>VGA </a:t>
            </a:r>
            <a:r>
              <a:rPr lang="es-419" sz="1200" b="1" i="0" u="none" strike="noStrike" kern="1200" baseline="0" dirty="0" err="1" smtClean="0">
                <a:solidFill>
                  <a:schemeClr val="tx1"/>
                </a:solidFill>
                <a:latin typeface="+mn-lt"/>
                <a:ea typeface="+mn-ea"/>
                <a:cs typeface="+mn-cs"/>
              </a:rPr>
              <a:t>Connector</a:t>
            </a:r>
            <a:r>
              <a:rPr lang="es-419" sz="1200" b="1" i="0" u="none" strike="noStrike" kern="1200" baseline="0" dirty="0" smtClean="0">
                <a:solidFill>
                  <a:schemeClr val="tx1"/>
                </a:solidFill>
                <a:latin typeface="+mn-lt"/>
                <a:ea typeface="+mn-ea"/>
                <a:cs typeface="+mn-cs"/>
              </a:rPr>
              <a:t>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also allows 12-bit color video output through a through-hole VGA connector, TE 4-1734682-2. Each color is created from resistor-ladder from four PL pins. </a:t>
            </a:r>
          </a:p>
          <a:p>
            <a:r>
              <a:rPr lang="es-419" sz="1200" b="1" i="0" u="none" strike="noStrike" kern="1200" baseline="0" dirty="0" smtClean="0">
                <a:solidFill>
                  <a:schemeClr val="tx1"/>
                </a:solidFill>
                <a:latin typeface="+mn-lt"/>
                <a:ea typeface="+mn-ea"/>
                <a:cs typeface="+mn-cs"/>
              </a:rPr>
              <a:t>I2S Audio </a:t>
            </a:r>
            <a:r>
              <a:rPr lang="es-419" sz="1200" b="1" i="0" u="none" strike="noStrike" kern="1200" baseline="0" dirty="0" err="1" smtClean="0">
                <a:solidFill>
                  <a:schemeClr val="tx1"/>
                </a:solidFill>
                <a:latin typeface="+mn-lt"/>
                <a:ea typeface="+mn-ea"/>
                <a:cs typeface="+mn-cs"/>
              </a:rPr>
              <a:t>Codec</a:t>
            </a:r>
            <a:r>
              <a:rPr lang="es-419" sz="1200" b="1" i="0" u="none" strike="noStrike" kern="1200" baseline="0" dirty="0" smtClean="0">
                <a:solidFill>
                  <a:schemeClr val="tx1"/>
                </a:solidFill>
                <a:latin typeface="+mn-lt"/>
                <a:ea typeface="+mn-ea"/>
                <a:cs typeface="+mn-cs"/>
              </a:rPr>
              <a:t> </a:t>
            </a:r>
            <a:endParaRPr lang="es-419" sz="1200" b="0" i="0" u="none" strike="noStrike" kern="1200" baseline="0" dirty="0" smtClean="0">
              <a:solidFill>
                <a:schemeClr val="tx1"/>
              </a:solidFill>
              <a:latin typeface="+mn-lt"/>
              <a:ea typeface="+mn-ea"/>
              <a:cs typeface="+mn-cs"/>
            </a:endParaRPr>
          </a:p>
          <a:p>
            <a:r>
              <a:rPr lang="es-419" sz="1200" b="0" i="0" u="none" strike="noStrike" kern="1200" baseline="0" dirty="0" err="1" smtClean="0">
                <a:solidFill>
                  <a:schemeClr val="tx1"/>
                </a:solidFill>
                <a:latin typeface="+mn-lt"/>
                <a:ea typeface="+mn-ea"/>
                <a:cs typeface="+mn-cs"/>
              </a:rPr>
              <a:t>An</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Analog</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Devices</a:t>
            </a:r>
            <a:r>
              <a:rPr lang="es-419" sz="1200" b="0" i="0" u="none" strike="noStrike" kern="1200" baseline="0" dirty="0" smtClean="0">
                <a:solidFill>
                  <a:schemeClr val="tx1"/>
                </a:solidFill>
                <a:latin typeface="+mn-lt"/>
                <a:ea typeface="+mn-ea"/>
                <a:cs typeface="+mn-cs"/>
              </a:rPr>
              <a:t> ADAU1761 Audio </a:t>
            </a:r>
            <a:r>
              <a:rPr lang="es-419" sz="1200" b="0" i="0" u="none" strike="noStrike" kern="1200" baseline="0" dirty="0" err="1" smtClean="0">
                <a:solidFill>
                  <a:schemeClr val="tx1"/>
                </a:solidFill>
                <a:latin typeface="+mn-lt"/>
                <a:ea typeface="+mn-ea"/>
                <a:cs typeface="+mn-cs"/>
              </a:rPr>
              <a:t>Codec</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provides</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integrated</a:t>
            </a:r>
            <a:r>
              <a:rPr lang="es-419" sz="1200" b="0" i="0" u="none" strike="noStrike" kern="1200" baseline="0" dirty="0" smtClean="0">
                <a:solidFill>
                  <a:schemeClr val="tx1"/>
                </a:solidFill>
                <a:latin typeface="+mn-lt"/>
                <a:ea typeface="+mn-ea"/>
                <a:cs typeface="+mn-cs"/>
              </a:rPr>
              <a:t> digital audio </a:t>
            </a:r>
            <a:r>
              <a:rPr lang="es-419" sz="1200" b="0" i="0" u="none" strike="noStrike" kern="1200" baseline="0" dirty="0" err="1" smtClean="0">
                <a:solidFill>
                  <a:schemeClr val="tx1"/>
                </a:solidFill>
                <a:latin typeface="+mn-lt"/>
                <a:ea typeface="+mn-ea"/>
                <a:cs typeface="+mn-cs"/>
              </a:rPr>
              <a:t>processing</a:t>
            </a:r>
            <a:r>
              <a:rPr lang="es-419" sz="1200" b="0" i="0" u="none" strike="noStrike" kern="1200" baseline="0" dirty="0" smtClean="0">
                <a:solidFill>
                  <a:schemeClr val="tx1"/>
                </a:solidFill>
                <a:latin typeface="+mn-lt"/>
                <a:ea typeface="+mn-ea"/>
                <a:cs typeface="+mn-cs"/>
              </a:rPr>
              <a:t> to </a:t>
            </a:r>
            <a:r>
              <a:rPr lang="es-419" sz="1200" b="0" i="0" u="none" strike="noStrike" kern="1200" baseline="0" dirty="0" err="1" smtClean="0">
                <a:solidFill>
                  <a:schemeClr val="tx1"/>
                </a:solidFill>
                <a:latin typeface="+mn-lt"/>
                <a:ea typeface="+mn-ea"/>
                <a:cs typeface="+mn-cs"/>
              </a:rPr>
              <a:t>the</a:t>
            </a:r>
            <a:r>
              <a:rPr lang="es-419" sz="1200" b="0" i="0" u="none" strike="noStrike" kern="1200" baseline="0" dirty="0" smtClean="0">
                <a:solidFill>
                  <a:schemeClr val="tx1"/>
                </a:solidFill>
                <a:latin typeface="+mn-lt"/>
                <a:ea typeface="+mn-ea"/>
                <a:cs typeface="+mn-cs"/>
              </a:rPr>
              <a:t> Zynq-7000 AP </a:t>
            </a:r>
            <a:r>
              <a:rPr lang="es-419" sz="1200" b="0" i="0" u="none" strike="noStrike" kern="1200" baseline="0" dirty="0" err="1" smtClean="0">
                <a:solidFill>
                  <a:schemeClr val="tx1"/>
                </a:solidFill>
                <a:latin typeface="+mn-lt"/>
                <a:ea typeface="+mn-ea"/>
                <a:cs typeface="+mn-cs"/>
              </a:rPr>
              <a:t>SoC.</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It</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allows</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for</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stereo</a:t>
            </a:r>
            <a:r>
              <a:rPr lang="es-419" sz="1200" b="0" i="0" u="none" strike="noStrike" kern="1200" baseline="0" dirty="0" smtClean="0">
                <a:solidFill>
                  <a:schemeClr val="tx1"/>
                </a:solidFill>
                <a:latin typeface="+mn-lt"/>
                <a:ea typeface="+mn-ea"/>
                <a:cs typeface="+mn-cs"/>
              </a:rPr>
              <a:t> 48KHz record and playback. </a:t>
            </a:r>
            <a:r>
              <a:rPr lang="es-419" sz="1200" b="0" i="0" u="none" strike="noStrike" kern="1200" baseline="0" dirty="0" err="1" smtClean="0">
                <a:solidFill>
                  <a:schemeClr val="tx1"/>
                </a:solidFill>
                <a:latin typeface="+mn-lt"/>
                <a:ea typeface="+mn-ea"/>
                <a:cs typeface="+mn-cs"/>
              </a:rPr>
              <a:t>Sample</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rates</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from</a:t>
            </a:r>
            <a:r>
              <a:rPr lang="es-419" sz="1200" b="0" i="0" u="none" strike="noStrike" kern="1200" baseline="0" dirty="0" smtClean="0">
                <a:solidFill>
                  <a:schemeClr val="tx1"/>
                </a:solidFill>
                <a:latin typeface="+mn-lt"/>
                <a:ea typeface="+mn-ea"/>
                <a:cs typeface="+mn-cs"/>
              </a:rPr>
              <a:t> 8KHz to 96KHz are </a:t>
            </a:r>
            <a:r>
              <a:rPr lang="es-419" sz="1200" b="0" i="0" u="none" strike="noStrike" kern="1200" baseline="0" dirty="0" err="1" smtClean="0">
                <a:solidFill>
                  <a:schemeClr val="tx1"/>
                </a:solidFill>
                <a:latin typeface="+mn-lt"/>
                <a:ea typeface="+mn-ea"/>
                <a:cs typeface="+mn-cs"/>
              </a:rPr>
              <a:t>supported</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Additionally</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the</a:t>
            </a:r>
            <a:r>
              <a:rPr lang="es-419" sz="1200" b="0" i="0" u="none" strike="noStrike" kern="1200" baseline="0" dirty="0" smtClean="0">
                <a:solidFill>
                  <a:schemeClr val="tx1"/>
                </a:solidFill>
                <a:latin typeface="+mn-lt"/>
                <a:ea typeface="+mn-ea"/>
                <a:cs typeface="+mn-cs"/>
              </a:rPr>
              <a:t> ADAU1761 </a:t>
            </a:r>
            <a:r>
              <a:rPr lang="es-419" sz="1200" b="0" i="0" u="none" strike="noStrike" kern="1200" baseline="0" dirty="0" err="1" smtClean="0">
                <a:solidFill>
                  <a:schemeClr val="tx1"/>
                </a:solidFill>
                <a:latin typeface="+mn-lt"/>
                <a:ea typeface="+mn-ea"/>
                <a:cs typeface="+mn-cs"/>
              </a:rPr>
              <a:t>provides</a:t>
            </a:r>
            <a:r>
              <a:rPr lang="es-419" sz="1200" b="0" i="0" u="none" strike="noStrike" kern="1200" baseline="0" dirty="0" smtClean="0">
                <a:solidFill>
                  <a:schemeClr val="tx1"/>
                </a:solidFill>
                <a:latin typeface="+mn-lt"/>
                <a:ea typeface="+mn-ea"/>
                <a:cs typeface="+mn-cs"/>
              </a:rPr>
              <a:t> digital </a:t>
            </a:r>
            <a:r>
              <a:rPr lang="es-419" sz="1200" b="0" i="0" u="none" strike="noStrike" kern="1200" baseline="0" dirty="0" err="1" smtClean="0">
                <a:solidFill>
                  <a:schemeClr val="tx1"/>
                </a:solidFill>
                <a:latin typeface="+mn-lt"/>
                <a:ea typeface="+mn-ea"/>
                <a:cs typeface="+mn-cs"/>
              </a:rPr>
              <a:t>volume</a:t>
            </a:r>
            <a:r>
              <a:rPr lang="es-419" sz="1200" b="0" i="0" u="none" strike="noStrike" kern="1200" baseline="0" dirty="0" smtClean="0">
                <a:solidFill>
                  <a:schemeClr val="tx1"/>
                </a:solidFill>
                <a:latin typeface="+mn-lt"/>
                <a:ea typeface="+mn-ea"/>
                <a:cs typeface="+mn-cs"/>
              </a:rPr>
              <a:t> control. </a:t>
            </a:r>
            <a:r>
              <a:rPr lang="es-419" sz="1200" b="0" i="0" u="none" strike="noStrike" kern="1200" baseline="0" dirty="0" err="1" smtClean="0">
                <a:solidFill>
                  <a:schemeClr val="tx1"/>
                </a:solidFill>
                <a:latin typeface="+mn-lt"/>
                <a:ea typeface="+mn-ea"/>
                <a:cs typeface="+mn-cs"/>
              </a:rPr>
              <a:t>The</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Codec</a:t>
            </a:r>
            <a:r>
              <a:rPr lang="es-419" sz="1200" b="0" i="0" u="none" strike="noStrike" kern="1200" baseline="0" dirty="0" smtClean="0">
                <a:solidFill>
                  <a:schemeClr val="tx1"/>
                </a:solidFill>
                <a:latin typeface="+mn-lt"/>
                <a:ea typeface="+mn-ea"/>
                <a:cs typeface="+mn-cs"/>
              </a:rPr>
              <a:t> can be </a:t>
            </a:r>
            <a:r>
              <a:rPr lang="es-419" sz="1200" b="0" i="0" u="none" strike="noStrike" kern="1200" baseline="0" dirty="0" err="1" smtClean="0">
                <a:solidFill>
                  <a:schemeClr val="tx1"/>
                </a:solidFill>
                <a:latin typeface="+mn-lt"/>
                <a:ea typeface="+mn-ea"/>
                <a:cs typeface="+mn-cs"/>
              </a:rPr>
              <a:t>configured</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using</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Analog</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Devices</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SigmaStudio</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for</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optimizing</a:t>
            </a:r>
            <a:r>
              <a:rPr lang="es-419" sz="1200" b="0" i="0" u="none" strike="noStrike" kern="1200" baseline="0" dirty="0" smtClean="0">
                <a:solidFill>
                  <a:schemeClr val="tx1"/>
                </a:solidFill>
                <a:latin typeface="+mn-lt"/>
                <a:ea typeface="+mn-ea"/>
                <a:cs typeface="+mn-cs"/>
              </a:rPr>
              <a:t> audio </a:t>
            </a:r>
            <a:r>
              <a:rPr lang="es-419" sz="1200" b="0" i="0" u="none" strike="noStrike" kern="1200" baseline="0" dirty="0" err="1" smtClean="0">
                <a:solidFill>
                  <a:schemeClr val="tx1"/>
                </a:solidFill>
                <a:latin typeface="+mn-lt"/>
                <a:ea typeface="+mn-ea"/>
                <a:cs typeface="+mn-cs"/>
              </a:rPr>
              <a:t>for</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specific</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acoustics</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numerous</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filters</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algorithms</a:t>
            </a:r>
            <a:r>
              <a:rPr lang="es-419" sz="1200" b="0" i="0" u="none" strike="noStrike" kern="1200" baseline="0" dirty="0" smtClean="0">
                <a:solidFill>
                  <a:schemeClr val="tx1"/>
                </a:solidFill>
                <a:latin typeface="+mn-lt"/>
                <a:ea typeface="+mn-ea"/>
                <a:cs typeface="+mn-cs"/>
              </a:rPr>
              <a:t> and </a:t>
            </a:r>
            <a:r>
              <a:rPr lang="es-419" sz="1200" b="0" i="0" u="none" strike="noStrike" kern="1200" baseline="0" dirty="0" err="1" smtClean="0">
                <a:solidFill>
                  <a:schemeClr val="tx1"/>
                </a:solidFill>
                <a:latin typeface="+mn-lt"/>
                <a:ea typeface="+mn-ea"/>
                <a:cs typeface="+mn-cs"/>
              </a:rPr>
              <a:t>enhancements</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Analog</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Devices</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provides</a:t>
            </a:r>
            <a:r>
              <a:rPr lang="es-419" sz="1200" b="0" i="0" u="none" strike="noStrike" kern="1200" baseline="0" dirty="0" smtClean="0">
                <a:solidFill>
                  <a:schemeClr val="tx1"/>
                </a:solidFill>
                <a:latin typeface="+mn-lt"/>
                <a:ea typeface="+mn-ea"/>
                <a:cs typeface="+mn-cs"/>
              </a:rPr>
              <a:t> Linux drivers </a:t>
            </a:r>
            <a:r>
              <a:rPr lang="es-419" sz="1200" b="0" i="0" u="none" strike="noStrike" kern="1200" baseline="0" dirty="0" err="1" smtClean="0">
                <a:solidFill>
                  <a:schemeClr val="tx1"/>
                </a:solidFill>
                <a:latin typeface="+mn-lt"/>
                <a:ea typeface="+mn-ea"/>
                <a:cs typeface="+mn-cs"/>
              </a:rPr>
              <a:t>for</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this</a:t>
            </a:r>
            <a:r>
              <a:rPr lang="es-419" sz="1200" b="0" i="0" u="none" strike="noStrike" kern="1200" baseline="0" dirty="0" smtClean="0">
                <a:solidFill>
                  <a:schemeClr val="tx1"/>
                </a:solidFill>
                <a:latin typeface="+mn-lt"/>
                <a:ea typeface="+mn-ea"/>
                <a:cs typeface="+mn-cs"/>
              </a:rPr>
              <a:t> </a:t>
            </a:r>
            <a:r>
              <a:rPr lang="es-419" sz="1200" b="0" i="0" u="none" strike="noStrike" kern="1200" baseline="0" dirty="0" err="1" smtClean="0">
                <a:solidFill>
                  <a:schemeClr val="tx1"/>
                </a:solidFill>
                <a:latin typeface="+mn-lt"/>
                <a:ea typeface="+mn-ea"/>
                <a:cs typeface="+mn-cs"/>
              </a:rPr>
              <a:t>device</a:t>
            </a:r>
            <a:r>
              <a:rPr lang="es-419" sz="1200" b="0" i="0" u="none" strike="noStrike" kern="1200" baseline="0" dirty="0" smtClean="0">
                <a:solidFill>
                  <a:schemeClr val="tx1"/>
                </a:solidFill>
                <a:latin typeface="+mn-lt"/>
                <a:ea typeface="+mn-ea"/>
                <a:cs typeface="+mn-cs"/>
              </a:rPr>
              <a:t>. </a:t>
            </a:r>
          </a:p>
          <a:p>
            <a:r>
              <a:rPr lang="es-419" sz="1200" b="1" i="0" u="none" strike="noStrike" kern="1200" baseline="0" dirty="0" smtClean="0">
                <a:solidFill>
                  <a:schemeClr val="tx1"/>
                </a:solidFill>
                <a:latin typeface="+mn-lt"/>
                <a:ea typeface="+mn-ea"/>
                <a:cs typeface="+mn-cs"/>
              </a:rPr>
              <a:t>OLED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 </a:t>
            </a:r>
            <a:r>
              <a:rPr lang="en-US" sz="1200" b="0" i="0" u="none" strike="noStrike" kern="1200" baseline="0" dirty="0" err="1" smtClean="0">
                <a:solidFill>
                  <a:schemeClr val="tx1"/>
                </a:solidFill>
                <a:latin typeface="+mn-lt"/>
                <a:ea typeface="+mn-ea"/>
                <a:cs typeface="+mn-cs"/>
              </a:rPr>
              <a:t>Inteltronic</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Wisechip</a:t>
            </a:r>
            <a:r>
              <a:rPr lang="en-US" sz="1200" b="0" i="0" u="none" strike="noStrike" kern="1200" baseline="0" dirty="0" smtClean="0">
                <a:solidFill>
                  <a:schemeClr val="tx1"/>
                </a:solidFill>
                <a:latin typeface="+mn-lt"/>
                <a:ea typeface="+mn-ea"/>
                <a:cs typeface="+mn-cs"/>
              </a:rPr>
              <a:t> UG-2832HSWEG04 OLED Display is used on 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This provides a 128x32 pixel, passive-matrix, monochrome display. The display size is 30mm x 11.5mm x 1.45mm. </a:t>
            </a:r>
          </a:p>
          <a:p>
            <a:r>
              <a:rPr lang="es-419" sz="1200" b="1" i="0" u="none" strike="noStrike" kern="1200" baseline="0" dirty="0" err="1" smtClean="0">
                <a:solidFill>
                  <a:schemeClr val="tx1"/>
                </a:solidFill>
                <a:latin typeface="+mn-lt"/>
                <a:ea typeface="+mn-ea"/>
                <a:cs typeface="+mn-cs"/>
              </a:rPr>
              <a:t>Clock</a:t>
            </a:r>
            <a:r>
              <a:rPr lang="es-419" sz="1200" b="1" i="0" u="none" strike="noStrike" kern="1200" baseline="0" dirty="0" smtClean="0">
                <a:solidFill>
                  <a:schemeClr val="tx1"/>
                </a:solidFill>
                <a:latin typeface="+mn-lt"/>
                <a:ea typeface="+mn-ea"/>
                <a:cs typeface="+mn-cs"/>
              </a:rPr>
              <a:t> </a:t>
            </a:r>
            <a:r>
              <a:rPr lang="es-419" sz="1200" b="1" i="0" u="none" strike="noStrike" kern="1200" baseline="0" dirty="0" err="1" smtClean="0">
                <a:solidFill>
                  <a:schemeClr val="tx1"/>
                </a:solidFill>
                <a:latin typeface="+mn-lt"/>
                <a:ea typeface="+mn-ea"/>
                <a:cs typeface="+mn-cs"/>
              </a:rPr>
              <a:t>sources</a:t>
            </a:r>
            <a:r>
              <a:rPr lang="es-419" sz="1200" b="1" i="0" u="none" strike="noStrike" kern="1200" baseline="0" dirty="0" smtClean="0">
                <a:solidFill>
                  <a:schemeClr val="tx1"/>
                </a:solidFill>
                <a:latin typeface="+mn-lt"/>
                <a:ea typeface="+mn-ea"/>
                <a:cs typeface="+mn-cs"/>
              </a:rPr>
              <a:t>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Zynq-7000 AP </a:t>
            </a:r>
            <a:r>
              <a:rPr lang="en-US" sz="1200" b="0" i="0" u="none" strike="noStrike" kern="1200" baseline="0" dirty="0" err="1" smtClean="0">
                <a:solidFill>
                  <a:schemeClr val="tx1"/>
                </a:solidFill>
                <a:latin typeface="+mn-lt"/>
                <a:ea typeface="+mn-ea"/>
                <a:cs typeface="+mn-cs"/>
              </a:rPr>
              <a:t>SoC’s</a:t>
            </a:r>
            <a:r>
              <a:rPr lang="en-US" sz="1200" b="0" i="0" u="none" strike="noStrike" kern="1200" baseline="0" dirty="0" smtClean="0">
                <a:solidFill>
                  <a:schemeClr val="tx1"/>
                </a:solidFill>
                <a:latin typeface="+mn-lt"/>
                <a:ea typeface="+mn-ea"/>
                <a:cs typeface="+mn-cs"/>
              </a:rPr>
              <a:t> PS subsystem uses a dedicated 33.3333 MHz clock source, IC18, Fox 767-33.333333-12, with series termination. The PS infrastructure can generate up to four PLL-based clocks for the PL system. An on-board 100 MHz oscillator, IC17, Fox 767-100-136, supplies the PL subsystem clock input on bank 13, pin Y9. </a:t>
            </a:r>
          </a:p>
          <a:p>
            <a:r>
              <a:rPr lang="es-419" sz="1200" b="1" i="0" u="none" strike="noStrike" kern="1200" baseline="0" dirty="0" err="1" smtClean="0">
                <a:solidFill>
                  <a:schemeClr val="tx1"/>
                </a:solidFill>
                <a:latin typeface="+mn-lt"/>
                <a:ea typeface="+mn-ea"/>
                <a:cs typeface="+mn-cs"/>
              </a:rPr>
              <a:t>Processor</a:t>
            </a:r>
            <a:r>
              <a:rPr lang="es-419" sz="1200" b="1" i="0" u="none" strike="noStrike" kern="1200" baseline="0" dirty="0" smtClean="0">
                <a:solidFill>
                  <a:schemeClr val="tx1"/>
                </a:solidFill>
                <a:latin typeface="+mn-lt"/>
                <a:ea typeface="+mn-ea"/>
                <a:cs typeface="+mn-cs"/>
              </a:rPr>
              <a:t> </a:t>
            </a:r>
            <a:r>
              <a:rPr lang="es-419" sz="1200" b="1" i="0" u="none" strike="noStrike" kern="1200" baseline="0" dirty="0" err="1" smtClean="0">
                <a:solidFill>
                  <a:schemeClr val="tx1"/>
                </a:solidFill>
                <a:latin typeface="+mn-lt"/>
                <a:ea typeface="+mn-ea"/>
                <a:cs typeface="+mn-cs"/>
              </a:rPr>
              <a:t>Subsystem</a:t>
            </a:r>
            <a:r>
              <a:rPr lang="es-419" sz="1200" b="1" i="0" u="none" strike="noStrike" kern="1200" baseline="0" dirty="0" smtClean="0">
                <a:solidFill>
                  <a:schemeClr val="tx1"/>
                </a:solidFill>
                <a:latin typeface="+mn-lt"/>
                <a:ea typeface="+mn-ea"/>
                <a:cs typeface="+mn-cs"/>
              </a:rPr>
              <a:t> </a:t>
            </a:r>
            <a:r>
              <a:rPr lang="es-419" sz="1200" b="1" i="0" u="none" strike="noStrike" kern="1200" baseline="0" dirty="0" err="1" smtClean="0">
                <a:solidFill>
                  <a:schemeClr val="tx1"/>
                </a:solidFill>
                <a:latin typeface="+mn-lt"/>
                <a:ea typeface="+mn-ea"/>
                <a:cs typeface="+mn-cs"/>
              </a:rPr>
              <a:t>Reset</a:t>
            </a:r>
            <a:r>
              <a:rPr lang="es-419" sz="1200" b="1" i="0" u="none" strike="noStrike" kern="1200" baseline="0" dirty="0" smtClean="0">
                <a:solidFill>
                  <a:schemeClr val="tx1"/>
                </a:solidFill>
                <a:latin typeface="+mn-lt"/>
                <a:ea typeface="+mn-ea"/>
                <a:cs typeface="+mn-cs"/>
              </a:rPr>
              <a:t>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Power-on reset, labeled PS_RST/BTN7, erases all debug configurations. The external system reset allows the user to reset all of the functional logic within the device without disturbing the debug environment. For example, the previous break points set by the user remain valid after system reset. Due to security concerns, system reset erases all memory content within the PS, including the OCM. The PL is also reset in system reset. System reset does not re-sample the boot mode strapping pins. </a:t>
            </a:r>
          </a:p>
          <a:p>
            <a:r>
              <a:rPr lang="es-419" sz="1200" b="1" i="0" u="none" strike="noStrike" kern="1200" baseline="0" dirty="0" err="1" smtClean="0">
                <a:solidFill>
                  <a:schemeClr val="tx1"/>
                </a:solidFill>
                <a:latin typeface="+mn-lt"/>
                <a:ea typeface="+mn-ea"/>
                <a:cs typeface="+mn-cs"/>
              </a:rPr>
              <a:t>User</a:t>
            </a:r>
            <a:r>
              <a:rPr lang="es-419" sz="1200" b="1" i="0" u="none" strike="noStrike" kern="1200" baseline="0" dirty="0" smtClean="0">
                <a:solidFill>
                  <a:schemeClr val="tx1"/>
                </a:solidFill>
                <a:latin typeface="+mn-lt"/>
                <a:ea typeface="+mn-ea"/>
                <a:cs typeface="+mn-cs"/>
              </a:rPr>
              <a:t> </a:t>
            </a:r>
            <a:r>
              <a:rPr lang="es-419" sz="1200" b="1" i="0" u="none" strike="noStrike" kern="1200" baseline="0" dirty="0" err="1" smtClean="0">
                <a:solidFill>
                  <a:schemeClr val="tx1"/>
                </a:solidFill>
                <a:latin typeface="+mn-lt"/>
                <a:ea typeface="+mn-ea"/>
                <a:cs typeface="+mn-cs"/>
              </a:rPr>
              <a:t>Push</a:t>
            </a:r>
            <a:r>
              <a:rPr lang="es-419" sz="1200" b="1" i="0" u="none" strike="noStrike" kern="1200" baseline="0" dirty="0" smtClean="0">
                <a:solidFill>
                  <a:schemeClr val="tx1"/>
                </a:solidFill>
                <a:latin typeface="+mn-lt"/>
                <a:ea typeface="+mn-ea"/>
                <a:cs typeface="+mn-cs"/>
              </a:rPr>
              <a:t> </a:t>
            </a:r>
            <a:r>
              <a:rPr lang="es-419" sz="1200" b="1" i="0" u="none" strike="noStrike" kern="1200" baseline="0" dirty="0" err="1" smtClean="0">
                <a:solidFill>
                  <a:schemeClr val="tx1"/>
                </a:solidFill>
                <a:latin typeface="+mn-lt"/>
                <a:ea typeface="+mn-ea"/>
                <a:cs typeface="+mn-cs"/>
              </a:rPr>
              <a:t>Buttons</a:t>
            </a:r>
            <a:r>
              <a:rPr lang="es-419" sz="1200" b="1" i="0" u="none" strike="noStrike" kern="1200" baseline="0" dirty="0" smtClean="0">
                <a:solidFill>
                  <a:schemeClr val="tx1"/>
                </a:solidFill>
                <a:latin typeface="+mn-lt"/>
                <a:ea typeface="+mn-ea"/>
                <a:cs typeface="+mn-cs"/>
              </a:rPr>
              <a:t>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provides 7 user GPIO push buttons to the Zynq-7000 AP </a:t>
            </a:r>
            <a:r>
              <a:rPr lang="en-US" sz="1200" b="0" i="0" u="none" strike="noStrike" kern="1200" baseline="0" dirty="0" err="1" smtClean="0">
                <a:solidFill>
                  <a:schemeClr val="tx1"/>
                </a:solidFill>
                <a:latin typeface="+mn-lt"/>
                <a:ea typeface="+mn-ea"/>
                <a:cs typeface="+mn-cs"/>
              </a:rPr>
              <a:t>SoC</a:t>
            </a:r>
            <a:r>
              <a:rPr lang="en-US" sz="1200" b="0" i="0" u="none" strike="noStrike" kern="1200" baseline="0" dirty="0" smtClean="0">
                <a:solidFill>
                  <a:schemeClr val="tx1"/>
                </a:solidFill>
                <a:latin typeface="+mn-lt"/>
                <a:ea typeface="+mn-ea"/>
                <a:cs typeface="+mn-cs"/>
              </a:rPr>
              <a:t>; five on the PL-side and two on the PS-side. </a:t>
            </a:r>
          </a:p>
          <a:p>
            <a:r>
              <a:rPr lang="en-US" sz="1200" b="0" i="0" u="none" strike="noStrike" kern="1200" baseline="0" dirty="0" smtClean="0">
                <a:solidFill>
                  <a:schemeClr val="tx1"/>
                </a:solidFill>
                <a:latin typeface="+mn-lt"/>
                <a:ea typeface="+mn-ea"/>
                <a:cs typeface="+mn-cs"/>
              </a:rPr>
              <a:t>Pull-downs provide a known default state, pushing each button connects to </a:t>
            </a:r>
            <a:r>
              <a:rPr lang="en-US" sz="1200" b="0" i="0" u="none" strike="noStrike" kern="1200" baseline="0" dirty="0" err="1" smtClean="0">
                <a:solidFill>
                  <a:schemeClr val="tx1"/>
                </a:solidFill>
                <a:latin typeface="+mn-lt"/>
                <a:ea typeface="+mn-ea"/>
                <a:cs typeface="+mn-cs"/>
              </a:rPr>
              <a:t>Vcco</a:t>
            </a:r>
            <a:r>
              <a:rPr lang="en-US" sz="1200" b="0" i="0" u="none" strike="noStrike" kern="1200" baseline="0" dirty="0" smtClean="0">
                <a:solidFill>
                  <a:schemeClr val="tx1"/>
                </a:solidFill>
                <a:latin typeface="+mn-lt"/>
                <a:ea typeface="+mn-ea"/>
                <a:cs typeface="+mn-cs"/>
              </a:rPr>
              <a:t>. </a:t>
            </a:r>
          </a:p>
          <a:p>
            <a:r>
              <a:rPr lang="es-419" sz="1200" b="1" i="0" u="none" strike="noStrike" kern="1200" baseline="0" dirty="0" err="1" smtClean="0">
                <a:solidFill>
                  <a:schemeClr val="tx1"/>
                </a:solidFill>
                <a:latin typeface="+mn-lt"/>
                <a:ea typeface="+mn-ea"/>
                <a:cs typeface="+mn-cs"/>
              </a:rPr>
              <a:t>User</a:t>
            </a:r>
            <a:r>
              <a:rPr lang="es-419" sz="1200" b="1" i="0" u="none" strike="noStrike" kern="1200" baseline="0" dirty="0" smtClean="0">
                <a:solidFill>
                  <a:schemeClr val="tx1"/>
                </a:solidFill>
                <a:latin typeface="+mn-lt"/>
                <a:ea typeface="+mn-ea"/>
                <a:cs typeface="+mn-cs"/>
              </a:rPr>
              <a:t> DIP </a:t>
            </a:r>
            <a:r>
              <a:rPr lang="es-419" sz="1200" b="1" i="0" u="none" strike="noStrike" kern="1200" baseline="0" dirty="0" err="1" smtClean="0">
                <a:solidFill>
                  <a:schemeClr val="tx1"/>
                </a:solidFill>
                <a:latin typeface="+mn-lt"/>
                <a:ea typeface="+mn-ea"/>
                <a:cs typeface="+mn-cs"/>
              </a:rPr>
              <a:t>Switches</a:t>
            </a:r>
            <a:r>
              <a:rPr lang="es-419" sz="1200" b="1" i="0" u="none" strike="noStrike" kern="1200" baseline="0" dirty="0" smtClean="0">
                <a:solidFill>
                  <a:schemeClr val="tx1"/>
                </a:solidFill>
                <a:latin typeface="+mn-lt"/>
                <a:ea typeface="+mn-ea"/>
                <a:cs typeface="+mn-cs"/>
              </a:rPr>
              <a:t>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has eight user dip switches, SW0-SW7, providing user input. SPDT switches connect the I/O through a 10kΩ resistor to the VADJ voltage supply or GND. </a:t>
            </a:r>
          </a:p>
          <a:p>
            <a:r>
              <a:rPr lang="es-419" sz="1200" b="1" i="0" u="none" strike="noStrike" kern="1200" baseline="0" dirty="0" err="1" smtClean="0">
                <a:solidFill>
                  <a:schemeClr val="tx1"/>
                </a:solidFill>
                <a:latin typeface="+mn-lt"/>
                <a:ea typeface="+mn-ea"/>
                <a:cs typeface="+mn-cs"/>
              </a:rPr>
              <a:t>User</a:t>
            </a:r>
            <a:r>
              <a:rPr lang="es-419" sz="1200" b="1" i="0" u="none" strike="noStrike" kern="1200" baseline="0" dirty="0" smtClean="0">
                <a:solidFill>
                  <a:schemeClr val="tx1"/>
                </a:solidFill>
                <a:latin typeface="+mn-lt"/>
                <a:ea typeface="+mn-ea"/>
                <a:cs typeface="+mn-cs"/>
              </a:rPr>
              <a:t> </a:t>
            </a:r>
            <a:r>
              <a:rPr lang="es-419" sz="1200" b="1" i="0" u="none" strike="noStrike" kern="1200" baseline="0" dirty="0" err="1" smtClean="0">
                <a:solidFill>
                  <a:schemeClr val="tx1"/>
                </a:solidFill>
                <a:latin typeface="+mn-lt"/>
                <a:ea typeface="+mn-ea"/>
                <a:cs typeface="+mn-cs"/>
              </a:rPr>
              <a:t>LEDs</a:t>
            </a:r>
            <a:r>
              <a:rPr lang="es-419" sz="1200" b="1" i="0" u="none" strike="noStrike" kern="1200" baseline="0" dirty="0" smtClean="0">
                <a:solidFill>
                  <a:schemeClr val="tx1"/>
                </a:solidFill>
                <a:latin typeface="+mn-lt"/>
                <a:ea typeface="+mn-ea"/>
                <a:cs typeface="+mn-cs"/>
              </a:rPr>
              <a:t>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has eight user LEDs, LD0 – LD7. A logic high from the Zynq-7000 AP </a:t>
            </a:r>
            <a:r>
              <a:rPr lang="en-US" sz="1200" b="0" i="0" u="none" strike="noStrike" kern="1200" baseline="0" dirty="0" err="1" smtClean="0">
                <a:solidFill>
                  <a:schemeClr val="tx1"/>
                </a:solidFill>
                <a:latin typeface="+mn-lt"/>
                <a:ea typeface="+mn-ea"/>
                <a:cs typeface="+mn-cs"/>
              </a:rPr>
              <a:t>SoC</a:t>
            </a:r>
            <a:r>
              <a:rPr lang="en-US" sz="1200" b="0" i="0" u="none" strike="noStrike" kern="1200" baseline="0" dirty="0" smtClean="0">
                <a:solidFill>
                  <a:schemeClr val="tx1"/>
                </a:solidFill>
                <a:latin typeface="+mn-lt"/>
                <a:ea typeface="+mn-ea"/>
                <a:cs typeface="+mn-cs"/>
              </a:rPr>
              <a:t> I/O causes the LED to turn on. LED’s are sourced from 3.3V banks through 390Ω resistors. </a:t>
            </a:r>
          </a:p>
          <a:p>
            <a:r>
              <a:rPr lang="es-419" sz="1200" b="1" i="0" u="none" strike="noStrike" kern="1200" baseline="0" dirty="0" smtClean="0">
                <a:solidFill>
                  <a:schemeClr val="tx1"/>
                </a:solidFill>
                <a:latin typeface="+mn-lt"/>
                <a:ea typeface="+mn-ea"/>
                <a:cs typeface="+mn-cs"/>
              </a:rPr>
              <a:t>10/100/1000 Ethernet PHY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implements a 10/100/1000 Ethernet port for network connection using a Marvell 88E1518 PHY. This part operates at 1.8V. The PHY connects to MIO Bank 1/501 (1.8V) and interfaces to the Zynq-7000 AP </a:t>
            </a:r>
            <a:r>
              <a:rPr lang="en-US" sz="1200" b="0" i="0" u="none" strike="noStrike" kern="1200" baseline="0" dirty="0" err="1" smtClean="0">
                <a:solidFill>
                  <a:schemeClr val="tx1"/>
                </a:solidFill>
                <a:latin typeface="+mn-lt"/>
                <a:ea typeface="+mn-ea"/>
                <a:cs typeface="+mn-cs"/>
              </a:rPr>
              <a:t>SoC</a:t>
            </a:r>
            <a:r>
              <a:rPr lang="en-US" sz="1200" b="0" i="0" u="none" strike="noStrike" kern="1200" baseline="0" dirty="0" smtClean="0">
                <a:solidFill>
                  <a:schemeClr val="tx1"/>
                </a:solidFill>
                <a:latin typeface="+mn-lt"/>
                <a:ea typeface="+mn-ea"/>
                <a:cs typeface="+mn-cs"/>
              </a:rPr>
              <a:t> via RGMII. The RJ-45 connector is a TE Connectivity 1840750-7 featuring integrated magnetics. The RJ-45 has two status indicator LEDs that indicate traffic and valid link state. </a:t>
            </a:r>
          </a:p>
          <a:p>
            <a:r>
              <a:rPr lang="es-419" sz="1200" b="1" i="0" u="none" strike="noStrike" kern="1200" baseline="0" dirty="0" smtClean="0">
                <a:solidFill>
                  <a:schemeClr val="tx1"/>
                </a:solidFill>
                <a:latin typeface="+mn-lt"/>
                <a:ea typeface="+mn-ea"/>
                <a:cs typeface="+mn-cs"/>
              </a:rPr>
              <a:t>LPC FMC </a:t>
            </a:r>
            <a:r>
              <a:rPr lang="es-419" sz="1200" b="1" i="0" u="none" strike="noStrike" kern="1200" baseline="0" dirty="0" err="1" smtClean="0">
                <a:solidFill>
                  <a:schemeClr val="tx1"/>
                </a:solidFill>
                <a:latin typeface="+mn-lt"/>
                <a:ea typeface="+mn-ea"/>
                <a:cs typeface="+mn-cs"/>
              </a:rPr>
              <a:t>Connector</a:t>
            </a:r>
            <a:r>
              <a:rPr lang="es-419" sz="1200" b="1" i="0" u="none" strike="noStrike" kern="1200" baseline="0" dirty="0" smtClean="0">
                <a:solidFill>
                  <a:schemeClr val="tx1"/>
                </a:solidFill>
                <a:latin typeface="+mn-lt"/>
                <a:ea typeface="+mn-ea"/>
                <a:cs typeface="+mn-cs"/>
              </a:rPr>
              <a:t>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single low-pin count (LPC) FMC slot is provided on 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to support a large ecosystem of plug-in modules. The LPC FMC exposes 68 single-ended I/O, which can be configured as 34 differential pairs. The FMC interface spans over two PL I/O banks, banks 34 and 35. To meet the FMC spec, these banks are powered from an adjustable voltage set by jumper, J18. Selectable voltages include 1.8V, default, and 2.5V. It is also possible to set </a:t>
            </a:r>
            <a:r>
              <a:rPr lang="en-US" sz="1200" b="0" i="0" u="none" strike="noStrike" kern="1200" baseline="0" dirty="0" err="1" smtClean="0">
                <a:solidFill>
                  <a:schemeClr val="tx1"/>
                </a:solidFill>
                <a:latin typeface="+mn-lt"/>
                <a:ea typeface="+mn-ea"/>
                <a:cs typeface="+mn-cs"/>
              </a:rPr>
              <a:t>Vadj</a:t>
            </a:r>
            <a:r>
              <a:rPr lang="en-US" sz="1200" b="0" i="0" u="none" strike="noStrike" kern="1200" baseline="0" dirty="0" smtClean="0">
                <a:solidFill>
                  <a:schemeClr val="tx1"/>
                </a:solidFill>
                <a:latin typeface="+mn-lt"/>
                <a:ea typeface="+mn-ea"/>
                <a:cs typeface="+mn-cs"/>
              </a:rPr>
              <a:t> to 3.3V. Since 3.3V could potentially be the most damaging voltage setting for </a:t>
            </a:r>
            <a:r>
              <a:rPr lang="en-US" sz="1200" b="0" i="0" u="none" strike="noStrike" kern="1200" baseline="0" dirty="0" err="1" smtClean="0">
                <a:solidFill>
                  <a:schemeClr val="tx1"/>
                </a:solidFill>
                <a:latin typeface="+mn-lt"/>
                <a:ea typeface="+mn-ea"/>
                <a:cs typeface="+mn-cs"/>
              </a:rPr>
              <a:t>Vadj</a:t>
            </a:r>
            <a:r>
              <a:rPr lang="en-US" sz="1200" b="0" i="0" u="none" strike="noStrike" kern="1200" baseline="0" dirty="0" smtClean="0">
                <a:solidFill>
                  <a:schemeClr val="tx1"/>
                </a:solidFill>
                <a:latin typeface="+mn-lt"/>
                <a:ea typeface="+mn-ea"/>
                <a:cs typeface="+mn-cs"/>
              </a:rPr>
              <a:t>, this is not available with the default board hardware. To set </a:t>
            </a:r>
            <a:r>
              <a:rPr lang="en-US" sz="1200" b="0" i="0" u="none" strike="noStrike" kern="1200" baseline="0" dirty="0" err="1" smtClean="0">
                <a:solidFill>
                  <a:schemeClr val="tx1"/>
                </a:solidFill>
                <a:latin typeface="+mn-lt"/>
                <a:ea typeface="+mn-ea"/>
                <a:cs typeface="+mn-cs"/>
              </a:rPr>
              <a:t>Vadj</a:t>
            </a:r>
            <a:r>
              <a:rPr lang="en-US" sz="1200" b="0" i="0" u="none" strike="noStrike" kern="1200" baseline="0" dirty="0" smtClean="0">
                <a:solidFill>
                  <a:schemeClr val="tx1"/>
                </a:solidFill>
                <a:latin typeface="+mn-lt"/>
                <a:ea typeface="+mn-ea"/>
                <a:cs typeface="+mn-cs"/>
              </a:rPr>
              <a:t> to 3.3V, solder a short across the 3V3 pads at J18 or solder in an additional 1x2 header. The FMC pin out can be copied from the Master UCF, see ZedBoard.org. </a:t>
            </a:r>
          </a:p>
          <a:p>
            <a:r>
              <a:rPr lang="es-419" sz="1200" b="1" i="0" u="none" strike="noStrike" kern="1200" baseline="0" dirty="0" err="1" smtClean="0">
                <a:solidFill>
                  <a:schemeClr val="tx1"/>
                </a:solidFill>
                <a:latin typeface="+mn-lt"/>
                <a:ea typeface="+mn-ea"/>
                <a:cs typeface="+mn-cs"/>
              </a:rPr>
              <a:t>Digilent</a:t>
            </a:r>
            <a:r>
              <a:rPr lang="es-419" sz="1200" b="1" i="0" u="none" strike="noStrike" kern="1200" baseline="0" dirty="0" smtClean="0">
                <a:solidFill>
                  <a:schemeClr val="tx1"/>
                </a:solidFill>
                <a:latin typeface="+mn-lt"/>
                <a:ea typeface="+mn-ea"/>
                <a:cs typeface="+mn-cs"/>
              </a:rPr>
              <a:t> </a:t>
            </a:r>
            <a:r>
              <a:rPr lang="es-419" sz="1200" b="1" i="0" u="none" strike="noStrike" kern="1200" baseline="0" dirty="0" err="1" smtClean="0">
                <a:solidFill>
                  <a:schemeClr val="tx1"/>
                </a:solidFill>
                <a:latin typeface="+mn-lt"/>
                <a:ea typeface="+mn-ea"/>
                <a:cs typeface="+mn-cs"/>
              </a:rPr>
              <a:t>Pmod</a:t>
            </a:r>
            <a:r>
              <a:rPr lang="es-419" sz="1200" b="1" i="0" u="none" strike="noStrike" kern="1200" baseline="0" dirty="0" smtClean="0">
                <a:solidFill>
                  <a:schemeClr val="tx1"/>
                </a:solidFill>
                <a:latin typeface="+mn-lt"/>
                <a:ea typeface="+mn-ea"/>
                <a:cs typeface="+mn-cs"/>
              </a:rPr>
              <a:t>™ Compatible </a:t>
            </a:r>
            <a:r>
              <a:rPr lang="es-419" sz="1200" b="1" i="0" u="none" strike="noStrike" kern="1200" baseline="0" dirty="0" err="1" smtClean="0">
                <a:solidFill>
                  <a:schemeClr val="tx1"/>
                </a:solidFill>
                <a:latin typeface="+mn-lt"/>
                <a:ea typeface="+mn-ea"/>
                <a:cs typeface="+mn-cs"/>
              </a:rPr>
              <a:t>Headers</a:t>
            </a:r>
            <a:r>
              <a:rPr lang="es-419" sz="1200" b="1" i="0" u="none" strike="noStrike" kern="1200" baseline="0" dirty="0" smtClean="0">
                <a:solidFill>
                  <a:schemeClr val="tx1"/>
                </a:solidFill>
                <a:latin typeface="+mn-lt"/>
                <a:ea typeface="+mn-ea"/>
                <a:cs typeface="+mn-cs"/>
              </a:rPr>
              <a:t> (2x6)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ZedBoard</a:t>
            </a:r>
            <a:r>
              <a:rPr lang="en-US" sz="1200" b="0" i="0" u="none" strike="noStrike" kern="1200" baseline="0" dirty="0" smtClean="0">
                <a:solidFill>
                  <a:schemeClr val="tx1"/>
                </a:solidFill>
                <a:latin typeface="+mn-lt"/>
                <a:ea typeface="+mn-ea"/>
                <a:cs typeface="+mn-cs"/>
              </a:rPr>
              <a:t> has five </a:t>
            </a:r>
            <a:r>
              <a:rPr lang="en-US" sz="1200" b="0" i="0" u="none" strike="noStrike" kern="1200" baseline="0" dirty="0" err="1" smtClean="0">
                <a:solidFill>
                  <a:schemeClr val="tx1"/>
                </a:solidFill>
                <a:latin typeface="+mn-lt"/>
                <a:ea typeface="+mn-ea"/>
                <a:cs typeface="+mn-cs"/>
              </a:rPr>
              <a:t>Digilent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Pmod</a:t>
            </a:r>
            <a:r>
              <a:rPr lang="en-US" sz="1200" b="0" i="0" u="none" strike="noStrike" kern="1200" baseline="0" dirty="0" smtClean="0">
                <a:solidFill>
                  <a:schemeClr val="tx1"/>
                </a:solidFill>
                <a:latin typeface="+mn-lt"/>
                <a:ea typeface="+mn-ea"/>
                <a:cs typeface="+mn-cs"/>
              </a:rPr>
              <a:t>™ compatible headers (2x6). These are right-angle, 0.1” female headers that include eight user I/O plus 3.3V and ground signals as show in the figure below. </a:t>
            </a:r>
          </a:p>
          <a:p>
            <a:r>
              <a:rPr lang="en-US" sz="1200" b="0" i="0" u="none" strike="noStrike" kern="1200" baseline="0" dirty="0" smtClean="0">
                <a:solidFill>
                  <a:schemeClr val="tx1"/>
                </a:solidFill>
                <a:latin typeface="+mn-lt"/>
                <a:ea typeface="+mn-ea"/>
                <a:cs typeface="+mn-cs"/>
              </a:rPr>
              <a:t>Four </a:t>
            </a:r>
            <a:r>
              <a:rPr lang="en-US" sz="1200" b="0" i="0" u="none" strike="noStrike" kern="1200" baseline="0" dirty="0" err="1" smtClean="0">
                <a:solidFill>
                  <a:schemeClr val="tx1"/>
                </a:solidFill>
                <a:latin typeface="+mn-lt"/>
                <a:ea typeface="+mn-ea"/>
                <a:cs typeface="+mn-cs"/>
              </a:rPr>
              <a:t>Pmod</a:t>
            </a:r>
            <a:r>
              <a:rPr lang="en-US" sz="1200" b="0" i="0" u="none" strike="noStrike" kern="1200" baseline="0" dirty="0" smtClean="0">
                <a:solidFill>
                  <a:schemeClr val="tx1"/>
                </a:solidFill>
                <a:latin typeface="+mn-lt"/>
                <a:ea typeface="+mn-ea"/>
                <a:cs typeface="+mn-cs"/>
              </a:rPr>
              <a:t> connectors interface to the PL-side of the Zynq-7000 AP </a:t>
            </a:r>
            <a:r>
              <a:rPr lang="en-US" sz="1200" b="0" i="0" u="none" strike="noStrike" kern="1200" baseline="0" dirty="0" err="1" smtClean="0">
                <a:solidFill>
                  <a:schemeClr val="tx1"/>
                </a:solidFill>
                <a:latin typeface="+mn-lt"/>
                <a:ea typeface="+mn-ea"/>
                <a:cs typeface="+mn-cs"/>
              </a:rPr>
              <a:t>SoC.</a:t>
            </a:r>
            <a:r>
              <a:rPr lang="en-US" sz="1200" b="0" i="0" u="none" strike="noStrike" kern="1200" baseline="0" dirty="0" smtClean="0">
                <a:solidFill>
                  <a:schemeClr val="tx1"/>
                </a:solidFill>
                <a:latin typeface="+mn-lt"/>
                <a:ea typeface="+mn-ea"/>
                <a:cs typeface="+mn-cs"/>
              </a:rPr>
              <a:t> These will connect to Bank 13 (3.3V). One </a:t>
            </a:r>
            <a:r>
              <a:rPr lang="en-US" sz="1200" b="0" i="0" u="none" strike="noStrike" kern="1200" baseline="0" dirty="0" err="1" smtClean="0">
                <a:solidFill>
                  <a:schemeClr val="tx1"/>
                </a:solidFill>
                <a:latin typeface="+mn-lt"/>
                <a:ea typeface="+mn-ea"/>
                <a:cs typeface="+mn-cs"/>
              </a:rPr>
              <a:t>Pmod</a:t>
            </a:r>
            <a:r>
              <a:rPr lang="en-US" sz="1200" b="0" i="0" u="none" strike="noStrike" kern="1200" baseline="0" dirty="0" smtClean="0">
                <a:solidFill>
                  <a:schemeClr val="tx1"/>
                </a:solidFill>
                <a:latin typeface="+mn-lt"/>
                <a:ea typeface="+mn-ea"/>
                <a:cs typeface="+mn-cs"/>
              </a:rPr>
              <a:t>, JE1, connects to the PS-side on MIO pins [0,9-15] in MIO Bank 0/500 (3.3V). Uses for this </a:t>
            </a:r>
            <a:r>
              <a:rPr lang="en-US" sz="1200" b="0" i="0" u="none" strike="noStrike" kern="1200" baseline="0" dirty="0" err="1" smtClean="0">
                <a:solidFill>
                  <a:schemeClr val="tx1"/>
                </a:solidFill>
                <a:latin typeface="+mn-lt"/>
                <a:ea typeface="+mn-ea"/>
                <a:cs typeface="+mn-cs"/>
              </a:rPr>
              <a:t>Pmod</a:t>
            </a:r>
            <a:r>
              <a:rPr lang="en-US" sz="1200" b="0" i="0" u="none" strike="noStrike" kern="1200" baseline="0" dirty="0" smtClean="0">
                <a:solidFill>
                  <a:schemeClr val="tx1"/>
                </a:solidFill>
                <a:latin typeface="+mn-lt"/>
                <a:ea typeface="+mn-ea"/>
                <a:cs typeface="+mn-cs"/>
              </a:rPr>
              <a:t> include PJTAG access (MIO[10-13]) as well as nine other hardened MIO peripherals (SPI, GPIO, CAN, I2C, UART, SD, QSPI, Trace, Watchdog). </a:t>
            </a:r>
          </a:p>
          <a:p>
            <a:r>
              <a:rPr lang="en-US" sz="1200" b="0" i="0" u="none" strike="noStrike" kern="1200" baseline="0" dirty="0" smtClean="0">
                <a:solidFill>
                  <a:schemeClr val="tx1"/>
                </a:solidFill>
                <a:latin typeface="+mn-lt"/>
                <a:ea typeface="+mn-ea"/>
                <a:cs typeface="+mn-cs"/>
              </a:rPr>
              <a:t>The four PL </a:t>
            </a:r>
            <a:r>
              <a:rPr lang="en-US" sz="1200" b="0" i="0" u="none" strike="noStrike" kern="1200" baseline="0" dirty="0" err="1" smtClean="0">
                <a:solidFill>
                  <a:schemeClr val="tx1"/>
                </a:solidFill>
                <a:latin typeface="+mn-lt"/>
                <a:ea typeface="+mn-ea"/>
                <a:cs typeface="+mn-cs"/>
              </a:rPr>
              <a:t>Pmod</a:t>
            </a:r>
            <a:r>
              <a:rPr lang="en-US" sz="1200" b="0" i="0" u="none" strike="noStrike" kern="1200" baseline="0" dirty="0" smtClean="0">
                <a:solidFill>
                  <a:schemeClr val="tx1"/>
                </a:solidFill>
                <a:latin typeface="+mn-lt"/>
                <a:ea typeface="+mn-ea"/>
                <a:cs typeface="+mn-cs"/>
              </a:rPr>
              <a:t> connectors are placed in adjacent pairs on the board edge such that the clearance between Pin 6 of header #1 and Pin 1 of header #2 is 10mm. </a:t>
            </a:r>
          </a:p>
          <a:p>
            <a:r>
              <a:rPr lang="en-US" sz="1200" b="0" i="0" u="none" strike="noStrike" kern="1200" baseline="0" dirty="0" smtClean="0">
                <a:solidFill>
                  <a:schemeClr val="tx1"/>
                </a:solidFill>
                <a:latin typeface="+mn-lt"/>
                <a:ea typeface="+mn-ea"/>
                <a:cs typeface="+mn-cs"/>
              </a:rPr>
              <a:t>Two of the </a:t>
            </a:r>
            <a:r>
              <a:rPr lang="en-US" sz="1200" b="0" i="0" u="none" strike="noStrike" kern="1200" baseline="0" dirty="0" err="1" smtClean="0">
                <a:solidFill>
                  <a:schemeClr val="tx1"/>
                </a:solidFill>
                <a:latin typeface="+mn-lt"/>
                <a:ea typeface="+mn-ea"/>
                <a:cs typeface="+mn-cs"/>
              </a:rPr>
              <a:t>Pmods</a:t>
            </a:r>
            <a:r>
              <a:rPr lang="en-US" sz="1200" b="0" i="0" u="none" strike="noStrike" kern="1200" baseline="0" dirty="0" smtClean="0">
                <a:solidFill>
                  <a:schemeClr val="tx1"/>
                </a:solidFill>
                <a:latin typeface="+mn-lt"/>
                <a:ea typeface="+mn-ea"/>
                <a:cs typeface="+mn-cs"/>
              </a:rPr>
              <a:t>, JC1 and JD1, are aligned in a dual configuration and have their I/O routed differentially to support LVDS running at </a:t>
            </a:r>
            <a:r>
              <a:rPr lang="en-US" sz="1200" b="1" i="0" u="none" strike="noStrike" kern="1200" baseline="0" dirty="0" smtClean="0">
                <a:solidFill>
                  <a:schemeClr val="tx1"/>
                </a:solidFill>
                <a:latin typeface="+mn-lt"/>
                <a:ea typeface="+mn-ea"/>
                <a:cs typeface="+mn-cs"/>
              </a:rPr>
              <a:t>525Mbs</a:t>
            </a:r>
            <a:r>
              <a:rPr lang="en-US" sz="1200" b="0"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Agile Mixed Signaling (AMS) Connector, J2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XADC header provides analog connectivity for analog reference designs, including AMS daughter cards like Xilinx’s AMS Evaluation Card. </a:t>
            </a:r>
          </a:p>
          <a:p>
            <a:r>
              <a:rPr lang="en-US" sz="1200" b="0" i="0" u="none" strike="noStrike" kern="1200" baseline="0" dirty="0" smtClean="0">
                <a:solidFill>
                  <a:schemeClr val="tx1"/>
                </a:solidFill>
                <a:latin typeface="+mn-lt"/>
                <a:ea typeface="+mn-ea"/>
                <a:cs typeface="+mn-cs"/>
              </a:rPr>
              <a:t>The analog header is placed close to the LPC FMC header as shown. Both analog and digital IO can be easily supported for a plug in card. This allows the analog header to be easily connected to the FMC card using a short ribbon cable as shown. The analog header can also be used “stand alone” to support the connection of external analog signals. </a:t>
            </a:r>
          </a:p>
          <a:p>
            <a:r>
              <a:rPr lang="es-419" sz="1200" b="1" i="0" u="none" strike="noStrike" kern="1200" baseline="0" dirty="0" err="1" smtClean="0">
                <a:solidFill>
                  <a:schemeClr val="tx1"/>
                </a:solidFill>
                <a:latin typeface="+mn-lt"/>
                <a:ea typeface="+mn-ea"/>
                <a:cs typeface="+mn-cs"/>
              </a:rPr>
              <a:t>Program</a:t>
            </a:r>
            <a:r>
              <a:rPr lang="es-419" sz="1200" b="1" i="0" u="none" strike="noStrike" kern="1200" baseline="0" dirty="0" smtClean="0">
                <a:solidFill>
                  <a:schemeClr val="tx1"/>
                </a:solidFill>
                <a:latin typeface="+mn-lt"/>
                <a:ea typeface="+mn-ea"/>
                <a:cs typeface="+mn-cs"/>
              </a:rPr>
              <a:t> </a:t>
            </a:r>
            <a:r>
              <a:rPr lang="es-419" sz="1200" b="1" i="0" u="none" strike="noStrike" kern="1200" baseline="0" dirty="0" err="1" smtClean="0">
                <a:solidFill>
                  <a:schemeClr val="tx1"/>
                </a:solidFill>
                <a:latin typeface="+mn-lt"/>
                <a:ea typeface="+mn-ea"/>
                <a:cs typeface="+mn-cs"/>
              </a:rPr>
              <a:t>Push</a:t>
            </a:r>
            <a:r>
              <a:rPr lang="es-419" sz="1200" b="1" i="0" u="none" strike="noStrike" kern="1200" baseline="0" dirty="0" smtClean="0">
                <a:solidFill>
                  <a:schemeClr val="tx1"/>
                </a:solidFill>
                <a:latin typeface="+mn-lt"/>
                <a:ea typeface="+mn-ea"/>
                <a:cs typeface="+mn-cs"/>
              </a:rPr>
              <a:t> </a:t>
            </a:r>
            <a:r>
              <a:rPr lang="es-419" sz="1200" b="1" i="0" u="none" strike="noStrike" kern="1200" baseline="0" dirty="0" err="1" smtClean="0">
                <a:solidFill>
                  <a:schemeClr val="tx1"/>
                </a:solidFill>
                <a:latin typeface="+mn-lt"/>
                <a:ea typeface="+mn-ea"/>
                <a:cs typeface="+mn-cs"/>
              </a:rPr>
              <a:t>Button</a:t>
            </a:r>
            <a:r>
              <a:rPr lang="es-419" sz="1200" b="1" i="0" u="none" strike="noStrike" kern="1200" baseline="0" dirty="0" smtClean="0">
                <a:solidFill>
                  <a:schemeClr val="tx1"/>
                </a:solidFill>
                <a:latin typeface="+mn-lt"/>
                <a:ea typeface="+mn-ea"/>
                <a:cs typeface="+mn-cs"/>
              </a:rPr>
              <a:t> </a:t>
            </a:r>
            <a:r>
              <a:rPr lang="es-419" sz="1200" b="1" i="0" u="none" strike="noStrike" kern="1200" baseline="0" dirty="0" err="1" smtClean="0">
                <a:solidFill>
                  <a:schemeClr val="tx1"/>
                </a:solidFill>
                <a:latin typeface="+mn-lt"/>
                <a:ea typeface="+mn-ea"/>
                <a:cs typeface="+mn-cs"/>
              </a:rPr>
              <a:t>Switch</a:t>
            </a:r>
            <a:r>
              <a:rPr lang="es-419" sz="1200" b="1" i="0" u="none" strike="noStrike" kern="1200" baseline="0" dirty="0" smtClean="0">
                <a:solidFill>
                  <a:schemeClr val="tx1"/>
                </a:solidFill>
                <a:latin typeface="+mn-lt"/>
                <a:ea typeface="+mn-ea"/>
                <a:cs typeface="+mn-cs"/>
              </a:rPr>
              <a:t> </a:t>
            </a:r>
            <a:endParaRPr lang="es-419"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PROG push switch, BTN6, toggles </a:t>
            </a:r>
            <a:r>
              <a:rPr lang="en-US" sz="1200" b="0" i="0" u="none" strike="noStrike" kern="1200" baseline="0" dirty="0" err="1" smtClean="0">
                <a:solidFill>
                  <a:schemeClr val="tx1"/>
                </a:solidFill>
                <a:latin typeface="+mn-lt"/>
                <a:ea typeface="+mn-ea"/>
                <a:cs typeface="+mn-cs"/>
              </a:rPr>
              <a:t>Zynq</a:t>
            </a:r>
            <a:r>
              <a:rPr lang="en-US" sz="1200" b="0" i="0" u="none" strike="noStrike" kern="1200" baseline="0" dirty="0" smtClean="0">
                <a:solidFill>
                  <a:schemeClr val="tx1"/>
                </a:solidFill>
                <a:latin typeface="+mn-lt"/>
                <a:ea typeface="+mn-ea"/>
                <a:cs typeface="+mn-cs"/>
              </a:rPr>
              <a:t> PROG_B. This initiates reconfiguring the PL-subsection by the processor. </a:t>
            </a:r>
            <a:endParaRPr lang="es-419" dirty="0"/>
          </a:p>
        </p:txBody>
      </p:sp>
      <p:sp>
        <p:nvSpPr>
          <p:cNvPr id="4" name="Marcador de número de diapositiva 3"/>
          <p:cNvSpPr>
            <a:spLocks noGrp="1"/>
          </p:cNvSpPr>
          <p:nvPr>
            <p:ph type="sldNum" sz="quarter" idx="10"/>
          </p:nvPr>
        </p:nvSpPr>
        <p:spPr/>
        <p:txBody>
          <a:bodyPr/>
          <a:lstStyle/>
          <a:p>
            <a:fld id="{59DA4716-8A64-4461-B43D-5C470D9A0BA7}" type="slidenum">
              <a:rPr lang="es-419" smtClean="0"/>
              <a:t>7</a:t>
            </a:fld>
            <a:endParaRPr lang="es-419"/>
          </a:p>
        </p:txBody>
      </p:sp>
    </p:spTree>
    <p:extLst>
      <p:ext uri="{BB962C8B-B14F-4D97-AF65-F5344CB8AC3E}">
        <p14:creationId xmlns:p14="http://schemas.microsoft.com/office/powerpoint/2010/main" val="862996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9DA4716-8A64-4461-B43D-5C470D9A0BA7}" type="slidenum">
              <a:rPr lang="es-419" smtClean="0"/>
              <a:t>14</a:t>
            </a:fld>
            <a:endParaRPr lang="es-419"/>
          </a:p>
        </p:txBody>
      </p:sp>
    </p:spTree>
    <p:extLst>
      <p:ext uri="{BB962C8B-B14F-4D97-AF65-F5344CB8AC3E}">
        <p14:creationId xmlns:p14="http://schemas.microsoft.com/office/powerpoint/2010/main" val="1620488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9DA4716-8A64-4461-B43D-5C470D9A0BA7}" type="slidenum">
              <a:rPr lang="es-419" smtClean="0"/>
              <a:t>15</a:t>
            </a:fld>
            <a:endParaRPr lang="es-419"/>
          </a:p>
        </p:txBody>
      </p:sp>
    </p:spTree>
    <p:extLst>
      <p:ext uri="{BB962C8B-B14F-4D97-AF65-F5344CB8AC3E}">
        <p14:creationId xmlns:p14="http://schemas.microsoft.com/office/powerpoint/2010/main" val="70701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7T">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cxnSp>
        <p:nvCxnSpPr>
          <p:cNvPr id="9" name="Straight Connector 8"/>
          <p:cNvCxnSpPr/>
          <p:nvPr/>
        </p:nvCxnSpPr>
        <p:spPr>
          <a:xfrm>
            <a:off x="1207658" y="4343400"/>
            <a:ext cx="9875520" cy="0"/>
          </a:xfrm>
          <a:prstGeom prst="line">
            <a:avLst/>
          </a:prstGeom>
          <a:ln w="19050">
            <a:solidFill>
              <a:srgbClr val="0037A4"/>
            </a:solidFill>
          </a:ln>
        </p:spPr>
        <p:style>
          <a:lnRef idx="1">
            <a:schemeClr val="accent1"/>
          </a:lnRef>
          <a:fillRef idx="0">
            <a:schemeClr val="accent1"/>
          </a:fillRef>
          <a:effectRef idx="0">
            <a:schemeClr val="accent1"/>
          </a:effectRef>
          <a:fontRef idx="minor">
            <a:schemeClr val="tx1"/>
          </a:fontRef>
        </p:style>
      </p:cxnSp>
      <p:sp>
        <p:nvSpPr>
          <p:cNvPr id="10" name="Título 9"/>
          <p:cNvSpPr>
            <a:spLocks noGrp="1"/>
          </p:cNvSpPr>
          <p:nvPr>
            <p:ph type="title"/>
          </p:nvPr>
        </p:nvSpPr>
        <p:spPr/>
        <p:txBody>
          <a:bodyPr/>
          <a:lstStyle/>
          <a:p>
            <a:r>
              <a:rPr lang="es-ES" smtClean="0"/>
              <a:t>Haga clic para modificar el estilo de título del patrón</a:t>
            </a:r>
            <a:endParaRPr lang="en-US"/>
          </a:p>
        </p:txBody>
      </p:sp>
      <p:sp>
        <p:nvSpPr>
          <p:cNvPr id="11" name="Marcador de fecha 10"/>
          <p:cNvSpPr>
            <a:spLocks noGrp="1"/>
          </p:cNvSpPr>
          <p:nvPr>
            <p:ph type="dt" sz="half" idx="10"/>
          </p:nvPr>
        </p:nvSpPr>
        <p:spPr/>
        <p:txBody>
          <a:bodyPr/>
          <a:lstStyle/>
          <a:p>
            <a:r>
              <a:rPr lang="en-US" smtClean="0"/>
              <a:t>ZedBoard</a:t>
            </a:r>
            <a:endParaRPr lang="en-US"/>
          </a:p>
        </p:txBody>
      </p:sp>
      <p:sp>
        <p:nvSpPr>
          <p:cNvPr id="12" name="Marcador de pie de página 11"/>
          <p:cNvSpPr>
            <a:spLocks noGrp="1"/>
          </p:cNvSpPr>
          <p:nvPr>
            <p:ph type="ftr" sz="quarter" idx="11"/>
          </p:nvPr>
        </p:nvSpPr>
        <p:spPr/>
        <p:txBody>
          <a:bodyPr/>
          <a:lstStyle/>
          <a:p>
            <a:r>
              <a:rPr lang="en-US" smtClean="0"/>
              <a:t>ICTP-IAEA</a:t>
            </a:r>
            <a:endParaRPr lang="en-US"/>
          </a:p>
        </p:txBody>
      </p:sp>
      <p:sp>
        <p:nvSpPr>
          <p:cNvPr id="13" name="Marcador de número de diapositiva 12"/>
          <p:cNvSpPr>
            <a:spLocks noGrp="1"/>
          </p:cNvSpPr>
          <p:nvPr>
            <p:ph type="sldNum" sz="quarter" idx="12"/>
          </p:nvPr>
        </p:nvSpPr>
        <p:spPr/>
        <p:txBody>
          <a:bodyPr/>
          <a:lstStyle/>
          <a:p>
            <a:fld id="{4FAD3335-DA88-43C3-A15A-18D99FF2C7FA}" type="slidenum">
              <a:rPr lang="en-US" smtClean="0"/>
              <a:t>‹Nº›</a:t>
            </a:fld>
            <a:endParaRPr lang="en-US"/>
          </a:p>
        </p:txBody>
      </p:sp>
    </p:spTree>
    <p:extLst>
      <p:ext uri="{BB962C8B-B14F-4D97-AF65-F5344CB8AC3E}">
        <p14:creationId xmlns:p14="http://schemas.microsoft.com/office/powerpoint/2010/main" val="243364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r>
              <a:rPr lang="en-US" smtClean="0"/>
              <a:t>ZedBoard</a:t>
            </a:r>
            <a:endParaRPr lang="en-US"/>
          </a:p>
        </p:txBody>
      </p:sp>
      <p:sp>
        <p:nvSpPr>
          <p:cNvPr id="5" name="Footer Placeholder 4"/>
          <p:cNvSpPr>
            <a:spLocks noGrp="1"/>
          </p:cNvSpPr>
          <p:nvPr>
            <p:ph type="ftr" sz="quarter" idx="11"/>
          </p:nvPr>
        </p:nvSpPr>
        <p:spPr/>
        <p:txBody>
          <a:bodyPr/>
          <a:lstStyle/>
          <a:p>
            <a:r>
              <a:rPr lang="en-US" smtClean="0"/>
              <a:t>ICTP-IAEA</a:t>
            </a:r>
            <a:endParaRPr lang="en-US"/>
          </a:p>
        </p:txBody>
      </p:sp>
      <p:sp>
        <p:nvSpPr>
          <p:cNvPr id="6" name="Slide Number Placeholder 5"/>
          <p:cNvSpPr>
            <a:spLocks noGrp="1"/>
          </p:cNvSpPr>
          <p:nvPr>
            <p:ph type="sldNum" sz="quarter" idx="12"/>
          </p:nvPr>
        </p:nvSpPr>
        <p:spPr/>
        <p:txBody>
          <a:bodyPr/>
          <a:lstStyle/>
          <a:p>
            <a:fld id="{4FAD3335-DA88-43C3-A15A-18D99FF2C7FA}" type="slidenum">
              <a:rPr lang="en-US" smtClean="0"/>
              <a:t>‹Nº›</a:t>
            </a:fld>
            <a:endParaRPr lang="en-US"/>
          </a:p>
        </p:txBody>
      </p:sp>
    </p:spTree>
    <p:extLst>
      <p:ext uri="{BB962C8B-B14F-4D97-AF65-F5344CB8AC3E}">
        <p14:creationId xmlns:p14="http://schemas.microsoft.com/office/powerpoint/2010/main" val="170447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r>
              <a:rPr lang="en-US" smtClean="0"/>
              <a:t>ZedBoard</a:t>
            </a:r>
            <a:endParaRPr lang="en-US"/>
          </a:p>
        </p:txBody>
      </p:sp>
      <p:sp>
        <p:nvSpPr>
          <p:cNvPr id="5" name="Footer Placeholder 4"/>
          <p:cNvSpPr>
            <a:spLocks noGrp="1"/>
          </p:cNvSpPr>
          <p:nvPr>
            <p:ph type="ftr" sz="quarter" idx="11"/>
          </p:nvPr>
        </p:nvSpPr>
        <p:spPr/>
        <p:txBody>
          <a:bodyPr/>
          <a:lstStyle/>
          <a:p>
            <a:r>
              <a:rPr lang="en-US" smtClean="0"/>
              <a:t>ICTP-IAEA</a:t>
            </a:r>
            <a:endParaRPr lang="en-US"/>
          </a:p>
        </p:txBody>
      </p:sp>
      <p:sp>
        <p:nvSpPr>
          <p:cNvPr id="6" name="Slide Number Placeholder 5"/>
          <p:cNvSpPr>
            <a:spLocks noGrp="1"/>
          </p:cNvSpPr>
          <p:nvPr>
            <p:ph type="sldNum" sz="quarter" idx="12"/>
          </p:nvPr>
        </p:nvSpPr>
        <p:spPr/>
        <p:txBody>
          <a:bodyPr/>
          <a:lstStyle/>
          <a:p>
            <a:fld id="{4FAD3335-DA88-43C3-A15A-18D99FF2C7FA}" type="slidenum">
              <a:rPr lang="en-US" smtClean="0"/>
              <a:t>‹Nº›</a:t>
            </a:fld>
            <a:endParaRPr lang="en-US"/>
          </a:p>
        </p:txBody>
      </p:sp>
    </p:spTree>
    <p:extLst>
      <p:ext uri="{BB962C8B-B14F-4D97-AF65-F5344CB8AC3E}">
        <p14:creationId xmlns:p14="http://schemas.microsoft.com/office/powerpoint/2010/main" val="198761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22400"/>
            <a:ext cx="11033760" cy="4836160"/>
          </a:xfrm>
        </p:spPr>
        <p:txBody>
          <a:bodyPr/>
          <a:lstStyle>
            <a:lvl1pPr>
              <a:defRPr sz="2800"/>
            </a:lvl1pPr>
            <a:lvl2pPr>
              <a:defRPr sz="2400"/>
            </a:lvl2pPr>
            <a:lvl3pPr>
              <a:defRPr sz="2000"/>
            </a:lvl3pPr>
            <a:lvl4pPr>
              <a:defRPr sz="18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568960" y="6565186"/>
            <a:ext cx="2472271" cy="249450"/>
          </a:xfrm>
        </p:spPr>
        <p:txBody>
          <a:bodyPr/>
          <a:lstStyle/>
          <a:p>
            <a:r>
              <a:rPr lang="en-US" smtClean="0"/>
              <a:t>ZedBoard</a:t>
            </a:r>
            <a:endParaRPr lang="en-US"/>
          </a:p>
        </p:txBody>
      </p:sp>
      <p:sp>
        <p:nvSpPr>
          <p:cNvPr id="5" name="Footer Placeholder 4"/>
          <p:cNvSpPr>
            <a:spLocks noGrp="1"/>
          </p:cNvSpPr>
          <p:nvPr>
            <p:ph type="ftr" sz="quarter" idx="11"/>
          </p:nvPr>
        </p:nvSpPr>
        <p:spPr>
          <a:xfrm>
            <a:off x="3686185" y="6565186"/>
            <a:ext cx="4822804" cy="249450"/>
          </a:xfrm>
        </p:spPr>
        <p:txBody>
          <a:bodyPr/>
          <a:lstStyle/>
          <a:p>
            <a:r>
              <a:rPr lang="en-US" smtClean="0"/>
              <a:t>ICTP-IAEA</a:t>
            </a:r>
            <a:endParaRPr lang="en-US" dirty="0"/>
          </a:p>
        </p:txBody>
      </p:sp>
      <p:sp>
        <p:nvSpPr>
          <p:cNvPr id="6" name="Slide Number Placeholder 5"/>
          <p:cNvSpPr>
            <a:spLocks noGrp="1"/>
          </p:cNvSpPr>
          <p:nvPr>
            <p:ph type="sldNum" sz="quarter" idx="12"/>
          </p:nvPr>
        </p:nvSpPr>
        <p:spPr>
          <a:xfrm>
            <a:off x="10489738" y="6565186"/>
            <a:ext cx="1312025" cy="249450"/>
          </a:xfrm>
        </p:spPr>
        <p:txBody>
          <a:bodyPr/>
          <a:lstStyle/>
          <a:p>
            <a:fld id="{4FAD3335-DA88-43C3-A15A-18D99FF2C7FA}" type="slidenum">
              <a:rPr lang="en-US" smtClean="0"/>
              <a:t>‹Nº›</a:t>
            </a:fld>
            <a:endParaRPr lang="en-US"/>
          </a:p>
        </p:txBody>
      </p:sp>
      <p:sp>
        <p:nvSpPr>
          <p:cNvPr id="7" name="Título 6"/>
          <p:cNvSpPr>
            <a:spLocks noGrp="1"/>
          </p:cNvSpPr>
          <p:nvPr>
            <p:ph type="title" hasCustomPrompt="1"/>
          </p:nvPr>
        </p:nvSpPr>
        <p:spPr>
          <a:xfrm>
            <a:off x="1097280" y="226035"/>
            <a:ext cx="10058400" cy="750150"/>
          </a:xfrm>
        </p:spPr>
        <p:txBody>
          <a:bodyPr/>
          <a:lstStyle>
            <a:lvl1pPr>
              <a:defRPr b="1"/>
            </a:lvl1pPr>
          </a:lstStyle>
          <a:p>
            <a:r>
              <a:rPr lang="es-ES" dirty="0" smtClean="0"/>
              <a:t>Haga clic r el estilo de título del patrón</a:t>
            </a:r>
            <a:endParaRPr lang="en-US" dirty="0"/>
          </a:p>
        </p:txBody>
      </p:sp>
    </p:spTree>
    <p:extLst>
      <p:ext uri="{BB962C8B-B14F-4D97-AF65-F5344CB8AC3E}">
        <p14:creationId xmlns:p14="http://schemas.microsoft.com/office/powerpoint/2010/main" val="76783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r>
              <a:rPr lang="en-US" smtClean="0"/>
              <a:t>ZedBoard</a:t>
            </a:r>
            <a:endParaRPr lang="en-US"/>
          </a:p>
        </p:txBody>
      </p:sp>
      <p:sp>
        <p:nvSpPr>
          <p:cNvPr id="5" name="Footer Placeholder 4"/>
          <p:cNvSpPr>
            <a:spLocks noGrp="1"/>
          </p:cNvSpPr>
          <p:nvPr>
            <p:ph type="ftr" sz="quarter" idx="11"/>
          </p:nvPr>
        </p:nvSpPr>
        <p:spPr/>
        <p:txBody>
          <a:bodyPr/>
          <a:lstStyle/>
          <a:p>
            <a:r>
              <a:rPr lang="en-US" smtClean="0"/>
              <a:t>ICTP-IAEA</a:t>
            </a:r>
            <a:endParaRPr lang="en-US"/>
          </a:p>
        </p:txBody>
      </p:sp>
      <p:sp>
        <p:nvSpPr>
          <p:cNvPr id="6" name="Slide Number Placeholder 5"/>
          <p:cNvSpPr>
            <a:spLocks noGrp="1"/>
          </p:cNvSpPr>
          <p:nvPr>
            <p:ph type="sldNum" sz="quarter" idx="12"/>
          </p:nvPr>
        </p:nvSpPr>
        <p:spPr/>
        <p:txBody>
          <a:bodyPr/>
          <a:lstStyle/>
          <a:p>
            <a:fld id="{4FAD3335-DA88-43C3-A15A-18D99FF2C7FA}" type="slidenum">
              <a:rPr lang="en-US" smtClean="0"/>
              <a:t>‹Nº›</a:t>
            </a:fld>
            <a:endParaRPr lang="en-US"/>
          </a:p>
        </p:txBody>
      </p:sp>
      <p:cxnSp>
        <p:nvCxnSpPr>
          <p:cNvPr id="9" name="Straight Connector 8"/>
          <p:cNvCxnSpPr/>
          <p:nvPr/>
        </p:nvCxnSpPr>
        <p:spPr>
          <a:xfrm>
            <a:off x="1207658" y="4343400"/>
            <a:ext cx="9875520" cy="0"/>
          </a:xfrm>
          <a:prstGeom prst="line">
            <a:avLst/>
          </a:prstGeom>
          <a:ln w="19050">
            <a:solidFill>
              <a:srgbClr val="0037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30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97280" y="286603"/>
            <a:ext cx="10058400" cy="790357"/>
          </a:xfrm>
        </p:spPr>
        <p:txBody>
          <a:bodyPr/>
          <a:lstStyle/>
          <a:p>
            <a:r>
              <a:rPr lang="es-ES" dirty="0" smtClean="0"/>
              <a:t>Haga clic para </a:t>
            </a:r>
            <a:r>
              <a:rPr lang="es-ES" dirty="0" err="1" smtClean="0"/>
              <a:t>ilo</a:t>
            </a:r>
            <a:r>
              <a:rPr lang="es-ES" dirty="0" smtClean="0"/>
              <a:t>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r>
              <a:rPr lang="en-US" smtClean="0"/>
              <a:t>ZedBoard</a:t>
            </a:r>
            <a:endParaRPr lang="en-US"/>
          </a:p>
        </p:txBody>
      </p:sp>
      <p:sp>
        <p:nvSpPr>
          <p:cNvPr id="6" name="Footer Placeholder 5"/>
          <p:cNvSpPr>
            <a:spLocks noGrp="1"/>
          </p:cNvSpPr>
          <p:nvPr>
            <p:ph type="ftr" sz="quarter" idx="11"/>
          </p:nvPr>
        </p:nvSpPr>
        <p:spPr/>
        <p:txBody>
          <a:bodyPr/>
          <a:lstStyle/>
          <a:p>
            <a:r>
              <a:rPr lang="en-US" smtClean="0"/>
              <a:t>ICTP-IAEA</a:t>
            </a:r>
            <a:endParaRPr lang="en-US"/>
          </a:p>
        </p:txBody>
      </p:sp>
      <p:sp>
        <p:nvSpPr>
          <p:cNvPr id="7" name="Slide Number Placeholder 6"/>
          <p:cNvSpPr>
            <a:spLocks noGrp="1"/>
          </p:cNvSpPr>
          <p:nvPr>
            <p:ph type="sldNum" sz="quarter" idx="12"/>
          </p:nvPr>
        </p:nvSpPr>
        <p:spPr/>
        <p:txBody>
          <a:bodyPr/>
          <a:lstStyle/>
          <a:p>
            <a:fld id="{4FAD3335-DA88-43C3-A15A-18D99FF2C7FA}" type="slidenum">
              <a:rPr lang="en-US" smtClean="0"/>
              <a:t>‹Nº›</a:t>
            </a:fld>
            <a:endParaRPr lang="en-US"/>
          </a:p>
        </p:txBody>
      </p:sp>
    </p:spTree>
    <p:extLst>
      <p:ext uri="{BB962C8B-B14F-4D97-AF65-F5344CB8AC3E}">
        <p14:creationId xmlns:p14="http://schemas.microsoft.com/office/powerpoint/2010/main" val="977325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97280" y="286604"/>
            <a:ext cx="10058400" cy="968758"/>
          </a:xfrm>
        </p:spPr>
        <p:txBody>
          <a:bodyPr/>
          <a:lstStyle/>
          <a:p>
            <a:r>
              <a:rPr lang="es-ES" dirty="0" smtClean="0"/>
              <a:t>Haga clic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r>
              <a:rPr lang="en-US" smtClean="0"/>
              <a:t>ZedBoard</a:t>
            </a:r>
            <a:endParaRPr lang="en-US"/>
          </a:p>
        </p:txBody>
      </p:sp>
      <p:sp>
        <p:nvSpPr>
          <p:cNvPr id="8" name="Footer Placeholder 7"/>
          <p:cNvSpPr>
            <a:spLocks noGrp="1"/>
          </p:cNvSpPr>
          <p:nvPr>
            <p:ph type="ftr" sz="quarter" idx="11"/>
          </p:nvPr>
        </p:nvSpPr>
        <p:spPr/>
        <p:txBody>
          <a:bodyPr/>
          <a:lstStyle/>
          <a:p>
            <a:r>
              <a:rPr lang="en-US" smtClean="0"/>
              <a:t>ICTP-IAEA</a:t>
            </a:r>
            <a:endParaRPr lang="en-US"/>
          </a:p>
        </p:txBody>
      </p:sp>
      <p:sp>
        <p:nvSpPr>
          <p:cNvPr id="9" name="Slide Number Placeholder 8"/>
          <p:cNvSpPr>
            <a:spLocks noGrp="1"/>
          </p:cNvSpPr>
          <p:nvPr>
            <p:ph type="sldNum" sz="quarter" idx="12"/>
          </p:nvPr>
        </p:nvSpPr>
        <p:spPr/>
        <p:txBody>
          <a:bodyPr/>
          <a:lstStyle/>
          <a:p>
            <a:fld id="{4FAD3335-DA88-43C3-A15A-18D99FF2C7FA}" type="slidenum">
              <a:rPr lang="en-US" smtClean="0"/>
              <a:t>‹Nº›</a:t>
            </a:fld>
            <a:endParaRPr lang="en-US"/>
          </a:p>
        </p:txBody>
      </p:sp>
    </p:spTree>
    <p:extLst>
      <p:ext uri="{BB962C8B-B14F-4D97-AF65-F5344CB8AC3E}">
        <p14:creationId xmlns:p14="http://schemas.microsoft.com/office/powerpoint/2010/main" val="10293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dirty="0" smtClean="0"/>
              <a:t>Haga clic el estilo de título del patrón</a:t>
            </a:r>
            <a:endParaRPr lang="en-US" dirty="0"/>
          </a:p>
        </p:txBody>
      </p:sp>
      <p:sp>
        <p:nvSpPr>
          <p:cNvPr id="3" name="Date Placeholder 2"/>
          <p:cNvSpPr>
            <a:spLocks noGrp="1"/>
          </p:cNvSpPr>
          <p:nvPr>
            <p:ph type="dt" sz="half" idx="10"/>
          </p:nvPr>
        </p:nvSpPr>
        <p:spPr/>
        <p:txBody>
          <a:bodyPr/>
          <a:lstStyle/>
          <a:p>
            <a:r>
              <a:rPr lang="en-US" smtClean="0"/>
              <a:t>ZedBoard</a:t>
            </a:r>
            <a:endParaRPr lang="en-US"/>
          </a:p>
        </p:txBody>
      </p:sp>
      <p:sp>
        <p:nvSpPr>
          <p:cNvPr id="4" name="Footer Placeholder 3"/>
          <p:cNvSpPr>
            <a:spLocks noGrp="1"/>
          </p:cNvSpPr>
          <p:nvPr>
            <p:ph type="ftr" sz="quarter" idx="11"/>
          </p:nvPr>
        </p:nvSpPr>
        <p:spPr/>
        <p:txBody>
          <a:bodyPr/>
          <a:lstStyle/>
          <a:p>
            <a:r>
              <a:rPr lang="en-US" smtClean="0"/>
              <a:t>ICTP-IAEA</a:t>
            </a:r>
            <a:endParaRPr lang="en-US"/>
          </a:p>
        </p:txBody>
      </p:sp>
      <p:sp>
        <p:nvSpPr>
          <p:cNvPr id="5" name="Slide Number Placeholder 4"/>
          <p:cNvSpPr>
            <a:spLocks noGrp="1"/>
          </p:cNvSpPr>
          <p:nvPr>
            <p:ph type="sldNum" sz="quarter" idx="12"/>
          </p:nvPr>
        </p:nvSpPr>
        <p:spPr/>
        <p:txBody>
          <a:bodyPr/>
          <a:lstStyle/>
          <a:p>
            <a:fld id="{4FAD3335-DA88-43C3-A15A-18D99FF2C7FA}" type="slidenum">
              <a:rPr lang="en-US" smtClean="0"/>
              <a:t>‹Nº›</a:t>
            </a:fld>
            <a:endParaRPr lang="en-US"/>
          </a:p>
        </p:txBody>
      </p:sp>
    </p:spTree>
    <p:extLst>
      <p:ext uri="{BB962C8B-B14F-4D97-AF65-F5344CB8AC3E}">
        <p14:creationId xmlns:p14="http://schemas.microsoft.com/office/powerpoint/2010/main" val="304677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ZedBoard</a:t>
            </a: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ICTP-IAEA</a:t>
            </a:r>
            <a:endParaRPr lang="en-US"/>
          </a:p>
        </p:txBody>
      </p:sp>
      <p:sp>
        <p:nvSpPr>
          <p:cNvPr id="9" name="Slide Number Placeholder 8"/>
          <p:cNvSpPr>
            <a:spLocks noGrp="1"/>
          </p:cNvSpPr>
          <p:nvPr>
            <p:ph type="sldNum" sz="quarter" idx="12"/>
          </p:nvPr>
        </p:nvSpPr>
        <p:spPr/>
        <p:txBody>
          <a:bodyPr/>
          <a:lstStyle/>
          <a:p>
            <a:fld id="{4FAD3335-DA88-43C3-A15A-18D99FF2C7FA}" type="slidenum">
              <a:rPr lang="en-US" smtClean="0"/>
              <a:t>‹Nº›</a:t>
            </a:fld>
            <a:endParaRPr lang="en-US"/>
          </a:p>
        </p:txBody>
      </p:sp>
    </p:spTree>
    <p:extLst>
      <p:ext uri="{BB962C8B-B14F-4D97-AF65-F5344CB8AC3E}">
        <p14:creationId xmlns:p14="http://schemas.microsoft.com/office/powerpoint/2010/main" val="3840358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smtClean="0"/>
              <a:t>ZedBoard</a:t>
            </a: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ICTP-IAEA</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D3335-DA88-43C3-A15A-18D99FF2C7FA}" type="slidenum">
              <a:rPr lang="en-US" smtClean="0"/>
              <a:t>‹Nº›</a:t>
            </a:fld>
            <a:endParaRPr lang="en-US"/>
          </a:p>
        </p:txBody>
      </p:sp>
    </p:spTree>
    <p:extLst>
      <p:ext uri="{BB962C8B-B14F-4D97-AF65-F5344CB8AC3E}">
        <p14:creationId xmlns:p14="http://schemas.microsoft.com/office/powerpoint/2010/main" val="194211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r>
              <a:rPr lang="en-US" smtClean="0"/>
              <a:t>ZedBoard</a:t>
            </a:r>
            <a:endParaRPr lang="en-US"/>
          </a:p>
        </p:txBody>
      </p:sp>
      <p:sp>
        <p:nvSpPr>
          <p:cNvPr id="6" name="Footer Placeholder 5"/>
          <p:cNvSpPr>
            <a:spLocks noGrp="1"/>
          </p:cNvSpPr>
          <p:nvPr>
            <p:ph type="ftr" sz="quarter" idx="11"/>
          </p:nvPr>
        </p:nvSpPr>
        <p:spPr/>
        <p:txBody>
          <a:bodyPr/>
          <a:lstStyle/>
          <a:p>
            <a:r>
              <a:rPr lang="en-US" smtClean="0"/>
              <a:t>ICTP-IAEA</a:t>
            </a:r>
            <a:endParaRPr lang="en-US"/>
          </a:p>
        </p:txBody>
      </p:sp>
      <p:sp>
        <p:nvSpPr>
          <p:cNvPr id="7" name="Slide Number Placeholder 6"/>
          <p:cNvSpPr>
            <a:spLocks noGrp="1"/>
          </p:cNvSpPr>
          <p:nvPr>
            <p:ph type="sldNum" sz="quarter" idx="12"/>
          </p:nvPr>
        </p:nvSpPr>
        <p:spPr/>
        <p:txBody>
          <a:bodyPr/>
          <a:lstStyle/>
          <a:p>
            <a:fld id="{4FAD3335-DA88-43C3-A15A-18D99FF2C7FA}" type="slidenum">
              <a:rPr lang="en-US" smtClean="0"/>
              <a:t>‹Nº›</a:t>
            </a:fld>
            <a:endParaRPr lang="en-US"/>
          </a:p>
        </p:txBody>
      </p:sp>
    </p:spTree>
    <p:extLst>
      <p:ext uri="{BB962C8B-B14F-4D97-AF65-F5344CB8AC3E}">
        <p14:creationId xmlns:p14="http://schemas.microsoft.com/office/powerpoint/2010/main" val="304151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575460"/>
            <a:ext cx="12188825" cy="2825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51924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124044"/>
            <a:ext cx="10058400" cy="801087"/>
          </a:xfrm>
          <a:prstGeom prst="rect">
            <a:avLst/>
          </a:prstGeom>
        </p:spPr>
        <p:txBody>
          <a:bodyPr vert="horz" lIns="91440" tIns="45720" rIns="91440" bIns="45720" rtlCol="0" anchor="b">
            <a:normAutofit/>
          </a:bodyPr>
          <a:lstStyle/>
          <a:p>
            <a:r>
              <a:rPr lang="es-ES" dirty="0" smtClean="0"/>
              <a:t>Haga clic el estilo de título del patrón</a:t>
            </a:r>
            <a:endParaRPr lang="en-US" dirty="0"/>
          </a:p>
        </p:txBody>
      </p:sp>
      <p:sp>
        <p:nvSpPr>
          <p:cNvPr id="3" name="Text Placeholder 2"/>
          <p:cNvSpPr>
            <a:spLocks noGrp="1"/>
          </p:cNvSpPr>
          <p:nvPr>
            <p:ph type="body" idx="1"/>
          </p:nvPr>
        </p:nvSpPr>
        <p:spPr>
          <a:xfrm>
            <a:off x="528321" y="1309151"/>
            <a:ext cx="11277600" cy="4986663"/>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68960" y="6609545"/>
            <a:ext cx="2472271" cy="207419"/>
          </a:xfrm>
          <a:prstGeom prst="rect">
            <a:avLst/>
          </a:prstGeom>
        </p:spPr>
        <p:txBody>
          <a:bodyPr vert="horz" lIns="91440" tIns="45720" rIns="91440" bIns="45720" rtlCol="0" anchor="ctr"/>
          <a:lstStyle>
            <a:lvl1pPr algn="l">
              <a:defRPr sz="900">
                <a:solidFill>
                  <a:srgbClr val="FFFFFF"/>
                </a:solidFill>
              </a:defRPr>
            </a:lvl1pPr>
          </a:lstStyle>
          <a:p>
            <a:r>
              <a:rPr lang="en-US" smtClean="0"/>
              <a:t>ZedBoard</a:t>
            </a:r>
            <a:endParaRPr lang="en-US"/>
          </a:p>
        </p:txBody>
      </p:sp>
      <p:sp>
        <p:nvSpPr>
          <p:cNvPr id="5" name="Footer Placeholder 4"/>
          <p:cNvSpPr>
            <a:spLocks noGrp="1"/>
          </p:cNvSpPr>
          <p:nvPr>
            <p:ph type="ftr" sz="quarter" idx="3"/>
          </p:nvPr>
        </p:nvSpPr>
        <p:spPr>
          <a:xfrm>
            <a:off x="3686185" y="6596008"/>
            <a:ext cx="4822804" cy="220956"/>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ICTP-IAEA</a:t>
            </a:r>
            <a:endParaRPr lang="en-US"/>
          </a:p>
        </p:txBody>
      </p:sp>
      <p:sp>
        <p:nvSpPr>
          <p:cNvPr id="6" name="Slide Number Placeholder 5"/>
          <p:cNvSpPr>
            <a:spLocks noGrp="1"/>
          </p:cNvSpPr>
          <p:nvPr>
            <p:ph type="sldNum" sz="quarter" idx="4"/>
          </p:nvPr>
        </p:nvSpPr>
        <p:spPr>
          <a:xfrm>
            <a:off x="10489738" y="6609545"/>
            <a:ext cx="1312025" cy="207419"/>
          </a:xfrm>
          <a:prstGeom prst="rect">
            <a:avLst/>
          </a:prstGeom>
        </p:spPr>
        <p:txBody>
          <a:bodyPr vert="horz" lIns="91440" tIns="45720" rIns="91440" bIns="45720" rtlCol="0" anchor="ctr"/>
          <a:lstStyle>
            <a:lvl1pPr algn="r">
              <a:defRPr sz="1050">
                <a:solidFill>
                  <a:srgbClr val="FFFFFF"/>
                </a:solidFill>
              </a:defRPr>
            </a:lvl1pPr>
          </a:lstStyle>
          <a:p>
            <a:fld id="{4FAD3335-DA88-43C3-A15A-18D99FF2C7FA}" type="slidenum">
              <a:rPr lang="en-US" smtClean="0"/>
              <a:t>‹Nº›</a:t>
            </a:fld>
            <a:endParaRPr lang="en-US"/>
          </a:p>
        </p:txBody>
      </p:sp>
      <p:cxnSp>
        <p:nvCxnSpPr>
          <p:cNvPr id="10" name="Straight Connector 9"/>
          <p:cNvCxnSpPr/>
          <p:nvPr/>
        </p:nvCxnSpPr>
        <p:spPr>
          <a:xfrm>
            <a:off x="1173212" y="1045825"/>
            <a:ext cx="996696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3541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p:txStyles>
    <p:titleStyle>
      <a:lvl1pPr algn="ctr" defTabSz="914400" rtl="0" eaLnBrk="1" latinLnBrk="0" hangingPunct="1">
        <a:lnSpc>
          <a:spcPct val="85000"/>
        </a:lnSpc>
        <a:spcBef>
          <a:spcPct val="0"/>
        </a:spcBef>
        <a:buNone/>
        <a:defRPr sz="48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mailto:cristian@c7technology.com" TargetMode="External"/><Relationship Id="rId7" Type="http://schemas.openxmlformats.org/officeDocument/2006/relationships/image" Target="../media/image23.png"/><Relationship Id="rId2" Type="http://schemas.openxmlformats.org/officeDocument/2006/relationships/hyperlink" Target="mailto:cristian@unsj.edu.ar" TargetMode="Externa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s://www.facebook.com/CristianC7T" TargetMode="External"/><Relationship Id="rId4" Type="http://schemas.openxmlformats.org/officeDocument/2006/relationships/hyperlink" Target="http://c7technology.com/" TargetMode="Externa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97280" y="999582"/>
            <a:ext cx="10058400" cy="3566160"/>
          </a:xfrm>
        </p:spPr>
        <p:txBody>
          <a:bodyPr/>
          <a:lstStyle/>
          <a:p>
            <a:r>
              <a:rPr lang="es-419" b="1" i="1" dirty="0" err="1" smtClean="0">
                <a:solidFill>
                  <a:srgbClr val="7030A0"/>
                </a:solidFill>
                <a:effectLst>
                  <a:outerShdw blurRad="38100" dist="38100" dir="2700000" algn="tl">
                    <a:srgbClr val="000000">
                      <a:alpha val="43137"/>
                    </a:srgbClr>
                  </a:outerShdw>
                </a:effectLst>
              </a:rPr>
              <a:t>Z</a:t>
            </a:r>
            <a:r>
              <a:rPr lang="es-419" b="1" i="1" dirty="0" err="1" smtClean="0">
                <a:effectLst>
                  <a:outerShdw blurRad="38100" dist="38100" dir="2700000" algn="tl">
                    <a:srgbClr val="000000">
                      <a:alpha val="43137"/>
                    </a:srgbClr>
                  </a:outerShdw>
                </a:effectLst>
              </a:rPr>
              <a:t>ynq</a:t>
            </a:r>
            <a:r>
              <a:rPr lang="es-419" b="1" i="1" dirty="0" smtClean="0">
                <a:effectLst>
                  <a:outerShdw blurRad="38100" dist="38100" dir="2700000" algn="tl">
                    <a:srgbClr val="000000">
                      <a:alpha val="43137"/>
                    </a:srgbClr>
                  </a:outerShdw>
                </a:effectLst>
              </a:rPr>
              <a:t> </a:t>
            </a:r>
            <a:r>
              <a:rPr lang="es-419" b="1" i="1" dirty="0" err="1" smtClean="0">
                <a:solidFill>
                  <a:srgbClr val="7030A0"/>
                </a:solidFill>
                <a:effectLst>
                  <a:outerShdw blurRad="38100" dist="38100" dir="2700000" algn="tl">
                    <a:srgbClr val="000000">
                      <a:alpha val="43137"/>
                    </a:srgbClr>
                  </a:outerShdw>
                </a:effectLst>
              </a:rPr>
              <a:t>E</a:t>
            </a:r>
            <a:r>
              <a:rPr lang="es-419" b="1" i="1" dirty="0" err="1" smtClean="0">
                <a:effectLst>
                  <a:outerShdw blurRad="38100" dist="38100" dir="2700000" algn="tl">
                    <a:srgbClr val="000000">
                      <a:alpha val="43137"/>
                    </a:srgbClr>
                  </a:outerShdw>
                </a:effectLst>
              </a:rPr>
              <a:t>valuation</a:t>
            </a:r>
            <a:r>
              <a:rPr lang="es-419" b="1" i="1" dirty="0" smtClean="0">
                <a:effectLst>
                  <a:outerShdw blurRad="38100" dist="38100" dir="2700000" algn="tl">
                    <a:srgbClr val="000000">
                      <a:alpha val="43137"/>
                    </a:srgbClr>
                  </a:outerShdw>
                </a:effectLst>
              </a:rPr>
              <a:t> and </a:t>
            </a:r>
            <a:r>
              <a:rPr lang="es-419" b="1" i="1" dirty="0" err="1" smtClean="0">
                <a:solidFill>
                  <a:srgbClr val="7030A0"/>
                </a:solidFill>
                <a:effectLst>
                  <a:outerShdw blurRad="38100" dist="38100" dir="2700000" algn="tl">
                    <a:srgbClr val="000000">
                      <a:alpha val="43137"/>
                    </a:srgbClr>
                  </a:outerShdw>
                </a:effectLst>
              </a:rPr>
              <a:t>D</a:t>
            </a:r>
            <a:r>
              <a:rPr lang="es-419" b="1" i="1" dirty="0" err="1" smtClean="0">
                <a:effectLst>
                  <a:outerShdw blurRad="38100" dist="38100" dir="2700000" algn="tl">
                    <a:srgbClr val="000000">
                      <a:alpha val="43137"/>
                    </a:srgbClr>
                  </a:outerShdw>
                </a:effectLst>
              </a:rPr>
              <a:t>evelopment</a:t>
            </a:r>
            <a:r>
              <a:rPr lang="es-419" b="1" i="1" dirty="0" smtClean="0">
                <a:effectLst>
                  <a:outerShdw blurRad="38100" dist="38100" dir="2700000" algn="tl">
                    <a:srgbClr val="000000">
                      <a:alpha val="43137"/>
                    </a:srgbClr>
                  </a:outerShdw>
                </a:effectLst>
              </a:rPr>
              <a:t> </a:t>
            </a:r>
            <a:r>
              <a:rPr lang="es-419" b="1" i="1" dirty="0" err="1" smtClean="0">
                <a:solidFill>
                  <a:srgbClr val="7030A0"/>
                </a:solidFill>
                <a:effectLst>
                  <a:outerShdw blurRad="38100" dist="38100" dir="2700000" algn="tl">
                    <a:srgbClr val="000000">
                      <a:alpha val="43137"/>
                    </a:srgbClr>
                  </a:outerShdw>
                </a:effectLst>
              </a:rPr>
              <a:t>Board</a:t>
            </a:r>
            <a:endParaRPr lang="es-419" b="1" i="1" dirty="0">
              <a:solidFill>
                <a:srgbClr val="7030A0"/>
              </a:solidFill>
              <a:effectLst>
                <a:outerShdw blurRad="38100" dist="38100" dir="2700000" algn="tl">
                  <a:srgbClr val="000000">
                    <a:alpha val="43137"/>
                  </a:srgbClr>
                </a:outerShdw>
              </a:effectLst>
            </a:endParaRPr>
          </a:p>
        </p:txBody>
      </p:sp>
      <p:sp>
        <p:nvSpPr>
          <p:cNvPr id="2" name="Marcador de fecha 1"/>
          <p:cNvSpPr>
            <a:spLocks noGrp="1"/>
          </p:cNvSpPr>
          <p:nvPr>
            <p:ph type="dt" sz="half" idx="10"/>
          </p:nvPr>
        </p:nvSpPr>
        <p:spPr/>
        <p:txBody>
          <a:bodyPr/>
          <a:lstStyle/>
          <a:p>
            <a:r>
              <a:rPr lang="en-US" smtClean="0"/>
              <a:t>ZedBoard</a:t>
            </a:r>
            <a:endParaRPr lang="en-US"/>
          </a:p>
        </p:txBody>
      </p:sp>
      <p:sp>
        <p:nvSpPr>
          <p:cNvPr id="8" name="Marcador de pie de página 7"/>
          <p:cNvSpPr>
            <a:spLocks noGrp="1"/>
          </p:cNvSpPr>
          <p:nvPr>
            <p:ph type="ftr" sz="quarter" idx="11"/>
          </p:nvPr>
        </p:nvSpPr>
        <p:spPr/>
        <p:txBody>
          <a:bodyPr/>
          <a:lstStyle/>
          <a:p>
            <a:r>
              <a:rPr lang="en-US" smtClean="0"/>
              <a:t>ICTP-IAEA</a:t>
            </a:r>
            <a:endParaRPr lang="en-US"/>
          </a:p>
        </p:txBody>
      </p:sp>
      <p:sp>
        <p:nvSpPr>
          <p:cNvPr id="9" name="Marcador de número de diapositiva 8"/>
          <p:cNvSpPr>
            <a:spLocks noGrp="1"/>
          </p:cNvSpPr>
          <p:nvPr>
            <p:ph type="sldNum" sz="quarter" idx="12"/>
          </p:nvPr>
        </p:nvSpPr>
        <p:spPr/>
        <p:txBody>
          <a:bodyPr/>
          <a:lstStyle/>
          <a:p>
            <a:fld id="{4FAD3335-DA88-43C3-A15A-18D99FF2C7FA}" type="slidenum">
              <a:rPr lang="en-US" smtClean="0"/>
              <a:t>1</a:t>
            </a:fld>
            <a:endParaRPr lang="en-US"/>
          </a:p>
        </p:txBody>
      </p:sp>
      <p:sp>
        <p:nvSpPr>
          <p:cNvPr id="6" name="Marcador de texto 5"/>
          <p:cNvSpPr>
            <a:spLocks noGrp="1"/>
          </p:cNvSpPr>
          <p:nvPr>
            <p:ph type="body" idx="1"/>
          </p:nvPr>
        </p:nvSpPr>
        <p:spPr/>
        <p:txBody>
          <a:bodyPr/>
          <a:lstStyle/>
          <a:p>
            <a:endParaRPr lang="es-AR"/>
          </a:p>
        </p:txBody>
      </p:sp>
      <p:sp>
        <p:nvSpPr>
          <p:cNvPr id="11" name="Marcador de texto 15"/>
          <p:cNvSpPr txBox="1">
            <a:spLocks/>
          </p:cNvSpPr>
          <p:nvPr/>
        </p:nvSpPr>
        <p:spPr>
          <a:xfrm>
            <a:off x="1096994" y="5156316"/>
            <a:ext cx="10055781" cy="1143000"/>
          </a:xfrm>
          <a:prstGeom prst="rect">
            <a:avLst/>
          </a:prstGeom>
        </p:spPr>
        <p:txBody>
          <a:bodyPr vert="horz" lIns="91440" tIns="45720" rIns="91440" bIns="45720" rtlCol="0" anchor="t" anchorCtr="0">
            <a:normAutofit fontScale="70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pPr algn="r"/>
            <a:r>
              <a:rPr lang="es-419" sz="2800" b="1" i="1" smtClean="0">
                <a:solidFill>
                  <a:srgbClr val="00446A"/>
                </a:solidFill>
                <a:latin typeface="Arial Unicode MS" panose="020B0604020202020204" pitchFamily="34" charset="-128"/>
                <a:ea typeface="Arial Unicode MS" panose="020B0604020202020204" pitchFamily="34" charset="-128"/>
                <a:cs typeface="Arial Unicode MS" panose="020B0604020202020204" pitchFamily="34" charset="-128"/>
              </a:rPr>
              <a:t>C</a:t>
            </a:r>
            <a:r>
              <a:rPr lang="es-419" sz="2800" b="1" i="1" cap="none" smtClean="0">
                <a:solidFill>
                  <a:srgbClr val="00446A"/>
                </a:solidFill>
                <a:latin typeface="Arial Unicode MS" panose="020B0604020202020204" pitchFamily="34" charset="-128"/>
                <a:ea typeface="Arial Unicode MS" panose="020B0604020202020204" pitchFamily="34" charset="-128"/>
                <a:cs typeface="Arial Unicode MS" panose="020B0604020202020204" pitchFamily="34" charset="-128"/>
              </a:rPr>
              <a:t>ristian</a:t>
            </a:r>
            <a:r>
              <a:rPr lang="es-419" sz="2800" b="1" i="1" smtClean="0">
                <a:solidFill>
                  <a:srgbClr val="00446A"/>
                </a:solidFill>
                <a:latin typeface="Arial Unicode MS" panose="020B0604020202020204" pitchFamily="34" charset="-128"/>
                <a:ea typeface="Arial Unicode MS" panose="020B0604020202020204" pitchFamily="34" charset="-128"/>
                <a:cs typeface="Arial Unicode MS" panose="020B0604020202020204" pitchFamily="34" charset="-128"/>
              </a:rPr>
              <a:t> S</a:t>
            </a:r>
            <a:r>
              <a:rPr lang="es-419" sz="2800" b="1" i="1" cap="none" smtClean="0">
                <a:solidFill>
                  <a:srgbClr val="00446A"/>
                </a:solidFill>
                <a:latin typeface="Arial Unicode MS" panose="020B0604020202020204" pitchFamily="34" charset="-128"/>
                <a:ea typeface="Arial Unicode MS" panose="020B0604020202020204" pitchFamily="34" charset="-128"/>
                <a:cs typeface="Arial Unicode MS" panose="020B0604020202020204" pitchFamily="34" charset="-128"/>
              </a:rPr>
              <a:t>isterna</a:t>
            </a:r>
            <a:r>
              <a:rPr lang="es-419" sz="2800" b="1" i="1" smtClean="0">
                <a:solidFill>
                  <a:srgbClr val="00446A"/>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lgn="r"/>
            <a:r>
              <a:rPr lang="es-419" sz="2800" i="1" cap="none" smtClean="0">
                <a:solidFill>
                  <a:srgbClr val="00446A"/>
                </a:solidFill>
                <a:latin typeface="Arial Unicode MS" panose="020B0604020202020204" pitchFamily="34" charset="-128"/>
                <a:ea typeface="Arial Unicode MS" panose="020B0604020202020204" pitchFamily="34" charset="-128"/>
                <a:cs typeface="Arial Unicode MS" panose="020B0604020202020204" pitchFamily="34" charset="-128"/>
              </a:rPr>
              <a:t>Universidad Nacional de San Juan</a:t>
            </a:r>
          </a:p>
          <a:p>
            <a:pPr algn="r"/>
            <a:r>
              <a:rPr lang="es-419" sz="2800" i="1" cap="none" smtClean="0">
                <a:solidFill>
                  <a:srgbClr val="00446A"/>
                </a:solidFill>
                <a:latin typeface="Arial Unicode MS" panose="020B0604020202020204" pitchFamily="34" charset="-128"/>
                <a:ea typeface="Arial Unicode MS" panose="020B0604020202020204" pitchFamily="34" charset="-128"/>
                <a:cs typeface="Arial Unicode MS" panose="020B0604020202020204" pitchFamily="34" charset="-128"/>
              </a:rPr>
              <a:t>Argentina</a:t>
            </a:r>
          </a:p>
          <a:p>
            <a:pPr algn="r"/>
            <a:endParaRPr lang="es-419" i="1" smtClean="0">
              <a:solidFill>
                <a:srgbClr val="00446A"/>
              </a:solidFill>
            </a:endParaRPr>
          </a:p>
          <a:p>
            <a:endParaRPr lang="es-419" dirty="0"/>
          </a:p>
        </p:txBody>
      </p:sp>
      <p:pic>
        <p:nvPicPr>
          <p:cNvPr id="13" name="Imagen 12"/>
          <p:cNvPicPr>
            <a:picLocks noChangeAspect="1"/>
          </p:cNvPicPr>
          <p:nvPr/>
        </p:nvPicPr>
        <p:blipFill>
          <a:blip r:embed="rId3"/>
          <a:stretch>
            <a:fillRect/>
          </a:stretch>
        </p:blipFill>
        <p:spPr>
          <a:xfrm>
            <a:off x="1" y="3429"/>
            <a:ext cx="4647392" cy="1596771"/>
          </a:xfrm>
          <a:prstGeom prst="rect">
            <a:avLst/>
          </a:prstGeom>
        </p:spPr>
      </p:pic>
    </p:spTree>
    <p:extLst>
      <p:ext uri="{BB962C8B-B14F-4D97-AF65-F5344CB8AC3E}">
        <p14:creationId xmlns:p14="http://schemas.microsoft.com/office/powerpoint/2010/main" val="1988774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AR"/>
          </a:p>
        </p:txBody>
      </p:sp>
      <p:sp>
        <p:nvSpPr>
          <p:cNvPr id="3" name="Marcador de fecha 2"/>
          <p:cNvSpPr>
            <a:spLocks noGrp="1"/>
          </p:cNvSpPr>
          <p:nvPr>
            <p:ph type="dt" sz="half" idx="10"/>
          </p:nvPr>
        </p:nvSpPr>
        <p:spPr/>
        <p:txBody>
          <a:bodyPr/>
          <a:lstStyle/>
          <a:p>
            <a:r>
              <a:rPr lang="en-US" smtClean="0"/>
              <a:t>ZedBoard</a:t>
            </a:r>
            <a:endParaRPr lang="en-US" dirty="0"/>
          </a:p>
        </p:txBody>
      </p:sp>
      <p:sp>
        <p:nvSpPr>
          <p:cNvPr id="4" name="Marcador de pie de página 3"/>
          <p:cNvSpPr>
            <a:spLocks noGrp="1"/>
          </p:cNvSpPr>
          <p:nvPr>
            <p:ph type="ftr" sz="quarter" idx="11"/>
          </p:nvPr>
        </p:nvSpPr>
        <p:spPr/>
        <p:txBody>
          <a:bodyPr/>
          <a:lstStyle/>
          <a:p>
            <a:r>
              <a:rPr lang="en-US" smtClean="0"/>
              <a:t>ICTP-IAEA</a:t>
            </a:r>
            <a:endParaRPr lang="en-US" dirty="0"/>
          </a:p>
        </p:txBody>
      </p:sp>
      <p:sp>
        <p:nvSpPr>
          <p:cNvPr id="5" name="Marcador de número de diapositiva 4"/>
          <p:cNvSpPr>
            <a:spLocks noGrp="1"/>
          </p:cNvSpPr>
          <p:nvPr>
            <p:ph type="sldNum" sz="quarter" idx="12"/>
          </p:nvPr>
        </p:nvSpPr>
        <p:spPr/>
        <p:txBody>
          <a:bodyPr/>
          <a:lstStyle/>
          <a:p>
            <a:fld id="{4FAD3335-DA88-43C3-A15A-18D99FF2C7FA}" type="slidenum">
              <a:rPr lang="en-US" smtClean="0"/>
              <a:t>10</a:t>
            </a:fld>
            <a:endParaRPr lang="en-US"/>
          </a:p>
        </p:txBody>
      </p:sp>
      <p:sp>
        <p:nvSpPr>
          <p:cNvPr id="6" name="Título 5"/>
          <p:cNvSpPr>
            <a:spLocks noGrp="1"/>
          </p:cNvSpPr>
          <p:nvPr>
            <p:ph type="title"/>
          </p:nvPr>
        </p:nvSpPr>
        <p:spPr/>
        <p:txBody>
          <a:bodyPr/>
          <a:lstStyle/>
          <a:p>
            <a:r>
              <a:rPr lang="es-AR" dirty="0" smtClean="0"/>
              <a:t>ZedBoard </a:t>
            </a:r>
            <a:r>
              <a:rPr lang="es-AR" dirty="0" err="1" smtClean="0"/>
              <a:t>Clock</a:t>
            </a:r>
            <a:r>
              <a:rPr lang="es-AR" dirty="0" smtClean="0"/>
              <a:t> </a:t>
            </a:r>
            <a:r>
              <a:rPr lang="es-AR" dirty="0" err="1" smtClean="0"/>
              <a:t>Sources</a:t>
            </a:r>
            <a:endParaRPr lang="es-AR" dirty="0"/>
          </a:p>
        </p:txBody>
      </p:sp>
      <p:pic>
        <p:nvPicPr>
          <p:cNvPr id="7" name="Imagen 6"/>
          <p:cNvPicPr>
            <a:picLocks noChangeAspect="1"/>
          </p:cNvPicPr>
          <p:nvPr/>
        </p:nvPicPr>
        <p:blipFill>
          <a:blip r:embed="rId2"/>
          <a:stretch>
            <a:fillRect/>
          </a:stretch>
        </p:blipFill>
        <p:spPr>
          <a:xfrm>
            <a:off x="1097280" y="1567612"/>
            <a:ext cx="9742646" cy="1553557"/>
          </a:xfrm>
          <a:prstGeom prst="rect">
            <a:avLst/>
          </a:prstGeom>
        </p:spPr>
      </p:pic>
    </p:spTree>
    <p:extLst>
      <p:ext uri="{BB962C8B-B14F-4D97-AF65-F5344CB8AC3E}">
        <p14:creationId xmlns:p14="http://schemas.microsoft.com/office/powerpoint/2010/main" val="4068773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r>
              <a:rPr lang="en-US" smtClean="0"/>
              <a:t>ZedBoard</a:t>
            </a:r>
            <a:endParaRPr lang="en-US" dirty="0"/>
          </a:p>
        </p:txBody>
      </p:sp>
      <p:sp>
        <p:nvSpPr>
          <p:cNvPr id="4" name="Marcador de pie de página 3"/>
          <p:cNvSpPr>
            <a:spLocks noGrp="1"/>
          </p:cNvSpPr>
          <p:nvPr>
            <p:ph type="ftr" sz="quarter" idx="11"/>
          </p:nvPr>
        </p:nvSpPr>
        <p:spPr/>
        <p:txBody>
          <a:bodyPr/>
          <a:lstStyle/>
          <a:p>
            <a:r>
              <a:rPr lang="en-US" smtClean="0"/>
              <a:t>ICTP-IAEA</a:t>
            </a:r>
            <a:endParaRPr lang="en-US" dirty="0"/>
          </a:p>
        </p:txBody>
      </p:sp>
      <p:sp>
        <p:nvSpPr>
          <p:cNvPr id="5" name="Marcador de número de diapositiva 4"/>
          <p:cNvSpPr>
            <a:spLocks noGrp="1"/>
          </p:cNvSpPr>
          <p:nvPr>
            <p:ph type="sldNum" sz="quarter" idx="12"/>
          </p:nvPr>
        </p:nvSpPr>
        <p:spPr/>
        <p:txBody>
          <a:bodyPr/>
          <a:lstStyle/>
          <a:p>
            <a:fld id="{4FAD3335-DA88-43C3-A15A-18D99FF2C7FA}" type="slidenum">
              <a:rPr lang="en-US" smtClean="0"/>
              <a:t>11</a:t>
            </a:fld>
            <a:endParaRPr lang="en-US"/>
          </a:p>
        </p:txBody>
      </p:sp>
      <p:sp>
        <p:nvSpPr>
          <p:cNvPr id="6" name="Título 5"/>
          <p:cNvSpPr>
            <a:spLocks noGrp="1"/>
          </p:cNvSpPr>
          <p:nvPr>
            <p:ph type="title"/>
          </p:nvPr>
        </p:nvSpPr>
        <p:spPr/>
        <p:txBody>
          <a:bodyPr/>
          <a:lstStyle/>
          <a:p>
            <a:r>
              <a:rPr lang="es-AR" dirty="0" smtClean="0"/>
              <a:t>ZedBoard </a:t>
            </a:r>
            <a:r>
              <a:rPr lang="es-AR" dirty="0" err="1" smtClean="0"/>
              <a:t>Available</a:t>
            </a:r>
            <a:r>
              <a:rPr lang="es-AR" dirty="0" smtClean="0"/>
              <a:t> I/O </a:t>
            </a:r>
            <a:r>
              <a:rPr lang="es-AR" dirty="0" err="1" smtClean="0"/>
              <a:t>for</a:t>
            </a:r>
            <a:r>
              <a:rPr lang="es-AR" dirty="0" smtClean="0"/>
              <a:t> </a:t>
            </a:r>
            <a:r>
              <a:rPr lang="es-AR" dirty="0" err="1" smtClean="0"/>
              <a:t>the</a:t>
            </a:r>
            <a:r>
              <a:rPr lang="es-AR" dirty="0" smtClean="0"/>
              <a:t> </a:t>
            </a:r>
            <a:r>
              <a:rPr lang="es-AR" dirty="0" err="1" smtClean="0"/>
              <a:t>User</a:t>
            </a:r>
            <a:r>
              <a:rPr lang="es-AR" dirty="0" smtClean="0"/>
              <a:t> (1)</a:t>
            </a:r>
            <a:endParaRPr lang="es-AR" dirty="0"/>
          </a:p>
        </p:txBody>
      </p:sp>
      <p:pic>
        <p:nvPicPr>
          <p:cNvPr id="7" name="Imagen 6"/>
          <p:cNvPicPr>
            <a:picLocks noChangeAspect="1"/>
          </p:cNvPicPr>
          <p:nvPr/>
        </p:nvPicPr>
        <p:blipFill>
          <a:blip r:embed="rId2"/>
          <a:stretch>
            <a:fillRect/>
          </a:stretch>
        </p:blipFill>
        <p:spPr>
          <a:xfrm>
            <a:off x="69839" y="1832566"/>
            <a:ext cx="8439150" cy="4010025"/>
          </a:xfrm>
          <a:prstGeom prst="rect">
            <a:avLst/>
          </a:prstGeom>
        </p:spPr>
      </p:pic>
      <p:pic>
        <p:nvPicPr>
          <p:cNvPr id="8" name="Marcador de contenido 7"/>
          <p:cNvPicPr>
            <a:picLocks noGrp="1" noChangeAspect="1"/>
          </p:cNvPicPr>
          <p:nvPr>
            <p:ph idx="1"/>
          </p:nvPr>
        </p:nvPicPr>
        <p:blipFill>
          <a:blip r:embed="rId3"/>
          <a:stretch>
            <a:fillRect/>
          </a:stretch>
        </p:blipFill>
        <p:spPr>
          <a:xfrm>
            <a:off x="7815796" y="3863417"/>
            <a:ext cx="4376204" cy="2344882"/>
          </a:xfrm>
          <a:prstGeom prst="rect">
            <a:avLst/>
          </a:prstGeom>
        </p:spPr>
      </p:pic>
    </p:spTree>
    <p:extLst>
      <p:ext uri="{BB962C8B-B14F-4D97-AF65-F5344CB8AC3E}">
        <p14:creationId xmlns:p14="http://schemas.microsoft.com/office/powerpoint/2010/main" val="231113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a:blip r:embed="rId2"/>
          <a:stretch>
            <a:fillRect/>
          </a:stretch>
        </p:blipFill>
        <p:spPr>
          <a:xfrm>
            <a:off x="3822660" y="5084235"/>
            <a:ext cx="4607640" cy="1365836"/>
          </a:xfrm>
          <a:prstGeom prst="rect">
            <a:avLst/>
          </a:prstGeom>
        </p:spPr>
      </p:pic>
      <p:sp>
        <p:nvSpPr>
          <p:cNvPr id="3" name="Marcador de fecha 2"/>
          <p:cNvSpPr>
            <a:spLocks noGrp="1"/>
          </p:cNvSpPr>
          <p:nvPr>
            <p:ph type="dt" sz="half" idx="10"/>
          </p:nvPr>
        </p:nvSpPr>
        <p:spPr/>
        <p:txBody>
          <a:bodyPr/>
          <a:lstStyle/>
          <a:p>
            <a:r>
              <a:rPr lang="en-US" smtClean="0"/>
              <a:t>ZedBoard</a:t>
            </a:r>
            <a:endParaRPr lang="en-US" dirty="0"/>
          </a:p>
        </p:txBody>
      </p:sp>
      <p:sp>
        <p:nvSpPr>
          <p:cNvPr id="4" name="Marcador de pie de página 3"/>
          <p:cNvSpPr>
            <a:spLocks noGrp="1"/>
          </p:cNvSpPr>
          <p:nvPr>
            <p:ph type="ftr" sz="quarter" idx="11"/>
          </p:nvPr>
        </p:nvSpPr>
        <p:spPr/>
        <p:txBody>
          <a:bodyPr/>
          <a:lstStyle/>
          <a:p>
            <a:r>
              <a:rPr lang="en-US" smtClean="0"/>
              <a:t>ICTP-IAEA</a:t>
            </a:r>
            <a:endParaRPr lang="en-US" dirty="0"/>
          </a:p>
        </p:txBody>
      </p:sp>
      <p:sp>
        <p:nvSpPr>
          <p:cNvPr id="5" name="Marcador de número de diapositiva 4"/>
          <p:cNvSpPr>
            <a:spLocks noGrp="1"/>
          </p:cNvSpPr>
          <p:nvPr>
            <p:ph type="sldNum" sz="quarter" idx="12"/>
          </p:nvPr>
        </p:nvSpPr>
        <p:spPr/>
        <p:txBody>
          <a:bodyPr/>
          <a:lstStyle/>
          <a:p>
            <a:fld id="{4FAD3335-DA88-43C3-A15A-18D99FF2C7FA}" type="slidenum">
              <a:rPr lang="en-US" smtClean="0"/>
              <a:t>12</a:t>
            </a:fld>
            <a:endParaRPr lang="en-US"/>
          </a:p>
        </p:txBody>
      </p:sp>
      <p:sp>
        <p:nvSpPr>
          <p:cNvPr id="6" name="Título 5"/>
          <p:cNvSpPr>
            <a:spLocks noGrp="1"/>
          </p:cNvSpPr>
          <p:nvPr>
            <p:ph type="title"/>
          </p:nvPr>
        </p:nvSpPr>
        <p:spPr/>
        <p:txBody>
          <a:bodyPr/>
          <a:lstStyle/>
          <a:p>
            <a:r>
              <a:rPr lang="es-AR" dirty="0"/>
              <a:t>ZedBoard </a:t>
            </a:r>
            <a:r>
              <a:rPr lang="es-AR" dirty="0" err="1"/>
              <a:t>Available</a:t>
            </a:r>
            <a:r>
              <a:rPr lang="es-AR" dirty="0"/>
              <a:t> I/O </a:t>
            </a:r>
            <a:r>
              <a:rPr lang="es-AR" dirty="0" err="1"/>
              <a:t>for</a:t>
            </a:r>
            <a:r>
              <a:rPr lang="es-AR" dirty="0"/>
              <a:t> </a:t>
            </a:r>
            <a:r>
              <a:rPr lang="es-AR" dirty="0" err="1"/>
              <a:t>the</a:t>
            </a:r>
            <a:r>
              <a:rPr lang="es-AR" dirty="0"/>
              <a:t> </a:t>
            </a:r>
            <a:r>
              <a:rPr lang="es-AR" dirty="0" err="1" smtClean="0"/>
              <a:t>User</a:t>
            </a:r>
            <a:r>
              <a:rPr lang="es-AR" dirty="0" smtClean="0"/>
              <a:t> (2)</a:t>
            </a:r>
            <a:endParaRPr lang="es-AR" dirty="0"/>
          </a:p>
        </p:txBody>
      </p:sp>
      <p:pic>
        <p:nvPicPr>
          <p:cNvPr id="7" name="Imagen 6"/>
          <p:cNvPicPr>
            <a:picLocks noChangeAspect="1"/>
          </p:cNvPicPr>
          <p:nvPr/>
        </p:nvPicPr>
        <p:blipFill>
          <a:blip r:embed="rId3"/>
          <a:stretch>
            <a:fillRect/>
          </a:stretch>
        </p:blipFill>
        <p:spPr>
          <a:xfrm>
            <a:off x="1805095" y="1359552"/>
            <a:ext cx="8239125" cy="3667125"/>
          </a:xfrm>
          <a:prstGeom prst="rect">
            <a:avLst/>
          </a:prstGeom>
        </p:spPr>
      </p:pic>
    </p:spTree>
    <p:extLst>
      <p:ext uri="{BB962C8B-B14F-4D97-AF65-F5344CB8AC3E}">
        <p14:creationId xmlns:p14="http://schemas.microsoft.com/office/powerpoint/2010/main" val="307630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r>
              <a:rPr lang="en-US" smtClean="0"/>
              <a:t>ZedBoard</a:t>
            </a:r>
            <a:endParaRPr lang="en-US" dirty="0"/>
          </a:p>
        </p:txBody>
      </p:sp>
      <p:sp>
        <p:nvSpPr>
          <p:cNvPr id="4" name="Marcador de pie de página 3"/>
          <p:cNvSpPr>
            <a:spLocks noGrp="1"/>
          </p:cNvSpPr>
          <p:nvPr>
            <p:ph type="ftr" sz="quarter" idx="11"/>
          </p:nvPr>
        </p:nvSpPr>
        <p:spPr/>
        <p:txBody>
          <a:bodyPr/>
          <a:lstStyle/>
          <a:p>
            <a:r>
              <a:rPr lang="en-US" smtClean="0"/>
              <a:t>ICTP-IAEA</a:t>
            </a:r>
            <a:endParaRPr lang="en-US" dirty="0"/>
          </a:p>
        </p:txBody>
      </p:sp>
      <p:sp>
        <p:nvSpPr>
          <p:cNvPr id="5" name="Marcador de número de diapositiva 4"/>
          <p:cNvSpPr>
            <a:spLocks noGrp="1"/>
          </p:cNvSpPr>
          <p:nvPr>
            <p:ph type="sldNum" sz="quarter" idx="12"/>
          </p:nvPr>
        </p:nvSpPr>
        <p:spPr/>
        <p:txBody>
          <a:bodyPr/>
          <a:lstStyle/>
          <a:p>
            <a:fld id="{4FAD3335-DA88-43C3-A15A-18D99FF2C7FA}" type="slidenum">
              <a:rPr lang="en-US" smtClean="0"/>
              <a:t>13</a:t>
            </a:fld>
            <a:endParaRPr lang="en-US"/>
          </a:p>
        </p:txBody>
      </p:sp>
      <p:sp>
        <p:nvSpPr>
          <p:cNvPr id="6" name="Título 5"/>
          <p:cNvSpPr>
            <a:spLocks noGrp="1"/>
          </p:cNvSpPr>
          <p:nvPr>
            <p:ph type="title"/>
          </p:nvPr>
        </p:nvSpPr>
        <p:spPr/>
        <p:txBody>
          <a:bodyPr/>
          <a:lstStyle/>
          <a:p>
            <a:r>
              <a:rPr lang="es-AR" dirty="0"/>
              <a:t>ZedBoard </a:t>
            </a:r>
            <a:r>
              <a:rPr lang="es-AR" dirty="0" err="1"/>
              <a:t>Available</a:t>
            </a:r>
            <a:r>
              <a:rPr lang="es-AR" dirty="0"/>
              <a:t> I/O </a:t>
            </a:r>
            <a:r>
              <a:rPr lang="es-AR" dirty="0" err="1"/>
              <a:t>for</a:t>
            </a:r>
            <a:r>
              <a:rPr lang="es-AR" dirty="0"/>
              <a:t> </a:t>
            </a:r>
            <a:r>
              <a:rPr lang="es-AR" dirty="0" err="1"/>
              <a:t>the</a:t>
            </a:r>
            <a:r>
              <a:rPr lang="es-AR" dirty="0"/>
              <a:t> </a:t>
            </a:r>
            <a:r>
              <a:rPr lang="es-AR" dirty="0" err="1" smtClean="0"/>
              <a:t>User</a:t>
            </a:r>
            <a:r>
              <a:rPr lang="es-AR" dirty="0" smtClean="0"/>
              <a:t> (3)</a:t>
            </a:r>
            <a:endParaRPr lang="es-AR" dirty="0"/>
          </a:p>
        </p:txBody>
      </p:sp>
      <p:pic>
        <p:nvPicPr>
          <p:cNvPr id="7" name="Imagen 6"/>
          <p:cNvPicPr>
            <a:picLocks noChangeAspect="1"/>
          </p:cNvPicPr>
          <p:nvPr/>
        </p:nvPicPr>
        <p:blipFill>
          <a:blip r:embed="rId2"/>
          <a:stretch>
            <a:fillRect/>
          </a:stretch>
        </p:blipFill>
        <p:spPr>
          <a:xfrm>
            <a:off x="1805095" y="1300164"/>
            <a:ext cx="8315325" cy="3838575"/>
          </a:xfrm>
          <a:prstGeom prst="rect">
            <a:avLst/>
          </a:prstGeom>
        </p:spPr>
      </p:pic>
      <p:pic>
        <p:nvPicPr>
          <p:cNvPr id="9" name="Imagen 8"/>
          <p:cNvPicPr>
            <a:picLocks noChangeAspect="1"/>
          </p:cNvPicPr>
          <p:nvPr/>
        </p:nvPicPr>
        <p:blipFill>
          <a:blip r:embed="rId3"/>
          <a:stretch>
            <a:fillRect/>
          </a:stretch>
        </p:blipFill>
        <p:spPr>
          <a:xfrm>
            <a:off x="3613729" y="5138739"/>
            <a:ext cx="5025502" cy="1385708"/>
          </a:xfrm>
          <a:prstGeom prst="rect">
            <a:avLst/>
          </a:prstGeom>
        </p:spPr>
      </p:pic>
      <p:sp>
        <p:nvSpPr>
          <p:cNvPr id="10" name="Elipse 9"/>
          <p:cNvSpPr/>
          <p:nvPr/>
        </p:nvSpPr>
        <p:spPr>
          <a:xfrm>
            <a:off x="6258910" y="5344511"/>
            <a:ext cx="788276" cy="630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006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5043" y="4547787"/>
            <a:ext cx="6496957" cy="1800476"/>
          </a:xfrm>
        </p:spPr>
      </p:pic>
      <p:sp>
        <p:nvSpPr>
          <p:cNvPr id="3" name="Marcador de fecha 2"/>
          <p:cNvSpPr>
            <a:spLocks noGrp="1"/>
          </p:cNvSpPr>
          <p:nvPr>
            <p:ph type="dt" sz="half" idx="10"/>
          </p:nvPr>
        </p:nvSpPr>
        <p:spPr/>
        <p:txBody>
          <a:bodyPr/>
          <a:lstStyle/>
          <a:p>
            <a:r>
              <a:rPr lang="en-US" smtClean="0"/>
              <a:t>ZedBoard</a:t>
            </a:r>
            <a:endParaRPr lang="en-US" dirty="0"/>
          </a:p>
        </p:txBody>
      </p:sp>
      <p:sp>
        <p:nvSpPr>
          <p:cNvPr id="4" name="Marcador de pie de página 3"/>
          <p:cNvSpPr>
            <a:spLocks noGrp="1"/>
          </p:cNvSpPr>
          <p:nvPr>
            <p:ph type="ftr" sz="quarter" idx="11"/>
          </p:nvPr>
        </p:nvSpPr>
        <p:spPr/>
        <p:txBody>
          <a:bodyPr/>
          <a:lstStyle/>
          <a:p>
            <a:r>
              <a:rPr lang="en-US" smtClean="0"/>
              <a:t>ICTP-IAEA</a:t>
            </a:r>
            <a:endParaRPr lang="en-US" dirty="0"/>
          </a:p>
        </p:txBody>
      </p:sp>
      <p:sp>
        <p:nvSpPr>
          <p:cNvPr id="5" name="Marcador de número de diapositiva 4"/>
          <p:cNvSpPr>
            <a:spLocks noGrp="1"/>
          </p:cNvSpPr>
          <p:nvPr>
            <p:ph type="sldNum" sz="quarter" idx="12"/>
          </p:nvPr>
        </p:nvSpPr>
        <p:spPr/>
        <p:txBody>
          <a:bodyPr/>
          <a:lstStyle/>
          <a:p>
            <a:fld id="{4FAD3335-DA88-43C3-A15A-18D99FF2C7FA}" type="slidenum">
              <a:rPr lang="en-US" smtClean="0"/>
              <a:t>14</a:t>
            </a:fld>
            <a:endParaRPr lang="en-US"/>
          </a:p>
        </p:txBody>
      </p:sp>
      <p:sp>
        <p:nvSpPr>
          <p:cNvPr id="6" name="Título 5"/>
          <p:cNvSpPr>
            <a:spLocks noGrp="1"/>
          </p:cNvSpPr>
          <p:nvPr>
            <p:ph type="title"/>
          </p:nvPr>
        </p:nvSpPr>
        <p:spPr/>
        <p:txBody>
          <a:bodyPr/>
          <a:lstStyle/>
          <a:p>
            <a:r>
              <a:rPr lang="es-AR" dirty="0" smtClean="0"/>
              <a:t>ZedBoard PMOD </a:t>
            </a:r>
            <a:r>
              <a:rPr lang="es-AR" dirty="0" err="1" smtClean="0"/>
              <a:t>Connectors</a:t>
            </a:r>
            <a:endParaRPr lang="es-AR" dirty="0"/>
          </a:p>
        </p:txBody>
      </p:sp>
      <p:pic>
        <p:nvPicPr>
          <p:cNvPr id="7" name="Imagen 6"/>
          <p:cNvPicPr>
            <a:picLocks noChangeAspect="1"/>
          </p:cNvPicPr>
          <p:nvPr/>
        </p:nvPicPr>
        <p:blipFill>
          <a:blip r:embed="rId4"/>
          <a:stretch>
            <a:fillRect/>
          </a:stretch>
        </p:blipFill>
        <p:spPr>
          <a:xfrm>
            <a:off x="1354050" y="1258681"/>
            <a:ext cx="9791700" cy="2990850"/>
          </a:xfrm>
          <a:prstGeom prst="rect">
            <a:avLst/>
          </a:prstGeom>
        </p:spPr>
      </p:pic>
      <p:pic>
        <p:nvPicPr>
          <p:cNvPr id="2" name="Imagen 1"/>
          <p:cNvPicPr>
            <a:picLocks noChangeAspect="1"/>
          </p:cNvPicPr>
          <p:nvPr/>
        </p:nvPicPr>
        <p:blipFill>
          <a:blip r:embed="rId5"/>
          <a:stretch>
            <a:fillRect/>
          </a:stretch>
        </p:blipFill>
        <p:spPr>
          <a:xfrm>
            <a:off x="843735" y="4752543"/>
            <a:ext cx="4394992" cy="1704181"/>
          </a:xfrm>
          <a:prstGeom prst="rect">
            <a:avLst/>
          </a:prstGeom>
        </p:spPr>
      </p:pic>
    </p:spTree>
    <p:extLst>
      <p:ext uri="{BB962C8B-B14F-4D97-AF65-F5344CB8AC3E}">
        <p14:creationId xmlns:p14="http://schemas.microsoft.com/office/powerpoint/2010/main" val="304150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r>
              <a:rPr lang="en-US" smtClean="0"/>
              <a:t>ZedBoard</a:t>
            </a:r>
            <a:endParaRPr lang="en-US" dirty="0"/>
          </a:p>
        </p:txBody>
      </p:sp>
      <p:sp>
        <p:nvSpPr>
          <p:cNvPr id="4" name="Marcador de pie de página 3"/>
          <p:cNvSpPr>
            <a:spLocks noGrp="1"/>
          </p:cNvSpPr>
          <p:nvPr>
            <p:ph type="ftr" sz="quarter" idx="11"/>
          </p:nvPr>
        </p:nvSpPr>
        <p:spPr/>
        <p:txBody>
          <a:bodyPr/>
          <a:lstStyle/>
          <a:p>
            <a:r>
              <a:rPr lang="en-US" smtClean="0"/>
              <a:t>ICTP-IAEA</a:t>
            </a:r>
            <a:endParaRPr lang="en-US" dirty="0"/>
          </a:p>
        </p:txBody>
      </p:sp>
      <p:sp>
        <p:nvSpPr>
          <p:cNvPr id="5" name="Marcador de número de diapositiva 4"/>
          <p:cNvSpPr>
            <a:spLocks noGrp="1"/>
          </p:cNvSpPr>
          <p:nvPr>
            <p:ph type="sldNum" sz="quarter" idx="12"/>
          </p:nvPr>
        </p:nvSpPr>
        <p:spPr/>
        <p:txBody>
          <a:bodyPr/>
          <a:lstStyle/>
          <a:p>
            <a:fld id="{4FAD3335-DA88-43C3-A15A-18D99FF2C7FA}" type="slidenum">
              <a:rPr lang="en-US" smtClean="0"/>
              <a:t>15</a:t>
            </a:fld>
            <a:endParaRPr lang="en-US"/>
          </a:p>
        </p:txBody>
      </p:sp>
      <p:sp>
        <p:nvSpPr>
          <p:cNvPr id="6" name="Título 5"/>
          <p:cNvSpPr>
            <a:spLocks noGrp="1"/>
          </p:cNvSpPr>
          <p:nvPr>
            <p:ph type="title"/>
          </p:nvPr>
        </p:nvSpPr>
        <p:spPr>
          <a:xfrm>
            <a:off x="288759" y="226035"/>
            <a:ext cx="11774904" cy="750150"/>
          </a:xfrm>
        </p:spPr>
        <p:txBody>
          <a:bodyPr>
            <a:normAutofit fontScale="90000"/>
          </a:bodyPr>
          <a:lstStyle/>
          <a:p>
            <a:r>
              <a:rPr lang="es-AR" dirty="0" smtClean="0"/>
              <a:t>ZedBoard </a:t>
            </a:r>
            <a:r>
              <a:rPr lang="es-AR" dirty="0" err="1" smtClean="0"/>
              <a:t>Expansion</a:t>
            </a:r>
            <a:r>
              <a:rPr lang="es-AR" dirty="0" smtClean="0"/>
              <a:t> </a:t>
            </a:r>
            <a:r>
              <a:rPr lang="es-AR" dirty="0" err="1" smtClean="0"/>
              <a:t>Headers</a:t>
            </a:r>
            <a:r>
              <a:rPr lang="es-AR" dirty="0" smtClean="0"/>
              <a:t>: LPC FMC </a:t>
            </a:r>
            <a:r>
              <a:rPr lang="es-AR" dirty="0" err="1" smtClean="0"/>
              <a:t>Card</a:t>
            </a:r>
            <a:r>
              <a:rPr lang="es-AR" dirty="0" smtClean="0"/>
              <a:t> </a:t>
            </a:r>
            <a:r>
              <a:rPr lang="es-AR" dirty="0" err="1" smtClean="0"/>
              <a:t>Connector</a:t>
            </a:r>
            <a:endParaRPr lang="es-AR" dirty="0"/>
          </a:p>
        </p:txBody>
      </p:sp>
      <p:sp>
        <p:nvSpPr>
          <p:cNvPr id="2" name="Marcador de contenido 1"/>
          <p:cNvSpPr>
            <a:spLocks noGrp="1"/>
          </p:cNvSpPr>
          <p:nvPr>
            <p:ph idx="1"/>
          </p:nvPr>
        </p:nvSpPr>
        <p:spPr>
          <a:xfrm>
            <a:off x="5281569" y="2273738"/>
            <a:ext cx="6205914" cy="3717159"/>
          </a:xfrm>
        </p:spPr>
        <p:txBody>
          <a:bodyPr/>
          <a:lstStyle/>
          <a:p>
            <a:pPr>
              <a:buFont typeface="Wingdings" panose="05000000000000000000" pitchFamily="2" charset="2"/>
              <a:buChar char="§"/>
            </a:pPr>
            <a:r>
              <a:rPr lang="en-US" dirty="0" smtClean="0"/>
              <a:t> </a:t>
            </a:r>
            <a:r>
              <a:rPr lang="en-US" b="1" dirty="0" smtClean="0"/>
              <a:t>LPC FMC </a:t>
            </a:r>
            <a:r>
              <a:rPr lang="en-US" dirty="0" smtClean="0"/>
              <a:t>: Low Pin Count (LPC) FPGA Mezzanine Card Connector	</a:t>
            </a:r>
          </a:p>
          <a:p>
            <a:pPr lvl="1">
              <a:buFont typeface="Wingdings" panose="05000000000000000000" pitchFamily="2" charset="2"/>
              <a:buChar char="§"/>
            </a:pPr>
            <a:r>
              <a:rPr lang="en-US" dirty="0" smtClean="0"/>
              <a:t>68 single-ended I/O or 34 differential pairs</a:t>
            </a:r>
          </a:p>
          <a:p>
            <a:pPr lvl="1">
              <a:buFont typeface="Wingdings" panose="05000000000000000000" pitchFamily="2" charset="2"/>
              <a:buChar char="§"/>
            </a:pPr>
            <a:r>
              <a:rPr lang="en-US" dirty="0"/>
              <a:t> </a:t>
            </a:r>
            <a:r>
              <a:rPr lang="en-US" dirty="0" smtClean="0"/>
              <a:t>J18 defines the power for the connector: 1.8V by default. </a:t>
            </a:r>
          </a:p>
          <a:p>
            <a:pPr lvl="1">
              <a:buFont typeface="Wingdings" panose="05000000000000000000" pitchFamily="2" charset="2"/>
              <a:buChar char="§"/>
            </a:pPr>
            <a:r>
              <a:rPr lang="en-US" dirty="0"/>
              <a:t> The FMC pin out can be copied from the Master UCF </a:t>
            </a:r>
            <a:br>
              <a:rPr lang="en-US" dirty="0"/>
            </a:br>
            <a:endParaRPr lang="en-US" dirty="0"/>
          </a:p>
        </p:txBody>
      </p:sp>
      <p:pic>
        <p:nvPicPr>
          <p:cNvPr id="14" name="Imagen 13"/>
          <p:cNvPicPr>
            <a:picLocks noChangeAspect="1"/>
          </p:cNvPicPr>
          <p:nvPr/>
        </p:nvPicPr>
        <p:blipFill>
          <a:blip r:embed="rId3"/>
          <a:stretch>
            <a:fillRect/>
          </a:stretch>
        </p:blipFill>
        <p:spPr>
          <a:xfrm>
            <a:off x="3041231" y="1164656"/>
            <a:ext cx="2161508" cy="5093904"/>
          </a:xfrm>
          <a:prstGeom prst="rect">
            <a:avLst/>
          </a:prstGeom>
        </p:spPr>
      </p:pic>
    </p:spTree>
    <p:extLst>
      <p:ext uri="{BB962C8B-B14F-4D97-AF65-F5344CB8AC3E}">
        <p14:creationId xmlns:p14="http://schemas.microsoft.com/office/powerpoint/2010/main" val="4175184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098583" y="318075"/>
            <a:ext cx="10055781" cy="1282119"/>
          </a:xfrm>
        </p:spPr>
        <p:txBody>
          <a:bodyPr/>
          <a:lstStyle/>
          <a:p>
            <a:r>
              <a:rPr lang="en-US" dirty="0" smtClean="0"/>
              <a:t>Thanks !!</a:t>
            </a:r>
            <a:endParaRPr lang="en-US" dirty="0"/>
          </a:p>
        </p:txBody>
      </p:sp>
      <p:sp>
        <p:nvSpPr>
          <p:cNvPr id="7" name="Marcador de texto 6"/>
          <p:cNvSpPr>
            <a:spLocks noGrp="1"/>
          </p:cNvSpPr>
          <p:nvPr>
            <p:ph type="body" idx="1"/>
          </p:nvPr>
        </p:nvSpPr>
        <p:spPr>
          <a:xfrm>
            <a:off x="4800635" y="4684183"/>
            <a:ext cx="4539344" cy="1474143"/>
          </a:xfrm>
        </p:spPr>
        <p:txBody>
          <a:bodyPr>
            <a:normAutofit/>
          </a:bodyPr>
          <a:lstStyle/>
          <a:p>
            <a:r>
              <a:rPr lang="en-US" cap="none" dirty="0" smtClean="0">
                <a:hlinkClick r:id="rId2"/>
              </a:rPr>
              <a:t>cristian@unsj.edu.ar</a:t>
            </a:r>
            <a:endParaRPr lang="en-US" cap="none" dirty="0" smtClean="0"/>
          </a:p>
          <a:p>
            <a:r>
              <a:rPr lang="en-US" cap="none" dirty="0" smtClean="0">
                <a:hlinkClick r:id="rId3"/>
              </a:rPr>
              <a:t>cristian@c7technology.com</a:t>
            </a:r>
            <a:endParaRPr lang="en-US" cap="none" dirty="0" smtClean="0"/>
          </a:p>
          <a:p>
            <a:endParaRPr lang="en-US" cap="none" dirty="0"/>
          </a:p>
        </p:txBody>
      </p:sp>
      <p:sp>
        <p:nvSpPr>
          <p:cNvPr id="3" name="Marcador de fecha 2"/>
          <p:cNvSpPr>
            <a:spLocks noGrp="1"/>
          </p:cNvSpPr>
          <p:nvPr>
            <p:ph type="dt" sz="half" idx="10"/>
          </p:nvPr>
        </p:nvSpPr>
        <p:spPr/>
        <p:txBody>
          <a:bodyPr/>
          <a:lstStyle/>
          <a:p>
            <a:r>
              <a:rPr lang="es-AR" smtClean="0">
                <a:latin typeface="Calibri" panose="020F0502020204030204"/>
              </a:rPr>
              <a:t>AXI - Custom IP</a:t>
            </a:r>
            <a:endParaRPr lang="en-US">
              <a:latin typeface="Calibri" panose="020F0502020204030204"/>
            </a:endParaRPr>
          </a:p>
        </p:txBody>
      </p:sp>
      <p:sp>
        <p:nvSpPr>
          <p:cNvPr id="4" name="Marcador de pie de página 3"/>
          <p:cNvSpPr>
            <a:spLocks noGrp="1"/>
          </p:cNvSpPr>
          <p:nvPr>
            <p:ph type="ftr" sz="quarter" idx="11"/>
          </p:nvPr>
        </p:nvSpPr>
        <p:spPr/>
        <p:txBody>
          <a:bodyPr/>
          <a:lstStyle/>
          <a:p>
            <a:r>
              <a:rPr lang="en-US" smtClean="0">
                <a:latin typeface="Calibri" panose="020F0502020204030204"/>
              </a:rPr>
              <a:t>ICTP</a:t>
            </a:r>
            <a:endParaRPr lang="en-US">
              <a:latin typeface="Calibri" panose="020F0502020204030204"/>
            </a:endParaRPr>
          </a:p>
        </p:txBody>
      </p:sp>
      <p:sp>
        <p:nvSpPr>
          <p:cNvPr id="8" name="Marcador de texto 6"/>
          <p:cNvSpPr txBox="1">
            <a:spLocks/>
          </p:cNvSpPr>
          <p:nvPr/>
        </p:nvSpPr>
        <p:spPr>
          <a:xfrm>
            <a:off x="4705885" y="2253345"/>
            <a:ext cx="5758544" cy="2114182"/>
          </a:xfrm>
          <a:prstGeom prst="rect">
            <a:avLst/>
          </a:prstGeom>
        </p:spPr>
        <p:txBody>
          <a:bodyPr vert="horz" lIns="91440" tIns="45720" rIns="91440" bIns="45720" rtlCol="0" anchor="t" anchorCtr="0">
            <a:normAutofit fontScale="92500" lnSpcReduction="20000"/>
          </a:bodyPr>
          <a:lstStyle>
            <a:lvl1pPr marL="0" indent="0"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399" kern="1200" cap="all" spc="200" baseline="0">
                <a:solidFill>
                  <a:schemeClr val="tx2"/>
                </a:solidFill>
                <a:latin typeface="+mj-lt"/>
                <a:ea typeface="+mn-ea"/>
                <a:cs typeface="+mn-cs"/>
              </a:defRPr>
            </a:lvl1pPr>
            <a:lvl2pPr marL="457063" indent="0" algn="l" defTabSz="914126" rtl="0" eaLnBrk="1" latinLnBrk="0" hangingPunct="1">
              <a:lnSpc>
                <a:spcPct val="90000"/>
              </a:lnSpc>
              <a:spcBef>
                <a:spcPts val="200"/>
              </a:spcBef>
              <a:spcAft>
                <a:spcPts val="400"/>
              </a:spcAft>
              <a:buClr>
                <a:schemeClr val="accent1"/>
              </a:buClr>
              <a:buFont typeface="Calibri" pitchFamily="34" charset="0"/>
              <a:buNone/>
              <a:defRPr sz="1799" kern="1200">
                <a:solidFill>
                  <a:schemeClr val="tx1">
                    <a:tint val="75000"/>
                  </a:schemeClr>
                </a:solidFill>
                <a:latin typeface="+mn-lt"/>
                <a:ea typeface="+mn-ea"/>
                <a:cs typeface="+mn-cs"/>
              </a:defRPr>
            </a:lvl2pPr>
            <a:lvl3pPr marL="914126" indent="0" algn="l" defTabSz="914126" rtl="0" eaLnBrk="1" latinLnBrk="0" hangingPunct="1">
              <a:lnSpc>
                <a:spcPct val="90000"/>
              </a:lnSpc>
              <a:spcBef>
                <a:spcPts val="200"/>
              </a:spcBef>
              <a:spcAft>
                <a:spcPts val="400"/>
              </a:spcAft>
              <a:buClr>
                <a:schemeClr val="accent1"/>
              </a:buClr>
              <a:buFont typeface="Calibri" pitchFamily="34" charset="0"/>
              <a:buNone/>
              <a:defRPr sz="1600" kern="1200">
                <a:solidFill>
                  <a:schemeClr val="tx1">
                    <a:tint val="75000"/>
                  </a:schemeClr>
                </a:solidFill>
                <a:latin typeface="+mn-lt"/>
                <a:ea typeface="+mn-ea"/>
                <a:cs typeface="+mn-cs"/>
              </a:defRPr>
            </a:lvl3pPr>
            <a:lvl4pPr marL="1371189" indent="0" algn="l" defTabSz="914126"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4pPr>
            <a:lvl5pPr marL="1828251" indent="0" algn="l" defTabSz="914126"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5pPr>
            <a:lvl6pPr marL="2285314" indent="0" algn="l" defTabSz="914126"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2377" indent="0" algn="l" defTabSz="914126"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199440" indent="0" algn="l" defTabSz="914126"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6503" indent="0" algn="l" defTabSz="914126"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pPr fontAlgn="auto"/>
            <a:r>
              <a:rPr lang="en-US" cap="none" dirty="0">
                <a:hlinkClick r:id="rId4"/>
              </a:rPr>
              <a:t>http://c7technology.com/</a:t>
            </a:r>
            <a:endParaRPr lang="en-US" cap="none" dirty="0"/>
          </a:p>
          <a:p>
            <a:pPr fontAlgn="auto"/>
            <a:endParaRPr lang="en-US" cap="none" dirty="0"/>
          </a:p>
          <a:p>
            <a:pPr fontAlgn="auto"/>
            <a:r>
              <a:rPr lang="en-US" cap="none" dirty="0">
                <a:hlinkClick r:id="rId5"/>
              </a:rPr>
              <a:t>https://www.facebook.com/CristianC7T</a:t>
            </a:r>
            <a:endParaRPr lang="en-US" cap="none" dirty="0"/>
          </a:p>
          <a:p>
            <a:pPr fontAlgn="auto"/>
            <a:endParaRPr lang="en-US" cap="none" dirty="0"/>
          </a:p>
          <a:p>
            <a:pPr fontAlgn="auto"/>
            <a:r>
              <a:rPr lang="en-US" dirty="0"/>
              <a:t>@Cristian_C7T</a:t>
            </a:r>
            <a:endParaRPr lang="en-US" cap="none" dirty="0"/>
          </a:p>
        </p:txBody>
      </p:sp>
      <p:sp>
        <p:nvSpPr>
          <p:cNvPr id="12" name="AutoShape 14" descr="File:Facebook Logo.png - Wikipedia"/>
          <p:cNvSpPr>
            <a:spLocks noChangeAspect="1" noChangeArrowheads="1"/>
          </p:cNvSpPr>
          <p:nvPr/>
        </p:nvSpPr>
        <p:spPr bwMode="auto">
          <a:xfrm>
            <a:off x="157163" y="-144463"/>
            <a:ext cx="1565044" cy="15650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Imagen 13"/>
          <p:cNvPicPr>
            <a:picLocks noChangeAspect="1"/>
          </p:cNvPicPr>
          <p:nvPr/>
        </p:nvPicPr>
        <p:blipFill>
          <a:blip r:embed="rId6"/>
          <a:stretch>
            <a:fillRect/>
          </a:stretch>
        </p:blipFill>
        <p:spPr>
          <a:xfrm>
            <a:off x="3982536" y="2877374"/>
            <a:ext cx="687469" cy="690538"/>
          </a:xfrm>
          <a:prstGeom prst="rect">
            <a:avLst/>
          </a:prstGeom>
        </p:spPr>
      </p:pic>
      <p:pic>
        <p:nvPicPr>
          <p:cNvPr id="15" name="Imagen 14"/>
          <p:cNvPicPr>
            <a:picLocks noChangeAspect="1"/>
          </p:cNvPicPr>
          <p:nvPr/>
        </p:nvPicPr>
        <p:blipFill>
          <a:blip r:embed="rId7"/>
          <a:stretch>
            <a:fillRect/>
          </a:stretch>
        </p:blipFill>
        <p:spPr>
          <a:xfrm>
            <a:off x="3900890" y="3661305"/>
            <a:ext cx="757051" cy="757051"/>
          </a:xfrm>
          <a:prstGeom prst="rect">
            <a:avLst/>
          </a:prstGeom>
        </p:spPr>
      </p:pic>
      <p:pic>
        <p:nvPicPr>
          <p:cNvPr id="18" name="Imagen 17"/>
          <p:cNvPicPr>
            <a:picLocks noChangeAspect="1"/>
          </p:cNvPicPr>
          <p:nvPr/>
        </p:nvPicPr>
        <p:blipFill>
          <a:blip r:embed="rId8"/>
          <a:stretch>
            <a:fillRect/>
          </a:stretch>
        </p:blipFill>
        <p:spPr>
          <a:xfrm>
            <a:off x="3941343" y="1977608"/>
            <a:ext cx="810306" cy="810306"/>
          </a:xfrm>
          <a:prstGeom prst="rect">
            <a:avLst/>
          </a:prstGeom>
        </p:spPr>
      </p:pic>
      <p:pic>
        <p:nvPicPr>
          <p:cNvPr id="19" name="Imagen 18"/>
          <p:cNvPicPr>
            <a:picLocks noChangeAspect="1"/>
          </p:cNvPicPr>
          <p:nvPr/>
        </p:nvPicPr>
        <p:blipFill>
          <a:blip r:embed="rId9"/>
          <a:stretch>
            <a:fillRect/>
          </a:stretch>
        </p:blipFill>
        <p:spPr>
          <a:xfrm>
            <a:off x="3941343" y="4600086"/>
            <a:ext cx="859292" cy="859292"/>
          </a:xfrm>
          <a:prstGeom prst="rect">
            <a:avLst/>
          </a:prstGeom>
        </p:spPr>
      </p:pic>
    </p:spTree>
    <p:extLst>
      <p:ext uri="{BB962C8B-B14F-4D97-AF65-F5344CB8AC3E}">
        <p14:creationId xmlns:p14="http://schemas.microsoft.com/office/powerpoint/2010/main" val="1421328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2945" y="1210991"/>
            <a:ext cx="6126480" cy="5119389"/>
          </a:xfrm>
        </p:spPr>
      </p:pic>
      <p:sp>
        <p:nvSpPr>
          <p:cNvPr id="3" name="Marcador de fecha 2"/>
          <p:cNvSpPr>
            <a:spLocks noGrp="1"/>
          </p:cNvSpPr>
          <p:nvPr>
            <p:ph type="dt" sz="half" idx="10"/>
          </p:nvPr>
        </p:nvSpPr>
        <p:spPr/>
        <p:txBody>
          <a:bodyPr/>
          <a:lstStyle/>
          <a:p>
            <a:r>
              <a:rPr lang="en-US" smtClean="0"/>
              <a:t>ZedBoard</a:t>
            </a:r>
            <a:endParaRPr lang="en-US"/>
          </a:p>
        </p:txBody>
      </p:sp>
      <p:sp>
        <p:nvSpPr>
          <p:cNvPr id="4" name="Marcador de pie de página 3"/>
          <p:cNvSpPr>
            <a:spLocks noGrp="1"/>
          </p:cNvSpPr>
          <p:nvPr>
            <p:ph type="ftr" sz="quarter" idx="11"/>
          </p:nvPr>
        </p:nvSpPr>
        <p:spPr/>
        <p:txBody>
          <a:bodyPr/>
          <a:lstStyle/>
          <a:p>
            <a:r>
              <a:rPr lang="en-US" smtClean="0"/>
              <a:t>ICTP-IAEA</a:t>
            </a:r>
            <a:endParaRPr lang="en-US" dirty="0"/>
          </a:p>
        </p:txBody>
      </p:sp>
      <p:sp>
        <p:nvSpPr>
          <p:cNvPr id="5" name="Marcador de número de diapositiva 4"/>
          <p:cNvSpPr>
            <a:spLocks noGrp="1"/>
          </p:cNvSpPr>
          <p:nvPr>
            <p:ph type="sldNum" sz="quarter" idx="12"/>
          </p:nvPr>
        </p:nvSpPr>
        <p:spPr/>
        <p:txBody>
          <a:bodyPr/>
          <a:lstStyle/>
          <a:p>
            <a:fld id="{4FAD3335-DA88-43C3-A15A-18D99FF2C7FA}" type="slidenum">
              <a:rPr lang="en-US" smtClean="0"/>
              <a:t>2</a:t>
            </a:fld>
            <a:endParaRPr lang="en-US"/>
          </a:p>
        </p:txBody>
      </p:sp>
      <p:sp>
        <p:nvSpPr>
          <p:cNvPr id="6" name="Título 5"/>
          <p:cNvSpPr>
            <a:spLocks noGrp="1"/>
          </p:cNvSpPr>
          <p:nvPr>
            <p:ph type="title"/>
          </p:nvPr>
        </p:nvSpPr>
        <p:spPr/>
        <p:txBody>
          <a:bodyPr/>
          <a:lstStyle/>
          <a:p>
            <a:r>
              <a:rPr lang="es-419" dirty="0" err="1" smtClean="0"/>
              <a:t>ZedBoard</a:t>
            </a:r>
            <a:r>
              <a:rPr lang="es-419" dirty="0" smtClean="0"/>
              <a:t> </a:t>
            </a:r>
            <a:r>
              <a:rPr lang="es-419" dirty="0" err="1" smtClean="0"/>
              <a:t>Main</a:t>
            </a:r>
            <a:r>
              <a:rPr lang="es-419" dirty="0" smtClean="0"/>
              <a:t> </a:t>
            </a:r>
            <a:r>
              <a:rPr lang="es-419" dirty="0" err="1" smtClean="0"/>
              <a:t>Components</a:t>
            </a:r>
            <a:endParaRPr lang="es-419" dirty="0"/>
          </a:p>
        </p:txBody>
      </p:sp>
      <p:pic>
        <p:nvPicPr>
          <p:cNvPr id="8" name="Imagen 7"/>
          <p:cNvPicPr>
            <a:picLocks noChangeAspect="1"/>
          </p:cNvPicPr>
          <p:nvPr/>
        </p:nvPicPr>
        <p:blipFill>
          <a:blip r:embed="rId4"/>
          <a:stretch>
            <a:fillRect/>
          </a:stretch>
        </p:blipFill>
        <p:spPr>
          <a:xfrm>
            <a:off x="8371829" y="1452400"/>
            <a:ext cx="2011680" cy="2213912"/>
          </a:xfrm>
          <a:prstGeom prst="rect">
            <a:avLst/>
          </a:prstGeom>
        </p:spPr>
      </p:pic>
      <p:pic>
        <p:nvPicPr>
          <p:cNvPr id="9" name="Imagen 8"/>
          <p:cNvPicPr>
            <a:picLocks noChangeAspect="1"/>
          </p:cNvPicPr>
          <p:nvPr/>
        </p:nvPicPr>
        <p:blipFill>
          <a:blip r:embed="rId5"/>
          <a:stretch>
            <a:fillRect/>
          </a:stretch>
        </p:blipFill>
        <p:spPr>
          <a:xfrm>
            <a:off x="7640309" y="4024469"/>
            <a:ext cx="1737360" cy="2182560"/>
          </a:xfrm>
          <a:prstGeom prst="rect">
            <a:avLst/>
          </a:prstGeom>
        </p:spPr>
      </p:pic>
      <p:pic>
        <p:nvPicPr>
          <p:cNvPr id="10" name="Imagen 9"/>
          <p:cNvPicPr>
            <a:picLocks noChangeAspect="1"/>
          </p:cNvPicPr>
          <p:nvPr/>
        </p:nvPicPr>
        <p:blipFill>
          <a:blip r:embed="rId6"/>
          <a:stretch>
            <a:fillRect/>
          </a:stretch>
        </p:blipFill>
        <p:spPr>
          <a:xfrm>
            <a:off x="9718900" y="3992349"/>
            <a:ext cx="1920240" cy="2174858"/>
          </a:xfrm>
          <a:prstGeom prst="rect">
            <a:avLst/>
          </a:prstGeom>
        </p:spPr>
      </p:pic>
    </p:spTree>
    <p:extLst>
      <p:ext uri="{BB962C8B-B14F-4D97-AF65-F5344CB8AC3E}">
        <p14:creationId xmlns:p14="http://schemas.microsoft.com/office/powerpoint/2010/main" val="896363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45146" y="1422400"/>
            <a:ext cx="4162032" cy="4835525"/>
          </a:xfrm>
        </p:spPr>
      </p:pic>
      <p:sp>
        <p:nvSpPr>
          <p:cNvPr id="3" name="Marcador de fecha 2"/>
          <p:cNvSpPr>
            <a:spLocks noGrp="1"/>
          </p:cNvSpPr>
          <p:nvPr>
            <p:ph type="dt" sz="half" idx="10"/>
          </p:nvPr>
        </p:nvSpPr>
        <p:spPr/>
        <p:txBody>
          <a:bodyPr/>
          <a:lstStyle/>
          <a:p>
            <a:r>
              <a:rPr lang="en-US" smtClean="0"/>
              <a:t>ZedBoard</a:t>
            </a:r>
            <a:endParaRPr lang="en-US"/>
          </a:p>
        </p:txBody>
      </p:sp>
      <p:sp>
        <p:nvSpPr>
          <p:cNvPr id="4" name="Marcador de pie de página 3"/>
          <p:cNvSpPr>
            <a:spLocks noGrp="1"/>
          </p:cNvSpPr>
          <p:nvPr>
            <p:ph type="ftr" sz="quarter" idx="11"/>
          </p:nvPr>
        </p:nvSpPr>
        <p:spPr/>
        <p:txBody>
          <a:bodyPr/>
          <a:lstStyle/>
          <a:p>
            <a:r>
              <a:rPr lang="en-US" smtClean="0"/>
              <a:t>ICTP-IAEA</a:t>
            </a:r>
            <a:endParaRPr lang="en-US" dirty="0"/>
          </a:p>
        </p:txBody>
      </p:sp>
      <p:sp>
        <p:nvSpPr>
          <p:cNvPr id="5" name="Marcador de número de diapositiva 4"/>
          <p:cNvSpPr>
            <a:spLocks noGrp="1"/>
          </p:cNvSpPr>
          <p:nvPr>
            <p:ph type="sldNum" sz="quarter" idx="12"/>
          </p:nvPr>
        </p:nvSpPr>
        <p:spPr/>
        <p:txBody>
          <a:bodyPr/>
          <a:lstStyle/>
          <a:p>
            <a:fld id="{4FAD3335-DA88-43C3-A15A-18D99FF2C7FA}" type="slidenum">
              <a:rPr lang="en-US" smtClean="0"/>
              <a:t>3</a:t>
            </a:fld>
            <a:endParaRPr lang="en-US"/>
          </a:p>
        </p:txBody>
      </p:sp>
      <p:sp>
        <p:nvSpPr>
          <p:cNvPr id="6" name="Título 5"/>
          <p:cNvSpPr>
            <a:spLocks noGrp="1"/>
          </p:cNvSpPr>
          <p:nvPr>
            <p:ph type="title"/>
          </p:nvPr>
        </p:nvSpPr>
        <p:spPr/>
        <p:txBody>
          <a:bodyPr/>
          <a:lstStyle/>
          <a:p>
            <a:r>
              <a:rPr lang="es-419" dirty="0" err="1" smtClean="0"/>
              <a:t>ZedBoard</a:t>
            </a:r>
            <a:r>
              <a:rPr lang="es-419" dirty="0" smtClean="0"/>
              <a:t> </a:t>
            </a:r>
            <a:r>
              <a:rPr lang="es-419" dirty="0" err="1" smtClean="0"/>
              <a:t>Main</a:t>
            </a:r>
            <a:r>
              <a:rPr lang="es-419" dirty="0" smtClean="0"/>
              <a:t> </a:t>
            </a:r>
            <a:r>
              <a:rPr lang="es-419" dirty="0" err="1" smtClean="0"/>
              <a:t>Connectors</a:t>
            </a:r>
            <a:r>
              <a:rPr lang="es-419" dirty="0" smtClean="0"/>
              <a:t> to be </a:t>
            </a:r>
            <a:r>
              <a:rPr lang="es-419" dirty="0" err="1" smtClean="0"/>
              <a:t>Used</a:t>
            </a:r>
            <a:endParaRPr lang="es-419" dirty="0"/>
          </a:p>
        </p:txBody>
      </p:sp>
    </p:spTree>
    <p:extLst>
      <p:ext uri="{BB962C8B-B14F-4D97-AF65-F5344CB8AC3E}">
        <p14:creationId xmlns:p14="http://schemas.microsoft.com/office/powerpoint/2010/main" val="1472768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1325" y="1511300"/>
            <a:ext cx="8829675" cy="4657725"/>
          </a:xfrm>
        </p:spPr>
      </p:pic>
      <p:sp>
        <p:nvSpPr>
          <p:cNvPr id="3" name="Marcador de fecha 2"/>
          <p:cNvSpPr>
            <a:spLocks noGrp="1"/>
          </p:cNvSpPr>
          <p:nvPr>
            <p:ph type="dt" sz="half" idx="10"/>
          </p:nvPr>
        </p:nvSpPr>
        <p:spPr/>
        <p:txBody>
          <a:bodyPr/>
          <a:lstStyle/>
          <a:p>
            <a:r>
              <a:rPr lang="en-US" smtClean="0"/>
              <a:t>ZedBoard</a:t>
            </a:r>
            <a:endParaRPr lang="en-US"/>
          </a:p>
        </p:txBody>
      </p:sp>
      <p:sp>
        <p:nvSpPr>
          <p:cNvPr id="4" name="Marcador de pie de página 3"/>
          <p:cNvSpPr>
            <a:spLocks noGrp="1"/>
          </p:cNvSpPr>
          <p:nvPr>
            <p:ph type="ftr" sz="quarter" idx="11"/>
          </p:nvPr>
        </p:nvSpPr>
        <p:spPr/>
        <p:txBody>
          <a:bodyPr/>
          <a:lstStyle/>
          <a:p>
            <a:r>
              <a:rPr lang="en-US" smtClean="0"/>
              <a:t>ICTP-IAEA</a:t>
            </a:r>
            <a:endParaRPr lang="en-US" dirty="0"/>
          </a:p>
        </p:txBody>
      </p:sp>
      <p:sp>
        <p:nvSpPr>
          <p:cNvPr id="5" name="Marcador de número de diapositiva 4"/>
          <p:cNvSpPr>
            <a:spLocks noGrp="1"/>
          </p:cNvSpPr>
          <p:nvPr>
            <p:ph type="sldNum" sz="quarter" idx="12"/>
          </p:nvPr>
        </p:nvSpPr>
        <p:spPr/>
        <p:txBody>
          <a:bodyPr/>
          <a:lstStyle/>
          <a:p>
            <a:fld id="{4FAD3335-DA88-43C3-A15A-18D99FF2C7FA}" type="slidenum">
              <a:rPr lang="en-US" smtClean="0"/>
              <a:t>4</a:t>
            </a:fld>
            <a:endParaRPr lang="en-US"/>
          </a:p>
        </p:txBody>
      </p:sp>
      <p:sp>
        <p:nvSpPr>
          <p:cNvPr id="6" name="Título 5"/>
          <p:cNvSpPr>
            <a:spLocks noGrp="1"/>
          </p:cNvSpPr>
          <p:nvPr>
            <p:ph type="title"/>
          </p:nvPr>
        </p:nvSpPr>
        <p:spPr/>
        <p:txBody>
          <a:bodyPr/>
          <a:lstStyle/>
          <a:p>
            <a:r>
              <a:rPr lang="en-US" dirty="0" err="1" smtClean="0"/>
              <a:t>Conection</a:t>
            </a:r>
            <a:r>
              <a:rPr lang="en-US" dirty="0" smtClean="0"/>
              <a:t> Between PC-</a:t>
            </a:r>
            <a:r>
              <a:rPr lang="en-US" dirty="0" err="1" smtClean="0"/>
              <a:t>ZedBoard</a:t>
            </a:r>
            <a:endParaRPr lang="en-US" dirty="0"/>
          </a:p>
        </p:txBody>
      </p:sp>
    </p:spTree>
    <p:extLst>
      <p:ext uri="{BB962C8B-B14F-4D97-AF65-F5344CB8AC3E}">
        <p14:creationId xmlns:p14="http://schemas.microsoft.com/office/powerpoint/2010/main" val="381620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r>
              <a:rPr lang="en-US" smtClean="0"/>
              <a:t>ZedBoard</a:t>
            </a:r>
            <a:endParaRPr lang="en-US"/>
          </a:p>
        </p:txBody>
      </p:sp>
      <p:sp>
        <p:nvSpPr>
          <p:cNvPr id="4" name="Marcador de pie de página 3"/>
          <p:cNvSpPr>
            <a:spLocks noGrp="1"/>
          </p:cNvSpPr>
          <p:nvPr>
            <p:ph type="ftr" sz="quarter" idx="11"/>
          </p:nvPr>
        </p:nvSpPr>
        <p:spPr/>
        <p:txBody>
          <a:bodyPr/>
          <a:lstStyle/>
          <a:p>
            <a:r>
              <a:rPr lang="en-US" smtClean="0"/>
              <a:t>ICTP-IAEA</a:t>
            </a:r>
            <a:endParaRPr lang="en-US" dirty="0"/>
          </a:p>
        </p:txBody>
      </p:sp>
      <p:sp>
        <p:nvSpPr>
          <p:cNvPr id="5" name="Marcador de número de diapositiva 4"/>
          <p:cNvSpPr>
            <a:spLocks noGrp="1"/>
          </p:cNvSpPr>
          <p:nvPr>
            <p:ph type="sldNum" sz="quarter" idx="12"/>
          </p:nvPr>
        </p:nvSpPr>
        <p:spPr/>
        <p:txBody>
          <a:bodyPr/>
          <a:lstStyle/>
          <a:p>
            <a:fld id="{4FAD3335-DA88-43C3-A15A-18D99FF2C7FA}" type="slidenum">
              <a:rPr lang="en-US" smtClean="0"/>
              <a:t>5</a:t>
            </a:fld>
            <a:endParaRPr lang="en-US"/>
          </a:p>
        </p:txBody>
      </p:sp>
      <p:sp>
        <p:nvSpPr>
          <p:cNvPr id="6" name="Título 5"/>
          <p:cNvSpPr>
            <a:spLocks noGrp="1"/>
          </p:cNvSpPr>
          <p:nvPr>
            <p:ph type="title"/>
          </p:nvPr>
        </p:nvSpPr>
        <p:spPr/>
        <p:txBody>
          <a:bodyPr/>
          <a:lstStyle/>
          <a:p>
            <a:r>
              <a:rPr lang="es-419" dirty="0" err="1" smtClean="0"/>
              <a:t>Programming</a:t>
            </a:r>
            <a:r>
              <a:rPr lang="es-419" dirty="0" smtClean="0"/>
              <a:t> </a:t>
            </a:r>
            <a:r>
              <a:rPr lang="es-419" dirty="0" err="1" smtClean="0"/>
              <a:t>the</a:t>
            </a:r>
            <a:r>
              <a:rPr lang="es-419" dirty="0" smtClean="0"/>
              <a:t> </a:t>
            </a:r>
            <a:r>
              <a:rPr lang="es-419" dirty="0" err="1" smtClean="0"/>
              <a:t>ZedBoard</a:t>
            </a:r>
            <a:endParaRPr lang="es-419" dirty="0"/>
          </a:p>
        </p:txBody>
      </p:sp>
      <p:sp>
        <p:nvSpPr>
          <p:cNvPr id="2" name="Marcador de contenido 1"/>
          <p:cNvSpPr>
            <a:spLocks noGrp="1"/>
          </p:cNvSpPr>
          <p:nvPr>
            <p:ph idx="1"/>
          </p:nvPr>
        </p:nvSpPr>
        <p:spPr/>
        <p:txBody>
          <a:bodyPr/>
          <a:lstStyle/>
          <a:p>
            <a:endParaRPr lang="es-419" dirty="0"/>
          </a:p>
        </p:txBody>
      </p:sp>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2897187" y="1737360"/>
            <a:ext cx="6400800" cy="4206240"/>
          </a:xfrm>
          <a:prstGeom prst="rect">
            <a:avLst/>
          </a:prstGeom>
          <a:noFill/>
          <a:ln>
            <a:noFill/>
          </a:ln>
        </p:spPr>
      </p:pic>
    </p:spTree>
    <p:extLst>
      <p:ext uri="{BB962C8B-B14F-4D97-AF65-F5344CB8AC3E}">
        <p14:creationId xmlns:p14="http://schemas.microsoft.com/office/powerpoint/2010/main" val="1180029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a:buFont typeface="Courier New" panose="02070309020205020404" pitchFamily="49" charset="0"/>
              <a:buChar char="o"/>
            </a:pPr>
            <a:r>
              <a:rPr lang="es-419" dirty="0" smtClean="0"/>
              <a:t> 512 </a:t>
            </a:r>
            <a:r>
              <a:rPr lang="es-419" dirty="0" err="1" smtClean="0"/>
              <a:t>Mbytes</a:t>
            </a:r>
            <a:r>
              <a:rPr lang="es-419" dirty="0" smtClean="0"/>
              <a:t> DDR3 </a:t>
            </a:r>
            <a:r>
              <a:rPr lang="es-419" dirty="0" err="1" smtClean="0"/>
              <a:t>connected</a:t>
            </a:r>
            <a:r>
              <a:rPr lang="es-419" dirty="0" smtClean="0"/>
              <a:t> to </a:t>
            </a:r>
            <a:r>
              <a:rPr lang="es-419" dirty="0" err="1" smtClean="0"/>
              <a:t>the</a:t>
            </a:r>
            <a:r>
              <a:rPr lang="es-419" dirty="0" smtClean="0"/>
              <a:t> PS </a:t>
            </a:r>
            <a:r>
              <a:rPr lang="es-419" dirty="0" err="1" smtClean="0"/>
              <a:t>part</a:t>
            </a:r>
            <a:r>
              <a:rPr lang="es-419" dirty="0" smtClean="0"/>
              <a:t> of </a:t>
            </a:r>
            <a:r>
              <a:rPr lang="es-419" dirty="0" err="1" smtClean="0"/>
              <a:t>the</a:t>
            </a:r>
            <a:r>
              <a:rPr lang="es-419" dirty="0" smtClean="0"/>
              <a:t> </a:t>
            </a:r>
            <a:r>
              <a:rPr lang="es-419" dirty="0" err="1" smtClean="0"/>
              <a:t>Zynq</a:t>
            </a:r>
            <a:endParaRPr lang="es-419" dirty="0" smtClean="0"/>
          </a:p>
          <a:p>
            <a:pPr lvl="1">
              <a:buFont typeface="Courier New" panose="02070309020205020404" pitchFamily="49" charset="0"/>
              <a:buChar char="o"/>
            </a:pPr>
            <a:r>
              <a:rPr lang="es-419" dirty="0"/>
              <a:t> </a:t>
            </a:r>
            <a:r>
              <a:rPr lang="es-419" dirty="0" err="1" smtClean="0"/>
              <a:t>The</a:t>
            </a:r>
            <a:r>
              <a:rPr lang="es-419" dirty="0" smtClean="0"/>
              <a:t> DDR3 </a:t>
            </a:r>
            <a:r>
              <a:rPr lang="es-419" dirty="0" err="1" smtClean="0"/>
              <a:t>is</a:t>
            </a:r>
            <a:r>
              <a:rPr lang="es-419" dirty="0" smtClean="0"/>
              <a:t> </a:t>
            </a:r>
            <a:r>
              <a:rPr lang="es-419" dirty="0" err="1" smtClean="0"/>
              <a:t>controled</a:t>
            </a:r>
            <a:r>
              <a:rPr lang="es-419" dirty="0" smtClean="0"/>
              <a:t> </a:t>
            </a:r>
            <a:r>
              <a:rPr lang="es-419" dirty="0" err="1" smtClean="0"/>
              <a:t>by</a:t>
            </a:r>
            <a:r>
              <a:rPr lang="es-419" dirty="0" smtClean="0"/>
              <a:t> </a:t>
            </a:r>
            <a:r>
              <a:rPr lang="es-419" dirty="0" err="1" smtClean="0"/>
              <a:t>the</a:t>
            </a:r>
            <a:r>
              <a:rPr lang="es-419" dirty="0" smtClean="0"/>
              <a:t> DRAM </a:t>
            </a:r>
            <a:r>
              <a:rPr lang="es-419" dirty="0" err="1" smtClean="0"/>
              <a:t>Controller</a:t>
            </a:r>
            <a:endParaRPr lang="es-419" dirty="0" smtClean="0"/>
          </a:p>
          <a:p>
            <a:pPr>
              <a:buFont typeface="Courier New" panose="02070309020205020404" pitchFamily="49" charset="0"/>
              <a:buChar char="o"/>
            </a:pPr>
            <a:r>
              <a:rPr lang="es-419" dirty="0" smtClean="0"/>
              <a:t> </a:t>
            </a:r>
            <a:r>
              <a:rPr lang="es-419" dirty="0" err="1" smtClean="0"/>
              <a:t>It</a:t>
            </a:r>
            <a:r>
              <a:rPr lang="es-419" dirty="0" smtClean="0"/>
              <a:t> </a:t>
            </a:r>
            <a:r>
              <a:rPr lang="es-419" dirty="0" err="1" smtClean="0"/>
              <a:t>is</a:t>
            </a:r>
            <a:r>
              <a:rPr lang="es-419" dirty="0" smtClean="0"/>
              <a:t> posible to </a:t>
            </a:r>
            <a:r>
              <a:rPr lang="es-419" dirty="0" err="1" smtClean="0"/>
              <a:t>add</a:t>
            </a:r>
            <a:r>
              <a:rPr lang="es-419" dirty="0" smtClean="0"/>
              <a:t> more </a:t>
            </a:r>
            <a:r>
              <a:rPr lang="es-419" dirty="0" err="1" smtClean="0"/>
              <a:t>memory</a:t>
            </a:r>
            <a:r>
              <a:rPr lang="es-419" dirty="0" smtClean="0"/>
              <a:t> to </a:t>
            </a:r>
            <a:r>
              <a:rPr lang="es-419" dirty="0" err="1" smtClean="0"/>
              <a:t>the</a:t>
            </a:r>
            <a:r>
              <a:rPr lang="es-419" dirty="0" smtClean="0"/>
              <a:t> PL </a:t>
            </a:r>
            <a:r>
              <a:rPr lang="es-419" dirty="0" err="1" smtClean="0"/>
              <a:t>part</a:t>
            </a:r>
            <a:r>
              <a:rPr lang="es-419" dirty="0" smtClean="0"/>
              <a:t> </a:t>
            </a:r>
            <a:r>
              <a:rPr lang="es-419" dirty="0" err="1" smtClean="0"/>
              <a:t>using</a:t>
            </a:r>
            <a:r>
              <a:rPr lang="es-419" dirty="0" smtClean="0"/>
              <a:t> </a:t>
            </a:r>
            <a:r>
              <a:rPr lang="es-419" dirty="0" err="1" smtClean="0"/>
              <a:t>the</a:t>
            </a:r>
            <a:r>
              <a:rPr lang="es-419" dirty="0" smtClean="0"/>
              <a:t> </a:t>
            </a:r>
            <a:r>
              <a:rPr lang="es-419" dirty="0" err="1" smtClean="0"/>
              <a:t>Memory</a:t>
            </a:r>
            <a:r>
              <a:rPr lang="es-419" dirty="0" smtClean="0"/>
              <a:t> Interface </a:t>
            </a:r>
            <a:r>
              <a:rPr lang="es-419" dirty="0" err="1" smtClean="0"/>
              <a:t>Generator</a:t>
            </a:r>
            <a:r>
              <a:rPr lang="es-419" dirty="0" smtClean="0"/>
              <a:t> (MIG), </a:t>
            </a:r>
            <a:r>
              <a:rPr lang="es-419" dirty="0" err="1" smtClean="0"/>
              <a:t>for</a:t>
            </a:r>
            <a:r>
              <a:rPr lang="es-419" dirty="0" smtClean="0"/>
              <a:t> </a:t>
            </a:r>
            <a:r>
              <a:rPr lang="es-419" dirty="0" err="1" smtClean="0"/>
              <a:t>example</a:t>
            </a:r>
            <a:r>
              <a:rPr lang="es-419" dirty="0" smtClean="0"/>
              <a:t> </a:t>
            </a:r>
            <a:r>
              <a:rPr lang="es-419" dirty="0" err="1" smtClean="0"/>
              <a:t>using</a:t>
            </a:r>
            <a:r>
              <a:rPr lang="es-419" dirty="0" smtClean="0"/>
              <a:t> a </a:t>
            </a:r>
            <a:r>
              <a:rPr lang="es-419" dirty="0" err="1" smtClean="0"/>
              <a:t>daughter</a:t>
            </a:r>
            <a:r>
              <a:rPr lang="es-419" dirty="0" smtClean="0"/>
              <a:t> </a:t>
            </a:r>
            <a:r>
              <a:rPr lang="es-419" dirty="0" err="1" smtClean="0"/>
              <a:t>card</a:t>
            </a:r>
            <a:r>
              <a:rPr lang="es-419" dirty="0" smtClean="0"/>
              <a:t> </a:t>
            </a:r>
            <a:r>
              <a:rPr lang="es-419" dirty="0" err="1" smtClean="0"/>
              <a:t>connected</a:t>
            </a:r>
            <a:r>
              <a:rPr lang="es-419" dirty="0" smtClean="0"/>
              <a:t> to </a:t>
            </a:r>
            <a:r>
              <a:rPr lang="es-419" dirty="0" err="1" smtClean="0"/>
              <a:t>the</a:t>
            </a:r>
            <a:r>
              <a:rPr lang="es-419" dirty="0" smtClean="0"/>
              <a:t> FMC </a:t>
            </a:r>
            <a:r>
              <a:rPr lang="es-419" dirty="0" err="1" smtClean="0"/>
              <a:t>connector</a:t>
            </a:r>
            <a:r>
              <a:rPr lang="es-419" dirty="0" smtClean="0"/>
              <a:t>. </a:t>
            </a:r>
          </a:p>
          <a:p>
            <a:pPr>
              <a:buFont typeface="Courier New" panose="02070309020205020404" pitchFamily="49" charset="0"/>
              <a:buChar char="o"/>
            </a:pPr>
            <a:r>
              <a:rPr lang="es-419" dirty="0"/>
              <a:t> </a:t>
            </a:r>
            <a:r>
              <a:rPr lang="es-419" dirty="0" smtClean="0"/>
              <a:t>PS DDR </a:t>
            </a:r>
            <a:r>
              <a:rPr lang="es-419" dirty="0" err="1" smtClean="0"/>
              <a:t>Bandwidth</a:t>
            </a:r>
            <a:endParaRPr lang="es-419" dirty="0" smtClean="0"/>
          </a:p>
          <a:p>
            <a:pPr lvl="1">
              <a:buFont typeface="Courier New" panose="02070309020205020404" pitchFamily="49" charset="0"/>
              <a:buChar char="o"/>
            </a:pPr>
            <a:r>
              <a:rPr lang="es-419" dirty="0" smtClean="0"/>
              <a:t> </a:t>
            </a:r>
            <a:r>
              <a:rPr lang="es-419" dirty="0" err="1" smtClean="0"/>
              <a:t>By</a:t>
            </a:r>
            <a:r>
              <a:rPr lang="es-419" dirty="0" smtClean="0"/>
              <a:t> default </a:t>
            </a:r>
            <a:r>
              <a:rPr lang="es-419" dirty="0" err="1" smtClean="0"/>
              <a:t>the</a:t>
            </a:r>
            <a:r>
              <a:rPr lang="es-419" dirty="0" smtClean="0"/>
              <a:t> DDR </a:t>
            </a:r>
            <a:r>
              <a:rPr lang="es-419" dirty="0" err="1" smtClean="0"/>
              <a:t>Controller</a:t>
            </a:r>
            <a:r>
              <a:rPr lang="es-419" dirty="0" smtClean="0"/>
              <a:t> </a:t>
            </a:r>
            <a:r>
              <a:rPr lang="es-419" dirty="0" err="1" smtClean="0"/>
              <a:t>clock</a:t>
            </a:r>
            <a:r>
              <a:rPr lang="es-419" dirty="0" smtClean="0"/>
              <a:t> </a:t>
            </a:r>
            <a:r>
              <a:rPr lang="es-419" dirty="0" err="1" smtClean="0"/>
              <a:t>is</a:t>
            </a:r>
            <a:r>
              <a:rPr lang="es-419" dirty="0" smtClean="0"/>
              <a:t> </a:t>
            </a:r>
            <a:r>
              <a:rPr lang="es-419" dirty="0"/>
              <a:t>533MHz</a:t>
            </a:r>
          </a:p>
          <a:p>
            <a:pPr lvl="1">
              <a:buFont typeface="Courier New" panose="02070309020205020404" pitchFamily="49" charset="0"/>
              <a:buChar char="o"/>
            </a:pPr>
            <a:r>
              <a:rPr lang="es-419" dirty="0" smtClean="0"/>
              <a:t> Total </a:t>
            </a:r>
            <a:r>
              <a:rPr lang="es-419" dirty="0" err="1" smtClean="0"/>
              <a:t>Bw</a:t>
            </a:r>
            <a:r>
              <a:rPr lang="es-419" dirty="0" smtClean="0"/>
              <a:t>: 4 </a:t>
            </a:r>
            <a:r>
              <a:rPr lang="es-419" dirty="0"/>
              <a:t>* 533 * 2 = 4.2 GB/s</a:t>
            </a:r>
          </a:p>
          <a:p>
            <a:pPr marL="0" indent="0">
              <a:buNone/>
            </a:pPr>
            <a:r>
              <a:rPr lang="es-419" dirty="0" smtClean="0"/>
              <a:t> </a:t>
            </a:r>
            <a:endParaRPr lang="es-419" dirty="0"/>
          </a:p>
        </p:txBody>
      </p:sp>
      <p:sp>
        <p:nvSpPr>
          <p:cNvPr id="3" name="Marcador de fecha 2"/>
          <p:cNvSpPr>
            <a:spLocks noGrp="1"/>
          </p:cNvSpPr>
          <p:nvPr>
            <p:ph type="dt" sz="half" idx="10"/>
          </p:nvPr>
        </p:nvSpPr>
        <p:spPr/>
        <p:txBody>
          <a:bodyPr/>
          <a:lstStyle/>
          <a:p>
            <a:r>
              <a:rPr lang="en-US" smtClean="0"/>
              <a:t>ZedBoard</a:t>
            </a:r>
            <a:endParaRPr lang="en-US"/>
          </a:p>
        </p:txBody>
      </p:sp>
      <p:sp>
        <p:nvSpPr>
          <p:cNvPr id="4" name="Marcador de pie de página 3"/>
          <p:cNvSpPr>
            <a:spLocks noGrp="1"/>
          </p:cNvSpPr>
          <p:nvPr>
            <p:ph type="ftr" sz="quarter" idx="11"/>
          </p:nvPr>
        </p:nvSpPr>
        <p:spPr/>
        <p:txBody>
          <a:bodyPr/>
          <a:lstStyle/>
          <a:p>
            <a:r>
              <a:rPr lang="en-US" smtClean="0"/>
              <a:t>ICTP-IAEA</a:t>
            </a:r>
            <a:endParaRPr lang="en-US" dirty="0"/>
          </a:p>
        </p:txBody>
      </p:sp>
      <p:sp>
        <p:nvSpPr>
          <p:cNvPr id="5" name="Marcador de número de diapositiva 4"/>
          <p:cNvSpPr>
            <a:spLocks noGrp="1"/>
          </p:cNvSpPr>
          <p:nvPr>
            <p:ph type="sldNum" sz="quarter" idx="12"/>
          </p:nvPr>
        </p:nvSpPr>
        <p:spPr/>
        <p:txBody>
          <a:bodyPr/>
          <a:lstStyle/>
          <a:p>
            <a:fld id="{4FAD3335-DA88-43C3-A15A-18D99FF2C7FA}" type="slidenum">
              <a:rPr lang="en-US" smtClean="0"/>
              <a:t>6</a:t>
            </a:fld>
            <a:endParaRPr lang="en-US"/>
          </a:p>
        </p:txBody>
      </p:sp>
      <p:sp>
        <p:nvSpPr>
          <p:cNvPr id="6" name="Título 5"/>
          <p:cNvSpPr>
            <a:spLocks noGrp="1"/>
          </p:cNvSpPr>
          <p:nvPr>
            <p:ph type="title"/>
          </p:nvPr>
        </p:nvSpPr>
        <p:spPr/>
        <p:txBody>
          <a:bodyPr/>
          <a:lstStyle/>
          <a:p>
            <a:r>
              <a:rPr lang="es-419" dirty="0" smtClean="0"/>
              <a:t>DRAM </a:t>
            </a:r>
            <a:r>
              <a:rPr lang="es-419" dirty="0" err="1" smtClean="0"/>
              <a:t>Memory</a:t>
            </a:r>
            <a:endParaRPr lang="es-419" dirty="0"/>
          </a:p>
        </p:txBody>
      </p:sp>
    </p:spTree>
    <p:extLst>
      <p:ext uri="{BB962C8B-B14F-4D97-AF65-F5344CB8AC3E}">
        <p14:creationId xmlns:p14="http://schemas.microsoft.com/office/powerpoint/2010/main" val="455536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p:cNvSpPr>
            <a:spLocks noGrp="1"/>
          </p:cNvSpPr>
          <p:nvPr>
            <p:ph type="dt" sz="half" idx="10"/>
          </p:nvPr>
        </p:nvSpPr>
        <p:spPr>
          <a:xfrm>
            <a:off x="640515" y="6565186"/>
            <a:ext cx="2472271" cy="249450"/>
          </a:xfrm>
        </p:spPr>
        <p:txBody>
          <a:bodyPr/>
          <a:lstStyle/>
          <a:p>
            <a:r>
              <a:rPr lang="en-US" smtClean="0"/>
              <a:t>ZedBoard</a:t>
            </a:r>
            <a:endParaRPr lang="en-US"/>
          </a:p>
        </p:txBody>
      </p:sp>
      <p:sp>
        <p:nvSpPr>
          <p:cNvPr id="4" name="Marcador de pie de página 3"/>
          <p:cNvSpPr>
            <a:spLocks noGrp="1"/>
          </p:cNvSpPr>
          <p:nvPr>
            <p:ph type="ftr" sz="quarter" idx="11"/>
          </p:nvPr>
        </p:nvSpPr>
        <p:spPr/>
        <p:txBody>
          <a:bodyPr/>
          <a:lstStyle/>
          <a:p>
            <a:r>
              <a:rPr lang="en-US" smtClean="0"/>
              <a:t>ICTP-IAEA</a:t>
            </a:r>
            <a:endParaRPr lang="en-US" dirty="0"/>
          </a:p>
        </p:txBody>
      </p:sp>
      <p:sp>
        <p:nvSpPr>
          <p:cNvPr id="5" name="Marcador de número de diapositiva 4"/>
          <p:cNvSpPr>
            <a:spLocks noGrp="1"/>
          </p:cNvSpPr>
          <p:nvPr>
            <p:ph type="sldNum" sz="quarter" idx="12"/>
          </p:nvPr>
        </p:nvSpPr>
        <p:spPr/>
        <p:txBody>
          <a:bodyPr/>
          <a:lstStyle/>
          <a:p>
            <a:fld id="{4FAD3335-DA88-43C3-A15A-18D99FF2C7FA}" type="slidenum">
              <a:rPr lang="en-US" smtClean="0"/>
              <a:t>7</a:t>
            </a:fld>
            <a:endParaRPr lang="en-US"/>
          </a:p>
        </p:txBody>
      </p:sp>
      <p:pic>
        <p:nvPicPr>
          <p:cNvPr id="7" name="Imagen 6"/>
          <p:cNvPicPr>
            <a:picLocks noChangeAspect="1"/>
          </p:cNvPicPr>
          <p:nvPr/>
        </p:nvPicPr>
        <p:blipFill>
          <a:blip r:embed="rId3"/>
          <a:stretch>
            <a:fillRect/>
          </a:stretch>
        </p:blipFill>
        <p:spPr>
          <a:xfrm>
            <a:off x="2854668" y="72301"/>
            <a:ext cx="6126480" cy="6704791"/>
          </a:xfrm>
          <a:prstGeom prst="rect">
            <a:avLst/>
          </a:prstGeom>
        </p:spPr>
      </p:pic>
      <p:sp>
        <p:nvSpPr>
          <p:cNvPr id="8" name="Operación manual 7"/>
          <p:cNvSpPr/>
          <p:nvPr/>
        </p:nvSpPr>
        <p:spPr>
          <a:xfrm rot="16200000">
            <a:off x="3053577" y="3334822"/>
            <a:ext cx="914400" cy="1556526"/>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CuadroTexto 8"/>
          <p:cNvSpPr txBox="1"/>
          <p:nvPr/>
        </p:nvSpPr>
        <p:spPr>
          <a:xfrm>
            <a:off x="1097280" y="3931376"/>
            <a:ext cx="1617162" cy="646331"/>
          </a:xfrm>
          <a:prstGeom prst="rect">
            <a:avLst/>
          </a:prstGeom>
          <a:noFill/>
        </p:spPr>
        <p:txBody>
          <a:bodyPr wrap="square" rtlCol="0">
            <a:spAutoFit/>
          </a:bodyPr>
          <a:lstStyle/>
          <a:p>
            <a:r>
              <a:rPr lang="es-419" dirty="0" smtClean="0">
                <a:latin typeface="Comic Sans MS" panose="030F0702030302020204" pitchFamily="66" charset="0"/>
              </a:rPr>
              <a:t>512MB (32 bits)533MHz</a:t>
            </a:r>
            <a:endParaRPr lang="es-419" dirty="0">
              <a:latin typeface="Comic Sans MS" panose="030F0702030302020204" pitchFamily="66" charset="0"/>
            </a:endParaRPr>
          </a:p>
        </p:txBody>
      </p:sp>
      <p:sp>
        <p:nvSpPr>
          <p:cNvPr id="10" name="Operación manual 9"/>
          <p:cNvSpPr/>
          <p:nvPr/>
        </p:nvSpPr>
        <p:spPr>
          <a:xfrm rot="16200000">
            <a:off x="2980405" y="-436646"/>
            <a:ext cx="683235" cy="1556526"/>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CuadroTexto 10"/>
          <p:cNvSpPr txBox="1"/>
          <p:nvPr/>
        </p:nvSpPr>
        <p:spPr>
          <a:xfrm>
            <a:off x="-41360" y="19011"/>
            <a:ext cx="2568626" cy="646331"/>
          </a:xfrm>
          <a:prstGeom prst="rect">
            <a:avLst/>
          </a:prstGeom>
          <a:noFill/>
        </p:spPr>
        <p:txBody>
          <a:bodyPr wrap="square" rtlCol="0">
            <a:spAutoFit/>
          </a:bodyPr>
          <a:lstStyle/>
          <a:p>
            <a:r>
              <a:rPr lang="es-419" dirty="0" smtClean="0">
                <a:latin typeface="Comic Sans MS" panose="030F0702030302020204" pitchFamily="66" charset="0"/>
              </a:rPr>
              <a:t>256 Mbit- Serial NOR  </a:t>
            </a:r>
          </a:p>
          <a:p>
            <a:r>
              <a:rPr lang="es-419" dirty="0">
                <a:latin typeface="Comic Sans MS" panose="030F0702030302020204" pitchFamily="66" charset="0"/>
              </a:rPr>
              <a:t> </a:t>
            </a:r>
            <a:r>
              <a:rPr lang="es-419" dirty="0" smtClean="0">
                <a:latin typeface="Comic Sans MS" panose="030F0702030302020204" pitchFamily="66" charset="0"/>
              </a:rPr>
              <a:t>                Flash </a:t>
            </a:r>
            <a:endParaRPr lang="es-419" dirty="0">
              <a:latin typeface="Comic Sans MS" panose="030F0702030302020204" pitchFamily="66" charset="0"/>
            </a:endParaRPr>
          </a:p>
        </p:txBody>
      </p:sp>
      <p:sp>
        <p:nvSpPr>
          <p:cNvPr id="12" name="Operación manual 11"/>
          <p:cNvSpPr/>
          <p:nvPr/>
        </p:nvSpPr>
        <p:spPr>
          <a:xfrm rot="16200000">
            <a:off x="3060235" y="1471984"/>
            <a:ext cx="683235" cy="1556526"/>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CuadroTexto 12"/>
          <p:cNvSpPr txBox="1"/>
          <p:nvPr/>
        </p:nvSpPr>
        <p:spPr>
          <a:xfrm>
            <a:off x="1272496" y="2053769"/>
            <a:ext cx="1334600" cy="369332"/>
          </a:xfrm>
          <a:prstGeom prst="rect">
            <a:avLst/>
          </a:prstGeom>
          <a:noFill/>
        </p:spPr>
        <p:txBody>
          <a:bodyPr wrap="square" rtlCol="0">
            <a:spAutoFit/>
          </a:bodyPr>
          <a:lstStyle/>
          <a:p>
            <a:r>
              <a:rPr lang="es-419" dirty="0" smtClean="0">
                <a:latin typeface="Comic Sans MS" panose="030F0702030302020204" pitchFamily="66" charset="0"/>
              </a:rPr>
              <a:t>SD </a:t>
            </a:r>
            <a:r>
              <a:rPr lang="es-419" dirty="0" err="1" smtClean="0">
                <a:latin typeface="Comic Sans MS" panose="030F0702030302020204" pitchFamily="66" charset="0"/>
              </a:rPr>
              <a:t>Card</a:t>
            </a:r>
            <a:endParaRPr lang="es-419" dirty="0">
              <a:latin typeface="Comic Sans MS" panose="030F0702030302020204" pitchFamily="66" charset="0"/>
            </a:endParaRPr>
          </a:p>
        </p:txBody>
      </p:sp>
      <p:sp>
        <p:nvSpPr>
          <p:cNvPr id="14" name="Operación manual 13"/>
          <p:cNvSpPr/>
          <p:nvPr/>
        </p:nvSpPr>
        <p:spPr>
          <a:xfrm rot="16200000">
            <a:off x="3125551" y="942216"/>
            <a:ext cx="683235" cy="1556526"/>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CuadroTexto 14"/>
          <p:cNvSpPr txBox="1"/>
          <p:nvPr/>
        </p:nvSpPr>
        <p:spPr>
          <a:xfrm>
            <a:off x="1337812" y="1524001"/>
            <a:ext cx="1334600" cy="369332"/>
          </a:xfrm>
          <a:prstGeom prst="rect">
            <a:avLst/>
          </a:prstGeom>
          <a:noFill/>
        </p:spPr>
        <p:txBody>
          <a:bodyPr wrap="square" rtlCol="0">
            <a:spAutoFit/>
          </a:bodyPr>
          <a:lstStyle/>
          <a:p>
            <a:r>
              <a:rPr lang="es-419" dirty="0" smtClean="0">
                <a:latin typeface="Comic Sans MS" panose="030F0702030302020204" pitchFamily="66" charset="0"/>
              </a:rPr>
              <a:t>USB OTG</a:t>
            </a:r>
            <a:endParaRPr lang="es-419" dirty="0">
              <a:latin typeface="Comic Sans MS" panose="030F0702030302020204" pitchFamily="66" charset="0"/>
            </a:endParaRPr>
          </a:p>
        </p:txBody>
      </p:sp>
      <p:sp>
        <p:nvSpPr>
          <p:cNvPr id="16" name="Operación manual 15"/>
          <p:cNvSpPr/>
          <p:nvPr/>
        </p:nvSpPr>
        <p:spPr>
          <a:xfrm rot="16200000">
            <a:off x="3154578" y="1987241"/>
            <a:ext cx="683235" cy="1556526"/>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CuadroTexto 16"/>
          <p:cNvSpPr txBox="1"/>
          <p:nvPr/>
        </p:nvSpPr>
        <p:spPr>
          <a:xfrm>
            <a:off x="1097280" y="2627082"/>
            <a:ext cx="1604159" cy="369332"/>
          </a:xfrm>
          <a:prstGeom prst="rect">
            <a:avLst/>
          </a:prstGeom>
          <a:noFill/>
        </p:spPr>
        <p:txBody>
          <a:bodyPr wrap="square" rtlCol="0">
            <a:spAutoFit/>
          </a:bodyPr>
          <a:lstStyle/>
          <a:p>
            <a:r>
              <a:rPr lang="es-419" dirty="0" smtClean="0">
                <a:latin typeface="Comic Sans MS" panose="030F0702030302020204" pitchFamily="66" charset="0"/>
              </a:rPr>
              <a:t>USB-UART</a:t>
            </a:r>
            <a:endParaRPr lang="es-419" dirty="0">
              <a:latin typeface="Comic Sans MS" panose="030F0702030302020204" pitchFamily="66" charset="0"/>
            </a:endParaRPr>
          </a:p>
        </p:txBody>
      </p:sp>
      <p:sp>
        <p:nvSpPr>
          <p:cNvPr id="18" name="Operación manual 17"/>
          <p:cNvSpPr/>
          <p:nvPr/>
        </p:nvSpPr>
        <p:spPr>
          <a:xfrm rot="5400000">
            <a:off x="7642977" y="4809176"/>
            <a:ext cx="683235" cy="2017820"/>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CuadroTexto 18"/>
          <p:cNvSpPr txBox="1"/>
          <p:nvPr/>
        </p:nvSpPr>
        <p:spPr>
          <a:xfrm>
            <a:off x="8993505" y="5633419"/>
            <a:ext cx="1604159" cy="369332"/>
          </a:xfrm>
          <a:prstGeom prst="rect">
            <a:avLst/>
          </a:prstGeom>
          <a:noFill/>
        </p:spPr>
        <p:txBody>
          <a:bodyPr wrap="square" rtlCol="0">
            <a:spAutoFit/>
          </a:bodyPr>
          <a:lstStyle/>
          <a:p>
            <a:r>
              <a:rPr lang="es-419" dirty="0" smtClean="0">
                <a:latin typeface="Comic Sans MS" panose="030F0702030302020204" pitchFamily="66" charset="0"/>
              </a:rPr>
              <a:t>USB-JTAG</a:t>
            </a:r>
            <a:endParaRPr lang="es-419" dirty="0">
              <a:latin typeface="Comic Sans MS" panose="030F0702030302020204" pitchFamily="66" charset="0"/>
            </a:endParaRPr>
          </a:p>
        </p:txBody>
      </p:sp>
      <p:sp>
        <p:nvSpPr>
          <p:cNvPr id="20" name="Operación manual 19"/>
          <p:cNvSpPr/>
          <p:nvPr/>
        </p:nvSpPr>
        <p:spPr>
          <a:xfrm rot="5400000">
            <a:off x="7693779" y="2450615"/>
            <a:ext cx="683235" cy="2017820"/>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1" name="CuadroTexto 20"/>
          <p:cNvSpPr txBox="1"/>
          <p:nvPr/>
        </p:nvSpPr>
        <p:spPr>
          <a:xfrm>
            <a:off x="9044307" y="3274858"/>
            <a:ext cx="1604159" cy="369332"/>
          </a:xfrm>
          <a:prstGeom prst="rect">
            <a:avLst/>
          </a:prstGeom>
          <a:noFill/>
        </p:spPr>
        <p:txBody>
          <a:bodyPr wrap="square" rtlCol="0">
            <a:spAutoFit/>
          </a:bodyPr>
          <a:lstStyle/>
          <a:p>
            <a:r>
              <a:rPr lang="es-419" dirty="0" smtClean="0">
                <a:latin typeface="Comic Sans MS" panose="030F0702030302020204" pitchFamily="66" charset="0"/>
              </a:rPr>
              <a:t>HDMI</a:t>
            </a:r>
            <a:endParaRPr lang="es-419" dirty="0">
              <a:latin typeface="Comic Sans MS" panose="030F0702030302020204" pitchFamily="66" charset="0"/>
            </a:endParaRPr>
          </a:p>
        </p:txBody>
      </p:sp>
      <p:sp>
        <p:nvSpPr>
          <p:cNvPr id="22" name="Operación manual 21"/>
          <p:cNvSpPr/>
          <p:nvPr/>
        </p:nvSpPr>
        <p:spPr>
          <a:xfrm rot="5400000">
            <a:off x="7686525" y="3038443"/>
            <a:ext cx="683235" cy="2017820"/>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3" name="CuadroTexto 22"/>
          <p:cNvSpPr txBox="1"/>
          <p:nvPr/>
        </p:nvSpPr>
        <p:spPr>
          <a:xfrm>
            <a:off x="9037053" y="3862686"/>
            <a:ext cx="1604159" cy="369332"/>
          </a:xfrm>
          <a:prstGeom prst="rect">
            <a:avLst/>
          </a:prstGeom>
          <a:noFill/>
        </p:spPr>
        <p:txBody>
          <a:bodyPr wrap="square" rtlCol="0">
            <a:spAutoFit/>
          </a:bodyPr>
          <a:lstStyle/>
          <a:p>
            <a:r>
              <a:rPr lang="es-419" dirty="0" smtClean="0">
                <a:latin typeface="Comic Sans MS" panose="030F0702030302020204" pitchFamily="66" charset="0"/>
              </a:rPr>
              <a:t>VGA</a:t>
            </a:r>
            <a:endParaRPr lang="es-419" dirty="0">
              <a:latin typeface="Comic Sans MS" panose="030F0702030302020204" pitchFamily="66" charset="0"/>
            </a:endParaRPr>
          </a:p>
        </p:txBody>
      </p:sp>
      <p:sp>
        <p:nvSpPr>
          <p:cNvPr id="24" name="Operación manual 23"/>
          <p:cNvSpPr/>
          <p:nvPr/>
        </p:nvSpPr>
        <p:spPr>
          <a:xfrm rot="5400000">
            <a:off x="7510610" y="1748417"/>
            <a:ext cx="1035066" cy="2017820"/>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5" name="CuadroTexto 24"/>
          <p:cNvSpPr txBox="1"/>
          <p:nvPr/>
        </p:nvSpPr>
        <p:spPr>
          <a:xfrm>
            <a:off x="9051567" y="2556398"/>
            <a:ext cx="1604159" cy="369332"/>
          </a:xfrm>
          <a:prstGeom prst="rect">
            <a:avLst/>
          </a:prstGeom>
          <a:noFill/>
        </p:spPr>
        <p:txBody>
          <a:bodyPr wrap="square" rtlCol="0">
            <a:spAutoFit/>
          </a:bodyPr>
          <a:lstStyle/>
          <a:p>
            <a:r>
              <a:rPr lang="es-419" dirty="0" smtClean="0">
                <a:latin typeface="Comic Sans MS" panose="030F0702030302020204" pitchFamily="66" charset="0"/>
              </a:rPr>
              <a:t>AUDIO</a:t>
            </a:r>
            <a:endParaRPr lang="es-419" dirty="0">
              <a:latin typeface="Comic Sans MS" panose="030F0702030302020204" pitchFamily="66" charset="0"/>
            </a:endParaRPr>
          </a:p>
        </p:txBody>
      </p:sp>
      <p:sp>
        <p:nvSpPr>
          <p:cNvPr id="26" name="Operación manual 25"/>
          <p:cNvSpPr/>
          <p:nvPr/>
        </p:nvSpPr>
        <p:spPr>
          <a:xfrm rot="5400000">
            <a:off x="7693785" y="3495637"/>
            <a:ext cx="683235" cy="2017820"/>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7" name="CuadroTexto 26"/>
          <p:cNvSpPr txBox="1"/>
          <p:nvPr/>
        </p:nvSpPr>
        <p:spPr>
          <a:xfrm>
            <a:off x="9044313" y="4319880"/>
            <a:ext cx="1604159" cy="369332"/>
          </a:xfrm>
          <a:prstGeom prst="rect">
            <a:avLst/>
          </a:prstGeom>
          <a:noFill/>
        </p:spPr>
        <p:txBody>
          <a:bodyPr wrap="square" rtlCol="0">
            <a:spAutoFit/>
          </a:bodyPr>
          <a:lstStyle/>
          <a:p>
            <a:r>
              <a:rPr lang="es-419" dirty="0" smtClean="0">
                <a:latin typeface="Comic Sans MS" panose="030F0702030302020204" pitchFamily="66" charset="0"/>
              </a:rPr>
              <a:t>OLED</a:t>
            </a:r>
            <a:endParaRPr lang="es-419" dirty="0">
              <a:latin typeface="Comic Sans MS" panose="030F0702030302020204" pitchFamily="66" charset="0"/>
            </a:endParaRPr>
          </a:p>
        </p:txBody>
      </p:sp>
      <p:sp>
        <p:nvSpPr>
          <p:cNvPr id="28" name="Operación manual 27"/>
          <p:cNvSpPr/>
          <p:nvPr/>
        </p:nvSpPr>
        <p:spPr>
          <a:xfrm rot="5400000">
            <a:off x="7685714" y="5187352"/>
            <a:ext cx="612281" cy="2017820"/>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9" name="CuadroTexto 28"/>
          <p:cNvSpPr txBox="1"/>
          <p:nvPr/>
        </p:nvSpPr>
        <p:spPr>
          <a:xfrm>
            <a:off x="9037052" y="5920625"/>
            <a:ext cx="1937202" cy="646331"/>
          </a:xfrm>
          <a:prstGeom prst="rect">
            <a:avLst/>
          </a:prstGeom>
          <a:noFill/>
        </p:spPr>
        <p:txBody>
          <a:bodyPr wrap="square" rtlCol="0">
            <a:spAutoFit/>
          </a:bodyPr>
          <a:lstStyle/>
          <a:p>
            <a:pPr algn="ctr"/>
            <a:r>
              <a:rPr lang="es-419" dirty="0" smtClean="0">
                <a:latin typeface="Comic Sans MS" panose="030F0702030302020204" pitchFamily="66" charset="0"/>
              </a:rPr>
              <a:t>PL </a:t>
            </a:r>
            <a:r>
              <a:rPr lang="es-419" dirty="0" err="1" smtClean="0">
                <a:latin typeface="Comic Sans MS" panose="030F0702030302020204" pitchFamily="66" charset="0"/>
              </a:rPr>
              <a:t>Clock</a:t>
            </a:r>
            <a:r>
              <a:rPr lang="es-419" dirty="0" smtClean="0">
                <a:latin typeface="Comic Sans MS" panose="030F0702030302020204" pitchFamily="66" charset="0"/>
              </a:rPr>
              <a:t> </a:t>
            </a:r>
            <a:r>
              <a:rPr lang="es-419" dirty="0" err="1" smtClean="0">
                <a:latin typeface="Comic Sans MS" panose="030F0702030302020204" pitchFamily="66" charset="0"/>
              </a:rPr>
              <a:t>Source</a:t>
            </a:r>
            <a:endParaRPr lang="es-419" dirty="0" smtClean="0">
              <a:latin typeface="Comic Sans MS" panose="030F0702030302020204" pitchFamily="66" charset="0"/>
            </a:endParaRPr>
          </a:p>
          <a:p>
            <a:pPr algn="ctr"/>
            <a:r>
              <a:rPr lang="es-419" dirty="0" smtClean="0">
                <a:latin typeface="Comic Sans MS" panose="030F0702030302020204" pitchFamily="66" charset="0"/>
              </a:rPr>
              <a:t>100MHz</a:t>
            </a:r>
            <a:endParaRPr lang="es-419" dirty="0">
              <a:latin typeface="Comic Sans MS" panose="030F0702030302020204" pitchFamily="66" charset="0"/>
            </a:endParaRPr>
          </a:p>
        </p:txBody>
      </p:sp>
      <p:sp>
        <p:nvSpPr>
          <p:cNvPr id="30" name="Operación manual 29"/>
          <p:cNvSpPr/>
          <p:nvPr/>
        </p:nvSpPr>
        <p:spPr>
          <a:xfrm rot="16200000">
            <a:off x="3273837" y="4502812"/>
            <a:ext cx="531802" cy="1556526"/>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1" name="CuadroTexto 30"/>
          <p:cNvSpPr txBox="1"/>
          <p:nvPr/>
        </p:nvSpPr>
        <p:spPr>
          <a:xfrm>
            <a:off x="1255606" y="5148616"/>
            <a:ext cx="1604159" cy="369332"/>
          </a:xfrm>
          <a:prstGeom prst="rect">
            <a:avLst/>
          </a:prstGeom>
          <a:noFill/>
        </p:spPr>
        <p:txBody>
          <a:bodyPr wrap="square" rtlCol="0">
            <a:spAutoFit/>
          </a:bodyPr>
          <a:lstStyle/>
          <a:p>
            <a:r>
              <a:rPr lang="es-419" dirty="0" err="1" smtClean="0">
                <a:latin typeface="Comic Sans MS" panose="030F0702030302020204" pitchFamily="66" charset="0"/>
              </a:rPr>
              <a:t>Clock</a:t>
            </a:r>
            <a:endParaRPr lang="es-419" dirty="0">
              <a:latin typeface="Comic Sans MS" panose="030F0702030302020204" pitchFamily="66" charset="0"/>
            </a:endParaRPr>
          </a:p>
        </p:txBody>
      </p:sp>
      <p:sp>
        <p:nvSpPr>
          <p:cNvPr id="32" name="Operación manual 31"/>
          <p:cNvSpPr/>
          <p:nvPr/>
        </p:nvSpPr>
        <p:spPr>
          <a:xfrm rot="16200000">
            <a:off x="3252068" y="4147211"/>
            <a:ext cx="531802" cy="1556526"/>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3" name="CuadroTexto 32"/>
          <p:cNvSpPr txBox="1"/>
          <p:nvPr/>
        </p:nvSpPr>
        <p:spPr>
          <a:xfrm>
            <a:off x="704851" y="4589819"/>
            <a:ext cx="2133146" cy="646331"/>
          </a:xfrm>
          <a:prstGeom prst="rect">
            <a:avLst/>
          </a:prstGeom>
          <a:noFill/>
        </p:spPr>
        <p:txBody>
          <a:bodyPr wrap="square" rtlCol="0">
            <a:spAutoFit/>
          </a:bodyPr>
          <a:lstStyle/>
          <a:p>
            <a:r>
              <a:rPr lang="es-419" dirty="0" err="1" smtClean="0">
                <a:latin typeface="Comic Sans MS" panose="030F0702030302020204" pitchFamily="66" charset="0"/>
              </a:rPr>
              <a:t>Processor</a:t>
            </a:r>
            <a:r>
              <a:rPr lang="es-419" dirty="0" smtClean="0">
                <a:latin typeface="Comic Sans MS" panose="030F0702030302020204" pitchFamily="66" charset="0"/>
              </a:rPr>
              <a:t> </a:t>
            </a:r>
            <a:r>
              <a:rPr lang="es-419" dirty="0" err="1" smtClean="0">
                <a:latin typeface="Comic Sans MS" panose="030F0702030302020204" pitchFamily="66" charset="0"/>
              </a:rPr>
              <a:t>Subsystem</a:t>
            </a:r>
            <a:r>
              <a:rPr lang="es-419" dirty="0" smtClean="0">
                <a:latin typeface="Comic Sans MS" panose="030F0702030302020204" pitchFamily="66" charset="0"/>
              </a:rPr>
              <a:t> </a:t>
            </a:r>
            <a:r>
              <a:rPr lang="es-419" dirty="0" err="1" smtClean="0">
                <a:latin typeface="Comic Sans MS" panose="030F0702030302020204" pitchFamily="66" charset="0"/>
              </a:rPr>
              <a:t>Reset</a:t>
            </a:r>
            <a:endParaRPr lang="es-419" dirty="0">
              <a:latin typeface="Comic Sans MS" panose="030F0702030302020204" pitchFamily="66" charset="0"/>
            </a:endParaRPr>
          </a:p>
        </p:txBody>
      </p:sp>
      <p:sp>
        <p:nvSpPr>
          <p:cNvPr id="34" name="Operación manual 33"/>
          <p:cNvSpPr/>
          <p:nvPr/>
        </p:nvSpPr>
        <p:spPr>
          <a:xfrm rot="5400000">
            <a:off x="7502814" y="982373"/>
            <a:ext cx="1050670" cy="2017820"/>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5" name="CuadroTexto 34"/>
          <p:cNvSpPr txBox="1"/>
          <p:nvPr/>
        </p:nvSpPr>
        <p:spPr>
          <a:xfrm>
            <a:off x="9037059" y="1714562"/>
            <a:ext cx="1604159" cy="369332"/>
          </a:xfrm>
          <a:prstGeom prst="rect">
            <a:avLst/>
          </a:prstGeom>
          <a:noFill/>
        </p:spPr>
        <p:txBody>
          <a:bodyPr wrap="square" rtlCol="0">
            <a:spAutoFit/>
          </a:bodyPr>
          <a:lstStyle/>
          <a:p>
            <a:r>
              <a:rPr lang="es-419" dirty="0" err="1" smtClean="0">
                <a:latin typeface="Comic Sans MS" panose="030F0702030302020204" pitchFamily="66" charset="0"/>
              </a:rPr>
              <a:t>User</a:t>
            </a:r>
            <a:r>
              <a:rPr lang="es-419" dirty="0" smtClean="0">
                <a:latin typeface="Comic Sans MS" panose="030F0702030302020204" pitchFamily="66" charset="0"/>
              </a:rPr>
              <a:t> I/O </a:t>
            </a:r>
            <a:endParaRPr lang="es-419" dirty="0">
              <a:latin typeface="Comic Sans MS" panose="030F0702030302020204" pitchFamily="66" charset="0"/>
            </a:endParaRPr>
          </a:p>
        </p:txBody>
      </p:sp>
      <p:sp>
        <p:nvSpPr>
          <p:cNvPr id="36" name="CuadroTexto 35"/>
          <p:cNvSpPr txBox="1"/>
          <p:nvPr/>
        </p:nvSpPr>
        <p:spPr>
          <a:xfrm>
            <a:off x="10155899" y="1344029"/>
            <a:ext cx="1604159" cy="338554"/>
          </a:xfrm>
          <a:prstGeom prst="rect">
            <a:avLst/>
          </a:prstGeom>
          <a:noFill/>
        </p:spPr>
        <p:txBody>
          <a:bodyPr wrap="square" rtlCol="0">
            <a:spAutoFit/>
          </a:bodyPr>
          <a:lstStyle/>
          <a:p>
            <a:r>
              <a:rPr lang="es-419" sz="1600" dirty="0" err="1" smtClean="0">
                <a:latin typeface="Comic Sans MS" panose="030F0702030302020204" pitchFamily="66" charset="0"/>
              </a:rPr>
              <a:t>LEDs</a:t>
            </a:r>
            <a:r>
              <a:rPr lang="es-419" sz="1600" dirty="0" smtClean="0">
                <a:latin typeface="Comic Sans MS" panose="030F0702030302020204" pitchFamily="66" charset="0"/>
              </a:rPr>
              <a:t> (8)</a:t>
            </a:r>
            <a:endParaRPr lang="es-419" sz="1600" dirty="0">
              <a:latin typeface="Comic Sans MS" panose="030F0702030302020204" pitchFamily="66" charset="0"/>
            </a:endParaRPr>
          </a:p>
        </p:txBody>
      </p:sp>
      <p:sp>
        <p:nvSpPr>
          <p:cNvPr id="37" name="CuadroTexto 36"/>
          <p:cNvSpPr txBox="1"/>
          <p:nvPr/>
        </p:nvSpPr>
        <p:spPr>
          <a:xfrm>
            <a:off x="10163159" y="1670597"/>
            <a:ext cx="1956271" cy="338554"/>
          </a:xfrm>
          <a:prstGeom prst="rect">
            <a:avLst/>
          </a:prstGeom>
          <a:noFill/>
        </p:spPr>
        <p:txBody>
          <a:bodyPr wrap="square" rtlCol="0">
            <a:spAutoFit/>
          </a:bodyPr>
          <a:lstStyle/>
          <a:p>
            <a:r>
              <a:rPr lang="es-419" sz="1600" dirty="0" err="1" smtClean="0">
                <a:latin typeface="Comic Sans MS" panose="030F0702030302020204" pitchFamily="66" charset="0"/>
              </a:rPr>
              <a:t>Push</a:t>
            </a:r>
            <a:r>
              <a:rPr lang="es-419" sz="1600" dirty="0" smtClean="0">
                <a:latin typeface="Comic Sans MS" panose="030F0702030302020204" pitchFamily="66" charset="0"/>
              </a:rPr>
              <a:t> </a:t>
            </a:r>
            <a:r>
              <a:rPr lang="es-419" sz="1600" dirty="0" err="1" smtClean="0">
                <a:latin typeface="Comic Sans MS" panose="030F0702030302020204" pitchFamily="66" charset="0"/>
              </a:rPr>
              <a:t>Buttons</a:t>
            </a:r>
            <a:r>
              <a:rPr lang="es-419" sz="1600" dirty="0" smtClean="0">
                <a:latin typeface="Comic Sans MS" panose="030F0702030302020204" pitchFamily="66" charset="0"/>
              </a:rPr>
              <a:t>(5)</a:t>
            </a:r>
            <a:endParaRPr lang="es-419" sz="1600" dirty="0">
              <a:latin typeface="Comic Sans MS" panose="030F0702030302020204" pitchFamily="66" charset="0"/>
            </a:endParaRPr>
          </a:p>
        </p:txBody>
      </p:sp>
      <p:sp>
        <p:nvSpPr>
          <p:cNvPr id="38" name="CuadroTexto 37"/>
          <p:cNvSpPr txBox="1"/>
          <p:nvPr/>
        </p:nvSpPr>
        <p:spPr>
          <a:xfrm>
            <a:off x="10170419" y="2040707"/>
            <a:ext cx="1956271" cy="338554"/>
          </a:xfrm>
          <a:prstGeom prst="rect">
            <a:avLst/>
          </a:prstGeom>
          <a:noFill/>
        </p:spPr>
        <p:txBody>
          <a:bodyPr wrap="square" rtlCol="0">
            <a:spAutoFit/>
          </a:bodyPr>
          <a:lstStyle/>
          <a:p>
            <a:r>
              <a:rPr lang="es-419" sz="1600" dirty="0" smtClean="0">
                <a:latin typeface="Comic Sans MS" panose="030F0702030302020204" pitchFamily="66" charset="0"/>
              </a:rPr>
              <a:t>DIP </a:t>
            </a:r>
            <a:r>
              <a:rPr lang="es-419" sz="1600" dirty="0" err="1" smtClean="0">
                <a:latin typeface="Comic Sans MS" panose="030F0702030302020204" pitchFamily="66" charset="0"/>
              </a:rPr>
              <a:t>Switch</a:t>
            </a:r>
            <a:r>
              <a:rPr lang="es-419" sz="1600" dirty="0" smtClean="0">
                <a:latin typeface="Comic Sans MS" panose="030F0702030302020204" pitchFamily="66" charset="0"/>
              </a:rPr>
              <a:t>(8)</a:t>
            </a:r>
            <a:endParaRPr lang="es-419" sz="1600" dirty="0">
              <a:latin typeface="Comic Sans MS" panose="030F0702030302020204" pitchFamily="66" charset="0"/>
            </a:endParaRPr>
          </a:p>
        </p:txBody>
      </p:sp>
      <p:sp>
        <p:nvSpPr>
          <p:cNvPr id="39" name="Operación manual 38"/>
          <p:cNvSpPr/>
          <p:nvPr/>
        </p:nvSpPr>
        <p:spPr>
          <a:xfrm rot="16200000">
            <a:off x="3161839" y="499535"/>
            <a:ext cx="683235" cy="1556526"/>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0" name="CuadroTexto 39"/>
          <p:cNvSpPr txBox="1"/>
          <p:nvPr/>
        </p:nvSpPr>
        <p:spPr>
          <a:xfrm>
            <a:off x="827314" y="965208"/>
            <a:ext cx="1895900" cy="646331"/>
          </a:xfrm>
          <a:prstGeom prst="rect">
            <a:avLst/>
          </a:prstGeom>
          <a:noFill/>
        </p:spPr>
        <p:txBody>
          <a:bodyPr wrap="square" rtlCol="0">
            <a:spAutoFit/>
          </a:bodyPr>
          <a:lstStyle/>
          <a:p>
            <a:r>
              <a:rPr lang="es-419" dirty="0" smtClean="0">
                <a:latin typeface="Comic Sans MS" panose="030F0702030302020204" pitchFamily="66" charset="0"/>
              </a:rPr>
              <a:t>10/100/1000 Ethernet </a:t>
            </a:r>
            <a:r>
              <a:rPr lang="es-419" dirty="0" err="1" smtClean="0">
                <a:latin typeface="Comic Sans MS" panose="030F0702030302020204" pitchFamily="66" charset="0"/>
              </a:rPr>
              <a:t>Phy</a:t>
            </a:r>
            <a:endParaRPr lang="es-419" dirty="0">
              <a:latin typeface="Comic Sans MS" panose="030F0702030302020204" pitchFamily="66" charset="0"/>
            </a:endParaRPr>
          </a:p>
        </p:txBody>
      </p:sp>
      <p:sp>
        <p:nvSpPr>
          <p:cNvPr id="41" name="Operación manual 40"/>
          <p:cNvSpPr/>
          <p:nvPr/>
        </p:nvSpPr>
        <p:spPr>
          <a:xfrm rot="5400000">
            <a:off x="7397172" y="231674"/>
            <a:ext cx="1276469" cy="2017820"/>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2" name="CuadroTexto 41"/>
          <p:cNvSpPr txBox="1"/>
          <p:nvPr/>
        </p:nvSpPr>
        <p:spPr>
          <a:xfrm>
            <a:off x="9087859" y="836446"/>
            <a:ext cx="1886395" cy="646331"/>
          </a:xfrm>
          <a:prstGeom prst="rect">
            <a:avLst/>
          </a:prstGeom>
          <a:solidFill>
            <a:schemeClr val="bg1"/>
          </a:solidFill>
        </p:spPr>
        <p:txBody>
          <a:bodyPr wrap="square" rtlCol="0">
            <a:spAutoFit/>
          </a:bodyPr>
          <a:lstStyle/>
          <a:p>
            <a:r>
              <a:rPr lang="es-419" dirty="0" smtClean="0">
                <a:latin typeface="Comic Sans MS" panose="030F0702030302020204" pitchFamily="66" charset="0"/>
              </a:rPr>
              <a:t>LPC FMC </a:t>
            </a:r>
            <a:r>
              <a:rPr lang="es-419" dirty="0" err="1" smtClean="0">
                <a:latin typeface="Comic Sans MS" panose="030F0702030302020204" pitchFamily="66" charset="0"/>
              </a:rPr>
              <a:t>Connector</a:t>
            </a:r>
            <a:endParaRPr lang="es-419" dirty="0">
              <a:latin typeface="Comic Sans MS" panose="030F0702030302020204" pitchFamily="66" charset="0"/>
            </a:endParaRPr>
          </a:p>
        </p:txBody>
      </p:sp>
      <p:sp>
        <p:nvSpPr>
          <p:cNvPr id="43" name="CuadroTexto 42"/>
          <p:cNvSpPr txBox="1"/>
          <p:nvPr/>
        </p:nvSpPr>
        <p:spPr>
          <a:xfrm>
            <a:off x="10489739" y="841618"/>
            <a:ext cx="1724750" cy="584775"/>
          </a:xfrm>
          <a:prstGeom prst="rect">
            <a:avLst/>
          </a:prstGeom>
          <a:solidFill>
            <a:schemeClr val="bg1"/>
          </a:solidFill>
        </p:spPr>
        <p:txBody>
          <a:bodyPr wrap="square" rtlCol="0">
            <a:spAutoFit/>
          </a:bodyPr>
          <a:lstStyle/>
          <a:p>
            <a:r>
              <a:rPr lang="es-419" sz="1600" dirty="0" smtClean="0">
                <a:latin typeface="Comic Sans MS" panose="030F0702030302020204" pitchFamily="66" charset="0"/>
              </a:rPr>
              <a:t>68 Single </a:t>
            </a:r>
            <a:r>
              <a:rPr lang="es-419" sz="1600" dirty="0" err="1" smtClean="0">
                <a:latin typeface="Comic Sans MS" panose="030F0702030302020204" pitchFamily="66" charset="0"/>
              </a:rPr>
              <a:t>Ended</a:t>
            </a:r>
            <a:endParaRPr lang="es-419" sz="1600" dirty="0" smtClean="0">
              <a:latin typeface="Comic Sans MS" panose="030F0702030302020204" pitchFamily="66" charset="0"/>
            </a:endParaRPr>
          </a:p>
          <a:p>
            <a:r>
              <a:rPr lang="es-419" sz="1600" dirty="0" smtClean="0">
                <a:latin typeface="Comic Sans MS" panose="030F0702030302020204" pitchFamily="66" charset="0"/>
              </a:rPr>
              <a:t>34 </a:t>
            </a:r>
            <a:r>
              <a:rPr lang="es-419" sz="1600" dirty="0" err="1" smtClean="0">
                <a:latin typeface="Comic Sans MS" panose="030F0702030302020204" pitchFamily="66" charset="0"/>
              </a:rPr>
              <a:t>Differential</a:t>
            </a:r>
            <a:endParaRPr lang="es-419" sz="1600" dirty="0">
              <a:latin typeface="Comic Sans MS" panose="030F0702030302020204" pitchFamily="66" charset="0"/>
            </a:endParaRPr>
          </a:p>
        </p:txBody>
      </p:sp>
      <p:sp>
        <p:nvSpPr>
          <p:cNvPr id="44" name="Operación manual 43"/>
          <p:cNvSpPr/>
          <p:nvPr/>
        </p:nvSpPr>
        <p:spPr>
          <a:xfrm rot="5400000">
            <a:off x="7475128" y="-598875"/>
            <a:ext cx="1052294" cy="2017820"/>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5" name="CuadroTexto 44"/>
          <p:cNvSpPr txBox="1"/>
          <p:nvPr/>
        </p:nvSpPr>
        <p:spPr>
          <a:xfrm>
            <a:off x="9010185" y="219591"/>
            <a:ext cx="1604159" cy="369332"/>
          </a:xfrm>
          <a:prstGeom prst="rect">
            <a:avLst/>
          </a:prstGeom>
          <a:noFill/>
        </p:spPr>
        <p:txBody>
          <a:bodyPr wrap="square" rtlCol="0">
            <a:spAutoFit/>
          </a:bodyPr>
          <a:lstStyle/>
          <a:p>
            <a:r>
              <a:rPr lang="es-419" dirty="0" smtClean="0">
                <a:latin typeface="Comic Sans MS" panose="030F0702030302020204" pitchFamily="66" charset="0"/>
              </a:rPr>
              <a:t>PMOD</a:t>
            </a:r>
            <a:endParaRPr lang="es-419" dirty="0">
              <a:latin typeface="Comic Sans MS" panose="030F0702030302020204" pitchFamily="66" charset="0"/>
            </a:endParaRPr>
          </a:p>
        </p:txBody>
      </p:sp>
      <p:sp>
        <p:nvSpPr>
          <p:cNvPr id="46" name="Operación manual 45"/>
          <p:cNvSpPr/>
          <p:nvPr/>
        </p:nvSpPr>
        <p:spPr>
          <a:xfrm rot="16200000">
            <a:off x="3132805" y="-22994"/>
            <a:ext cx="683235" cy="1556526"/>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7" name="CuadroTexto 46"/>
          <p:cNvSpPr txBox="1"/>
          <p:nvPr/>
        </p:nvSpPr>
        <p:spPr>
          <a:xfrm>
            <a:off x="1345066" y="558791"/>
            <a:ext cx="1334600" cy="369332"/>
          </a:xfrm>
          <a:prstGeom prst="rect">
            <a:avLst/>
          </a:prstGeom>
          <a:noFill/>
        </p:spPr>
        <p:txBody>
          <a:bodyPr wrap="square" rtlCol="0">
            <a:spAutoFit/>
          </a:bodyPr>
          <a:lstStyle/>
          <a:p>
            <a:r>
              <a:rPr lang="es-419" dirty="0" smtClean="0">
                <a:latin typeface="Comic Sans MS" panose="030F0702030302020204" pitchFamily="66" charset="0"/>
              </a:rPr>
              <a:t>PMOD</a:t>
            </a:r>
            <a:endParaRPr lang="es-419" dirty="0">
              <a:latin typeface="Comic Sans MS" panose="030F0702030302020204" pitchFamily="66" charset="0"/>
            </a:endParaRPr>
          </a:p>
        </p:txBody>
      </p:sp>
      <p:sp>
        <p:nvSpPr>
          <p:cNvPr id="48" name="Operación manual 47"/>
          <p:cNvSpPr/>
          <p:nvPr/>
        </p:nvSpPr>
        <p:spPr>
          <a:xfrm rot="5400000">
            <a:off x="7696380" y="4427148"/>
            <a:ext cx="605473" cy="2017820"/>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9" name="CuadroTexto 48"/>
          <p:cNvSpPr txBox="1"/>
          <p:nvPr/>
        </p:nvSpPr>
        <p:spPr>
          <a:xfrm>
            <a:off x="9008027" y="5081883"/>
            <a:ext cx="2995287" cy="646331"/>
          </a:xfrm>
          <a:prstGeom prst="rect">
            <a:avLst/>
          </a:prstGeom>
          <a:noFill/>
        </p:spPr>
        <p:txBody>
          <a:bodyPr wrap="square" rtlCol="0">
            <a:spAutoFit/>
          </a:bodyPr>
          <a:lstStyle/>
          <a:p>
            <a:r>
              <a:rPr lang="es-419" dirty="0" err="1" smtClean="0">
                <a:latin typeface="Comic Sans MS" panose="030F0702030302020204" pitchFamily="66" charset="0"/>
              </a:rPr>
              <a:t>Analog</a:t>
            </a:r>
            <a:r>
              <a:rPr lang="es-419" dirty="0" smtClean="0">
                <a:latin typeface="Comic Sans MS" panose="030F0702030302020204" pitchFamily="66" charset="0"/>
              </a:rPr>
              <a:t> </a:t>
            </a:r>
            <a:r>
              <a:rPr lang="es-419" dirty="0" err="1" smtClean="0">
                <a:latin typeface="Comic Sans MS" panose="030F0702030302020204" pitchFamily="66" charset="0"/>
              </a:rPr>
              <a:t>Mixed</a:t>
            </a:r>
            <a:r>
              <a:rPr lang="es-419" dirty="0" smtClean="0">
                <a:latin typeface="Comic Sans MS" panose="030F0702030302020204" pitchFamily="66" charset="0"/>
              </a:rPr>
              <a:t> </a:t>
            </a:r>
            <a:r>
              <a:rPr lang="es-419" dirty="0" err="1" smtClean="0">
                <a:latin typeface="Comic Sans MS" panose="030F0702030302020204" pitchFamily="66" charset="0"/>
              </a:rPr>
              <a:t>Signaling</a:t>
            </a:r>
            <a:r>
              <a:rPr lang="es-419" dirty="0" smtClean="0">
                <a:latin typeface="Comic Sans MS" panose="030F0702030302020204" pitchFamily="66" charset="0"/>
              </a:rPr>
              <a:t> (AMS) </a:t>
            </a:r>
            <a:r>
              <a:rPr lang="es-419" dirty="0" err="1" smtClean="0">
                <a:latin typeface="Comic Sans MS" panose="030F0702030302020204" pitchFamily="66" charset="0"/>
              </a:rPr>
              <a:t>Connector</a:t>
            </a:r>
            <a:endParaRPr lang="es-419" dirty="0">
              <a:latin typeface="Comic Sans MS" panose="030F0702030302020204" pitchFamily="66" charset="0"/>
            </a:endParaRPr>
          </a:p>
        </p:txBody>
      </p:sp>
      <p:sp>
        <p:nvSpPr>
          <p:cNvPr id="50" name="Operación manual 49"/>
          <p:cNvSpPr/>
          <p:nvPr/>
        </p:nvSpPr>
        <p:spPr>
          <a:xfrm rot="5400000">
            <a:off x="7787081" y="3881310"/>
            <a:ext cx="482135" cy="2017820"/>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1" name="CuadroTexto 50"/>
          <p:cNvSpPr txBox="1"/>
          <p:nvPr/>
        </p:nvSpPr>
        <p:spPr>
          <a:xfrm>
            <a:off x="9037059" y="4733532"/>
            <a:ext cx="1937195" cy="369332"/>
          </a:xfrm>
          <a:prstGeom prst="rect">
            <a:avLst/>
          </a:prstGeom>
          <a:noFill/>
        </p:spPr>
        <p:txBody>
          <a:bodyPr wrap="square" rtlCol="0">
            <a:spAutoFit/>
          </a:bodyPr>
          <a:lstStyle/>
          <a:p>
            <a:r>
              <a:rPr lang="es-419" dirty="0" smtClean="0">
                <a:latin typeface="Comic Sans MS" panose="030F0702030302020204" pitchFamily="66" charset="0"/>
              </a:rPr>
              <a:t>Done Blue LED</a:t>
            </a:r>
            <a:endParaRPr lang="es-419" dirty="0">
              <a:latin typeface="Comic Sans MS" panose="030F0702030302020204" pitchFamily="66" charset="0"/>
            </a:endParaRPr>
          </a:p>
        </p:txBody>
      </p:sp>
      <p:sp>
        <p:nvSpPr>
          <p:cNvPr id="52" name="Operación manual 51"/>
          <p:cNvSpPr/>
          <p:nvPr/>
        </p:nvSpPr>
        <p:spPr>
          <a:xfrm rot="5400000">
            <a:off x="7808855" y="4164336"/>
            <a:ext cx="482135" cy="2017820"/>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3" name="CuadroTexto 52"/>
          <p:cNvSpPr txBox="1"/>
          <p:nvPr/>
        </p:nvSpPr>
        <p:spPr>
          <a:xfrm>
            <a:off x="9051567" y="4982870"/>
            <a:ext cx="2450996" cy="369332"/>
          </a:xfrm>
          <a:prstGeom prst="rect">
            <a:avLst/>
          </a:prstGeom>
          <a:noFill/>
        </p:spPr>
        <p:txBody>
          <a:bodyPr wrap="square" rtlCol="0">
            <a:spAutoFit/>
          </a:bodyPr>
          <a:lstStyle/>
          <a:p>
            <a:r>
              <a:rPr lang="es-419" dirty="0" err="1" smtClean="0">
                <a:latin typeface="Comic Sans MS" panose="030F0702030302020204" pitchFamily="66" charset="0"/>
              </a:rPr>
              <a:t>Program</a:t>
            </a:r>
            <a:r>
              <a:rPr lang="es-419" dirty="0" smtClean="0">
                <a:latin typeface="Comic Sans MS" panose="030F0702030302020204" pitchFamily="66" charset="0"/>
              </a:rPr>
              <a:t> </a:t>
            </a:r>
            <a:r>
              <a:rPr lang="es-419" dirty="0" err="1" smtClean="0">
                <a:latin typeface="Comic Sans MS" panose="030F0702030302020204" pitchFamily="66" charset="0"/>
              </a:rPr>
              <a:t>Push</a:t>
            </a:r>
            <a:r>
              <a:rPr lang="es-419" dirty="0" smtClean="0">
                <a:latin typeface="Comic Sans MS" panose="030F0702030302020204" pitchFamily="66" charset="0"/>
              </a:rPr>
              <a:t> </a:t>
            </a:r>
            <a:r>
              <a:rPr lang="es-419" dirty="0" err="1" smtClean="0">
                <a:latin typeface="Comic Sans MS" panose="030F0702030302020204" pitchFamily="66" charset="0"/>
              </a:rPr>
              <a:t>Button</a:t>
            </a:r>
            <a:endParaRPr lang="es-419" dirty="0">
              <a:latin typeface="Comic Sans MS" panose="030F0702030302020204" pitchFamily="66" charset="0"/>
            </a:endParaRPr>
          </a:p>
        </p:txBody>
      </p:sp>
      <p:sp>
        <p:nvSpPr>
          <p:cNvPr id="54" name="Operación manual 53"/>
          <p:cNvSpPr/>
          <p:nvPr/>
        </p:nvSpPr>
        <p:spPr>
          <a:xfrm rot="16200000">
            <a:off x="3161837" y="2429926"/>
            <a:ext cx="683235" cy="1556526"/>
          </a:xfrm>
          <a:prstGeom prst="flowChartManualOperation">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5" name="CuadroTexto 54"/>
          <p:cNvSpPr txBox="1"/>
          <p:nvPr/>
        </p:nvSpPr>
        <p:spPr>
          <a:xfrm>
            <a:off x="1104539" y="3069767"/>
            <a:ext cx="1604159" cy="646331"/>
          </a:xfrm>
          <a:prstGeom prst="rect">
            <a:avLst/>
          </a:prstGeom>
          <a:noFill/>
        </p:spPr>
        <p:txBody>
          <a:bodyPr wrap="square" rtlCol="0">
            <a:spAutoFit/>
          </a:bodyPr>
          <a:lstStyle/>
          <a:p>
            <a:r>
              <a:rPr lang="es-419" dirty="0" smtClean="0">
                <a:latin typeface="Comic Sans MS" panose="030F0702030302020204" pitchFamily="66" charset="0"/>
              </a:rPr>
              <a:t>LD9 (PS)</a:t>
            </a:r>
          </a:p>
          <a:p>
            <a:r>
              <a:rPr lang="es-419" dirty="0" err="1" smtClean="0">
                <a:latin typeface="Comic Sans MS" panose="030F0702030302020204" pitchFamily="66" charset="0"/>
              </a:rPr>
              <a:t>Buttons</a:t>
            </a:r>
            <a:r>
              <a:rPr lang="es-419" dirty="0" smtClean="0">
                <a:latin typeface="Comic Sans MS" panose="030F0702030302020204" pitchFamily="66" charset="0"/>
              </a:rPr>
              <a:t> (PS)</a:t>
            </a:r>
            <a:endParaRPr lang="es-419" dirty="0">
              <a:latin typeface="Comic Sans MS" panose="030F0702030302020204" pitchFamily="66" charset="0"/>
            </a:endParaRPr>
          </a:p>
        </p:txBody>
      </p:sp>
    </p:spTree>
    <p:extLst>
      <p:ext uri="{BB962C8B-B14F-4D97-AF65-F5344CB8AC3E}">
        <p14:creationId xmlns:p14="http://schemas.microsoft.com/office/powerpoint/2010/main" val="123779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81" presetID="1"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87" presetID="1"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93" presetID="1"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99" presetID="1"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103"/>
                                            </p:cond>
                                          </p:stCondLst>
                                        </p:cTn>
                                        <p:tgtEl>
                                          <p:spTgt spid="50"/>
                                        </p:tgtEl>
                                        <p:attrNameLst>
                                          <p:attrName>style.visibility</p:attrName>
                                        </p:attrNameLst>
                                      </p:cBhvr>
                                      <p:to>
                                        <p:strVal val="hidden"/>
                                      </p:to>
                                    </p:set>
                                  </p:subTnLst>
                                </p:cTn>
                              </p:par>
                              <p:par>
                                <p:cTn id="105" presetID="1"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105"/>
                                            </p:cond>
                                          </p:stCondLst>
                                        </p:cTn>
                                        <p:tgtEl>
                                          <p:spTgt spid="51"/>
                                        </p:tgtEl>
                                        <p:attrNameLst>
                                          <p:attrName>style.visibility</p:attrName>
                                        </p:attrNameLst>
                                      </p:cBhvr>
                                      <p:to>
                                        <p:strVal val="hidden"/>
                                      </p:to>
                                    </p:set>
                                  </p:sub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par>
                                <p:cTn id="111" presetID="1" presetClass="entr" presetSubtype="0" fill="hold" grpId="0" nodeType="withEffect">
                                  <p:stCondLst>
                                    <p:cond delay="0"/>
                                  </p:stCondLst>
                                  <p:childTnLst>
                                    <p:set>
                                      <p:cBhvr>
                                        <p:cTn id="112"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117" presetID="1" presetClass="entr" presetSubtype="0" fill="hold" grpId="0" nodeType="withEffect">
                                  <p:stCondLst>
                                    <p:cond delay="0"/>
                                  </p:stCondLst>
                                  <p:childTnLst>
                                    <p:set>
                                      <p:cBhvr>
                                        <p:cTn id="11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par>
                                <p:cTn id="123" presetID="1" presetClass="entr" presetSubtype="0" fill="hold" grpId="0" nodeType="withEffect">
                                  <p:stCondLst>
                                    <p:cond delay="0"/>
                                  </p:stCondLst>
                                  <p:childTnLst>
                                    <p:set>
                                      <p:cBhvr>
                                        <p:cTn id="124"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par>
                                <p:cTn id="129" presetID="1"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35" presetID="1" presetClass="entr" presetSubtype="0"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par>
                                <p:cTn id="141" presetID="1" presetClass="entr" presetSubtype="0" fill="hold" grpId="0" nodeType="withEffect">
                                  <p:stCondLst>
                                    <p:cond delay="0"/>
                                  </p:stCondLst>
                                  <p:childTnLst>
                                    <p:set>
                                      <p:cBhvr>
                                        <p:cTn id="142"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5" grpId="0"/>
      <p:bldP spid="26" grpId="0" animBg="1"/>
      <p:bldP spid="27" grpId="0"/>
      <p:bldP spid="28" grpId="0" animBg="1"/>
      <p:bldP spid="29" grpId="0"/>
      <p:bldP spid="30" grpId="0" animBg="1"/>
      <p:bldP spid="31" grpId="0"/>
      <p:bldP spid="32" grpId="0" animBg="1"/>
      <p:bldP spid="33" grpId="0"/>
      <p:bldP spid="34" grpId="0" animBg="1"/>
      <p:bldP spid="35" grpId="0"/>
      <p:bldP spid="36" grpId="0"/>
      <p:bldP spid="37" grpId="0"/>
      <p:bldP spid="38" grpId="0"/>
      <p:bldP spid="39" grpId="0" animBg="1"/>
      <p:bldP spid="40" grpId="0"/>
      <p:bldP spid="41" grpId="0" animBg="1"/>
      <p:bldP spid="42" grpId="0" animBg="1"/>
      <p:bldP spid="43" grpId="0" animBg="1"/>
      <p:bldP spid="44" grpId="0" animBg="1"/>
      <p:bldP spid="45" grpId="0"/>
      <p:bldP spid="46" grpId="0" animBg="1"/>
      <p:bldP spid="47" grpId="0"/>
      <p:bldP spid="48" grpId="0" animBg="1"/>
      <p:bldP spid="49" grpId="0"/>
      <p:bldP spid="50" grpId="0" animBg="1"/>
      <p:bldP spid="51" grpId="0"/>
      <p:bldP spid="52" grpId="0" animBg="1"/>
      <p:bldP spid="53" grpId="0"/>
      <p:bldP spid="54" grpId="0" animBg="1"/>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AR" dirty="0" smtClean="0"/>
              <a:t>ZedBoard Hardware </a:t>
            </a:r>
            <a:r>
              <a:rPr lang="es-AR" dirty="0" err="1" smtClean="0"/>
              <a:t>User</a:t>
            </a:r>
            <a:r>
              <a:rPr lang="es-AR" dirty="0" smtClean="0"/>
              <a:t> </a:t>
            </a:r>
            <a:r>
              <a:rPr lang="es-AR" dirty="0" err="1" smtClean="0"/>
              <a:t>Guide</a:t>
            </a:r>
            <a:endParaRPr lang="es-AR" dirty="0"/>
          </a:p>
        </p:txBody>
      </p:sp>
      <p:sp>
        <p:nvSpPr>
          <p:cNvPr id="8" name="Marcador de texto 7"/>
          <p:cNvSpPr>
            <a:spLocks noGrp="1"/>
          </p:cNvSpPr>
          <p:nvPr>
            <p:ph type="body" idx="1"/>
          </p:nvPr>
        </p:nvSpPr>
        <p:spPr/>
        <p:txBody>
          <a:bodyPr/>
          <a:lstStyle/>
          <a:p>
            <a:endParaRPr lang="es-AR"/>
          </a:p>
        </p:txBody>
      </p:sp>
      <p:sp>
        <p:nvSpPr>
          <p:cNvPr id="3" name="Marcador de fecha 2"/>
          <p:cNvSpPr>
            <a:spLocks noGrp="1"/>
          </p:cNvSpPr>
          <p:nvPr>
            <p:ph type="dt" sz="half" idx="10"/>
          </p:nvPr>
        </p:nvSpPr>
        <p:spPr/>
        <p:txBody>
          <a:bodyPr/>
          <a:lstStyle/>
          <a:p>
            <a:r>
              <a:rPr lang="en-US" smtClean="0"/>
              <a:t>ZedBoard</a:t>
            </a:r>
            <a:endParaRPr lang="en-US" dirty="0"/>
          </a:p>
        </p:txBody>
      </p:sp>
      <p:sp>
        <p:nvSpPr>
          <p:cNvPr id="4" name="Marcador de pie de página 3"/>
          <p:cNvSpPr>
            <a:spLocks noGrp="1"/>
          </p:cNvSpPr>
          <p:nvPr>
            <p:ph type="ftr" sz="quarter" idx="11"/>
          </p:nvPr>
        </p:nvSpPr>
        <p:spPr/>
        <p:txBody>
          <a:bodyPr/>
          <a:lstStyle/>
          <a:p>
            <a:r>
              <a:rPr lang="en-US" smtClean="0"/>
              <a:t>ICTP-IAEA</a:t>
            </a:r>
            <a:endParaRPr lang="en-US" dirty="0"/>
          </a:p>
        </p:txBody>
      </p:sp>
      <p:sp>
        <p:nvSpPr>
          <p:cNvPr id="5" name="Marcador de número de diapositiva 4"/>
          <p:cNvSpPr>
            <a:spLocks noGrp="1"/>
          </p:cNvSpPr>
          <p:nvPr>
            <p:ph type="sldNum" sz="quarter" idx="12"/>
          </p:nvPr>
        </p:nvSpPr>
        <p:spPr/>
        <p:txBody>
          <a:bodyPr/>
          <a:lstStyle/>
          <a:p>
            <a:fld id="{4FAD3335-DA88-43C3-A15A-18D99FF2C7FA}" type="slidenum">
              <a:rPr lang="en-US" smtClean="0"/>
              <a:t>8</a:t>
            </a:fld>
            <a:endParaRPr lang="en-US"/>
          </a:p>
        </p:txBody>
      </p:sp>
    </p:spTree>
    <p:extLst>
      <p:ext uri="{BB962C8B-B14F-4D97-AF65-F5344CB8AC3E}">
        <p14:creationId xmlns:p14="http://schemas.microsoft.com/office/powerpoint/2010/main" val="2122106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AR"/>
          </a:p>
        </p:txBody>
      </p:sp>
      <p:sp>
        <p:nvSpPr>
          <p:cNvPr id="3" name="Marcador de fecha 2"/>
          <p:cNvSpPr>
            <a:spLocks noGrp="1"/>
          </p:cNvSpPr>
          <p:nvPr>
            <p:ph type="dt" sz="half" idx="10"/>
          </p:nvPr>
        </p:nvSpPr>
        <p:spPr/>
        <p:txBody>
          <a:bodyPr/>
          <a:lstStyle/>
          <a:p>
            <a:r>
              <a:rPr lang="en-US" smtClean="0"/>
              <a:t>ZedBoard</a:t>
            </a:r>
            <a:endParaRPr lang="en-US" dirty="0"/>
          </a:p>
        </p:txBody>
      </p:sp>
      <p:sp>
        <p:nvSpPr>
          <p:cNvPr id="4" name="Marcador de pie de página 3"/>
          <p:cNvSpPr>
            <a:spLocks noGrp="1"/>
          </p:cNvSpPr>
          <p:nvPr>
            <p:ph type="ftr" sz="quarter" idx="11"/>
          </p:nvPr>
        </p:nvSpPr>
        <p:spPr/>
        <p:txBody>
          <a:bodyPr/>
          <a:lstStyle/>
          <a:p>
            <a:r>
              <a:rPr lang="en-US" smtClean="0"/>
              <a:t>ICTP-IAEA</a:t>
            </a:r>
            <a:endParaRPr lang="en-US" dirty="0"/>
          </a:p>
        </p:txBody>
      </p:sp>
      <p:sp>
        <p:nvSpPr>
          <p:cNvPr id="5" name="Marcador de número de diapositiva 4"/>
          <p:cNvSpPr>
            <a:spLocks noGrp="1"/>
          </p:cNvSpPr>
          <p:nvPr>
            <p:ph type="sldNum" sz="quarter" idx="12"/>
          </p:nvPr>
        </p:nvSpPr>
        <p:spPr/>
        <p:txBody>
          <a:bodyPr/>
          <a:lstStyle/>
          <a:p>
            <a:fld id="{4FAD3335-DA88-43C3-A15A-18D99FF2C7FA}" type="slidenum">
              <a:rPr lang="en-US" smtClean="0"/>
              <a:t>9</a:t>
            </a:fld>
            <a:endParaRPr lang="en-US"/>
          </a:p>
        </p:txBody>
      </p:sp>
      <p:sp>
        <p:nvSpPr>
          <p:cNvPr id="6" name="Título 5"/>
          <p:cNvSpPr>
            <a:spLocks noGrp="1"/>
          </p:cNvSpPr>
          <p:nvPr>
            <p:ph type="title"/>
          </p:nvPr>
        </p:nvSpPr>
        <p:spPr/>
        <p:txBody>
          <a:bodyPr/>
          <a:lstStyle/>
          <a:p>
            <a:endParaRPr lang="es-AR"/>
          </a:p>
        </p:txBody>
      </p:sp>
      <p:pic>
        <p:nvPicPr>
          <p:cNvPr id="7" name="Imagen 6"/>
          <p:cNvPicPr>
            <a:picLocks noChangeAspect="1"/>
          </p:cNvPicPr>
          <p:nvPr/>
        </p:nvPicPr>
        <p:blipFill>
          <a:blip r:embed="rId2"/>
          <a:stretch>
            <a:fillRect/>
          </a:stretch>
        </p:blipFill>
        <p:spPr>
          <a:xfrm>
            <a:off x="3845549" y="269280"/>
            <a:ext cx="4663440" cy="6142593"/>
          </a:xfrm>
          <a:prstGeom prst="rect">
            <a:avLst/>
          </a:prstGeom>
        </p:spPr>
      </p:pic>
    </p:spTree>
    <p:extLst>
      <p:ext uri="{BB962C8B-B14F-4D97-AF65-F5344CB8AC3E}">
        <p14:creationId xmlns:p14="http://schemas.microsoft.com/office/powerpoint/2010/main" val="2315137380"/>
      </p:ext>
    </p:extLst>
  </p:cSld>
  <p:clrMapOvr>
    <a:masterClrMapping/>
  </p:clrMapOvr>
</p:sld>
</file>

<file path=ppt/theme/theme1.xml><?xml version="1.0" encoding="utf-8"?>
<a:theme xmlns:a="http://schemas.openxmlformats.org/drawingml/2006/main" name="C7T">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7T" id="{E48B743B-6573-417A-8E26-B3DBC58FD721}" vid="{FFA073F5-7FA8-4C82-803B-E64DD6A8EF3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C7T</Template>
  <TotalTime>3215</TotalTime>
  <Words>2634</Words>
  <Application>Microsoft Office PowerPoint</Application>
  <PresentationFormat>Panorámica</PresentationFormat>
  <Paragraphs>199</Paragraphs>
  <Slides>16</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 Unicode MS</vt:lpstr>
      <vt:lpstr>Calibri</vt:lpstr>
      <vt:lpstr>Calibri Light</vt:lpstr>
      <vt:lpstr>Comic Sans MS</vt:lpstr>
      <vt:lpstr>Courier New</vt:lpstr>
      <vt:lpstr>Wingdings</vt:lpstr>
      <vt:lpstr>C7T</vt:lpstr>
      <vt:lpstr>Zynq Evaluation and Development Board</vt:lpstr>
      <vt:lpstr>ZedBoard Main Components</vt:lpstr>
      <vt:lpstr>ZedBoard Main Connectors to be Used</vt:lpstr>
      <vt:lpstr>Conection Between PC-ZedBoard</vt:lpstr>
      <vt:lpstr>Programming the ZedBoard</vt:lpstr>
      <vt:lpstr>DRAM Memory</vt:lpstr>
      <vt:lpstr>Presentación de PowerPoint</vt:lpstr>
      <vt:lpstr>ZedBoard Hardware User Guide</vt:lpstr>
      <vt:lpstr>Presentación de PowerPoint</vt:lpstr>
      <vt:lpstr>ZedBoard Clock Sources</vt:lpstr>
      <vt:lpstr>ZedBoard Available I/O for the User (1)</vt:lpstr>
      <vt:lpstr>ZedBoard Available I/O for the User (2)</vt:lpstr>
      <vt:lpstr>ZedBoard Available I/O for the User (3)</vt:lpstr>
      <vt:lpstr>ZedBoard PMOD Connectors</vt:lpstr>
      <vt:lpstr>ZedBoard Expansion Headers: LPC FMC Card Connector</vt:lpstr>
      <vt:lpstr>Thanks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Cristian Sisterna</dc:creator>
  <cp:lastModifiedBy>cris sist</cp:lastModifiedBy>
  <cp:revision>61</cp:revision>
  <dcterms:created xsi:type="dcterms:W3CDTF">2015-09-14T01:24:17Z</dcterms:created>
  <dcterms:modified xsi:type="dcterms:W3CDTF">2021-10-22T10:19:59Z</dcterms:modified>
</cp:coreProperties>
</file>