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1"/>
  </p:sldMasterIdLst>
  <p:notesMasterIdLst>
    <p:notesMasterId r:id="rId18"/>
  </p:notesMasterIdLst>
  <p:sldIdLst>
    <p:sldId id="365" r:id="rId2"/>
    <p:sldId id="441" r:id="rId3"/>
    <p:sldId id="636" r:id="rId4"/>
    <p:sldId id="259" r:id="rId5"/>
    <p:sldId id="586" r:id="rId6"/>
    <p:sldId id="667" r:id="rId7"/>
    <p:sldId id="540" r:id="rId8"/>
    <p:sldId id="257" r:id="rId9"/>
    <p:sldId id="661" r:id="rId10"/>
    <p:sldId id="603" r:id="rId11"/>
    <p:sldId id="270" r:id="rId12"/>
    <p:sldId id="271" r:id="rId13"/>
    <p:sldId id="342" r:id="rId14"/>
    <p:sldId id="300" r:id="rId15"/>
    <p:sldId id="670" r:id="rId16"/>
    <p:sldId id="66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D80DA8-FCE0-034F-92C5-8812EF1375F1}">
          <p14:sldIdLst>
            <p14:sldId id="365"/>
            <p14:sldId id="441"/>
            <p14:sldId id="636"/>
            <p14:sldId id="259"/>
            <p14:sldId id="586"/>
            <p14:sldId id="667"/>
            <p14:sldId id="540"/>
            <p14:sldId id="257"/>
            <p14:sldId id="661"/>
            <p14:sldId id="603"/>
            <p14:sldId id="270"/>
            <p14:sldId id="271"/>
            <p14:sldId id="342"/>
            <p14:sldId id="300"/>
            <p14:sldId id="670"/>
            <p14:sldId id="6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FA9"/>
    <a:srgbClr val="332B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648"/>
  </p:normalViewPr>
  <p:slideViewPr>
    <p:cSldViewPr snapToGrid="0" snapToObjects="1">
      <p:cViewPr>
        <p:scale>
          <a:sx n="100" d="100"/>
          <a:sy n="100" d="100"/>
        </p:scale>
        <p:origin x="1600" y="107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a/Desktop/Proposals%20By%20Sub%20Committe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drea/Documents/SESAME/BEAMLINES/7%20PAPERS/PAPERS%20work%20in%20progress/SESAMEs'%2050%20Publications%20impact%20factor%20with%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drea/Documents/SESAME/BEAMLINES/7%20PAPERS/PAPERS%20work%20in%20progress/SESAMEs'%2049%20Publications%20impact%20factor%20with%20graphs%20and%20countri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69BA-1148-A010-3EF4E0D3AB1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69BA-1148-A010-3EF4E0D3AB12}"/>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69BA-1148-A010-3EF4E0D3AB12}"/>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69BA-1148-A010-3EF4E0D3AB12}"/>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69BA-1148-A010-3EF4E0D3AB12}"/>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69BA-1148-A010-3EF4E0D3AB12}"/>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69BA-1148-A010-3EF4E0D3AB12}"/>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69BA-1148-A010-3EF4E0D3AB12}"/>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69BA-1148-A010-3EF4E0D3AB12}"/>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69BA-1148-A010-3EF4E0D3AB12}"/>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5-69BA-1148-A010-3EF4E0D3AB12}"/>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17-69BA-1148-A010-3EF4E0D3AB12}"/>
              </c:ext>
            </c:extLst>
          </c:dPt>
          <c:dPt>
            <c:idx val="12"/>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9-69BA-1148-A010-3EF4E0D3AB12}"/>
              </c:ext>
            </c:extLst>
          </c:dPt>
          <c:dPt>
            <c:idx val="13"/>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B-69BA-1148-A010-3EF4E0D3AB12}"/>
              </c:ext>
            </c:extLst>
          </c:dPt>
          <c:dPt>
            <c:idx val="14"/>
            <c:bubble3D val="0"/>
            <c:spPr>
              <a:gradFill>
                <a:gsLst>
                  <a:gs pos="100000">
                    <a:schemeClr val="accent3">
                      <a:lumMod val="80000"/>
                      <a:lumOff val="20000"/>
                      <a:lumMod val="60000"/>
                      <a:lumOff val="40000"/>
                    </a:schemeClr>
                  </a:gs>
                  <a:gs pos="0">
                    <a:schemeClr val="accent3">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D-69BA-1148-A010-3EF4E0D3AB12}"/>
              </c:ext>
            </c:extLst>
          </c:dPt>
          <c:dPt>
            <c:idx val="15"/>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1F-69BA-1148-A010-3EF4E0D3AB12}"/>
              </c:ext>
            </c:extLst>
          </c:dPt>
          <c:dPt>
            <c:idx val="16"/>
            <c:bubble3D val="0"/>
            <c:spPr>
              <a:gradFill>
                <a:gsLst>
                  <a:gs pos="100000">
                    <a:schemeClr val="accent5">
                      <a:lumMod val="80000"/>
                      <a:lumOff val="20000"/>
                      <a:lumMod val="60000"/>
                      <a:lumOff val="40000"/>
                    </a:schemeClr>
                  </a:gs>
                  <a:gs pos="0">
                    <a:schemeClr val="accent5">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1-69BA-1148-A010-3EF4E0D3AB12}"/>
              </c:ext>
            </c:extLst>
          </c:dPt>
          <c:dPt>
            <c:idx val="17"/>
            <c:bubble3D val="0"/>
            <c:spPr>
              <a:gradFill>
                <a:gsLst>
                  <a:gs pos="100000">
                    <a:schemeClr val="accent6">
                      <a:lumMod val="80000"/>
                      <a:lumOff val="20000"/>
                      <a:lumMod val="60000"/>
                      <a:lumOff val="40000"/>
                    </a:schemeClr>
                  </a:gs>
                  <a:gs pos="0">
                    <a:schemeClr val="accent6">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23-69BA-1148-A010-3EF4E0D3AB12}"/>
              </c:ext>
            </c:extLst>
          </c:dPt>
          <c:dPt>
            <c:idx val="18"/>
            <c:bubble3D val="0"/>
            <c:spPr>
              <a:gradFill>
                <a:gsLst>
                  <a:gs pos="100000">
                    <a:schemeClr val="accent1">
                      <a:lumMod val="80000"/>
                      <a:lumMod val="60000"/>
                      <a:lumOff val="40000"/>
                    </a:schemeClr>
                  </a:gs>
                  <a:gs pos="0">
                    <a:schemeClr val="accent1">
                      <a:lumMod val="80000"/>
                    </a:schemeClr>
                  </a:gs>
                </a:gsLst>
                <a:lin ang="5400000" scaled="0"/>
              </a:gradFill>
              <a:ln w="19050">
                <a:solidFill>
                  <a:schemeClr val="lt1"/>
                </a:solidFill>
              </a:ln>
              <a:effectLst/>
            </c:spPr>
            <c:extLst>
              <c:ext xmlns:c16="http://schemas.microsoft.com/office/drawing/2014/chart" uri="{C3380CC4-5D6E-409C-BE32-E72D297353CC}">
                <c16:uniqueId val="{00000025-69BA-1148-A010-3EF4E0D3AB12}"/>
              </c:ext>
            </c:extLst>
          </c:dPt>
          <c:dPt>
            <c:idx val="19"/>
            <c:bubble3D val="0"/>
            <c:spPr>
              <a:gradFill>
                <a:gsLst>
                  <a:gs pos="100000">
                    <a:schemeClr val="accent2">
                      <a:lumMod val="80000"/>
                      <a:lumMod val="60000"/>
                      <a:lumOff val="40000"/>
                    </a:schemeClr>
                  </a:gs>
                  <a:gs pos="0">
                    <a:schemeClr val="accent2">
                      <a:lumMod val="80000"/>
                    </a:schemeClr>
                  </a:gs>
                </a:gsLst>
                <a:lin ang="5400000" scaled="0"/>
              </a:gradFill>
              <a:ln w="19050">
                <a:solidFill>
                  <a:schemeClr val="lt1"/>
                </a:solidFill>
              </a:ln>
              <a:effectLst/>
            </c:spPr>
            <c:extLst>
              <c:ext xmlns:c16="http://schemas.microsoft.com/office/drawing/2014/chart" uri="{C3380CC4-5D6E-409C-BE32-E72D297353CC}">
                <c16:uniqueId val="{00000027-69BA-1148-A010-3EF4E0D3AB12}"/>
              </c:ext>
            </c:extLst>
          </c:dPt>
          <c:dPt>
            <c:idx val="20"/>
            <c:bubble3D val="0"/>
            <c:spPr>
              <a:gradFill>
                <a:gsLst>
                  <a:gs pos="100000">
                    <a:schemeClr val="accent3">
                      <a:lumMod val="80000"/>
                      <a:lumMod val="60000"/>
                      <a:lumOff val="40000"/>
                    </a:schemeClr>
                  </a:gs>
                  <a:gs pos="0">
                    <a:schemeClr val="accent3">
                      <a:lumMod val="80000"/>
                    </a:schemeClr>
                  </a:gs>
                </a:gsLst>
                <a:lin ang="5400000" scaled="0"/>
              </a:gradFill>
              <a:ln w="19050">
                <a:solidFill>
                  <a:schemeClr val="lt1"/>
                </a:solidFill>
              </a:ln>
              <a:effectLst/>
            </c:spPr>
            <c:extLst>
              <c:ext xmlns:c16="http://schemas.microsoft.com/office/drawing/2014/chart" uri="{C3380CC4-5D6E-409C-BE32-E72D297353CC}">
                <c16:uniqueId val="{00000029-69BA-1148-A010-3EF4E0D3AB12}"/>
              </c:ext>
            </c:extLst>
          </c:dPt>
          <c:dPt>
            <c:idx val="21"/>
            <c:bubble3D val="0"/>
            <c:spPr>
              <a:gradFill>
                <a:gsLst>
                  <a:gs pos="100000">
                    <a:schemeClr val="accent4">
                      <a:lumMod val="80000"/>
                      <a:lumMod val="60000"/>
                      <a:lumOff val="40000"/>
                    </a:schemeClr>
                  </a:gs>
                  <a:gs pos="0">
                    <a:schemeClr val="accent4">
                      <a:lumMod val="80000"/>
                    </a:schemeClr>
                  </a:gs>
                </a:gsLst>
                <a:lin ang="5400000" scaled="0"/>
              </a:gradFill>
              <a:ln w="19050">
                <a:solidFill>
                  <a:schemeClr val="lt1"/>
                </a:solidFill>
              </a:ln>
              <a:effectLst/>
            </c:spPr>
            <c:extLst>
              <c:ext xmlns:c16="http://schemas.microsoft.com/office/drawing/2014/chart" uri="{C3380CC4-5D6E-409C-BE32-E72D297353CC}">
                <c16:uniqueId val="{0000002B-69BA-1148-A010-3EF4E0D3AB12}"/>
              </c:ext>
            </c:extLst>
          </c:dPt>
          <c:dPt>
            <c:idx val="22"/>
            <c:bubble3D val="0"/>
            <c:spPr>
              <a:gradFill>
                <a:gsLst>
                  <a:gs pos="100000">
                    <a:schemeClr val="accent5">
                      <a:lumMod val="80000"/>
                      <a:lumMod val="60000"/>
                      <a:lumOff val="40000"/>
                    </a:schemeClr>
                  </a:gs>
                  <a:gs pos="0">
                    <a:schemeClr val="accent5">
                      <a:lumMod val="80000"/>
                    </a:schemeClr>
                  </a:gs>
                </a:gsLst>
                <a:lin ang="5400000" scaled="0"/>
              </a:gradFill>
              <a:ln w="19050">
                <a:solidFill>
                  <a:schemeClr val="lt1"/>
                </a:solidFill>
              </a:ln>
              <a:effectLst/>
            </c:spPr>
            <c:extLst>
              <c:ext xmlns:c16="http://schemas.microsoft.com/office/drawing/2014/chart" uri="{C3380CC4-5D6E-409C-BE32-E72D297353CC}">
                <c16:uniqueId val="{0000002D-69BA-1148-A010-3EF4E0D3AB12}"/>
              </c:ext>
            </c:extLst>
          </c:dPt>
          <c:dPt>
            <c:idx val="23"/>
            <c:bubble3D val="0"/>
            <c:spPr>
              <a:gradFill>
                <a:gsLst>
                  <a:gs pos="100000">
                    <a:schemeClr val="accent6">
                      <a:lumMod val="80000"/>
                      <a:lumMod val="60000"/>
                      <a:lumOff val="40000"/>
                    </a:schemeClr>
                  </a:gs>
                  <a:gs pos="0">
                    <a:schemeClr val="accent6">
                      <a:lumMod val="80000"/>
                    </a:schemeClr>
                  </a:gs>
                </a:gsLst>
                <a:lin ang="5400000" scaled="0"/>
              </a:gradFill>
              <a:ln w="19050">
                <a:solidFill>
                  <a:schemeClr val="lt1"/>
                </a:solidFill>
              </a:ln>
              <a:effectLst/>
            </c:spPr>
            <c:extLst>
              <c:ext xmlns:c16="http://schemas.microsoft.com/office/drawing/2014/chart" uri="{C3380CC4-5D6E-409C-BE32-E72D297353CC}">
                <c16:uniqueId val="{0000002F-69BA-1148-A010-3EF4E0D3AB12}"/>
              </c:ext>
            </c:extLst>
          </c:dPt>
          <c:dPt>
            <c:idx val="24"/>
            <c:bubble3D val="0"/>
            <c:spPr>
              <a:gradFill>
                <a:gsLst>
                  <a:gs pos="100000">
                    <a:schemeClr val="accent1">
                      <a:lumMod val="60000"/>
                      <a:lumOff val="40000"/>
                      <a:lumMod val="60000"/>
                      <a:lumOff val="40000"/>
                    </a:schemeClr>
                  </a:gs>
                  <a:gs pos="0">
                    <a:schemeClr val="accent1">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1-69BA-1148-A010-3EF4E0D3AB12}"/>
              </c:ext>
            </c:extLst>
          </c:dPt>
          <c:dPt>
            <c:idx val="25"/>
            <c:bubble3D val="0"/>
            <c:spPr>
              <a:gradFill>
                <a:gsLst>
                  <a:gs pos="100000">
                    <a:schemeClr val="accent2">
                      <a:lumMod val="60000"/>
                      <a:lumOff val="40000"/>
                      <a:lumMod val="60000"/>
                      <a:lumOff val="40000"/>
                    </a:schemeClr>
                  </a:gs>
                  <a:gs pos="0">
                    <a:schemeClr val="accent2">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3-69BA-1148-A010-3EF4E0D3AB12}"/>
              </c:ext>
            </c:extLst>
          </c:dPt>
          <c:dPt>
            <c:idx val="26"/>
            <c:bubble3D val="0"/>
            <c:spPr>
              <a:gradFill>
                <a:gsLst>
                  <a:gs pos="100000">
                    <a:schemeClr val="accent3">
                      <a:lumMod val="60000"/>
                      <a:lumOff val="40000"/>
                      <a:lumMod val="60000"/>
                      <a:lumOff val="40000"/>
                    </a:schemeClr>
                  </a:gs>
                  <a:gs pos="0">
                    <a:schemeClr val="accent3">
                      <a:lumMod val="60000"/>
                      <a:lumOff val="40000"/>
                    </a:schemeClr>
                  </a:gs>
                </a:gsLst>
                <a:lin ang="5400000" scaled="0"/>
              </a:gradFill>
              <a:ln w="19050">
                <a:solidFill>
                  <a:schemeClr val="lt1"/>
                </a:solidFill>
              </a:ln>
              <a:effectLst/>
            </c:spPr>
            <c:extLst>
              <c:ext xmlns:c16="http://schemas.microsoft.com/office/drawing/2014/chart" uri="{C3380CC4-5D6E-409C-BE32-E72D297353CC}">
                <c16:uniqueId val="{00000035-69BA-1148-A010-3EF4E0D3AB12}"/>
              </c:ext>
            </c:extLst>
          </c:dPt>
          <c:dLbls>
            <c:dLbl>
              <c:idx val="0"/>
              <c:layout>
                <c:manualLayout>
                  <c:x val="0.14353244605622306"/>
                  <c:y val="-2.489188031103746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BA-1148-A010-3EF4E0D3AB12}"/>
                </c:ext>
              </c:extLst>
            </c:dLbl>
            <c:dLbl>
              <c:idx val="1"/>
              <c:layout>
                <c:manualLayout>
                  <c:x val="0.25912785085046552"/>
                  <c:y val="-7.2775439607665167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BA-1148-A010-3EF4E0D3AB12}"/>
                </c:ext>
              </c:extLst>
            </c:dLbl>
            <c:dLbl>
              <c:idx val="2"/>
              <c:layout>
                <c:manualLayout>
                  <c:x val="0.29592465714388427"/>
                  <c:y val="8.249144909403549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BA-1148-A010-3EF4E0D3AB12}"/>
                </c:ext>
              </c:extLst>
            </c:dLbl>
            <c:dLbl>
              <c:idx val="5"/>
              <c:layout>
                <c:manualLayout>
                  <c:x val="4.9185820873514516E-2"/>
                  <c:y val="-6.137859582434222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9BA-1148-A010-3EF4E0D3AB12}"/>
                </c:ext>
              </c:extLst>
            </c:dLbl>
            <c:dLbl>
              <c:idx val="6"/>
              <c:layout>
                <c:manualLayout>
                  <c:x val="6.718039458550827E-3"/>
                  <c:y val="6.120010860711376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9BA-1148-A010-3EF4E0D3AB12}"/>
                </c:ext>
              </c:extLst>
            </c:dLbl>
            <c:dLbl>
              <c:idx val="25"/>
              <c:layout>
                <c:manualLayout>
                  <c:x val="-0.18673941883027778"/>
                  <c:y val="3.8528916118098114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69BA-1148-A010-3EF4E0D3AB12}"/>
                </c:ext>
              </c:extLst>
            </c:dLbl>
            <c:dLbl>
              <c:idx val="26"/>
              <c:layout>
                <c:manualLayout>
                  <c:x val="-1.5309607336476367E-2"/>
                  <c:y val="3.2048548251234375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5-69BA-1148-A010-3EF4E0D3AB12}"/>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ontserrat" pitchFamily="2" charset="77"/>
                    <a:ea typeface="+mn-ea"/>
                    <a:cs typeface="+mn-cs"/>
                  </a:defRPr>
                </a:pPr>
                <a:endParaRPr lang="en-IT"/>
              </a:p>
            </c:txPr>
            <c:showLegendKey val="0"/>
            <c:showVal val="0"/>
            <c:showCatName val="1"/>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Sheet1!$A$1:$A$27</c:f>
              <c:strCache>
                <c:ptCount val="27"/>
                <c:pt idx="0">
                  <c:v>Algeria</c:v>
                </c:pt>
                <c:pt idx="1">
                  <c:v>Belgium</c:v>
                </c:pt>
                <c:pt idx="2">
                  <c:v>Colombia</c:v>
                </c:pt>
                <c:pt idx="3">
                  <c:v>Cyprus</c:v>
                </c:pt>
                <c:pt idx="4">
                  <c:v>Egypt</c:v>
                </c:pt>
                <c:pt idx="5">
                  <c:v>France</c:v>
                </c:pt>
                <c:pt idx="6">
                  <c:v>Germany</c:v>
                </c:pt>
                <c:pt idx="7">
                  <c:v>Iran</c:v>
                </c:pt>
                <c:pt idx="8">
                  <c:v>Israel</c:v>
                </c:pt>
                <c:pt idx="9">
                  <c:v>Italy</c:v>
                </c:pt>
                <c:pt idx="10">
                  <c:v>Jordan</c:v>
                </c:pt>
                <c:pt idx="11">
                  <c:v>Kenya</c:v>
                </c:pt>
                <c:pt idx="12">
                  <c:v>Malaysia</c:v>
                </c:pt>
                <c:pt idx="13">
                  <c:v>Malta</c:v>
                </c:pt>
                <c:pt idx="14">
                  <c:v>Mexico</c:v>
                </c:pt>
                <c:pt idx="15">
                  <c:v>Morocco</c:v>
                </c:pt>
                <c:pt idx="16">
                  <c:v>Netherlands</c:v>
                </c:pt>
                <c:pt idx="17">
                  <c:v>Oman</c:v>
                </c:pt>
                <c:pt idx="18">
                  <c:v>Pakistan</c:v>
                </c:pt>
                <c:pt idx="19">
                  <c:v>Palestine</c:v>
                </c:pt>
                <c:pt idx="20">
                  <c:v>Qatar</c:v>
                </c:pt>
                <c:pt idx="21">
                  <c:v>Russian Federation</c:v>
                </c:pt>
                <c:pt idx="22">
                  <c:v>South Africa</c:v>
                </c:pt>
                <c:pt idx="23">
                  <c:v>Sweden</c:v>
                </c:pt>
                <c:pt idx="24">
                  <c:v>Turkey</c:v>
                </c:pt>
                <c:pt idx="25">
                  <c:v>United Arab Emirates</c:v>
                </c:pt>
                <c:pt idx="26">
                  <c:v>United Kingdom</c:v>
                </c:pt>
              </c:strCache>
            </c:strRef>
          </c:cat>
          <c:val>
            <c:numRef>
              <c:f>Sheet1!$B$1:$B$27</c:f>
              <c:numCache>
                <c:formatCode>General</c:formatCode>
                <c:ptCount val="27"/>
                <c:pt idx="0">
                  <c:v>1</c:v>
                </c:pt>
                <c:pt idx="1">
                  <c:v>1</c:v>
                </c:pt>
                <c:pt idx="2">
                  <c:v>1</c:v>
                </c:pt>
                <c:pt idx="3">
                  <c:v>27</c:v>
                </c:pt>
                <c:pt idx="4">
                  <c:v>104</c:v>
                </c:pt>
                <c:pt idx="5">
                  <c:v>1</c:v>
                </c:pt>
                <c:pt idx="6">
                  <c:v>2</c:v>
                </c:pt>
                <c:pt idx="7">
                  <c:v>63</c:v>
                </c:pt>
                <c:pt idx="8">
                  <c:v>9</c:v>
                </c:pt>
                <c:pt idx="9">
                  <c:v>9</c:v>
                </c:pt>
                <c:pt idx="10">
                  <c:v>60</c:v>
                </c:pt>
                <c:pt idx="11">
                  <c:v>3</c:v>
                </c:pt>
                <c:pt idx="12">
                  <c:v>10</c:v>
                </c:pt>
                <c:pt idx="13">
                  <c:v>2</c:v>
                </c:pt>
                <c:pt idx="14">
                  <c:v>1</c:v>
                </c:pt>
                <c:pt idx="15">
                  <c:v>2</c:v>
                </c:pt>
                <c:pt idx="16">
                  <c:v>1</c:v>
                </c:pt>
                <c:pt idx="17">
                  <c:v>1</c:v>
                </c:pt>
                <c:pt idx="18">
                  <c:v>57</c:v>
                </c:pt>
                <c:pt idx="19">
                  <c:v>14</c:v>
                </c:pt>
                <c:pt idx="20">
                  <c:v>7</c:v>
                </c:pt>
                <c:pt idx="21">
                  <c:v>1</c:v>
                </c:pt>
                <c:pt idx="22">
                  <c:v>1</c:v>
                </c:pt>
                <c:pt idx="23">
                  <c:v>1</c:v>
                </c:pt>
                <c:pt idx="24">
                  <c:v>70</c:v>
                </c:pt>
                <c:pt idx="25">
                  <c:v>11</c:v>
                </c:pt>
                <c:pt idx="26">
                  <c:v>1</c:v>
                </c:pt>
              </c:numCache>
            </c:numRef>
          </c:val>
          <c:extLst>
            <c:ext xmlns:c16="http://schemas.microsoft.com/office/drawing/2014/chart" uri="{C3380CC4-5D6E-409C-BE32-E72D297353CC}">
              <c16:uniqueId val="{00000036-69BA-1148-A010-3EF4E0D3AB12}"/>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0" i="0">
          <a:latin typeface="Montserrat" pitchFamily="2" charset="77"/>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Sheet2!$M$23</c:f>
              <c:strCache>
                <c:ptCount val="1"/>
                <c:pt idx="0">
                  <c:v>call 1</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Sheet2!$N$22:$Q$22</c:f>
              <c:strCache>
                <c:ptCount val="4"/>
                <c:pt idx="0">
                  <c:v>Materials and Physical Sciences</c:v>
                </c:pt>
                <c:pt idx="1">
                  <c:v>Life Sciences</c:v>
                </c:pt>
                <c:pt idx="2">
                  <c:v>Archeological and Heritage Sciences</c:v>
                </c:pt>
                <c:pt idx="3">
                  <c:v>Chemical Sciences</c:v>
                </c:pt>
              </c:strCache>
            </c:strRef>
          </c:cat>
          <c:val>
            <c:numRef>
              <c:f>Sheet2!$N$23:$Q$23</c:f>
              <c:numCache>
                <c:formatCode>General</c:formatCode>
                <c:ptCount val="4"/>
                <c:pt idx="0">
                  <c:v>25</c:v>
                </c:pt>
                <c:pt idx="1">
                  <c:v>17</c:v>
                </c:pt>
                <c:pt idx="2">
                  <c:v>5</c:v>
                </c:pt>
                <c:pt idx="3">
                  <c:v>8</c:v>
                </c:pt>
              </c:numCache>
            </c:numRef>
          </c:val>
          <c:extLst>
            <c:ext xmlns:c16="http://schemas.microsoft.com/office/drawing/2014/chart" uri="{C3380CC4-5D6E-409C-BE32-E72D297353CC}">
              <c16:uniqueId val="{00000000-AE7E-0341-9C29-9DBE9D6559A7}"/>
            </c:ext>
          </c:extLst>
        </c:ser>
        <c:ser>
          <c:idx val="1"/>
          <c:order val="1"/>
          <c:tx>
            <c:strRef>
              <c:f>Sheet2!$M$24</c:f>
              <c:strCache>
                <c:ptCount val="1"/>
                <c:pt idx="0">
                  <c:v>call 2</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Sheet2!$N$22:$Q$22</c:f>
              <c:strCache>
                <c:ptCount val="4"/>
                <c:pt idx="0">
                  <c:v>Materials and Physical Sciences</c:v>
                </c:pt>
                <c:pt idx="1">
                  <c:v>Life Sciences</c:v>
                </c:pt>
                <c:pt idx="2">
                  <c:v>Archeological and Heritage Sciences</c:v>
                </c:pt>
                <c:pt idx="3">
                  <c:v>Chemical Sciences</c:v>
                </c:pt>
              </c:strCache>
            </c:strRef>
          </c:cat>
          <c:val>
            <c:numRef>
              <c:f>Sheet2!$N$24:$Q$24</c:f>
              <c:numCache>
                <c:formatCode>General</c:formatCode>
                <c:ptCount val="4"/>
                <c:pt idx="0">
                  <c:v>39</c:v>
                </c:pt>
                <c:pt idx="1">
                  <c:v>22</c:v>
                </c:pt>
                <c:pt idx="2">
                  <c:v>19</c:v>
                </c:pt>
                <c:pt idx="3">
                  <c:v>23</c:v>
                </c:pt>
              </c:numCache>
            </c:numRef>
          </c:val>
          <c:extLst>
            <c:ext xmlns:c16="http://schemas.microsoft.com/office/drawing/2014/chart" uri="{C3380CC4-5D6E-409C-BE32-E72D297353CC}">
              <c16:uniqueId val="{00000001-AE7E-0341-9C29-9DBE9D6559A7}"/>
            </c:ext>
          </c:extLst>
        </c:ser>
        <c:ser>
          <c:idx val="2"/>
          <c:order val="2"/>
          <c:tx>
            <c:strRef>
              <c:f>Sheet2!$M$25</c:f>
              <c:strCache>
                <c:ptCount val="1"/>
                <c:pt idx="0">
                  <c:v>call 3</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Sheet2!$N$22:$Q$22</c:f>
              <c:strCache>
                <c:ptCount val="4"/>
                <c:pt idx="0">
                  <c:v>Materials and Physical Sciences</c:v>
                </c:pt>
                <c:pt idx="1">
                  <c:v>Life Sciences</c:v>
                </c:pt>
                <c:pt idx="2">
                  <c:v>Archeological and Heritage Sciences</c:v>
                </c:pt>
                <c:pt idx="3">
                  <c:v>Chemical Sciences</c:v>
                </c:pt>
              </c:strCache>
            </c:strRef>
          </c:cat>
          <c:val>
            <c:numRef>
              <c:f>Sheet2!$N$25:$Q$25</c:f>
              <c:numCache>
                <c:formatCode>General</c:formatCode>
                <c:ptCount val="4"/>
                <c:pt idx="0">
                  <c:v>63</c:v>
                </c:pt>
                <c:pt idx="1">
                  <c:v>28</c:v>
                </c:pt>
                <c:pt idx="2">
                  <c:v>40</c:v>
                </c:pt>
                <c:pt idx="3">
                  <c:v>36</c:v>
                </c:pt>
              </c:numCache>
            </c:numRef>
          </c:val>
          <c:extLst>
            <c:ext xmlns:c16="http://schemas.microsoft.com/office/drawing/2014/chart" uri="{C3380CC4-5D6E-409C-BE32-E72D297353CC}">
              <c16:uniqueId val="{00000002-AE7E-0341-9C29-9DBE9D6559A7}"/>
            </c:ext>
          </c:extLst>
        </c:ser>
        <c:dLbls>
          <c:dLblPos val="inEnd"/>
          <c:showLegendKey val="0"/>
          <c:showVal val="1"/>
          <c:showCatName val="0"/>
          <c:showSerName val="0"/>
          <c:showPercent val="0"/>
          <c:showBubbleSize val="0"/>
        </c:dLbls>
        <c:gapWidth val="355"/>
        <c:overlap val="-70"/>
        <c:axId val="1683598816"/>
        <c:axId val="419611887"/>
      </c:barChart>
      <c:catAx>
        <c:axId val="168359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419611887"/>
        <c:crosses val="autoZero"/>
        <c:auto val="1"/>
        <c:lblAlgn val="ctr"/>
        <c:lblOffset val="100"/>
        <c:noMultiLvlLbl val="0"/>
      </c:catAx>
      <c:valAx>
        <c:axId val="419611887"/>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crossAx val="168359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T"/>
        </a:p>
      </c:txPr>
    </c:legend>
    <c:plotVisOnly val="1"/>
    <c:dispBlanksAs val="gap"/>
    <c:showDLblsOverMax val="0"/>
  </c:chart>
  <c:spPr>
    <a:noFill/>
    <a:ln>
      <a:noFill/>
    </a:ln>
    <a:effectLst/>
  </c:spPr>
  <c:txPr>
    <a:bodyPr/>
    <a:lstStyle/>
    <a:p>
      <a:pPr>
        <a:defRPr/>
      </a:pPr>
      <a:endParaRPr lang="en-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'Impact Factor'!$K$8:$N$8</c:f>
              <c:strCache>
                <c:ptCount val="4"/>
                <c:pt idx="0">
                  <c:v>&lt;2</c:v>
                </c:pt>
                <c:pt idx="1">
                  <c:v>2 to 4</c:v>
                </c:pt>
                <c:pt idx="2">
                  <c:v>4 to 10</c:v>
                </c:pt>
                <c:pt idx="3">
                  <c:v>&gt;10</c:v>
                </c:pt>
              </c:strCache>
            </c:strRef>
          </c:cat>
          <c:val>
            <c:numRef>
              <c:f>'Impact Factor'!$K$59:$N$59</c:f>
              <c:numCache>
                <c:formatCode>General</c:formatCode>
                <c:ptCount val="4"/>
                <c:pt idx="0">
                  <c:v>9</c:v>
                </c:pt>
                <c:pt idx="1">
                  <c:v>19</c:v>
                </c:pt>
                <c:pt idx="2">
                  <c:v>19</c:v>
                </c:pt>
                <c:pt idx="3">
                  <c:v>5</c:v>
                </c:pt>
              </c:numCache>
            </c:numRef>
          </c:val>
          <c:extLst>
            <c:ext xmlns:c16="http://schemas.microsoft.com/office/drawing/2014/chart" uri="{C3380CC4-5D6E-409C-BE32-E72D297353CC}">
              <c16:uniqueId val="{00000000-7341-8649-9F8C-43A28FE29307}"/>
            </c:ext>
          </c:extLst>
        </c:ser>
        <c:dLbls>
          <c:showLegendKey val="0"/>
          <c:showVal val="0"/>
          <c:showCatName val="0"/>
          <c:showSerName val="0"/>
          <c:showPercent val="0"/>
          <c:showBubbleSize val="0"/>
        </c:dLbls>
        <c:gapWidth val="219"/>
        <c:overlap val="-27"/>
        <c:axId val="91861151"/>
        <c:axId val="92115199"/>
      </c:barChart>
      <c:catAx>
        <c:axId val="91861151"/>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GB" sz="1200"/>
                  <a:t>Impact Factor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IT"/>
          </a:p>
        </c:txPr>
        <c:crossAx val="92115199"/>
        <c:crosses val="autoZero"/>
        <c:auto val="1"/>
        <c:lblAlgn val="ctr"/>
        <c:lblOffset val="100"/>
        <c:noMultiLvlLbl val="0"/>
      </c:catAx>
      <c:valAx>
        <c:axId val="92115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crossAx val="91861151"/>
        <c:crosses val="autoZero"/>
        <c:crossBetween val="between"/>
      </c:valAx>
      <c:spPr>
        <a:noFill/>
        <a:ln>
          <a:noFill/>
        </a:ln>
        <a:effectLst/>
      </c:spPr>
    </c:plotArea>
    <c:plotVisOnly val="1"/>
    <c:dispBlanksAs val="gap"/>
    <c:showDLblsOverMax val="0"/>
  </c:chart>
  <c:spPr>
    <a:noFill/>
    <a:ln>
      <a:noFill/>
    </a:ln>
    <a:effectLst/>
  </c:spPr>
  <c:txPr>
    <a:bodyPr/>
    <a:lstStyle/>
    <a:p>
      <a:pPr>
        <a:defRPr sz="1800" b="1" i="0" baseline="0"/>
      </a:pPr>
      <a:endParaRPr lang="en-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9795884476454"/>
          <c:y val="0.10887496907109091"/>
          <c:w val="0.63048614803000769"/>
          <c:h val="0.49199157471334559"/>
        </c:manualLayout>
      </c:layout>
      <c:barChart>
        <c:barDir val="col"/>
        <c:grouping val="clustered"/>
        <c:varyColors val="0"/>
        <c:ser>
          <c:idx val="0"/>
          <c:order val="0"/>
          <c:spPr>
            <a:solidFill>
              <a:schemeClr val="accent1"/>
            </a:solidFill>
            <a:ln>
              <a:noFill/>
            </a:ln>
            <a:effectLst/>
          </c:spPr>
          <c:invertIfNegative val="0"/>
          <c:cat>
            <c:numRef>
              <c:f>'Impact Factor'!$O$69:$O$79</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'Impact Factor'!$P$69:$P$79</c:f>
              <c:numCache>
                <c:formatCode>General</c:formatCode>
                <c:ptCount val="11"/>
                <c:pt idx="0">
                  <c:v>1</c:v>
                </c:pt>
                <c:pt idx="1">
                  <c:v>0</c:v>
                </c:pt>
                <c:pt idx="2">
                  <c:v>0</c:v>
                </c:pt>
                <c:pt idx="3">
                  <c:v>0</c:v>
                </c:pt>
                <c:pt idx="4">
                  <c:v>3</c:v>
                </c:pt>
                <c:pt idx="5">
                  <c:v>3</c:v>
                </c:pt>
                <c:pt idx="6">
                  <c:v>0</c:v>
                </c:pt>
                <c:pt idx="7">
                  <c:v>4</c:v>
                </c:pt>
                <c:pt idx="8">
                  <c:v>9</c:v>
                </c:pt>
                <c:pt idx="9">
                  <c:v>18</c:v>
                </c:pt>
                <c:pt idx="10">
                  <c:v>14</c:v>
                </c:pt>
              </c:numCache>
            </c:numRef>
          </c:val>
          <c:extLst>
            <c:ext xmlns:c16="http://schemas.microsoft.com/office/drawing/2014/chart" uri="{C3380CC4-5D6E-409C-BE32-E72D297353CC}">
              <c16:uniqueId val="{00000000-D8B1-9E4F-99FA-713E2A70B6BD}"/>
            </c:ext>
          </c:extLst>
        </c:ser>
        <c:dLbls>
          <c:showLegendKey val="0"/>
          <c:showVal val="0"/>
          <c:showCatName val="0"/>
          <c:showSerName val="0"/>
          <c:showPercent val="0"/>
          <c:showBubbleSize val="0"/>
        </c:dLbls>
        <c:gapWidth val="219"/>
        <c:overlap val="-27"/>
        <c:axId val="91861151"/>
        <c:axId val="92115199"/>
      </c:barChart>
      <c:catAx>
        <c:axId val="91861151"/>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dirty="0"/>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IT"/>
          </a:p>
        </c:txPr>
        <c:crossAx val="92115199"/>
        <c:crosses val="autoZero"/>
        <c:auto val="1"/>
        <c:lblAlgn val="ctr"/>
        <c:lblOffset val="100"/>
        <c:noMultiLvlLbl val="0"/>
      </c:catAx>
      <c:valAx>
        <c:axId val="921151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dirty="0"/>
                  <a:t>Publications</a:t>
                </a:r>
              </a:p>
            </c:rich>
          </c:tx>
          <c:layout>
            <c:manualLayout>
              <c:xMode val="edge"/>
              <c:yMode val="edge"/>
              <c:x val="9.7172207566116872E-2"/>
              <c:y val="0.1861257600440864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IT"/>
          </a:p>
        </c:txPr>
        <c:crossAx val="91861151"/>
        <c:crosses val="autoZero"/>
        <c:crossBetween val="between"/>
      </c:valAx>
      <c:spPr>
        <a:noFill/>
        <a:ln>
          <a:noFill/>
        </a:ln>
        <a:effectLst/>
      </c:spPr>
    </c:plotArea>
    <c:plotVisOnly val="1"/>
    <c:dispBlanksAs val="gap"/>
    <c:showDLblsOverMax val="0"/>
  </c:chart>
  <c:spPr>
    <a:noFill/>
    <a:ln>
      <a:noFill/>
    </a:ln>
    <a:effectLst/>
  </c:spPr>
  <c:txPr>
    <a:bodyPr/>
    <a:lstStyle/>
    <a:p>
      <a:pPr>
        <a:defRPr sz="1800" b="1" i="0" baseline="0"/>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7" name="Shape 187"/>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286836" latinLnBrk="0">
      <a:lnSpc>
        <a:spcPct val="117999"/>
      </a:lnSpc>
      <a:defRPr sz="1380" b="0" i="0">
        <a:latin typeface="Montserrat" pitchFamily="2" charset="77"/>
        <a:ea typeface="Helvetica Neue"/>
        <a:cs typeface="Helvetica Neue"/>
        <a:sym typeface="Helvetica Neue"/>
      </a:defRPr>
    </a:lvl1pPr>
    <a:lvl2pPr indent="143418" defTabSz="286836" latinLnBrk="0">
      <a:lnSpc>
        <a:spcPct val="117999"/>
      </a:lnSpc>
      <a:defRPr sz="1380">
        <a:latin typeface="Helvetica Neue"/>
        <a:ea typeface="Helvetica Neue"/>
        <a:cs typeface="Helvetica Neue"/>
        <a:sym typeface="Helvetica Neue"/>
      </a:defRPr>
    </a:lvl2pPr>
    <a:lvl3pPr indent="286836" defTabSz="286836" latinLnBrk="0">
      <a:lnSpc>
        <a:spcPct val="117999"/>
      </a:lnSpc>
      <a:defRPr sz="1380">
        <a:latin typeface="Helvetica Neue"/>
        <a:ea typeface="Helvetica Neue"/>
        <a:cs typeface="Helvetica Neue"/>
        <a:sym typeface="Helvetica Neue"/>
      </a:defRPr>
    </a:lvl3pPr>
    <a:lvl4pPr indent="430253" defTabSz="286836" latinLnBrk="0">
      <a:lnSpc>
        <a:spcPct val="117999"/>
      </a:lnSpc>
      <a:defRPr sz="1380">
        <a:latin typeface="Helvetica Neue"/>
        <a:ea typeface="Helvetica Neue"/>
        <a:cs typeface="Helvetica Neue"/>
        <a:sym typeface="Helvetica Neue"/>
      </a:defRPr>
    </a:lvl4pPr>
    <a:lvl5pPr indent="573671" defTabSz="286836" latinLnBrk="0">
      <a:lnSpc>
        <a:spcPct val="117999"/>
      </a:lnSpc>
      <a:defRPr sz="1380">
        <a:latin typeface="Helvetica Neue"/>
        <a:ea typeface="Helvetica Neue"/>
        <a:cs typeface="Helvetica Neue"/>
        <a:sym typeface="Helvetica Neue"/>
      </a:defRPr>
    </a:lvl5pPr>
    <a:lvl6pPr indent="717089" defTabSz="286836" latinLnBrk="0">
      <a:lnSpc>
        <a:spcPct val="117999"/>
      </a:lnSpc>
      <a:defRPr sz="1380">
        <a:latin typeface="Helvetica Neue"/>
        <a:ea typeface="Helvetica Neue"/>
        <a:cs typeface="Helvetica Neue"/>
        <a:sym typeface="Helvetica Neue"/>
      </a:defRPr>
    </a:lvl6pPr>
    <a:lvl7pPr indent="860506" defTabSz="286836" latinLnBrk="0">
      <a:lnSpc>
        <a:spcPct val="117999"/>
      </a:lnSpc>
      <a:defRPr sz="1380">
        <a:latin typeface="Helvetica Neue"/>
        <a:ea typeface="Helvetica Neue"/>
        <a:cs typeface="Helvetica Neue"/>
        <a:sym typeface="Helvetica Neue"/>
      </a:defRPr>
    </a:lvl7pPr>
    <a:lvl8pPr indent="1003925" defTabSz="286836" latinLnBrk="0">
      <a:lnSpc>
        <a:spcPct val="117999"/>
      </a:lnSpc>
      <a:defRPr sz="1380">
        <a:latin typeface="Helvetica Neue"/>
        <a:ea typeface="Helvetica Neue"/>
        <a:cs typeface="Helvetica Neue"/>
        <a:sym typeface="Helvetica Neue"/>
      </a:defRPr>
    </a:lvl8pPr>
    <a:lvl9pPr indent="1147342" defTabSz="286836" latinLnBrk="0">
      <a:lnSpc>
        <a:spcPct val="117999"/>
      </a:lnSpc>
      <a:defRPr sz="138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348085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4D5CAD9-553E-0740-A399-A9207F0843BC}" type="datetimeFigureOut">
              <a:rPr lang="en-IT" smtClean="0"/>
              <a:t>12/07/22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64575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4D5CAD9-553E-0740-A399-A9207F0843BC}" type="datetimeFigureOut">
              <a:rPr lang="en-IT" smtClean="0"/>
              <a:t>12/07/22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89379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4D5CAD9-553E-0740-A399-A9207F0843BC}" type="datetimeFigureOut">
              <a:rPr lang="en-IT" smtClean="0"/>
              <a:t>12/07/22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98283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8" y="77391"/>
            <a:ext cx="8243887" cy="985838"/>
          </a:xfrm>
        </p:spPr>
        <p:txBody>
          <a:bodyPr/>
          <a:lstStyle/>
          <a:p>
            <a:r>
              <a:rPr lang="en-US"/>
              <a:t>Click to edit Master title style</a:t>
            </a:r>
            <a:endParaRPr lang="it-IT"/>
          </a:p>
        </p:txBody>
      </p:sp>
      <p:sp>
        <p:nvSpPr>
          <p:cNvPr id="3" name="Content Placeholder 2"/>
          <p:cNvSpPr>
            <a:spLocks noGrp="1"/>
          </p:cNvSpPr>
          <p:nvPr>
            <p:ph sz="quarter" idx="1"/>
          </p:nvPr>
        </p:nvSpPr>
        <p:spPr>
          <a:xfrm>
            <a:off x="457200" y="1200156"/>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quarter" idx="2"/>
          </p:nvPr>
        </p:nvSpPr>
        <p:spPr>
          <a:xfrm>
            <a:off x="4648200" y="1200156"/>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Content Placeholder 4"/>
          <p:cNvSpPr>
            <a:spLocks noGrp="1"/>
          </p:cNvSpPr>
          <p:nvPr>
            <p:ph sz="quarter" idx="3"/>
          </p:nvPr>
        </p:nvSpPr>
        <p:spPr>
          <a:xfrm>
            <a:off x="457200" y="2927747"/>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Content Placeholder 5"/>
          <p:cNvSpPr>
            <a:spLocks noGrp="1"/>
          </p:cNvSpPr>
          <p:nvPr>
            <p:ph sz="quarter" idx="4"/>
          </p:nvPr>
        </p:nvSpPr>
        <p:spPr>
          <a:xfrm>
            <a:off x="4648200" y="2927747"/>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7"/>
          <p:cNvSpPr>
            <a:spLocks noGrp="1" noChangeArrowheads="1"/>
          </p:cNvSpPr>
          <p:nvPr>
            <p:ph type="dt" sz="half" idx="10"/>
          </p:nvPr>
        </p:nvSpPr>
        <p:spPr/>
        <p:txBody>
          <a:bodyPr/>
          <a:lstStyle>
            <a:lvl1pPr>
              <a:defRPr/>
            </a:lvl1pPr>
          </a:lstStyle>
          <a:p>
            <a:pPr defTabSz="685800">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defTabSz="685800">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a:lvl1pPr>
          </a:lstStyle>
          <a:p>
            <a:pPr defTabSz="685800">
              <a:defRPr/>
            </a:pPr>
            <a:fld id="{A552D75B-1515-46FD-A431-A79050BFAD1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0891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4D5CAD9-553E-0740-A399-A9207F0843BC}" type="datetimeFigureOut">
              <a:rPr lang="en-IT" smtClean="0"/>
              <a:t>12/07/22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971886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4D5CAD9-553E-0740-A399-A9207F0843BC}" type="datetimeFigureOut">
              <a:rPr lang="en-IT" smtClean="0"/>
              <a:t>12/07/22</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424252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4D5CAD9-553E-0740-A399-A9207F0843BC}" type="datetimeFigureOut">
              <a:rPr lang="en-IT" smtClean="0"/>
              <a:t>12/07/22</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8790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4D5CAD9-553E-0740-A399-A9207F0843BC}" type="datetimeFigureOut">
              <a:rPr lang="en-IT" smtClean="0"/>
              <a:t>12/07/22</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53971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4D5CAD9-553E-0740-A399-A9207F0843BC}" type="datetimeFigureOut">
              <a:rPr lang="en-IT" smtClean="0"/>
              <a:t>12/07/22</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61649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CAD9-553E-0740-A399-A9207F0843BC}" type="datetimeFigureOut">
              <a:rPr lang="en-IT" smtClean="0"/>
              <a:t>12/07/22</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59526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74D5CAD9-553E-0740-A399-A9207F0843BC}" type="datetimeFigureOut">
              <a:rPr lang="en-IT" smtClean="0"/>
              <a:t>12/07/22</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412527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74D5CAD9-553E-0740-A399-A9207F0843BC}" type="datetimeFigureOut">
              <a:rPr lang="en-IT" smtClean="0"/>
              <a:t>12/07/22</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23662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D5CAD9-553E-0740-A399-A9207F0843BC}" type="datetimeFigureOut">
              <a:rPr lang="en-IT" smtClean="0"/>
              <a:pPr/>
              <a:t>12/07/22</a:t>
            </a:fld>
            <a:endParaRPr lang="en-IT"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T"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IT" smtClean="0"/>
              <a:pPr/>
              <a:t>‹#›</a:t>
            </a:fld>
            <a:endParaRPr lang="en-IT" dirty="0"/>
          </a:p>
        </p:txBody>
      </p:sp>
    </p:spTree>
    <p:extLst>
      <p:ext uri="{BB962C8B-B14F-4D97-AF65-F5344CB8AC3E}">
        <p14:creationId xmlns:p14="http://schemas.microsoft.com/office/powerpoint/2010/main" val="8284908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chart" Target="../charts/chart4.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chart" Target="../charts/chart3.xml"/><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jpg"/><Relationship Id="rId3" Type="http://schemas.openxmlformats.org/officeDocument/2006/relationships/image" Target="../media/image24.jpeg"/><Relationship Id="rId21" Type="http://schemas.openxmlformats.org/officeDocument/2006/relationships/image" Target="../media/image42.jp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jpg"/><Relationship Id="rId2" Type="http://schemas.openxmlformats.org/officeDocument/2006/relationships/image" Target="../media/image23.jpeg"/><Relationship Id="rId16" Type="http://schemas.openxmlformats.org/officeDocument/2006/relationships/image" Target="../media/image37.JP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jpeg"/><Relationship Id="rId19" Type="http://schemas.openxmlformats.org/officeDocument/2006/relationships/image" Target="../media/image40.jp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0673"/>
          <a:stretch/>
        </p:blipFill>
        <p:spPr>
          <a:xfrm>
            <a:off x="2002247" y="1604492"/>
            <a:ext cx="1222439" cy="1316285"/>
          </a:xfrm>
          <a:prstGeom prst="rect">
            <a:avLst/>
          </a:prstGeom>
        </p:spPr>
      </p:pic>
      <p:pic>
        <p:nvPicPr>
          <p:cNvPr id="10" name="IMG_9844-small.jpg" descr="IMG_9844-small.jpg"/>
          <p:cNvPicPr>
            <a:picLocks noChangeAspect="1"/>
          </p:cNvPicPr>
          <p:nvPr/>
        </p:nvPicPr>
        <p:blipFill>
          <a:blip r:embed="rId3"/>
          <a:srcRect l="19070" t="26397" r="32149" b="22912"/>
          <a:stretch>
            <a:fillRect/>
          </a:stretch>
        </p:blipFill>
        <p:spPr>
          <a:xfrm>
            <a:off x="3371283" y="-12700"/>
            <a:ext cx="5767737" cy="3996146"/>
          </a:xfrm>
          <a:prstGeom prst="rect">
            <a:avLst/>
          </a:prstGeom>
          <a:ln w="12700">
            <a:miter lim="400000"/>
          </a:ln>
        </p:spPr>
      </p:pic>
      <p:sp>
        <p:nvSpPr>
          <p:cNvPr id="6" name="TextBox 5"/>
          <p:cNvSpPr txBox="1"/>
          <p:nvPr/>
        </p:nvSpPr>
        <p:spPr>
          <a:xfrm>
            <a:off x="1391332" y="2850760"/>
            <a:ext cx="1929631" cy="1220462"/>
          </a:xfrm>
          <a:prstGeom prst="rect">
            <a:avLst/>
          </a:prstGeom>
          <a:noFill/>
        </p:spPr>
        <p:txBody>
          <a:bodyPr wrap="none" rtlCol="0">
            <a:spAutoFit/>
          </a:bodyPr>
          <a:lstStyle/>
          <a:p>
            <a:pPr algn="r"/>
            <a:r>
              <a:rPr lang="en-US" sz="2531" spc="253" dirty="0">
                <a:solidFill>
                  <a:srgbClr val="0B1956"/>
                </a:solidFill>
                <a:latin typeface="Montserrat" pitchFamily="2" charset="77"/>
                <a:ea typeface="Montserrat" charset="0"/>
                <a:cs typeface="Calibri" panose="020F0502020204030204" pitchFamily="34" charset="0"/>
              </a:rPr>
              <a:t>SESAME</a:t>
            </a:r>
          </a:p>
          <a:p>
            <a:pPr algn="r"/>
            <a:r>
              <a:rPr lang="en-US" sz="1600" spc="337" dirty="0">
                <a:solidFill>
                  <a:srgbClr val="0B1956"/>
                </a:solidFill>
                <a:latin typeface="Montserrat" pitchFamily="2" charset="77"/>
                <a:ea typeface="Montserrat" charset="0"/>
                <a:cs typeface="Calibri" panose="020F0502020204030204" pitchFamily="34" charset="0"/>
              </a:rPr>
              <a:t>a Regional</a:t>
            </a:r>
          </a:p>
          <a:p>
            <a:pPr algn="r"/>
            <a:r>
              <a:rPr lang="en-US" sz="1600" spc="337" dirty="0">
                <a:solidFill>
                  <a:srgbClr val="0B1956"/>
                </a:solidFill>
                <a:latin typeface="Montserrat" pitchFamily="2" charset="77"/>
                <a:ea typeface="Montserrat" charset="0"/>
                <a:cs typeface="Calibri" panose="020F0502020204030204" pitchFamily="34" charset="0"/>
              </a:rPr>
              <a:t>Research</a:t>
            </a:r>
          </a:p>
          <a:p>
            <a:pPr algn="r"/>
            <a:r>
              <a:rPr lang="en-US" sz="1600" spc="337" dirty="0">
                <a:solidFill>
                  <a:srgbClr val="0B1956"/>
                </a:solidFill>
                <a:latin typeface="Montserrat" pitchFamily="2" charset="77"/>
                <a:ea typeface="Montserrat" charset="0"/>
                <a:cs typeface="Calibri" panose="020F0502020204030204" pitchFamily="34" charset="0"/>
              </a:rPr>
              <a:t>Opportunity</a:t>
            </a:r>
          </a:p>
        </p:txBody>
      </p:sp>
      <p:sp>
        <p:nvSpPr>
          <p:cNvPr id="3" name="TextBox 2">
            <a:extLst>
              <a:ext uri="{FF2B5EF4-FFF2-40B4-BE49-F238E27FC236}">
                <a16:creationId xmlns:a16="http://schemas.microsoft.com/office/drawing/2014/main" id="{4B019098-9651-4C40-A8E7-FEA5082667EA}"/>
              </a:ext>
            </a:extLst>
          </p:cNvPr>
          <p:cNvSpPr txBox="1"/>
          <p:nvPr/>
        </p:nvSpPr>
        <p:spPr>
          <a:xfrm>
            <a:off x="3324658" y="4170732"/>
            <a:ext cx="3434466" cy="676724"/>
          </a:xfrm>
          <a:prstGeom prst="rect">
            <a:avLst/>
          </a:prstGeom>
          <a:noFill/>
        </p:spPr>
        <p:txBody>
          <a:bodyPr wrap="square" rtlCol="0">
            <a:spAutoFit/>
          </a:bodyPr>
          <a:lstStyle/>
          <a:p>
            <a:r>
              <a:rPr lang="en-IT" sz="1266" spc="253" dirty="0">
                <a:solidFill>
                  <a:srgbClr val="0B1956"/>
                </a:solidFill>
                <a:latin typeface="Montserrat" pitchFamily="2" charset="77"/>
                <a:cs typeface="Calibri" panose="020F0502020204030204" pitchFamily="34" charset="0"/>
              </a:rPr>
              <a:t>Andrea Lausi</a:t>
            </a:r>
          </a:p>
          <a:p>
            <a:r>
              <a:rPr lang="en-IT" sz="1266" spc="253" dirty="0">
                <a:solidFill>
                  <a:srgbClr val="0B1956"/>
                </a:solidFill>
                <a:latin typeface="Montserrat" pitchFamily="2" charset="77"/>
                <a:cs typeface="Calibri" panose="020F0502020204030204" pitchFamily="34" charset="0"/>
              </a:rPr>
              <a:t>SESAME Scientific Director</a:t>
            </a:r>
          </a:p>
          <a:p>
            <a:r>
              <a:rPr lang="en-GB" sz="1266" spc="253" dirty="0">
                <a:solidFill>
                  <a:srgbClr val="0B1956"/>
                </a:solidFill>
                <a:latin typeface="Montserrat" pitchFamily="2" charset="77"/>
                <a:cs typeface="Calibri" panose="020F0502020204030204" pitchFamily="34" charset="0"/>
              </a:rPr>
              <a:t>a</a:t>
            </a:r>
            <a:r>
              <a:rPr lang="en-IT" sz="1266" spc="253" dirty="0">
                <a:solidFill>
                  <a:srgbClr val="0B1956"/>
                </a:solidFill>
                <a:latin typeface="Montserrat" pitchFamily="2" charset="77"/>
                <a:cs typeface="Calibri" panose="020F0502020204030204" pitchFamily="34" charset="0"/>
              </a:rPr>
              <a:t>ndrea.lausi@sesame.org.jo</a:t>
            </a:r>
          </a:p>
        </p:txBody>
      </p:sp>
    </p:spTree>
    <p:extLst>
      <p:ext uri="{BB962C8B-B14F-4D97-AF65-F5344CB8AC3E}">
        <p14:creationId xmlns:p14="http://schemas.microsoft.com/office/powerpoint/2010/main" val="134913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t takes a village to build a synchrotron source….">
            <a:extLst>
              <a:ext uri="{FF2B5EF4-FFF2-40B4-BE49-F238E27FC236}">
                <a16:creationId xmlns:a16="http://schemas.microsoft.com/office/drawing/2014/main" id="{F6386FBA-531C-DD4D-B611-C0472BAAD4A1}"/>
              </a:ext>
            </a:extLst>
          </p:cNvPr>
          <p:cNvSpPr txBox="1"/>
          <p:nvPr/>
        </p:nvSpPr>
        <p:spPr>
          <a:xfrm>
            <a:off x="170934" y="208870"/>
            <a:ext cx="2654504" cy="736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b="1">
                <a:solidFill>
                  <a:srgbClr val="FF2600"/>
                </a:solidFill>
                <a:latin typeface="Helvetica"/>
                <a:ea typeface="Helvetica"/>
                <a:cs typeface="Helvetica"/>
                <a:sym typeface="Helvetica"/>
              </a:defRPr>
            </a:lvl1pPr>
          </a:lstStyle>
          <a:p>
            <a:r>
              <a:rPr lang="en-GB" sz="1477" b="0" dirty="0">
                <a:solidFill>
                  <a:schemeClr val="tx1"/>
                </a:solidFill>
                <a:latin typeface="Calibri" panose="020F0502020204030204" pitchFamily="34" charset="0"/>
                <a:cs typeface="Calibri" panose="020F0502020204030204" pitchFamily="34" charset="0"/>
              </a:rPr>
              <a:t>SESAME received much support from non-members. </a:t>
            </a:r>
          </a:p>
          <a:p>
            <a:r>
              <a:rPr lang="en-GB" sz="1477" b="0" dirty="0">
                <a:solidFill>
                  <a:schemeClr val="tx1"/>
                </a:solidFill>
                <a:latin typeface="Calibri" panose="020F0502020204030204" pitchFamily="34" charset="0"/>
                <a:cs typeface="Calibri" panose="020F0502020204030204" pitchFamily="34" charset="0"/>
              </a:rPr>
              <a:t>Examples are…</a:t>
            </a:r>
            <a:endParaRPr sz="1477" b="0" dirty="0">
              <a:solidFill>
                <a:schemeClr val="tx1"/>
              </a:solidFill>
              <a:latin typeface="Calibri" panose="020F0502020204030204" pitchFamily="34" charset="0"/>
              <a:cs typeface="Calibri" panose="020F0502020204030204" pitchFamily="34" charset="0"/>
            </a:endParaRPr>
          </a:p>
        </p:txBody>
      </p:sp>
      <p:sp>
        <p:nvSpPr>
          <p:cNvPr id="48" name="Slide Number">
            <a:extLst>
              <a:ext uri="{FF2B5EF4-FFF2-40B4-BE49-F238E27FC236}">
                <a16:creationId xmlns:a16="http://schemas.microsoft.com/office/drawing/2014/main" id="{6256A98C-3E34-8149-BDF2-86FC5AF0FBA6}"/>
              </a:ext>
            </a:extLst>
          </p:cNvPr>
          <p:cNvSpPr txBox="1">
            <a:spLocks noGrp="1"/>
          </p:cNvSpPr>
          <p:nvPr>
            <p:ph type="sldNum" sz="quarter" idx="12"/>
          </p:nvPr>
        </p:nvSpPr>
        <p:spPr>
          <a:xfrm>
            <a:off x="5986463" y="4767264"/>
            <a:ext cx="1543050" cy="273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844">
                <a:latin typeface="Calibri" panose="020F0502020204030204" pitchFamily="34" charset="0"/>
                <a:cs typeface="Calibri" panose="020F0502020204030204" pitchFamily="34" charset="0"/>
              </a:rPr>
              <a:t>10</a:t>
            </a:fld>
            <a:endParaRPr sz="844">
              <a:latin typeface="Calibri" panose="020F0502020204030204" pitchFamily="34" charset="0"/>
              <a:cs typeface="Calibri" panose="020F0502020204030204" pitchFamily="34" charset="0"/>
            </a:endParaRPr>
          </a:p>
        </p:txBody>
      </p:sp>
      <p:pic>
        <p:nvPicPr>
          <p:cNvPr id="49" name="IMG_5743-small.jpg" descr="IMG_5743-small.jpg">
            <a:extLst>
              <a:ext uri="{FF2B5EF4-FFF2-40B4-BE49-F238E27FC236}">
                <a16:creationId xmlns:a16="http://schemas.microsoft.com/office/drawing/2014/main" id="{8EED9A19-3450-064A-91DB-59AC7C2A5899}"/>
              </a:ext>
            </a:extLst>
          </p:cNvPr>
          <p:cNvPicPr>
            <a:picLocks noChangeAspect="1"/>
          </p:cNvPicPr>
          <p:nvPr/>
        </p:nvPicPr>
        <p:blipFill rotWithShape="1">
          <a:blip r:embed="rId2"/>
          <a:srcRect b="13387"/>
          <a:stretch/>
        </p:blipFill>
        <p:spPr>
          <a:xfrm>
            <a:off x="4897702" y="2658684"/>
            <a:ext cx="4246298" cy="2491698"/>
          </a:xfrm>
          <a:prstGeom prst="rect">
            <a:avLst/>
          </a:prstGeom>
          <a:ln w="12700">
            <a:miter lim="400000"/>
          </a:ln>
        </p:spPr>
      </p:pic>
      <p:sp>
        <p:nvSpPr>
          <p:cNvPr id="51" name="TextBox 50">
            <a:extLst>
              <a:ext uri="{FF2B5EF4-FFF2-40B4-BE49-F238E27FC236}">
                <a16:creationId xmlns:a16="http://schemas.microsoft.com/office/drawing/2014/main" id="{2A224CCB-BA5D-904C-ABEF-6DB9BEA364B1}"/>
              </a:ext>
            </a:extLst>
          </p:cNvPr>
          <p:cNvSpPr txBox="1"/>
          <p:nvPr/>
        </p:nvSpPr>
        <p:spPr>
          <a:xfrm>
            <a:off x="6715635" y="4767263"/>
            <a:ext cx="1695483" cy="222240"/>
          </a:xfrm>
          <a:prstGeom prst="rect">
            <a:avLst/>
          </a:prstGeom>
          <a:noFill/>
        </p:spPr>
        <p:txBody>
          <a:bodyPr wrap="square">
            <a:spAutoFit/>
          </a:bodyPr>
          <a:lstStyle/>
          <a:p>
            <a:pPr>
              <a:defRPr sz="4300" b="1">
                <a:solidFill>
                  <a:srgbClr val="2F4C8A"/>
                </a:solidFill>
                <a:uFill>
                  <a:solidFill>
                    <a:srgbClr val="0433FF"/>
                  </a:solidFill>
                </a:uFill>
                <a:latin typeface="+mj-lt"/>
                <a:ea typeface="+mj-ea"/>
                <a:cs typeface="+mj-cs"/>
                <a:sym typeface="Helvetica"/>
              </a:defRPr>
            </a:pPr>
            <a:r>
              <a:rPr lang="en-GB" sz="844" dirty="0">
                <a:solidFill>
                  <a:schemeClr val="bg1"/>
                </a:solidFill>
                <a:latin typeface="Calibri" panose="020F0502020204030204" pitchFamily="34" charset="0"/>
                <a:cs typeface="Calibri" panose="020F0502020204030204" pitchFamily="34" charset="0"/>
              </a:rPr>
              <a:t>The 4 RF Cavities (I)</a:t>
            </a:r>
            <a:endParaRPr lang="en-IT" sz="844" dirty="0">
              <a:solidFill>
                <a:schemeClr val="bg1"/>
              </a:solidFill>
              <a:latin typeface="Calibri" panose="020F0502020204030204" pitchFamily="34" charset="0"/>
              <a:cs typeface="Calibri" panose="020F0502020204030204" pitchFamily="34" charset="0"/>
            </a:endParaRPr>
          </a:p>
        </p:txBody>
      </p:sp>
      <p:sp>
        <p:nvSpPr>
          <p:cNvPr id="52" name="Content Placeholder 2">
            <a:extLst>
              <a:ext uri="{FF2B5EF4-FFF2-40B4-BE49-F238E27FC236}">
                <a16:creationId xmlns:a16="http://schemas.microsoft.com/office/drawing/2014/main" id="{69137D56-FD29-F94C-AB4C-57B33B9BADB9}"/>
              </a:ext>
            </a:extLst>
          </p:cNvPr>
          <p:cNvSpPr txBox="1">
            <a:spLocks/>
          </p:cNvSpPr>
          <p:nvPr/>
        </p:nvSpPr>
        <p:spPr>
          <a:xfrm flipH="1">
            <a:off x="1789242" y="-265726"/>
            <a:ext cx="24110" cy="24110"/>
          </a:xfrm>
          <a:prstGeom prst="rect">
            <a:avLst/>
          </a:prstGeom>
        </p:spPr>
        <p:txBody>
          <a:bodyPr/>
          <a:lst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indent="0" algn="ctr" defTabSz="245915">
              <a:spcBef>
                <a:spcPts val="0"/>
              </a:spcBef>
              <a:buNone/>
              <a:defRPr b="1">
                <a:solidFill>
                  <a:schemeClr val="accent6"/>
                </a:solidFill>
                <a:uFill>
                  <a:solidFill>
                    <a:srgbClr val="0433FF"/>
                  </a:solidFill>
                </a:uFill>
                <a:latin typeface="+mj-lt"/>
                <a:ea typeface="+mj-ea"/>
                <a:cs typeface="+mj-cs"/>
                <a:sym typeface="Helvetica"/>
              </a:defRPr>
            </a:pPr>
            <a:endParaRPr lang="en-GB" sz="844" b="1" dirty="0">
              <a:solidFill>
                <a:schemeClr val="accent6"/>
              </a:solidFill>
              <a:uFill>
                <a:solidFill>
                  <a:srgbClr val="0433FF"/>
                </a:solidFill>
              </a:uFill>
              <a:latin typeface="Calibri" panose="020F0502020204030204" pitchFamily="34" charset="0"/>
              <a:ea typeface="+mj-ea"/>
              <a:cs typeface="Calibri" panose="020F0502020204030204" pitchFamily="34" charset="0"/>
              <a:sym typeface="Helvetica"/>
            </a:endParaRPr>
          </a:p>
        </p:txBody>
      </p:sp>
      <p:pic>
        <p:nvPicPr>
          <p:cNvPr id="53" name="Picture 2" descr="Picture 2">
            <a:extLst>
              <a:ext uri="{FF2B5EF4-FFF2-40B4-BE49-F238E27FC236}">
                <a16:creationId xmlns:a16="http://schemas.microsoft.com/office/drawing/2014/main" id="{8677FE42-F5C4-2B40-9DA6-297C6A8DA330}"/>
              </a:ext>
            </a:extLst>
          </p:cNvPr>
          <p:cNvPicPr>
            <a:picLocks noChangeAspect="1"/>
          </p:cNvPicPr>
          <p:nvPr/>
        </p:nvPicPr>
        <p:blipFill rotWithShape="1">
          <a:blip r:embed="rId3"/>
          <a:srcRect t="41237"/>
          <a:stretch/>
        </p:blipFill>
        <p:spPr>
          <a:xfrm flipH="1">
            <a:off x="3166869" y="-1"/>
            <a:ext cx="3215185" cy="1200435"/>
          </a:xfrm>
          <a:prstGeom prst="rect">
            <a:avLst/>
          </a:prstGeom>
          <a:ln w="12700">
            <a:miter lim="400000"/>
          </a:ln>
        </p:spPr>
      </p:pic>
      <p:sp>
        <p:nvSpPr>
          <p:cNvPr id="55" name="TextBox 54">
            <a:extLst>
              <a:ext uri="{FF2B5EF4-FFF2-40B4-BE49-F238E27FC236}">
                <a16:creationId xmlns:a16="http://schemas.microsoft.com/office/drawing/2014/main" id="{0485972B-A677-2E48-AED7-208FD5EB3BCD}"/>
              </a:ext>
            </a:extLst>
          </p:cNvPr>
          <p:cNvSpPr txBox="1"/>
          <p:nvPr/>
        </p:nvSpPr>
        <p:spPr>
          <a:xfrm>
            <a:off x="3308039" y="80771"/>
            <a:ext cx="2993303" cy="256198"/>
          </a:xfrm>
          <a:prstGeom prst="rect">
            <a:avLst/>
          </a:prstGeom>
          <a:noFill/>
        </p:spPr>
        <p:txBody>
          <a:bodyPr wrap="square">
            <a:spAutoFit/>
          </a:bodyPr>
          <a:lstStyle/>
          <a:p>
            <a:pPr defTabSz="245915">
              <a:defRPr b="1">
                <a:solidFill>
                  <a:schemeClr val="accent6"/>
                </a:solidFill>
                <a:uFill>
                  <a:solidFill>
                    <a:srgbClr val="0433FF"/>
                  </a:solidFill>
                </a:uFill>
                <a:latin typeface="+mj-lt"/>
                <a:ea typeface="+mj-ea"/>
                <a:cs typeface="+mj-cs"/>
                <a:sym typeface="Helvetica"/>
              </a:defRPr>
            </a:pPr>
            <a:r>
              <a:rPr lang="en-GB" sz="844" dirty="0">
                <a:solidFill>
                  <a:schemeClr val="bg1"/>
                </a:solidFill>
                <a:latin typeface="Calibri" panose="020F0502020204030204" pitchFamily="34" charset="0"/>
                <a:cs typeface="Calibri" panose="020F0502020204030204" pitchFamily="34" charset="0"/>
              </a:rPr>
              <a:t>Solar Power Plant (EU)</a:t>
            </a:r>
          </a:p>
        </p:txBody>
      </p:sp>
      <p:grpSp>
        <p:nvGrpSpPr>
          <p:cNvPr id="70" name="Group 69">
            <a:extLst>
              <a:ext uri="{FF2B5EF4-FFF2-40B4-BE49-F238E27FC236}">
                <a16:creationId xmlns:a16="http://schemas.microsoft.com/office/drawing/2014/main" id="{51772F89-F922-3C4D-9C69-EC0D97217505}"/>
              </a:ext>
            </a:extLst>
          </p:cNvPr>
          <p:cNvGrpSpPr/>
          <p:nvPr/>
        </p:nvGrpSpPr>
        <p:grpSpPr>
          <a:xfrm>
            <a:off x="5955103" y="-3592"/>
            <a:ext cx="3215185" cy="2662276"/>
            <a:chOff x="5940057" y="1280369"/>
            <a:chExt cx="3658793" cy="2519670"/>
          </a:xfrm>
        </p:grpSpPr>
        <p:pic>
          <p:nvPicPr>
            <p:cNvPr id="56" name="0d0b30cd-eb1a-412d-88ea-b708af10e183" descr="0d0b30cd-eb1a-412d-88ea-b708af10e183">
              <a:extLst>
                <a:ext uri="{FF2B5EF4-FFF2-40B4-BE49-F238E27FC236}">
                  <a16:creationId xmlns:a16="http://schemas.microsoft.com/office/drawing/2014/main" id="{DCE73A85-7F9C-1044-90D5-053DB39A9815}"/>
                </a:ext>
              </a:extLst>
            </p:cNvPr>
            <p:cNvPicPr>
              <a:picLocks noChangeAspect="1"/>
            </p:cNvPicPr>
            <p:nvPr/>
          </p:nvPicPr>
          <p:blipFill>
            <a:blip r:embed="rId4"/>
            <a:srcRect l="8667" b="16137"/>
            <a:stretch>
              <a:fillRect/>
            </a:stretch>
          </p:blipFill>
          <p:spPr>
            <a:xfrm>
              <a:off x="5940057" y="1280369"/>
              <a:ext cx="3658793" cy="2519670"/>
            </a:xfrm>
            <a:prstGeom prst="rect">
              <a:avLst/>
            </a:prstGeom>
            <a:ln w="12700">
              <a:miter lim="400000"/>
            </a:ln>
          </p:spPr>
        </p:pic>
        <p:sp>
          <p:nvSpPr>
            <p:cNvPr id="58" name="TextBox 57">
              <a:extLst>
                <a:ext uri="{FF2B5EF4-FFF2-40B4-BE49-F238E27FC236}">
                  <a16:creationId xmlns:a16="http://schemas.microsoft.com/office/drawing/2014/main" id="{953C001E-D3EA-3C4D-903B-5A44C62097F4}"/>
                </a:ext>
              </a:extLst>
            </p:cNvPr>
            <p:cNvSpPr txBox="1"/>
            <p:nvPr/>
          </p:nvSpPr>
          <p:spPr>
            <a:xfrm>
              <a:off x="6217385" y="1351468"/>
              <a:ext cx="2926079" cy="306217"/>
            </a:xfrm>
            <a:prstGeom prst="rect">
              <a:avLst/>
            </a:prstGeom>
            <a:noFill/>
          </p:spPr>
          <p:txBody>
            <a:bodyPr wrap="square">
              <a:spAutoFit/>
            </a:bodyPr>
            <a:lstStyle/>
            <a:p>
              <a:r>
                <a:rPr lang="en-GB" sz="844" dirty="0">
                  <a:solidFill>
                    <a:schemeClr val="bg1"/>
                  </a:solidFill>
                  <a:latin typeface="Calibri" panose="020F0502020204030204" pitchFamily="34" charset="0"/>
                  <a:cs typeface="Calibri" panose="020F0502020204030204" pitchFamily="34" charset="0"/>
                </a:rPr>
                <a:t>Sergio </a:t>
              </a:r>
              <a:r>
                <a:rPr lang="en-GB" sz="844" dirty="0" err="1">
                  <a:solidFill>
                    <a:schemeClr val="bg1"/>
                  </a:solidFill>
                  <a:latin typeface="Calibri" panose="020F0502020204030204" pitchFamily="34" charset="0"/>
                  <a:cs typeface="Calibri" panose="020F0502020204030204" pitchFamily="34" charset="0"/>
                </a:rPr>
                <a:t>Fubini</a:t>
              </a:r>
              <a:r>
                <a:rPr lang="en-GB" sz="844" dirty="0">
                  <a:solidFill>
                    <a:schemeClr val="bg1"/>
                  </a:solidFill>
                  <a:latin typeface="Calibri" panose="020F0502020204030204" pitchFamily="34" charset="0"/>
                  <a:cs typeface="Calibri" panose="020F0502020204030204" pitchFamily="34" charset="0"/>
                </a:rPr>
                <a:t> Guest-House (I)</a:t>
              </a:r>
              <a:endParaRPr lang="en-IT" sz="844" dirty="0">
                <a:solidFill>
                  <a:schemeClr val="bg1"/>
                </a:solidFill>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D741C7B7-0FC3-3D46-B511-7DA46967C473}"/>
              </a:ext>
            </a:extLst>
          </p:cNvPr>
          <p:cNvGrpSpPr/>
          <p:nvPr/>
        </p:nvGrpSpPr>
        <p:grpSpPr>
          <a:xfrm>
            <a:off x="0" y="1192243"/>
            <a:ext cx="3350816" cy="2433359"/>
            <a:chOff x="448207" y="3058588"/>
            <a:chExt cx="4916747" cy="2765670"/>
          </a:xfrm>
        </p:grpSpPr>
        <p:pic>
          <p:nvPicPr>
            <p:cNvPr id="63" name="image28.jpeg" descr="image28.jpeg">
              <a:extLst>
                <a:ext uri="{FF2B5EF4-FFF2-40B4-BE49-F238E27FC236}">
                  <a16:creationId xmlns:a16="http://schemas.microsoft.com/office/drawing/2014/main" id="{A073AB91-8F95-5243-89E4-A7AF82A0EBDE}"/>
                </a:ext>
              </a:extLst>
            </p:cNvPr>
            <p:cNvPicPr>
              <a:picLocks noChangeAspect="1"/>
            </p:cNvPicPr>
            <p:nvPr/>
          </p:nvPicPr>
          <p:blipFill>
            <a:blip r:embed="rId5"/>
            <a:stretch>
              <a:fillRect/>
            </a:stretch>
          </p:blipFill>
          <p:spPr>
            <a:xfrm>
              <a:off x="448207" y="3058588"/>
              <a:ext cx="4916747" cy="2765670"/>
            </a:xfrm>
            <a:prstGeom prst="rect">
              <a:avLst/>
            </a:prstGeom>
            <a:ln w="12700">
              <a:miter lim="400000"/>
            </a:ln>
          </p:spPr>
        </p:pic>
        <p:sp>
          <p:nvSpPr>
            <p:cNvPr id="64" name="Optical Components Installed during Hutch Installation">
              <a:extLst>
                <a:ext uri="{FF2B5EF4-FFF2-40B4-BE49-F238E27FC236}">
                  <a16:creationId xmlns:a16="http://schemas.microsoft.com/office/drawing/2014/main" id="{99F83103-4DD3-184C-BCCA-EC0515CA495C}"/>
                </a:ext>
              </a:extLst>
            </p:cNvPr>
            <p:cNvSpPr txBox="1"/>
            <p:nvPr/>
          </p:nvSpPr>
          <p:spPr>
            <a:xfrm>
              <a:off x="699023" y="5427445"/>
              <a:ext cx="3372795" cy="230806"/>
            </a:xfrm>
            <a:prstGeom prst="rect">
              <a:avLst/>
            </a:prstGeom>
            <a:ln w="12700">
              <a:miter lim="400000"/>
            </a:ln>
            <a:extLst>
              <a:ext uri="{C572A759-6A51-4108-AA02-DFA0A04FC94B}">
                <ma14:wrappingTextBoxFlag xmlns:ma14="http://schemas.microsoft.com/office/mac/drawingml/2011/main" xmlns="" val="1"/>
              </a:ext>
            </a:extLst>
          </p:spPr>
          <p:txBody>
            <a:bodyPr wrap="square" lIns="20092" tIns="20092" rIns="20092" bIns="20092" anchor="ctr">
              <a:spAutoFit/>
            </a:bodyPr>
            <a:lstStyle>
              <a:lvl1pPr algn="ctr" defTabSz="914400">
                <a:defRPr sz="3400" b="1">
                  <a:uFill>
                    <a:solidFill>
                      <a:srgbClr val="000000"/>
                    </a:solidFill>
                  </a:uFill>
                  <a:latin typeface="+mj-lt"/>
                  <a:ea typeface="+mj-ea"/>
                  <a:cs typeface="+mj-cs"/>
                  <a:sym typeface="Helvetica"/>
                </a:defRPr>
              </a:lvl1pPr>
            </a:lstStyle>
            <a:p>
              <a:pPr algn="l">
                <a:defRPr sz="1800" b="0">
                  <a:uFillTx/>
                  <a:latin typeface="Calibri"/>
                  <a:ea typeface="Calibri"/>
                  <a:cs typeface="Calibri"/>
                  <a:sym typeface="Calibri"/>
                </a:defRPr>
              </a:pPr>
              <a:r>
                <a:rPr lang="en-GB" sz="844" dirty="0" err="1">
                  <a:solidFill>
                    <a:schemeClr val="bg1"/>
                  </a:solidFill>
                  <a:latin typeface="Calibri" panose="020F0502020204030204" pitchFamily="34" charset="0"/>
                  <a:cs typeface="Calibri" panose="020F0502020204030204" pitchFamily="34" charset="0"/>
                  <a:sym typeface="Calibri"/>
                </a:rPr>
                <a:t>Rossendorf</a:t>
              </a:r>
              <a:r>
                <a:rPr lang="en-GB" sz="844" dirty="0">
                  <a:solidFill>
                    <a:schemeClr val="bg1"/>
                  </a:solidFill>
                  <a:latin typeface="Calibri" panose="020F0502020204030204" pitchFamily="34" charset="0"/>
                  <a:cs typeface="Calibri" panose="020F0502020204030204" pitchFamily="34" charset="0"/>
                  <a:sym typeface="Calibri"/>
                </a:rPr>
                <a:t> Beamline (D)</a:t>
              </a:r>
              <a:endParaRPr sz="844" dirty="0">
                <a:solidFill>
                  <a:schemeClr val="bg1"/>
                </a:solidFill>
                <a:latin typeface="Calibri" panose="020F0502020204030204" pitchFamily="34" charset="0"/>
                <a:cs typeface="Calibri" panose="020F0502020204030204" pitchFamily="34" charset="0"/>
              </a:endParaRPr>
            </a:p>
          </p:txBody>
        </p:sp>
      </p:grpSp>
      <p:pic>
        <p:nvPicPr>
          <p:cNvPr id="66" name="Picture 8" descr="Picture 8">
            <a:extLst>
              <a:ext uri="{FF2B5EF4-FFF2-40B4-BE49-F238E27FC236}">
                <a16:creationId xmlns:a16="http://schemas.microsoft.com/office/drawing/2014/main" id="{0D63FFE7-15C1-6F41-B5E8-0266FBDE5D1F}"/>
              </a:ext>
            </a:extLst>
          </p:cNvPr>
          <p:cNvPicPr>
            <a:picLocks noChangeAspect="1"/>
          </p:cNvPicPr>
          <p:nvPr/>
        </p:nvPicPr>
        <p:blipFill>
          <a:blip r:embed="rId6"/>
          <a:stretch>
            <a:fillRect/>
          </a:stretch>
        </p:blipFill>
        <p:spPr>
          <a:xfrm>
            <a:off x="-5474" y="3301491"/>
            <a:ext cx="4950008" cy="1921922"/>
          </a:xfrm>
          <a:prstGeom prst="rect">
            <a:avLst/>
          </a:prstGeom>
          <a:ln w="12700">
            <a:miter lim="400000"/>
          </a:ln>
        </p:spPr>
      </p:pic>
      <p:sp>
        <p:nvSpPr>
          <p:cNvPr id="65" name="Shape 240">
            <a:extLst>
              <a:ext uri="{FF2B5EF4-FFF2-40B4-BE49-F238E27FC236}">
                <a16:creationId xmlns:a16="http://schemas.microsoft.com/office/drawing/2014/main" id="{DF45A668-CF53-6244-9959-A0CE81E22EAF}"/>
              </a:ext>
            </a:extLst>
          </p:cNvPr>
          <p:cNvSpPr txBox="1"/>
          <p:nvPr/>
        </p:nvSpPr>
        <p:spPr>
          <a:xfrm>
            <a:off x="1820972" y="4745410"/>
            <a:ext cx="2542287" cy="199155"/>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89" rIns="34289" bIns="34289">
            <a:spAutoFit/>
          </a:bodyPr>
          <a:lstStyle/>
          <a:p>
            <a:pPr defTabSz="342876">
              <a:defRPr sz="3800"/>
            </a:pPr>
            <a:r>
              <a:rPr sz="844" dirty="0">
                <a:solidFill>
                  <a:schemeClr val="bg1"/>
                </a:solidFill>
                <a:latin typeface="Calibri" panose="020F0502020204030204" pitchFamily="34" charset="0"/>
                <a:cs typeface="Calibri" panose="020F0502020204030204" pitchFamily="34" charset="0"/>
              </a:rPr>
              <a:t>Material Science Beamline </a:t>
            </a:r>
            <a:r>
              <a:rPr lang="it-IT" sz="844" dirty="0">
                <a:solidFill>
                  <a:schemeClr val="bg1"/>
                </a:solidFill>
                <a:latin typeface="Calibri" panose="020F0502020204030204" pitchFamily="34" charset="0"/>
                <a:cs typeface="Calibri" panose="020F0502020204030204" pitchFamily="34" charset="0"/>
              </a:rPr>
              <a:t>(CH)</a:t>
            </a:r>
            <a:endParaRPr sz="844" dirty="0">
              <a:solidFill>
                <a:schemeClr val="bg1"/>
              </a:solidFill>
              <a:latin typeface="Calibri" panose="020F050202020403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0AE949B0-DAD1-CA4A-B86D-B11F87F8686A}"/>
              </a:ext>
            </a:extLst>
          </p:cNvPr>
          <p:cNvPicPr>
            <a:picLocks noChangeAspect="1"/>
          </p:cNvPicPr>
          <p:nvPr/>
        </p:nvPicPr>
        <p:blipFill rotWithShape="1">
          <a:blip r:embed="rId7">
            <a:extLst>
              <a:ext uri="{28A0092B-C50C-407E-A947-70E740481C1C}">
                <a14:useLocalDpi xmlns:a14="http://schemas.microsoft.com/office/drawing/2010/main" val="0"/>
              </a:ext>
            </a:extLst>
          </a:blip>
          <a:srcRect l="40266" t="5945" r="310" b="-642"/>
          <a:stretch/>
        </p:blipFill>
        <p:spPr>
          <a:xfrm>
            <a:off x="7247675" y="1679255"/>
            <a:ext cx="1893126" cy="2058672"/>
          </a:xfrm>
          <a:prstGeom prst="rect">
            <a:avLst/>
          </a:prstGeom>
        </p:spPr>
      </p:pic>
      <p:sp>
        <p:nvSpPr>
          <p:cNvPr id="68" name="TextBox 67">
            <a:extLst>
              <a:ext uri="{FF2B5EF4-FFF2-40B4-BE49-F238E27FC236}">
                <a16:creationId xmlns:a16="http://schemas.microsoft.com/office/drawing/2014/main" id="{3A4C92EF-EF38-A144-A968-59D57F81F3B4}"/>
              </a:ext>
            </a:extLst>
          </p:cNvPr>
          <p:cNvSpPr txBox="1"/>
          <p:nvPr/>
        </p:nvSpPr>
        <p:spPr>
          <a:xfrm>
            <a:off x="7816113" y="3232593"/>
            <a:ext cx="1285654" cy="352148"/>
          </a:xfrm>
          <a:prstGeom prst="rect">
            <a:avLst/>
          </a:prstGeom>
          <a:noFill/>
        </p:spPr>
        <p:txBody>
          <a:bodyPr wrap="square" rtlCol="0">
            <a:spAutoFit/>
          </a:bodyPr>
          <a:lstStyle/>
          <a:p>
            <a:pPr algn="r"/>
            <a:r>
              <a:rPr lang="en-GB" sz="844" dirty="0">
                <a:solidFill>
                  <a:schemeClr val="bg1"/>
                </a:solidFill>
                <a:latin typeface="Calibri" panose="020F0502020204030204" pitchFamily="34" charset="0"/>
                <a:cs typeface="Calibri" panose="020F0502020204030204" pitchFamily="34" charset="0"/>
              </a:rPr>
              <a:t>XAFS/XRF Monochromator (UK)</a:t>
            </a:r>
            <a:endParaRPr lang="en-US" sz="844" dirty="0">
              <a:solidFill>
                <a:schemeClr val="bg1"/>
              </a:solidFill>
              <a:latin typeface="Calibri" panose="020F0502020204030204" pitchFamily="34" charset="0"/>
              <a:cs typeface="Calibri" panose="020F0502020204030204" pitchFamily="34" charset="0"/>
            </a:endParaRPr>
          </a:p>
        </p:txBody>
      </p:sp>
      <p:grpSp>
        <p:nvGrpSpPr>
          <p:cNvPr id="74" name="Group 73">
            <a:extLst>
              <a:ext uri="{FF2B5EF4-FFF2-40B4-BE49-F238E27FC236}">
                <a16:creationId xmlns:a16="http://schemas.microsoft.com/office/drawing/2014/main" id="{A439D915-2071-574F-BD9F-86622E9CAA68}"/>
              </a:ext>
            </a:extLst>
          </p:cNvPr>
          <p:cNvGrpSpPr/>
          <p:nvPr/>
        </p:nvGrpSpPr>
        <p:grpSpPr>
          <a:xfrm>
            <a:off x="3304267" y="1135729"/>
            <a:ext cx="2693613" cy="2602198"/>
            <a:chOff x="4936931" y="2857714"/>
            <a:chExt cx="4367651" cy="4368690"/>
          </a:xfrm>
        </p:grpSpPr>
        <p:pic>
          <p:nvPicPr>
            <p:cNvPr id="75" name="Picture 74">
              <a:extLst>
                <a:ext uri="{FF2B5EF4-FFF2-40B4-BE49-F238E27FC236}">
                  <a16:creationId xmlns:a16="http://schemas.microsoft.com/office/drawing/2014/main" id="{29AA86EF-2595-294F-A0F3-8AA28750C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4" b="9994"/>
            <a:stretch/>
          </p:blipFill>
          <p:spPr>
            <a:xfrm>
              <a:off x="4936931" y="2857714"/>
              <a:ext cx="4367651" cy="4368690"/>
            </a:xfrm>
            <a:prstGeom prst="rect">
              <a:avLst/>
            </a:prstGeom>
            <a:noFill/>
            <a:ln>
              <a:noFill/>
            </a:ln>
          </p:spPr>
        </p:pic>
        <p:sp>
          <p:nvSpPr>
            <p:cNvPr id="76" name="Text Box 4">
              <a:extLst>
                <a:ext uri="{FF2B5EF4-FFF2-40B4-BE49-F238E27FC236}">
                  <a16:creationId xmlns:a16="http://schemas.microsoft.com/office/drawing/2014/main" id="{E2BF1B25-E3FD-324A-A0A7-A8ABD4B52F7E}"/>
                </a:ext>
              </a:extLst>
            </p:cNvPr>
            <p:cNvSpPr txBox="1">
              <a:spLocks noChangeArrowheads="1"/>
            </p:cNvSpPr>
            <p:nvPr/>
          </p:nvSpPr>
          <p:spPr bwMode="auto">
            <a:xfrm>
              <a:off x="5670450" y="6012217"/>
              <a:ext cx="3514189" cy="91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anose="020B0604020202020204" pitchFamily="34" charset="0"/>
                  <a:ea typeface="MS PGothic" panose="020B0600070205080204" pitchFamily="34" charset="-128"/>
                </a:defRPr>
              </a:lvl1pPr>
              <a:lvl2pPr marL="742950" indent="-285750" eaLnBrk="0" hangingPunct="0">
                <a:defRPr sz="1000" b="1">
                  <a:solidFill>
                    <a:schemeClr val="tx1"/>
                  </a:solidFill>
                  <a:latin typeface="Arial" panose="020B0604020202020204" pitchFamily="34" charset="0"/>
                  <a:ea typeface="MS PGothic" panose="020B0600070205080204" pitchFamily="34" charset="-128"/>
                </a:defRPr>
              </a:lvl2pPr>
              <a:lvl3pPr marL="1143000" indent="-228600" eaLnBrk="0" hangingPunct="0">
                <a:defRPr sz="1000" b="1">
                  <a:solidFill>
                    <a:schemeClr val="tx1"/>
                  </a:solidFill>
                  <a:latin typeface="Arial" panose="020B0604020202020204" pitchFamily="34" charset="0"/>
                  <a:ea typeface="MS PGothic" panose="020B0600070205080204" pitchFamily="34" charset="-128"/>
                </a:defRPr>
              </a:lvl3pPr>
              <a:lvl4pPr marL="1600200" indent="-228600" eaLnBrk="0" hangingPunct="0">
                <a:defRPr sz="1000" b="1">
                  <a:solidFill>
                    <a:schemeClr val="tx1"/>
                  </a:solidFill>
                  <a:latin typeface="Arial" panose="020B0604020202020204" pitchFamily="34" charset="0"/>
                  <a:ea typeface="MS PGothic" panose="020B0600070205080204" pitchFamily="34" charset="-128"/>
                </a:defRPr>
              </a:lvl4pPr>
              <a:lvl5pPr marL="2057400" indent="-228600" eaLnBrk="0" hangingPunct="0">
                <a:defRPr sz="1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b="1">
                  <a:solidFill>
                    <a:schemeClr val="tx1"/>
                  </a:solidFill>
                  <a:latin typeface="Arial" panose="020B0604020202020204" pitchFamily="34" charset="0"/>
                  <a:ea typeface="MS PGothic" panose="020B0600070205080204" pitchFamily="34" charset="-128"/>
                </a:defRPr>
              </a:lvl9pPr>
            </a:lstStyle>
            <a:p>
              <a:pPr algn="just" eaLnBrk="1" hangingPunct="1">
                <a:spcBef>
                  <a:spcPct val="50000"/>
                </a:spcBef>
              </a:pPr>
              <a:r>
                <a:rPr lang="en-US" altLang="en-US" sz="844" dirty="0">
                  <a:solidFill>
                    <a:prstClr val="black"/>
                  </a:solidFill>
                  <a:latin typeface="Calibri" panose="020F0502020204030204" pitchFamily="34" charset="0"/>
                  <a:cs typeface="Calibri" panose="020F0502020204030204" pitchFamily="34" charset="0"/>
                </a:rPr>
                <a:t>The boat at Hamburg harbor on its way to Aqaba, Jordan with BESSY I on board; June 7, 2002</a:t>
              </a:r>
            </a:p>
          </p:txBody>
        </p:sp>
      </p:grpSp>
    </p:spTree>
    <p:extLst>
      <p:ext uri="{BB962C8B-B14F-4D97-AF65-F5344CB8AC3E}">
        <p14:creationId xmlns:p14="http://schemas.microsoft.com/office/powerpoint/2010/main" val="151033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 descr="Image"/>
          <p:cNvPicPr>
            <a:picLocks noChangeAspect="1"/>
          </p:cNvPicPr>
          <p:nvPr/>
        </p:nvPicPr>
        <p:blipFill rotWithShape="1">
          <a:blip r:embed="rId2"/>
          <a:srcRect t="2711" b="2709"/>
          <a:stretch/>
        </p:blipFill>
        <p:spPr>
          <a:xfrm>
            <a:off x="115746" y="1359760"/>
            <a:ext cx="6112380" cy="2423981"/>
          </a:xfrm>
          <a:prstGeom prst="rect">
            <a:avLst/>
          </a:prstGeom>
          <a:ln w="22225">
            <a:solidFill>
              <a:srgbClr val="000000"/>
            </a:solidFill>
            <a:miter lim="400000"/>
          </a:ln>
        </p:spPr>
      </p:pic>
      <p:sp>
        <p:nvSpPr>
          <p:cNvPr id="275" name="dipole magnets: TESLA, United Kingdom…"/>
          <p:cNvSpPr txBox="1"/>
          <p:nvPr/>
        </p:nvSpPr>
        <p:spPr>
          <a:xfrm>
            <a:off x="6228126" y="1359761"/>
            <a:ext cx="2748285" cy="2423981"/>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just">
              <a:defRPr sz="1900"/>
            </a:pPr>
            <a:r>
              <a:rPr sz="1400" dirty="0"/>
              <a:t>dipole magnets: TESLA, United Kingdom</a:t>
            </a:r>
          </a:p>
          <a:p>
            <a:pPr algn="just">
              <a:defRPr sz="1900"/>
            </a:pPr>
            <a:r>
              <a:rPr sz="1400" dirty="0"/>
              <a:t>quadrupole magnets: ELYTT: Spain </a:t>
            </a:r>
          </a:p>
          <a:p>
            <a:pPr algn="just">
              <a:defRPr sz="1900"/>
            </a:pPr>
            <a:r>
              <a:rPr sz="1400" dirty="0" err="1"/>
              <a:t>sextupole</a:t>
            </a:r>
            <a:r>
              <a:rPr sz="1400" dirty="0"/>
              <a:t> magnets: Cyprus and Pakistan</a:t>
            </a:r>
          </a:p>
          <a:p>
            <a:pPr algn="just">
              <a:defRPr sz="1900"/>
            </a:pPr>
            <a:r>
              <a:rPr sz="1400" dirty="0"/>
              <a:t>girders: NORTEMECANICA, Spain</a:t>
            </a:r>
          </a:p>
          <a:p>
            <a:pPr algn="just">
              <a:defRPr sz="1900"/>
            </a:pPr>
            <a:endParaRPr sz="1400" dirty="0"/>
          </a:p>
          <a:p>
            <a:pPr algn="just">
              <a:defRPr sz="1900"/>
            </a:pPr>
            <a:r>
              <a:rPr sz="1400" dirty="0"/>
              <a:t>magnets designed at SESAME, </a:t>
            </a:r>
          </a:p>
          <a:p>
            <a:pPr algn="just">
              <a:defRPr sz="1900"/>
            </a:pPr>
            <a:r>
              <a:rPr sz="1400" dirty="0"/>
              <a:t>procured by SESAME/CERN office (CESAMAG)</a:t>
            </a:r>
          </a:p>
          <a:p>
            <a:pPr algn="just">
              <a:defRPr sz="1900"/>
            </a:pPr>
            <a:r>
              <a:rPr sz="1400" dirty="0"/>
              <a:t>QA/QC at ALBA (Spain) and at CERN</a:t>
            </a:r>
          </a:p>
        </p:txBody>
      </p:sp>
      <p:sp>
        <p:nvSpPr>
          <p:cNvPr id="278" name="It takes a village to build a storage ring…."/>
          <p:cNvSpPr txBox="1"/>
          <p:nvPr/>
        </p:nvSpPr>
        <p:spPr>
          <a:xfrm>
            <a:off x="1946802" y="534087"/>
            <a:ext cx="6676107"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b="1">
                <a:solidFill>
                  <a:srgbClr val="FF2600"/>
                </a:solidFill>
                <a:latin typeface="Helvetica"/>
                <a:ea typeface="Helvetica"/>
                <a:cs typeface="Helvetica"/>
                <a:sym typeface="Helvetica"/>
              </a:defRPr>
            </a:lvl1pPr>
          </a:lstStyle>
          <a:p>
            <a:r>
              <a:rPr sz="2400" dirty="0">
                <a:latin typeface="Montserrat" pitchFamily="2" charset="77"/>
                <a:cs typeface="Calibri" panose="020F0502020204030204" pitchFamily="34" charset="0"/>
              </a:rPr>
              <a:t>It takes a village to build a storage ring….</a:t>
            </a:r>
          </a:p>
        </p:txBody>
      </p:sp>
      <p:sp>
        <p:nvSpPr>
          <p:cNvPr id="279"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December 14, 2013, winter storm ALEXA…"/>
          <p:cNvSpPr txBox="1"/>
          <p:nvPr/>
        </p:nvSpPr>
        <p:spPr>
          <a:xfrm>
            <a:off x="115746" y="3932252"/>
            <a:ext cx="4264332" cy="638492"/>
          </a:xfrm>
          <a:prstGeom prst="rect">
            <a:avLst/>
          </a:prstGeom>
          <a:solidFill>
            <a:schemeClr val="accent3">
              <a:satOff val="18648"/>
              <a:lumOff val="5971"/>
            </a:scheme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400"/>
            </a:pPr>
            <a:r>
              <a:rPr sz="1266" dirty="0"/>
              <a:t>December 14, 2013, winter storm </a:t>
            </a:r>
            <a:r>
              <a:rPr sz="1266" b="1" dirty="0">
                <a:latin typeface="Helvetica"/>
                <a:ea typeface="Helvetica"/>
                <a:cs typeface="Helvetica"/>
                <a:sym typeface="Helvetica"/>
              </a:rPr>
              <a:t>ALEXA</a:t>
            </a:r>
          </a:p>
          <a:p>
            <a:pPr>
              <a:defRPr sz="2400"/>
            </a:pPr>
            <a:endParaRPr sz="1266" b="1" dirty="0">
              <a:latin typeface="Helvetica"/>
              <a:ea typeface="Helvetica"/>
              <a:cs typeface="Helvetica"/>
              <a:sym typeface="Helvetica"/>
            </a:endParaRPr>
          </a:p>
          <a:p>
            <a:pPr>
              <a:defRPr sz="2400"/>
            </a:pPr>
            <a:r>
              <a:rPr sz="1266" dirty="0"/>
              <a:t>A fifty year snow fell on Amman and Jerusalem</a:t>
            </a:r>
          </a:p>
        </p:txBody>
      </p:sp>
      <p:pic>
        <p:nvPicPr>
          <p:cNvPr id="283" name="Image" descr="Image"/>
          <p:cNvPicPr>
            <a:picLocks noChangeAspect="1"/>
          </p:cNvPicPr>
          <p:nvPr/>
        </p:nvPicPr>
        <p:blipFill rotWithShape="1">
          <a:blip r:embed="rId2"/>
          <a:srcRect r="18026"/>
          <a:stretch/>
        </p:blipFill>
        <p:spPr>
          <a:xfrm>
            <a:off x="3040977" y="1356444"/>
            <a:ext cx="6103024" cy="2423980"/>
          </a:xfrm>
          <a:prstGeom prst="rect">
            <a:avLst/>
          </a:prstGeom>
          <a:ln w="25400">
            <a:noFill/>
            <a:miter lim="400000"/>
          </a:ln>
        </p:spPr>
      </p:pic>
      <p:pic>
        <p:nvPicPr>
          <p:cNvPr id="284" name="Image" descr="Image"/>
          <p:cNvPicPr>
            <a:picLocks noChangeAspect="1"/>
          </p:cNvPicPr>
          <p:nvPr/>
        </p:nvPicPr>
        <p:blipFill>
          <a:blip r:embed="rId3"/>
          <a:stretch>
            <a:fillRect/>
          </a:stretch>
        </p:blipFill>
        <p:spPr>
          <a:xfrm>
            <a:off x="115746" y="1359759"/>
            <a:ext cx="2925230" cy="2423981"/>
          </a:xfrm>
          <a:prstGeom prst="rect">
            <a:avLst/>
          </a:prstGeom>
          <a:ln w="12700">
            <a:miter lim="400000"/>
          </a:ln>
        </p:spPr>
      </p:pic>
      <p:sp>
        <p:nvSpPr>
          <p:cNvPr id="285"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7" name="It takes a village to build a storage ring….">
            <a:extLst>
              <a:ext uri="{FF2B5EF4-FFF2-40B4-BE49-F238E27FC236}">
                <a16:creationId xmlns:a16="http://schemas.microsoft.com/office/drawing/2014/main" id="{BAEB02C5-DE6A-F0F9-FC04-4356D6B2EED8}"/>
              </a:ext>
            </a:extLst>
          </p:cNvPr>
          <p:cNvSpPr txBox="1"/>
          <p:nvPr/>
        </p:nvSpPr>
        <p:spPr>
          <a:xfrm>
            <a:off x="1946802" y="534087"/>
            <a:ext cx="3975046"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b="1">
                <a:solidFill>
                  <a:srgbClr val="FF2600"/>
                </a:solidFill>
                <a:latin typeface="Helvetica"/>
                <a:ea typeface="Helvetica"/>
                <a:cs typeface="Helvetica"/>
                <a:sym typeface="Helvetica"/>
              </a:defRPr>
            </a:lvl1pPr>
          </a:lstStyle>
          <a:p>
            <a:r>
              <a:rPr lang="en-GB" sz="2400" dirty="0">
                <a:latin typeface="Montserrat" pitchFamily="2" charset="77"/>
                <a:cs typeface="Calibri" panose="020F0502020204030204" pitchFamily="34" charset="0"/>
              </a:rPr>
              <a:t>…. and a little bit of luck.</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advAuto="0"/>
      <p:bldP spid="283" grpId="0" animBg="1" advAuto="0"/>
      <p:bldP spid="28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large room&#10;&#10;Description automatically generated with low confidence">
            <a:extLst>
              <a:ext uri="{FF2B5EF4-FFF2-40B4-BE49-F238E27FC236}">
                <a16:creationId xmlns:a16="http://schemas.microsoft.com/office/drawing/2014/main" id="{1A3AC7E1-CBA8-1C7D-AA12-93A0EC32CFFA}"/>
              </a:ext>
            </a:extLst>
          </p:cNvPr>
          <p:cNvPicPr>
            <a:picLocks noChangeAspect="1"/>
          </p:cNvPicPr>
          <p:nvPr/>
        </p:nvPicPr>
        <p:blipFill>
          <a:blip r:embed="rId2"/>
          <a:stretch>
            <a:fillRect/>
          </a:stretch>
        </p:blipFill>
        <p:spPr>
          <a:xfrm>
            <a:off x="-3176" y="-477309"/>
            <a:ext cx="9147176" cy="6098117"/>
          </a:xfrm>
          <a:prstGeom prst="rect">
            <a:avLst/>
          </a:prstGeom>
        </p:spPr>
      </p:pic>
    </p:spTree>
    <p:extLst>
      <p:ext uri="{BB962C8B-B14F-4D97-AF65-F5344CB8AC3E}">
        <p14:creationId xmlns:p14="http://schemas.microsoft.com/office/powerpoint/2010/main" val="2172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Why did SESAME survive ?"/>
          <p:cNvSpPr txBox="1"/>
          <p:nvPr/>
        </p:nvSpPr>
        <p:spPr>
          <a:xfrm>
            <a:off x="2069835" y="1068939"/>
            <a:ext cx="4462680" cy="541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6000">
                <a:solidFill>
                  <a:srgbClr val="FF2600"/>
                </a:solidFill>
                <a:latin typeface="Marker Felt"/>
                <a:ea typeface="Marker Felt"/>
                <a:cs typeface="Marker Felt"/>
                <a:sym typeface="Marker Felt"/>
              </a:defRPr>
            </a:lvl1pPr>
          </a:lstStyle>
          <a:p>
            <a:r>
              <a:rPr sz="3164"/>
              <a:t>Why did SESAME survive ?</a:t>
            </a:r>
          </a:p>
        </p:txBody>
      </p:sp>
      <p:sp>
        <p:nvSpPr>
          <p:cNvPr id="485" name="It has survived because it was a good idea !"/>
          <p:cNvSpPr txBox="1"/>
          <p:nvPr/>
        </p:nvSpPr>
        <p:spPr>
          <a:xfrm>
            <a:off x="1859446" y="2472550"/>
            <a:ext cx="7023958"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b="1">
                <a:latin typeface="Helvetica"/>
                <a:ea typeface="Helvetica"/>
                <a:cs typeface="Helvetica"/>
                <a:sym typeface="Helvetica"/>
              </a:defRPr>
            </a:lvl1pPr>
          </a:lstStyle>
          <a:p>
            <a:r>
              <a:rPr sz="2400" dirty="0">
                <a:latin typeface="Montserrat" pitchFamily="2" charset="77"/>
                <a:cs typeface="Calibri" panose="020F0502020204030204" pitchFamily="34" charset="0"/>
              </a:rPr>
              <a:t>It has survived because it was a good idea !</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Why did SESAME survive ?"/>
          <p:cNvSpPr txBox="1"/>
          <p:nvPr/>
        </p:nvSpPr>
        <p:spPr>
          <a:xfrm>
            <a:off x="2069835" y="1068939"/>
            <a:ext cx="1762326" cy="541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6000">
                <a:solidFill>
                  <a:srgbClr val="FF2600"/>
                </a:solidFill>
                <a:latin typeface="Marker Felt"/>
                <a:ea typeface="Marker Felt"/>
                <a:cs typeface="Marker Felt"/>
                <a:sym typeface="Marker Felt"/>
              </a:defRPr>
            </a:lvl1pPr>
          </a:lstStyle>
          <a:p>
            <a:r>
              <a:rPr lang="it-IT" sz="3164" dirty="0"/>
              <a:t>Next steps</a:t>
            </a:r>
            <a:endParaRPr sz="3164" dirty="0"/>
          </a:p>
        </p:txBody>
      </p:sp>
      <p:sp>
        <p:nvSpPr>
          <p:cNvPr id="485" name="It has survived because it was a good idea !"/>
          <p:cNvSpPr txBox="1"/>
          <p:nvPr/>
        </p:nvSpPr>
        <p:spPr>
          <a:xfrm>
            <a:off x="1859446" y="995223"/>
            <a:ext cx="4760518" cy="3378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b="1">
                <a:latin typeface="Helvetica"/>
                <a:ea typeface="Helvetica"/>
                <a:cs typeface="Helvetica"/>
                <a:sym typeface="Helvetica"/>
              </a:defRPr>
            </a:lvl1pPr>
          </a:lstStyle>
          <a:p>
            <a:endParaRPr lang="it-IT" sz="2400" dirty="0">
              <a:latin typeface="Montserrat" pitchFamily="2" charset="77"/>
              <a:cs typeface="Calibri" panose="020F0502020204030204" pitchFamily="34" charset="0"/>
            </a:endParaRPr>
          </a:p>
          <a:p>
            <a:endParaRPr lang="it-IT" sz="2400" dirty="0">
              <a:latin typeface="Montserrat" pitchFamily="2" charset="77"/>
              <a:cs typeface="Calibri" panose="020F0502020204030204" pitchFamily="34" charset="0"/>
            </a:endParaRPr>
          </a:p>
          <a:p>
            <a:endParaRPr lang="it-IT" sz="2400" dirty="0">
              <a:latin typeface="Montserrat" pitchFamily="2" charset="77"/>
              <a:cs typeface="Calibri" panose="020F0502020204030204" pitchFamily="34" charset="0"/>
            </a:endParaRPr>
          </a:p>
          <a:p>
            <a:endParaRPr lang="it-IT" sz="2400" dirty="0">
              <a:latin typeface="Montserrat" pitchFamily="2" charset="77"/>
              <a:cs typeface="Calibri" panose="020F0502020204030204" pitchFamily="34" charset="0"/>
            </a:endParaRPr>
          </a:p>
          <a:p>
            <a:r>
              <a:rPr lang="it-IT" sz="2400" dirty="0">
                <a:latin typeface="Montserrat" pitchFamily="2" charset="77"/>
                <a:cs typeface="Calibri" panose="020F0502020204030204" pitchFamily="34" charset="0"/>
              </a:rPr>
              <a:t>New </a:t>
            </a:r>
            <a:r>
              <a:rPr lang="it-IT" sz="2400" dirty="0" err="1">
                <a:latin typeface="Montserrat" pitchFamily="2" charset="77"/>
                <a:cs typeface="Calibri" panose="020F0502020204030204" pitchFamily="34" charset="0"/>
              </a:rPr>
              <a:t>members</a:t>
            </a:r>
            <a:endParaRPr lang="it-IT" sz="2400" dirty="0">
              <a:latin typeface="Montserrat" pitchFamily="2" charset="77"/>
              <a:cs typeface="Calibri" panose="020F0502020204030204" pitchFamily="34" charset="0"/>
            </a:endParaRPr>
          </a:p>
          <a:p>
            <a:endParaRPr lang="it-IT" sz="2400" dirty="0">
              <a:latin typeface="Montserrat" pitchFamily="2" charset="77"/>
              <a:cs typeface="Calibri" panose="020F0502020204030204" pitchFamily="34" charset="0"/>
            </a:endParaRPr>
          </a:p>
          <a:p>
            <a:r>
              <a:rPr lang="it-IT" sz="2400" dirty="0" err="1">
                <a:latin typeface="Montserrat" pitchFamily="2" charset="77"/>
                <a:cs typeface="Calibri" panose="020F0502020204030204" pitchFamily="34" charset="0"/>
              </a:rPr>
              <a:t>Cooperation</a:t>
            </a:r>
            <a:r>
              <a:rPr lang="it-IT" sz="2400" dirty="0">
                <a:latin typeface="Montserrat" pitchFamily="2" charset="77"/>
                <a:cs typeface="Calibri" panose="020F0502020204030204" pitchFamily="34" charset="0"/>
              </a:rPr>
              <a:t> with Africa</a:t>
            </a:r>
          </a:p>
          <a:p>
            <a:endParaRPr lang="it-IT" sz="2400" dirty="0">
              <a:latin typeface="Montserrat" pitchFamily="2" charset="77"/>
              <a:cs typeface="Calibri" panose="020F0502020204030204" pitchFamily="34" charset="0"/>
            </a:endParaRPr>
          </a:p>
          <a:p>
            <a:r>
              <a:rPr lang="en-IT" sz="2400" dirty="0">
                <a:latin typeface="Montserrat" pitchFamily="2" charset="77"/>
                <a:cs typeface="Calibri" panose="020F0502020204030204" pitchFamily="34" charset="0"/>
              </a:rPr>
              <a:t>Strenghten Cultural Heritage</a:t>
            </a:r>
            <a:endParaRPr sz="2400" dirty="0">
              <a:latin typeface="Montserrat" pitchFamily="2" charset="77"/>
              <a:cs typeface="Calibri" panose="020F0502020204030204" pitchFamily="34" charset="0"/>
            </a:endParaRPr>
          </a:p>
        </p:txBody>
      </p:sp>
    </p:spTree>
    <p:extLst>
      <p:ext uri="{BB962C8B-B14F-4D97-AF65-F5344CB8AC3E}">
        <p14:creationId xmlns:p14="http://schemas.microsoft.com/office/powerpoint/2010/main" val="119282816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57590E54-A16E-2952-8493-CA95A61AA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948"/>
            <a:ext cx="9144000" cy="3605404"/>
          </a:xfrm>
          <a:prstGeom prst="rect">
            <a:avLst/>
          </a:prstGeom>
        </p:spPr>
      </p:pic>
      <p:sp>
        <p:nvSpPr>
          <p:cNvPr id="4" name="TextBox 3">
            <a:extLst>
              <a:ext uri="{FF2B5EF4-FFF2-40B4-BE49-F238E27FC236}">
                <a16:creationId xmlns:a16="http://schemas.microsoft.com/office/drawing/2014/main" id="{4DBD6238-9DC7-6FFD-2213-3B88C17CD109}"/>
              </a:ext>
            </a:extLst>
          </p:cNvPr>
          <p:cNvSpPr txBox="1"/>
          <p:nvPr/>
        </p:nvSpPr>
        <p:spPr>
          <a:xfrm>
            <a:off x="912472" y="3955352"/>
            <a:ext cx="7319055" cy="830997"/>
          </a:xfrm>
          <a:prstGeom prst="rect">
            <a:avLst/>
          </a:prstGeom>
          <a:noFill/>
        </p:spPr>
        <p:txBody>
          <a:bodyPr wrap="none" rtlCol="0">
            <a:spAutoFit/>
          </a:bodyPr>
          <a:lstStyle/>
          <a:p>
            <a:r>
              <a:rPr lang="en-IT" sz="4800" b="1" dirty="0">
                <a:solidFill>
                  <a:srgbClr val="FF0000"/>
                </a:solidFill>
              </a:rPr>
              <a:t>SAVE THE DATE 28 July 2022</a:t>
            </a:r>
          </a:p>
        </p:txBody>
      </p:sp>
    </p:spTree>
    <p:extLst>
      <p:ext uri="{BB962C8B-B14F-4D97-AF65-F5344CB8AC3E}">
        <p14:creationId xmlns:p14="http://schemas.microsoft.com/office/powerpoint/2010/main" val="214772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658084"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 Box 5">
            <a:extLst>
              <a:ext uri="{FF2B5EF4-FFF2-40B4-BE49-F238E27FC236}">
                <a16:creationId xmlns:a16="http://schemas.microsoft.com/office/drawing/2014/main" id="{D5E86805-CD85-1C4A-80C5-3A4EEB418B08}"/>
              </a:ext>
            </a:extLst>
          </p:cNvPr>
          <p:cNvSpPr txBox="1">
            <a:spLocks noChangeArrowheads="1"/>
          </p:cNvSpPr>
          <p:nvPr/>
        </p:nvSpPr>
        <p:spPr bwMode="auto">
          <a:xfrm>
            <a:off x="5844563" y="356801"/>
            <a:ext cx="2916963" cy="5269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36829" tIns="18414" rIns="36829" bIns="18414">
            <a:spAutoFit/>
          </a:bodyPr>
          <a:lstStyle/>
          <a:p>
            <a:pPr>
              <a:defRPr/>
            </a:pPr>
            <a:r>
              <a:rPr lang="en-US" sz="1400" dirty="0">
                <a:latin typeface="Montserrat" pitchFamily="2" charset="77"/>
                <a:ea typeface="Helvetica" charset="0"/>
                <a:cs typeface="Helvetica" charset="0"/>
              </a:rPr>
              <a:t>Synchrotron Radiation was named after its discovery in a General Electric synchrotron accelerator built in 1946 and announced in May 1947 by Frank Elder, Anatole </a:t>
            </a:r>
            <a:r>
              <a:rPr lang="en-US" sz="1400" dirty="0" err="1">
                <a:latin typeface="Montserrat" pitchFamily="2" charset="77"/>
                <a:ea typeface="Helvetica" charset="0"/>
                <a:cs typeface="Helvetica" charset="0"/>
              </a:rPr>
              <a:t>Gurewitsch</a:t>
            </a:r>
            <a:r>
              <a:rPr lang="en-US" sz="1400" dirty="0">
                <a:latin typeface="Montserrat" pitchFamily="2" charset="77"/>
                <a:ea typeface="Helvetica" charset="0"/>
                <a:cs typeface="Helvetica" charset="0"/>
              </a:rPr>
              <a:t>, Robert Langmuir, and Herb Pollock in a letter entitled "Radiation from Electrons in a Synchrotron".</a:t>
            </a:r>
          </a:p>
          <a:p>
            <a:pPr>
              <a:defRPr/>
            </a:pPr>
            <a:endParaRPr lang="en-GB" sz="1400" dirty="0">
              <a:latin typeface="Montserrat" pitchFamily="2" charset="77"/>
            </a:endParaRPr>
          </a:p>
          <a:p>
            <a:pPr>
              <a:defRPr/>
            </a:pPr>
            <a:r>
              <a:rPr lang="en-GB" sz="1400" dirty="0">
                <a:latin typeface="Montserrat" pitchFamily="2" charset="77"/>
              </a:rPr>
              <a:t>Synchrotron Radiation covers a broad spectrum from microwaves to hard X-rays</a:t>
            </a:r>
          </a:p>
          <a:p>
            <a:pPr>
              <a:defRPr/>
            </a:pPr>
            <a:endParaRPr lang="en-GB" sz="1400" dirty="0">
              <a:latin typeface="Montserrat" pitchFamily="2" charset="77"/>
            </a:endParaRPr>
          </a:p>
          <a:p>
            <a:pPr>
              <a:defRPr/>
            </a:pPr>
            <a:r>
              <a:rPr lang="en-GB" sz="1400" dirty="0">
                <a:latin typeface="Montserrat" pitchFamily="2" charset="77"/>
              </a:rPr>
              <a:t>Synchrotron Radiation is extremely collimated</a:t>
            </a:r>
          </a:p>
          <a:p>
            <a:pPr>
              <a:defRPr/>
            </a:pPr>
            <a:endParaRPr lang="en-GB" sz="1400" b="1" dirty="0">
              <a:latin typeface="Montserrat" pitchFamily="2" charset="77"/>
            </a:endParaRPr>
          </a:p>
          <a:p>
            <a:pPr>
              <a:defRPr/>
            </a:pPr>
            <a:r>
              <a:rPr lang="en-GB" sz="1600" b="1" dirty="0">
                <a:latin typeface="Montserrat" pitchFamily="2" charset="77"/>
              </a:rPr>
              <a:t>Scientific Cultural </a:t>
            </a:r>
            <a:r>
              <a:rPr lang="en-GB" sz="1600" b="1" dirty="0" err="1">
                <a:latin typeface="Montserrat" pitchFamily="2" charset="77"/>
              </a:rPr>
              <a:t>Centers</a:t>
            </a:r>
            <a:r>
              <a:rPr lang="en-GB" sz="1600" b="1" dirty="0">
                <a:latin typeface="Montserrat" pitchFamily="2" charset="77"/>
              </a:rPr>
              <a:t> in continuous evolution</a:t>
            </a:r>
          </a:p>
          <a:p>
            <a:pPr>
              <a:defRPr/>
            </a:pPr>
            <a:endParaRPr lang="en-GB" sz="1400" dirty="0">
              <a:latin typeface="Montserrat" pitchFamily="2" charset="77"/>
            </a:endParaRPr>
          </a:p>
          <a:p>
            <a:pPr>
              <a:defRPr/>
            </a:pPr>
            <a:endParaRPr lang="en-GB" sz="1400" dirty="0">
              <a:latin typeface="Montserrat" pitchFamily="2" charset="77"/>
            </a:endParaRPr>
          </a:p>
          <a:p>
            <a:pPr>
              <a:defRPr/>
            </a:pPr>
            <a:endParaRPr lang="en-GB" sz="1400" dirty="0">
              <a:latin typeface="Montserrat" pitchFamily="2" charset="77"/>
            </a:endParaRPr>
          </a:p>
          <a:p>
            <a:pPr>
              <a:defRPr/>
            </a:pPr>
            <a:endParaRPr lang="en-GB" sz="1400" dirty="0">
              <a:latin typeface="Montserrat" pitchFamily="2" charset="77"/>
            </a:endParaRPr>
          </a:p>
        </p:txBody>
      </p:sp>
      <p:sp>
        <p:nvSpPr>
          <p:cNvPr id="2" name="TextBox 1">
            <a:extLst>
              <a:ext uri="{FF2B5EF4-FFF2-40B4-BE49-F238E27FC236}">
                <a16:creationId xmlns:a16="http://schemas.microsoft.com/office/drawing/2014/main" id="{72757A72-F2A8-315B-CD60-21AD1896D3A5}"/>
              </a:ext>
            </a:extLst>
          </p:cNvPr>
          <p:cNvSpPr txBox="1"/>
          <p:nvPr/>
        </p:nvSpPr>
        <p:spPr>
          <a:xfrm>
            <a:off x="278300" y="892310"/>
            <a:ext cx="5258171" cy="3524939"/>
          </a:xfrm>
          <a:prstGeom prst="rect">
            <a:avLst/>
          </a:prstGeom>
          <a:noFill/>
        </p:spPr>
        <p:txBody>
          <a:bodyPr wrap="none" rtlCol="0">
            <a:spAutoFit/>
          </a:bodyPr>
          <a:lstStyle/>
          <a:p>
            <a:pPr algn="ctr"/>
            <a:r>
              <a:rPr lang="en-IT" sz="8753" b="1" dirty="0">
                <a:solidFill>
                  <a:srgbClr val="FF0000"/>
                </a:solidFill>
                <a:latin typeface="Montserrat Black" pitchFamily="2" charset="77"/>
              </a:rPr>
              <a:t>75 years</a:t>
            </a:r>
          </a:p>
          <a:p>
            <a:pPr algn="ctr"/>
            <a:endParaRPr lang="en-IT" sz="4400" b="1" dirty="0">
              <a:solidFill>
                <a:srgbClr val="FF0000"/>
              </a:solidFill>
              <a:latin typeface="Montserrat Black" pitchFamily="2" charset="77"/>
            </a:endParaRPr>
          </a:p>
          <a:p>
            <a:pPr algn="ctr"/>
            <a:r>
              <a:rPr lang="en-IT" sz="8753" b="1" dirty="0">
                <a:solidFill>
                  <a:srgbClr val="FF0000"/>
                </a:solidFill>
                <a:latin typeface="Montserrat Black" pitchFamily="2" charset="77"/>
              </a:rPr>
              <a:t>SR</a:t>
            </a:r>
          </a:p>
        </p:txBody>
      </p:sp>
    </p:spTree>
    <p:extLst>
      <p:ext uri="{BB962C8B-B14F-4D97-AF65-F5344CB8AC3E}">
        <p14:creationId xmlns:p14="http://schemas.microsoft.com/office/powerpoint/2010/main" val="80937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 map&#10;&#10;Description automatically generated">
            <a:extLst>
              <a:ext uri="{FF2B5EF4-FFF2-40B4-BE49-F238E27FC236}">
                <a16:creationId xmlns:a16="http://schemas.microsoft.com/office/drawing/2014/main" id="{3C572BA8-1AD8-4544-BCAB-2EAD933F2E71}"/>
              </a:ext>
            </a:extLst>
          </p:cNvPr>
          <p:cNvPicPr>
            <a:picLocks noChangeAspect="1"/>
          </p:cNvPicPr>
          <p:nvPr/>
        </p:nvPicPr>
        <p:blipFill rotWithShape="1">
          <a:blip r:embed="rId2"/>
          <a:srcRect t="4273"/>
          <a:stretch/>
        </p:blipFill>
        <p:spPr>
          <a:xfrm>
            <a:off x="1143012" y="643659"/>
            <a:ext cx="6857989" cy="3856904"/>
          </a:xfrm>
          <a:prstGeom prst="rect">
            <a:avLst/>
          </a:prstGeom>
        </p:spPr>
      </p:pic>
      <p:sp>
        <p:nvSpPr>
          <p:cNvPr id="2" name="TextBox 1">
            <a:extLst>
              <a:ext uri="{FF2B5EF4-FFF2-40B4-BE49-F238E27FC236}">
                <a16:creationId xmlns:a16="http://schemas.microsoft.com/office/drawing/2014/main" id="{943FDFD5-D497-AFE4-3BD2-11CD6CED745B}"/>
              </a:ext>
            </a:extLst>
          </p:cNvPr>
          <p:cNvSpPr txBox="1"/>
          <p:nvPr/>
        </p:nvSpPr>
        <p:spPr>
          <a:xfrm>
            <a:off x="766310" y="4234682"/>
            <a:ext cx="7611379" cy="369332"/>
          </a:xfrm>
          <a:prstGeom prst="rect">
            <a:avLst/>
          </a:prstGeom>
          <a:solidFill>
            <a:schemeClr val="bg1"/>
          </a:solidFill>
        </p:spPr>
        <p:txBody>
          <a:bodyPr wrap="none" rtlCol="0">
            <a:spAutoFit/>
          </a:bodyPr>
          <a:lstStyle/>
          <a:p>
            <a:pPr algn="ctr"/>
            <a:r>
              <a:rPr lang="en-IT" b="1" dirty="0">
                <a:solidFill>
                  <a:srgbClr val="FF0000"/>
                </a:solidFill>
                <a:latin typeface="Montserrat" pitchFamily="2" charset="77"/>
              </a:rPr>
              <a:t>50.000 users, the largest scientific community in the world</a:t>
            </a:r>
          </a:p>
        </p:txBody>
      </p:sp>
    </p:spTree>
    <p:extLst>
      <p:ext uri="{BB962C8B-B14F-4D97-AF65-F5344CB8AC3E}">
        <p14:creationId xmlns:p14="http://schemas.microsoft.com/office/powerpoint/2010/main" val="389978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Where is SESAME?  Allan, As Salt, Amman, Jordan"/>
          <p:cNvSpPr txBox="1"/>
          <p:nvPr/>
        </p:nvSpPr>
        <p:spPr>
          <a:xfrm>
            <a:off x="752354" y="242216"/>
            <a:ext cx="4016415" cy="12189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48221" tIns="24110" rIns="48221" bIns="24110" rtlCol="0" anchor="ctr">
            <a:normAutofit/>
          </a:bodyPr>
          <a:lstStyle>
            <a:lvl1pPr>
              <a:defRPr b="1">
                <a:solidFill>
                  <a:srgbClr val="FF2600"/>
                </a:solidFill>
                <a:latin typeface="Helvetica"/>
                <a:ea typeface="Helvetica"/>
                <a:cs typeface="Helvetica"/>
                <a:sym typeface="Helvetica"/>
              </a:defRPr>
            </a:lvl1pPr>
          </a:lstStyle>
          <a:p>
            <a:pPr>
              <a:lnSpc>
                <a:spcPct val="90000"/>
              </a:lnSpc>
              <a:spcBef>
                <a:spcPct val="0"/>
              </a:spcBef>
              <a:spcAft>
                <a:spcPts val="316"/>
              </a:spcAft>
            </a:pPr>
            <a:r>
              <a:rPr lang="en-US" sz="2321" b="0" dirty="0">
                <a:solidFill>
                  <a:schemeClr val="tx1"/>
                </a:solidFill>
                <a:latin typeface="+mj-lt"/>
                <a:ea typeface="+mj-ea"/>
                <a:cs typeface="+mj-cs"/>
              </a:rPr>
              <a:t>SESAME is located in Allan, NW of Amman, the capital of Jordan</a:t>
            </a:r>
          </a:p>
        </p:txBody>
      </p:sp>
      <p:pic>
        <p:nvPicPr>
          <p:cNvPr id="210" name="Image" descr="Image"/>
          <p:cNvPicPr>
            <a:picLocks noChangeAspect="1"/>
          </p:cNvPicPr>
          <p:nvPr/>
        </p:nvPicPr>
        <p:blipFill>
          <a:blip r:embed="rId2"/>
          <a:stretch>
            <a:fillRect/>
          </a:stretch>
        </p:blipFill>
        <p:spPr>
          <a:xfrm>
            <a:off x="389917" y="1309717"/>
            <a:ext cx="2773365" cy="2982113"/>
          </a:xfrm>
          <a:prstGeom prst="rect">
            <a:avLst/>
          </a:prstGeom>
        </p:spPr>
      </p:pic>
      <p:pic>
        <p:nvPicPr>
          <p:cNvPr id="13" name="Picture 12">
            <a:extLst>
              <a:ext uri="{FF2B5EF4-FFF2-40B4-BE49-F238E27FC236}">
                <a16:creationId xmlns:a16="http://schemas.microsoft.com/office/drawing/2014/main" id="{AF6D6B7D-9603-0749-B035-94155F7D69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92891" y="2690670"/>
            <a:ext cx="1725389" cy="1601160"/>
          </a:xfrm>
          <a:prstGeom prst="rect">
            <a:avLst/>
          </a:prstGeom>
        </p:spPr>
      </p:pic>
      <p:sp>
        <p:nvSpPr>
          <p:cNvPr id="12" name="Content Placeholder 2">
            <a:extLst>
              <a:ext uri="{FF2B5EF4-FFF2-40B4-BE49-F238E27FC236}">
                <a16:creationId xmlns:a16="http://schemas.microsoft.com/office/drawing/2014/main" id="{A3C7D8CA-F76C-7545-BB03-E2F7486AABE5}"/>
              </a:ext>
            </a:extLst>
          </p:cNvPr>
          <p:cNvSpPr txBox="1">
            <a:spLocks/>
          </p:cNvSpPr>
          <p:nvPr/>
        </p:nvSpPr>
        <p:spPr>
          <a:xfrm>
            <a:off x="5618280" y="572238"/>
            <a:ext cx="2773365" cy="3998192"/>
          </a:xfrm>
          <a:prstGeom prst="rect">
            <a:avLst/>
          </a:prstGeom>
        </p:spPr>
        <p:txBody>
          <a:bodyPr vert="horz" lIns="48221" tIns="24110" rIns="48221" bIns="2411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20547" defTabSz="482186"/>
            <a:r>
              <a:rPr lang="en-US" sz="1371" dirty="0">
                <a:latin typeface="Montserrat" pitchFamily="2" charset="77"/>
              </a:rPr>
              <a:t>SESAME is a cooperative venture by scientists and governments of the region set up on the model of CERN (European Organization for Nuclear Research) although it has very different scientific aims. </a:t>
            </a:r>
          </a:p>
          <a:p>
            <a:pPr marL="0" indent="-120547" defTabSz="482186"/>
            <a:endParaRPr lang="en-US" sz="1371" dirty="0">
              <a:latin typeface="Montserrat" pitchFamily="2" charset="77"/>
            </a:endParaRPr>
          </a:p>
          <a:p>
            <a:pPr marL="0" indent="-120547" defTabSz="482186"/>
            <a:r>
              <a:rPr lang="en-US" sz="1371" dirty="0">
                <a:latin typeface="Montserrat" pitchFamily="2" charset="77"/>
              </a:rPr>
              <a:t>It was developed under the auspices of UNESCO (United Nations Educational, Scientific and Cultural Organization) following the formal approval given for this by the Organization's Executive Board (164</a:t>
            </a:r>
            <a:r>
              <a:rPr lang="en-US" sz="1371" baseline="30000" dirty="0">
                <a:latin typeface="Montserrat" pitchFamily="2" charset="77"/>
              </a:rPr>
              <a:t>th</a:t>
            </a:r>
            <a:r>
              <a:rPr lang="en-US" sz="1371" dirty="0">
                <a:latin typeface="Montserrat" pitchFamily="2" charset="77"/>
              </a:rPr>
              <a:t> session, May 2002).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9E28CD0-91BA-7647-A7CB-49286EF64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893844" cy="2906944"/>
          </a:xfrm>
          <a:prstGeom prst="rect">
            <a:avLst/>
          </a:prstGeom>
        </p:spPr>
      </p:pic>
      <p:sp>
        <p:nvSpPr>
          <p:cNvPr id="8" name="TextBox 7">
            <a:extLst>
              <a:ext uri="{FF2B5EF4-FFF2-40B4-BE49-F238E27FC236}">
                <a16:creationId xmlns:a16="http://schemas.microsoft.com/office/drawing/2014/main" id="{964B8019-CD11-E84E-7ABA-4AA2035DCCAC}"/>
              </a:ext>
            </a:extLst>
          </p:cNvPr>
          <p:cNvSpPr txBox="1"/>
          <p:nvPr/>
        </p:nvSpPr>
        <p:spPr>
          <a:xfrm>
            <a:off x="0" y="3571589"/>
            <a:ext cx="4893844" cy="1605470"/>
          </a:xfrm>
          <a:prstGeom prst="rect">
            <a:avLst/>
          </a:prstGeom>
          <a:solidFill>
            <a:srgbClr val="332B61"/>
          </a:solidFill>
        </p:spPr>
        <p:txBody>
          <a:bodyPr wrap="square" lIns="151875" tIns="151875" rIns="151875" bIns="151875" rtlCol="0">
            <a:spAutoFit/>
          </a:bodyPr>
          <a:lstStyle/>
          <a:p>
            <a:r>
              <a:rPr lang="en-GB" sz="1688" dirty="0">
                <a:solidFill>
                  <a:schemeClr val="bg1"/>
                </a:solidFill>
              </a:rPr>
              <a:t>Observers: Brazil, Canada, CERN, China, the European Union, France, Germany, Greece, Italy, Japan, Kuwait, Portugal, Russian Federation, Spain, Sweden, Switzerland, the United Kingdom, United Arab Emirates, and the United States of America.</a:t>
            </a:r>
            <a:endParaRPr lang="en-IT" sz="1688" dirty="0">
              <a:solidFill>
                <a:schemeClr val="bg1"/>
              </a:solidFill>
            </a:endParaRPr>
          </a:p>
        </p:txBody>
      </p:sp>
      <p:sp>
        <p:nvSpPr>
          <p:cNvPr id="2" name="TextBox 1">
            <a:extLst>
              <a:ext uri="{FF2B5EF4-FFF2-40B4-BE49-F238E27FC236}">
                <a16:creationId xmlns:a16="http://schemas.microsoft.com/office/drawing/2014/main" id="{2CF952C7-0AB0-388B-4E94-2F30C8310A7A}"/>
              </a:ext>
            </a:extLst>
          </p:cNvPr>
          <p:cNvSpPr txBox="1"/>
          <p:nvPr/>
        </p:nvSpPr>
        <p:spPr>
          <a:xfrm>
            <a:off x="4893844" y="-1"/>
            <a:ext cx="4250156" cy="1477328"/>
          </a:xfrm>
          <a:prstGeom prst="rect">
            <a:avLst/>
          </a:prstGeom>
          <a:solidFill>
            <a:srgbClr val="CBBFA9"/>
          </a:solidFill>
        </p:spPr>
        <p:txBody>
          <a:bodyPr wrap="square" rtlCol="0">
            <a:spAutoFit/>
          </a:bodyPr>
          <a:lstStyle/>
          <a:p>
            <a:endParaRPr lang="en-GB" dirty="0"/>
          </a:p>
          <a:p>
            <a:endParaRPr lang="en-GB" dirty="0"/>
          </a:p>
          <a:p>
            <a:r>
              <a:rPr lang="en-GB" dirty="0"/>
              <a:t>Members: Cyprus, Egypt, Iran, Israel, Jordan, Pakistan, Palestine, and Turkey.</a:t>
            </a:r>
          </a:p>
          <a:p>
            <a:endParaRPr lang="en-IT" dirty="0"/>
          </a:p>
        </p:txBody>
      </p:sp>
      <p:pic>
        <p:nvPicPr>
          <p:cNvPr id="6" name="Picture 5" descr="A picture containing text, dark, image&#10;&#10;Description automatically generated">
            <a:extLst>
              <a:ext uri="{FF2B5EF4-FFF2-40B4-BE49-F238E27FC236}">
                <a16:creationId xmlns:a16="http://schemas.microsoft.com/office/drawing/2014/main" id="{5314B517-4248-E272-9B57-AD8E2F9B2A6E}"/>
              </a:ext>
            </a:extLst>
          </p:cNvPr>
          <p:cNvPicPr>
            <a:picLocks noChangeAspect="1"/>
          </p:cNvPicPr>
          <p:nvPr/>
        </p:nvPicPr>
        <p:blipFill rotWithShape="1">
          <a:blip r:embed="rId3">
            <a:extLst>
              <a:ext uri="{28A0092B-C50C-407E-A947-70E740481C1C}">
                <a14:useLocalDpi xmlns:a14="http://schemas.microsoft.com/office/drawing/2010/main" val="0"/>
              </a:ext>
            </a:extLst>
          </a:blip>
          <a:srcRect l="6621" r="-2" b="-2"/>
          <a:stretch/>
        </p:blipFill>
        <p:spPr>
          <a:xfrm>
            <a:off x="4572000" y="2324055"/>
            <a:ext cx="4722471" cy="2819445"/>
          </a:xfrm>
          <a:prstGeom prst="rect">
            <a:avLst/>
          </a:prstGeom>
        </p:spPr>
      </p:pic>
    </p:spTree>
    <p:extLst>
      <p:ext uri="{BB962C8B-B14F-4D97-AF65-F5344CB8AC3E}">
        <p14:creationId xmlns:p14="http://schemas.microsoft.com/office/powerpoint/2010/main" val="2082063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rotWithShape="1">
          <a:blip r:embed="rId2"/>
          <a:srcRect b="11804"/>
          <a:stretch/>
        </p:blipFill>
        <p:spPr>
          <a:xfrm>
            <a:off x="-8042" y="0"/>
            <a:ext cx="9173080" cy="4734046"/>
          </a:xfrm>
          <a:prstGeom prst="rect">
            <a:avLst/>
          </a:prstGeom>
          <a:ln w="12700">
            <a:miter lim="400000"/>
          </a:ln>
        </p:spPr>
      </p:pic>
      <p:sp>
        <p:nvSpPr>
          <p:cNvPr id="2" name="TextBox 1">
            <a:extLst>
              <a:ext uri="{FF2B5EF4-FFF2-40B4-BE49-F238E27FC236}">
                <a16:creationId xmlns:a16="http://schemas.microsoft.com/office/drawing/2014/main" id="{F1DCA2A0-329F-E644-A60D-7F5EF8208D73}"/>
              </a:ext>
            </a:extLst>
          </p:cNvPr>
          <p:cNvSpPr txBox="1"/>
          <p:nvPr/>
        </p:nvSpPr>
        <p:spPr>
          <a:xfrm>
            <a:off x="-8042" y="4699323"/>
            <a:ext cx="9152042" cy="484748"/>
          </a:xfrm>
          <a:prstGeom prst="rect">
            <a:avLst/>
          </a:prstGeom>
          <a:noFill/>
        </p:spPr>
        <p:txBody>
          <a:bodyPr wrap="square" rtlCol="0">
            <a:spAutoFit/>
          </a:bodyPr>
          <a:lstStyle/>
          <a:p>
            <a:pPr algn="ctr"/>
            <a:r>
              <a:rPr lang="en-GB" sz="900" dirty="0"/>
              <a:t>SESAME Opening Ceremony, May 16, 2017 </a:t>
            </a:r>
            <a:r>
              <a:rPr lang="en-GB" sz="825" dirty="0"/>
              <a:t>His Majesty King Abdullah II following the opening of SESAME, flanked by Heads of the delegations of the SESAME Members and Directors of International Organisations that have supported SESAME. To the King's left, HRH Princess </a:t>
            </a:r>
            <a:r>
              <a:rPr lang="en-GB" sz="825" dirty="0" err="1"/>
              <a:t>Sumaya</a:t>
            </a:r>
            <a:r>
              <a:rPr lang="en-GB" sz="825" dirty="0"/>
              <a:t> of Jordan, who headed the Jordanian delegation, and Fabiola </a:t>
            </a:r>
            <a:r>
              <a:rPr lang="en-GB" sz="825" dirty="0" err="1"/>
              <a:t>Gianotti</a:t>
            </a:r>
            <a:r>
              <a:rPr lang="en-GB" sz="825" dirty="0"/>
              <a:t>, Director General of CERN; to the right, Irena Bokova, Director-General of UNESCO, Carlos Moedas, European Commissioner for Research, Science and Innovation, and Rolf Heuer, President of SESAME Council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74001D54-FB42-53B7-673B-C05072F5E2F5}"/>
              </a:ext>
            </a:extLst>
          </p:cNvPr>
          <p:cNvGraphicFramePr>
            <a:graphicFrameLocks/>
          </p:cNvGraphicFramePr>
          <p:nvPr/>
        </p:nvGraphicFramePr>
        <p:xfrm>
          <a:off x="166616" y="584414"/>
          <a:ext cx="4561972" cy="3962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FF8EEF26-4266-F653-5216-3E9B04762E1A}"/>
              </a:ext>
            </a:extLst>
          </p:cNvPr>
          <p:cNvGraphicFramePr>
            <a:graphicFrameLocks/>
          </p:cNvGraphicFramePr>
          <p:nvPr/>
        </p:nvGraphicFramePr>
        <p:xfrm>
          <a:off x="5112409" y="2663190"/>
          <a:ext cx="3502550" cy="2043982"/>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descr="A picture containing text, indoor, person&#10;&#10;Description automatically generated">
            <a:extLst>
              <a:ext uri="{FF2B5EF4-FFF2-40B4-BE49-F238E27FC236}">
                <a16:creationId xmlns:a16="http://schemas.microsoft.com/office/drawing/2014/main" id="{7FB0383C-25FC-DD2B-3102-00F3FF2A9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588" y="596347"/>
            <a:ext cx="1440000" cy="960000"/>
          </a:xfrm>
          <a:prstGeom prst="rect">
            <a:avLst/>
          </a:prstGeom>
        </p:spPr>
      </p:pic>
      <p:sp>
        <p:nvSpPr>
          <p:cNvPr id="21" name="TextBox 20">
            <a:extLst>
              <a:ext uri="{FF2B5EF4-FFF2-40B4-BE49-F238E27FC236}">
                <a16:creationId xmlns:a16="http://schemas.microsoft.com/office/drawing/2014/main" id="{C0BF4DE6-7FED-C891-3DBB-13C77C7E8534}"/>
              </a:ext>
            </a:extLst>
          </p:cNvPr>
          <p:cNvSpPr txBox="1"/>
          <p:nvPr/>
        </p:nvSpPr>
        <p:spPr>
          <a:xfrm>
            <a:off x="5006801" y="1597639"/>
            <a:ext cx="883575" cy="646331"/>
          </a:xfrm>
          <a:prstGeom prst="rect">
            <a:avLst/>
          </a:prstGeom>
          <a:noFill/>
        </p:spPr>
        <p:txBody>
          <a:bodyPr wrap="none" rtlCol="0">
            <a:spAutoFit/>
          </a:bodyPr>
          <a:lstStyle/>
          <a:p>
            <a:pPr algn="ctr"/>
            <a:r>
              <a:rPr lang="en-IT" b="1" dirty="0">
                <a:latin typeface="Montserrat Black" pitchFamily="2" charset="77"/>
              </a:rPr>
              <a:t>BM02</a:t>
            </a:r>
          </a:p>
          <a:p>
            <a:pPr algn="ctr"/>
            <a:r>
              <a:rPr lang="en-IT" b="1" dirty="0">
                <a:latin typeface="Montserrat Black" pitchFamily="2" charset="77"/>
              </a:rPr>
              <a:t>IR</a:t>
            </a:r>
          </a:p>
        </p:txBody>
      </p:sp>
      <p:grpSp>
        <p:nvGrpSpPr>
          <p:cNvPr id="23" name="Group 22">
            <a:extLst>
              <a:ext uri="{FF2B5EF4-FFF2-40B4-BE49-F238E27FC236}">
                <a16:creationId xmlns:a16="http://schemas.microsoft.com/office/drawing/2014/main" id="{3DB6BCDA-8AE4-A1C4-E641-19F89EB7C3F8}"/>
              </a:ext>
            </a:extLst>
          </p:cNvPr>
          <p:cNvGrpSpPr/>
          <p:nvPr/>
        </p:nvGrpSpPr>
        <p:grpSpPr>
          <a:xfrm>
            <a:off x="6213180" y="596347"/>
            <a:ext cx="1446230" cy="1647622"/>
            <a:chOff x="6260886" y="596347"/>
            <a:chExt cx="1446230" cy="1647622"/>
          </a:xfrm>
        </p:grpSpPr>
        <p:pic>
          <p:nvPicPr>
            <p:cNvPr id="5" name="Picture 4" descr="A picture containing person, indoor&#10;&#10;Description automatically generated">
              <a:extLst>
                <a:ext uri="{FF2B5EF4-FFF2-40B4-BE49-F238E27FC236}">
                  <a16:creationId xmlns:a16="http://schemas.microsoft.com/office/drawing/2014/main" id="{D51F07A5-2919-F53F-BCE0-B000160FFE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001" y="596347"/>
              <a:ext cx="1440000" cy="960000"/>
            </a:xfrm>
            <a:prstGeom prst="rect">
              <a:avLst/>
            </a:prstGeom>
          </p:spPr>
        </p:pic>
        <p:sp>
          <p:nvSpPr>
            <p:cNvPr id="41" name="TextBox 40">
              <a:extLst>
                <a:ext uri="{FF2B5EF4-FFF2-40B4-BE49-F238E27FC236}">
                  <a16:creationId xmlns:a16="http://schemas.microsoft.com/office/drawing/2014/main" id="{A2907143-6716-D2C5-9403-F0530709D2A7}"/>
                </a:ext>
              </a:extLst>
            </p:cNvPr>
            <p:cNvSpPr txBox="1"/>
            <p:nvPr/>
          </p:nvSpPr>
          <p:spPr>
            <a:xfrm>
              <a:off x="6260886" y="1597638"/>
              <a:ext cx="1446230" cy="646331"/>
            </a:xfrm>
            <a:prstGeom prst="rect">
              <a:avLst/>
            </a:prstGeom>
            <a:noFill/>
          </p:spPr>
          <p:txBody>
            <a:bodyPr wrap="none" rtlCol="0">
              <a:spAutoFit/>
            </a:bodyPr>
            <a:lstStyle/>
            <a:p>
              <a:pPr algn="ctr"/>
              <a:r>
                <a:rPr lang="en-IT" b="1" dirty="0">
                  <a:latin typeface="Montserrat Black" pitchFamily="2" charset="77"/>
                </a:rPr>
                <a:t>BM08</a:t>
              </a:r>
            </a:p>
            <a:p>
              <a:pPr algn="ctr"/>
              <a:r>
                <a:rPr lang="en-IT" b="1" dirty="0">
                  <a:latin typeface="Montserrat Black" pitchFamily="2" charset="77"/>
                </a:rPr>
                <a:t>XAFS/XRF</a:t>
              </a:r>
            </a:p>
          </p:txBody>
        </p:sp>
      </p:grpSp>
      <p:grpSp>
        <p:nvGrpSpPr>
          <p:cNvPr id="22" name="Group 21">
            <a:extLst>
              <a:ext uri="{FF2B5EF4-FFF2-40B4-BE49-F238E27FC236}">
                <a16:creationId xmlns:a16="http://schemas.microsoft.com/office/drawing/2014/main" id="{3F9D155A-13EB-22E0-0708-7D7E690701B4}"/>
              </a:ext>
            </a:extLst>
          </p:cNvPr>
          <p:cNvGrpSpPr/>
          <p:nvPr/>
        </p:nvGrpSpPr>
        <p:grpSpPr>
          <a:xfrm>
            <a:off x="7696049" y="596347"/>
            <a:ext cx="1440000" cy="1647622"/>
            <a:chOff x="7743755" y="596347"/>
            <a:chExt cx="1440000" cy="1647622"/>
          </a:xfrm>
        </p:grpSpPr>
        <p:pic>
          <p:nvPicPr>
            <p:cNvPr id="11" name="Picture 10" descr="A person standing next to a machine&#10;&#10;Description automatically generated with medium confidence">
              <a:extLst>
                <a:ext uri="{FF2B5EF4-FFF2-40B4-BE49-F238E27FC236}">
                  <a16:creationId xmlns:a16="http://schemas.microsoft.com/office/drawing/2014/main" id="{C22B2017-1A24-6B0B-6B77-2FADBAAFF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755" y="596347"/>
              <a:ext cx="1440000" cy="960000"/>
            </a:xfrm>
            <a:prstGeom prst="rect">
              <a:avLst/>
            </a:prstGeom>
          </p:spPr>
        </p:pic>
        <p:sp>
          <p:nvSpPr>
            <p:cNvPr id="42" name="TextBox 41">
              <a:extLst>
                <a:ext uri="{FF2B5EF4-FFF2-40B4-BE49-F238E27FC236}">
                  <a16:creationId xmlns:a16="http://schemas.microsoft.com/office/drawing/2014/main" id="{6D5AB1D9-B1FF-369F-6B55-BA31F3A19EA2}"/>
                </a:ext>
              </a:extLst>
            </p:cNvPr>
            <p:cNvSpPr txBox="1"/>
            <p:nvPr/>
          </p:nvSpPr>
          <p:spPr>
            <a:xfrm>
              <a:off x="8079676" y="1597638"/>
              <a:ext cx="768159" cy="646331"/>
            </a:xfrm>
            <a:prstGeom prst="rect">
              <a:avLst/>
            </a:prstGeom>
            <a:noFill/>
          </p:spPr>
          <p:txBody>
            <a:bodyPr wrap="none" rtlCol="0">
              <a:spAutoFit/>
            </a:bodyPr>
            <a:lstStyle/>
            <a:p>
              <a:pPr algn="ctr"/>
              <a:r>
                <a:rPr lang="en-IT" b="1" dirty="0">
                  <a:latin typeface="Montserrat Black" pitchFamily="2" charset="77"/>
                </a:rPr>
                <a:t>ID09</a:t>
              </a:r>
            </a:p>
            <a:p>
              <a:pPr algn="ctr"/>
              <a:r>
                <a:rPr lang="en-IT" b="1" dirty="0">
                  <a:latin typeface="Montserrat Black" pitchFamily="2" charset="77"/>
                </a:rPr>
                <a:t>MS</a:t>
              </a:r>
            </a:p>
          </p:txBody>
        </p:sp>
      </p:grpSp>
      <p:sp>
        <p:nvSpPr>
          <p:cNvPr id="13" name="TextBox 12">
            <a:extLst>
              <a:ext uri="{FF2B5EF4-FFF2-40B4-BE49-F238E27FC236}">
                <a16:creationId xmlns:a16="http://schemas.microsoft.com/office/drawing/2014/main" id="{480B28FA-7D3F-9AA4-4EBC-79057A9D0D06}"/>
              </a:ext>
            </a:extLst>
          </p:cNvPr>
          <p:cNvSpPr txBox="1"/>
          <p:nvPr/>
        </p:nvSpPr>
        <p:spPr>
          <a:xfrm>
            <a:off x="5078935" y="202071"/>
            <a:ext cx="739306" cy="369332"/>
          </a:xfrm>
          <a:prstGeom prst="rect">
            <a:avLst/>
          </a:prstGeom>
          <a:noFill/>
        </p:spPr>
        <p:txBody>
          <a:bodyPr wrap="none" rtlCol="0">
            <a:spAutoFit/>
          </a:bodyPr>
          <a:lstStyle/>
          <a:p>
            <a:pPr algn="ctr"/>
            <a:r>
              <a:rPr lang="en-IT" b="1" dirty="0">
                <a:latin typeface="Montserrat Black" pitchFamily="2" charset="77"/>
              </a:rPr>
              <a:t>2018</a:t>
            </a:r>
          </a:p>
        </p:txBody>
      </p:sp>
      <p:sp>
        <p:nvSpPr>
          <p:cNvPr id="14" name="TextBox 13">
            <a:extLst>
              <a:ext uri="{FF2B5EF4-FFF2-40B4-BE49-F238E27FC236}">
                <a16:creationId xmlns:a16="http://schemas.microsoft.com/office/drawing/2014/main" id="{876AFF15-95B7-3D09-9B4A-0578600307A9}"/>
              </a:ext>
            </a:extLst>
          </p:cNvPr>
          <p:cNvSpPr txBox="1"/>
          <p:nvPr/>
        </p:nvSpPr>
        <p:spPr>
          <a:xfrm>
            <a:off x="6566642" y="202071"/>
            <a:ext cx="739306" cy="369332"/>
          </a:xfrm>
          <a:prstGeom prst="rect">
            <a:avLst/>
          </a:prstGeom>
          <a:noFill/>
        </p:spPr>
        <p:txBody>
          <a:bodyPr wrap="none" rtlCol="0">
            <a:spAutoFit/>
          </a:bodyPr>
          <a:lstStyle/>
          <a:p>
            <a:pPr algn="ctr"/>
            <a:r>
              <a:rPr lang="en-IT" b="1" dirty="0">
                <a:latin typeface="Montserrat Black" pitchFamily="2" charset="77"/>
              </a:rPr>
              <a:t>2018</a:t>
            </a:r>
          </a:p>
        </p:txBody>
      </p:sp>
      <p:sp>
        <p:nvSpPr>
          <p:cNvPr id="15" name="TextBox 14">
            <a:extLst>
              <a:ext uri="{FF2B5EF4-FFF2-40B4-BE49-F238E27FC236}">
                <a16:creationId xmlns:a16="http://schemas.microsoft.com/office/drawing/2014/main" id="{E36DAB90-7BB1-F817-E36C-01A201701100}"/>
              </a:ext>
            </a:extLst>
          </p:cNvPr>
          <p:cNvSpPr txBox="1"/>
          <p:nvPr/>
        </p:nvSpPr>
        <p:spPr>
          <a:xfrm>
            <a:off x="7992979" y="202071"/>
            <a:ext cx="787395" cy="369332"/>
          </a:xfrm>
          <a:prstGeom prst="rect">
            <a:avLst/>
          </a:prstGeom>
          <a:noFill/>
        </p:spPr>
        <p:txBody>
          <a:bodyPr wrap="none" rtlCol="0">
            <a:spAutoFit/>
          </a:bodyPr>
          <a:lstStyle/>
          <a:p>
            <a:pPr algn="ctr"/>
            <a:r>
              <a:rPr lang="en-IT" b="1" dirty="0">
                <a:latin typeface="Montserrat Black" pitchFamily="2" charset="77"/>
              </a:rPr>
              <a:t>2020</a:t>
            </a:r>
          </a:p>
        </p:txBody>
      </p:sp>
      <p:sp>
        <p:nvSpPr>
          <p:cNvPr id="17" name="TextBox 16">
            <a:extLst>
              <a:ext uri="{FF2B5EF4-FFF2-40B4-BE49-F238E27FC236}">
                <a16:creationId xmlns:a16="http://schemas.microsoft.com/office/drawing/2014/main" id="{A3B108E1-9C16-573A-C777-E265D76BD7C8}"/>
              </a:ext>
            </a:extLst>
          </p:cNvPr>
          <p:cNvSpPr txBox="1"/>
          <p:nvPr/>
        </p:nvSpPr>
        <p:spPr>
          <a:xfrm>
            <a:off x="352316" y="4680298"/>
            <a:ext cx="4190571" cy="369332"/>
          </a:xfrm>
          <a:prstGeom prst="rect">
            <a:avLst/>
          </a:prstGeom>
          <a:noFill/>
        </p:spPr>
        <p:txBody>
          <a:bodyPr wrap="none" rtlCol="0">
            <a:spAutoFit/>
          </a:bodyPr>
          <a:lstStyle/>
          <a:p>
            <a:r>
              <a:rPr lang="en-IT" b="1" dirty="0">
                <a:latin typeface="Montserrat Black" pitchFamily="2" charset="77"/>
              </a:rPr>
              <a:t>461 proposals from 27 countries</a:t>
            </a:r>
          </a:p>
        </p:txBody>
      </p:sp>
    </p:spTree>
    <p:extLst>
      <p:ext uri="{BB962C8B-B14F-4D97-AF65-F5344CB8AC3E}">
        <p14:creationId xmlns:p14="http://schemas.microsoft.com/office/powerpoint/2010/main" val="2187023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1783799" y="42863"/>
            <a:ext cx="1508924" cy="1198180"/>
          </a:xfrm>
          <a:prstGeom prst="rect">
            <a:avLst/>
          </a:prstGeom>
        </p:spPr>
      </p:pic>
      <p:pic>
        <p:nvPicPr>
          <p:cNvPr id="7" name="Content Placeholder 6"/>
          <p:cNvPicPr>
            <a:picLocks noGrp="1" noChangeAspect="1"/>
          </p:cNvPicPr>
          <p:nvPr>
            <p:ph sz="quarter" idx="2"/>
          </p:nvPr>
        </p:nvPicPr>
        <p:blipFill>
          <a:blip r:embed="rId3"/>
          <a:stretch>
            <a:fillRect/>
          </a:stretch>
        </p:blipFill>
        <p:spPr>
          <a:xfrm>
            <a:off x="1783800" y="1376783"/>
            <a:ext cx="1508924" cy="1151096"/>
          </a:xfrm>
          <a:prstGeom prst="rect">
            <a:avLst/>
          </a:prstGeom>
        </p:spPr>
      </p:pic>
      <p:pic>
        <p:nvPicPr>
          <p:cNvPr id="10" name="Content Placeholder 9"/>
          <p:cNvPicPr>
            <a:picLocks noGrp="1" noChangeAspect="1"/>
          </p:cNvPicPr>
          <p:nvPr>
            <p:ph sz="quarter" idx="3"/>
          </p:nvPr>
        </p:nvPicPr>
        <p:blipFill>
          <a:blip r:embed="rId4"/>
          <a:stretch>
            <a:fillRect/>
          </a:stretch>
        </p:blipFill>
        <p:spPr>
          <a:xfrm>
            <a:off x="5148565" y="1376783"/>
            <a:ext cx="1795255" cy="1151096"/>
          </a:xfrm>
          <a:prstGeom prst="rect">
            <a:avLst/>
          </a:prstGeom>
        </p:spPr>
      </p:pic>
      <p:pic>
        <p:nvPicPr>
          <p:cNvPr id="11" name="Picture 10"/>
          <p:cNvPicPr>
            <a:picLocks noChangeAspect="1"/>
          </p:cNvPicPr>
          <p:nvPr/>
        </p:nvPicPr>
        <p:blipFill>
          <a:blip r:embed="rId5"/>
          <a:stretch>
            <a:fillRect/>
          </a:stretch>
        </p:blipFill>
        <p:spPr>
          <a:xfrm>
            <a:off x="3398593" y="42863"/>
            <a:ext cx="1644102" cy="119818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b="3500"/>
          <a:stretch/>
        </p:blipFill>
        <p:spPr>
          <a:xfrm>
            <a:off x="68675" y="42862"/>
            <a:ext cx="1648308" cy="119760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75" y="1376783"/>
            <a:ext cx="1648308" cy="1151096"/>
          </a:xfrm>
          <a:prstGeom prst="rect">
            <a:avLst/>
          </a:prstGeom>
        </p:spPr>
      </p:pic>
      <p:pic>
        <p:nvPicPr>
          <p:cNvPr id="16" name="Grafik 14" descr="Ein Bild, das Person, draußen, Frau, haltend enthält.&#10;&#10;Automatisch generierte Beschreibung"/>
          <p:cNvPicPr>
            <a:picLocks noChangeAspect="1"/>
          </p:cNvPicPr>
          <p:nvPr/>
        </p:nvPicPr>
        <p:blipFill rotWithShape="1">
          <a:blip r:embed="rId8"/>
          <a:srcRect t="3259" r="-1" b="37327"/>
          <a:stretch>
            <a:fillRect/>
          </a:stretch>
        </p:blipFill>
        <p:spPr>
          <a:xfrm>
            <a:off x="3398593" y="1376783"/>
            <a:ext cx="1644102" cy="115109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8565" y="42862"/>
            <a:ext cx="1778110" cy="1197605"/>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802227" y="273178"/>
            <a:ext cx="2485017" cy="2024383"/>
          </a:xfrm>
          <a:prstGeom prst="rect">
            <a:avLst/>
          </a:prstGeom>
        </p:spPr>
      </p:pic>
      <p:graphicFrame>
        <p:nvGraphicFramePr>
          <p:cNvPr id="12" name="Chart 11">
            <a:extLst>
              <a:ext uri="{FF2B5EF4-FFF2-40B4-BE49-F238E27FC236}">
                <a16:creationId xmlns:a16="http://schemas.microsoft.com/office/drawing/2014/main" id="{49372E97-7E9A-4E68-1B59-6FA7EA28F5E1}"/>
              </a:ext>
            </a:extLst>
          </p:cNvPr>
          <p:cNvGraphicFramePr>
            <a:graphicFrameLocks/>
          </p:cNvGraphicFramePr>
          <p:nvPr>
            <p:extLst>
              <p:ext uri="{D42A27DB-BD31-4B8C-83A1-F6EECF244321}">
                <p14:modId xmlns:p14="http://schemas.microsoft.com/office/powerpoint/2010/main" val="1436634488"/>
              </p:ext>
            </p:extLst>
          </p:nvPr>
        </p:nvGraphicFramePr>
        <p:xfrm>
          <a:off x="5304816" y="2763994"/>
          <a:ext cx="3113590" cy="221076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8" name="Chart 17">
            <a:extLst>
              <a:ext uri="{FF2B5EF4-FFF2-40B4-BE49-F238E27FC236}">
                <a16:creationId xmlns:a16="http://schemas.microsoft.com/office/drawing/2014/main" id="{CC6B592F-B5E7-9C7B-73F8-0DFF4E91E5BF}"/>
              </a:ext>
            </a:extLst>
          </p:cNvPr>
          <p:cNvGraphicFramePr>
            <a:graphicFrameLocks/>
          </p:cNvGraphicFramePr>
          <p:nvPr>
            <p:extLst>
              <p:ext uri="{D42A27DB-BD31-4B8C-83A1-F6EECF244321}">
                <p14:modId xmlns:p14="http://schemas.microsoft.com/office/powerpoint/2010/main" val="2675296590"/>
              </p:ext>
            </p:extLst>
          </p:nvPr>
        </p:nvGraphicFramePr>
        <p:xfrm>
          <a:off x="631696" y="2615622"/>
          <a:ext cx="3588948" cy="2816284"/>
        </p:xfrm>
        <a:graphic>
          <a:graphicData uri="http://schemas.openxmlformats.org/drawingml/2006/chart">
            <c:chart xmlns:c="http://schemas.openxmlformats.org/drawingml/2006/chart" xmlns:r="http://schemas.openxmlformats.org/officeDocument/2006/relationships" r:id="rId12"/>
          </a:graphicData>
        </a:graphic>
      </p:graphicFrame>
      <p:sp>
        <p:nvSpPr>
          <p:cNvPr id="13" name="TextBox 12">
            <a:extLst>
              <a:ext uri="{FF2B5EF4-FFF2-40B4-BE49-F238E27FC236}">
                <a16:creationId xmlns:a16="http://schemas.microsoft.com/office/drawing/2014/main" id="{7725D804-60C5-92D0-7BC6-877EB4EB4566}"/>
              </a:ext>
            </a:extLst>
          </p:cNvPr>
          <p:cNvSpPr txBox="1"/>
          <p:nvPr/>
        </p:nvSpPr>
        <p:spPr>
          <a:xfrm>
            <a:off x="7138414" y="1881547"/>
            <a:ext cx="1795255" cy="646331"/>
          </a:xfrm>
          <a:prstGeom prst="rect">
            <a:avLst/>
          </a:prstGeom>
          <a:noFill/>
        </p:spPr>
        <p:txBody>
          <a:bodyPr wrap="square" rtlCol="0">
            <a:spAutoFit/>
          </a:bodyPr>
          <a:lstStyle/>
          <a:p>
            <a:pPr algn="r"/>
            <a:r>
              <a:rPr lang="en-IT" b="1" dirty="0">
                <a:solidFill>
                  <a:srgbClr val="FF0000"/>
                </a:solidFill>
                <a:latin typeface="Montserrat Black" pitchFamily="2" charset="77"/>
              </a:rPr>
              <a:t>IR beamline 2018-19</a:t>
            </a:r>
          </a:p>
        </p:txBody>
      </p:sp>
    </p:spTree>
    <p:extLst>
      <p:ext uri="{BB962C8B-B14F-4D97-AF65-F5344CB8AC3E}">
        <p14:creationId xmlns:p14="http://schemas.microsoft.com/office/powerpoint/2010/main" val="2432115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D0D9-3847-C5AF-2DC9-4E68FAFE751C}"/>
              </a:ext>
            </a:extLst>
          </p:cNvPr>
          <p:cNvGrpSpPr/>
          <p:nvPr/>
        </p:nvGrpSpPr>
        <p:grpSpPr>
          <a:xfrm>
            <a:off x="5276950" y="121456"/>
            <a:ext cx="3823483" cy="1257599"/>
            <a:chOff x="5276950" y="121456"/>
            <a:chExt cx="3823483" cy="1257599"/>
          </a:xfrm>
        </p:grpSpPr>
        <p:sp>
          <p:nvSpPr>
            <p:cNvPr id="21" name="TextBox 20">
              <a:extLst>
                <a:ext uri="{FF2B5EF4-FFF2-40B4-BE49-F238E27FC236}">
                  <a16:creationId xmlns:a16="http://schemas.microsoft.com/office/drawing/2014/main" id="{731E6020-4C3A-AA21-9BBF-39112BE6B4AE}"/>
                </a:ext>
              </a:extLst>
            </p:cNvPr>
            <p:cNvSpPr txBox="1"/>
            <p:nvPr/>
          </p:nvSpPr>
          <p:spPr>
            <a:xfrm>
              <a:off x="5276950" y="121456"/>
              <a:ext cx="3823483" cy="461665"/>
            </a:xfrm>
            <a:prstGeom prst="rect">
              <a:avLst/>
            </a:prstGeom>
            <a:noFill/>
          </p:spPr>
          <p:txBody>
            <a:bodyPr wrap="none" rtlCol="0">
              <a:spAutoFit/>
            </a:bodyPr>
            <a:lstStyle/>
            <a:p>
              <a:pPr algn="ctr"/>
              <a:r>
                <a:rPr lang="en-IT" sz="1200" b="1" dirty="0">
                  <a:latin typeface="Montserrat SemiBold" pitchFamily="2" charset="77"/>
                  <a:cs typeface="Calibri" panose="020F0502020204030204" pitchFamily="34" charset="0"/>
                </a:rPr>
                <a:t>ID10 - BEATS</a:t>
              </a:r>
            </a:p>
            <a:p>
              <a:pPr algn="ctr"/>
              <a:r>
                <a:rPr lang="en-IT" sz="1200" b="1" dirty="0">
                  <a:latin typeface="Montserrat SemiBold" pitchFamily="2" charset="77"/>
                  <a:cs typeface="Calibri" panose="020F0502020204030204" pitchFamily="34" charset="0"/>
                </a:rPr>
                <a:t>BEAmline for Tomoghraphy at SESAME (2022)</a:t>
              </a:r>
            </a:p>
          </p:txBody>
        </p:sp>
        <p:grpSp>
          <p:nvGrpSpPr>
            <p:cNvPr id="23" name="Group 22">
              <a:extLst>
                <a:ext uri="{FF2B5EF4-FFF2-40B4-BE49-F238E27FC236}">
                  <a16:creationId xmlns:a16="http://schemas.microsoft.com/office/drawing/2014/main" id="{EF78E93E-907B-844D-129C-B63A15B4F144}"/>
                </a:ext>
              </a:extLst>
            </p:cNvPr>
            <p:cNvGrpSpPr>
              <a:grpSpLocks noChangeAspect="1"/>
            </p:cNvGrpSpPr>
            <p:nvPr/>
          </p:nvGrpSpPr>
          <p:grpSpPr>
            <a:xfrm>
              <a:off x="6003253" y="587055"/>
              <a:ext cx="2370876" cy="792000"/>
              <a:chOff x="6586841" y="4263578"/>
              <a:chExt cx="3278764" cy="995711"/>
            </a:xfrm>
          </p:grpSpPr>
          <p:grpSp>
            <p:nvGrpSpPr>
              <p:cNvPr id="24" name="Group 23">
                <a:extLst>
                  <a:ext uri="{FF2B5EF4-FFF2-40B4-BE49-F238E27FC236}">
                    <a16:creationId xmlns:a16="http://schemas.microsoft.com/office/drawing/2014/main" id="{2687402C-7F17-2C9E-A987-D8D28E909C2B}"/>
                  </a:ext>
                </a:extLst>
              </p:cNvPr>
              <p:cNvGrpSpPr/>
              <p:nvPr/>
            </p:nvGrpSpPr>
            <p:grpSpPr>
              <a:xfrm>
                <a:off x="6854932" y="4263578"/>
                <a:ext cx="2742582" cy="449254"/>
                <a:chOff x="7854262" y="2731097"/>
                <a:chExt cx="3900561" cy="638939"/>
              </a:xfrm>
            </p:grpSpPr>
            <p:pic>
              <p:nvPicPr>
                <p:cNvPr id="30" name="Picture 29">
                  <a:extLst>
                    <a:ext uri="{FF2B5EF4-FFF2-40B4-BE49-F238E27FC236}">
                      <a16:creationId xmlns:a16="http://schemas.microsoft.com/office/drawing/2014/main" id="{AB85C7C0-BC20-9B15-BEB5-D51BE2F1B7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4262" y="2853674"/>
                  <a:ext cx="756540" cy="393785"/>
                </a:xfrm>
                <a:prstGeom prst="rect">
                  <a:avLst/>
                </a:prstGeom>
              </p:spPr>
            </p:pic>
            <p:pic>
              <p:nvPicPr>
                <p:cNvPr id="31" name="Picture 30">
                  <a:extLst>
                    <a:ext uri="{FF2B5EF4-FFF2-40B4-BE49-F238E27FC236}">
                      <a16:creationId xmlns:a16="http://schemas.microsoft.com/office/drawing/2014/main" id="{47183B5B-DD98-15F1-702E-74DF45516E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9977" y="2847088"/>
                  <a:ext cx="1190266" cy="406955"/>
                </a:xfrm>
                <a:prstGeom prst="rect">
                  <a:avLst/>
                </a:prstGeom>
              </p:spPr>
            </p:pic>
            <p:pic>
              <p:nvPicPr>
                <p:cNvPr id="32" name="Picture 31">
                  <a:extLst>
                    <a:ext uri="{FF2B5EF4-FFF2-40B4-BE49-F238E27FC236}">
                      <a16:creationId xmlns:a16="http://schemas.microsoft.com/office/drawing/2014/main" id="{90E58ACD-FCBE-D3E9-61E7-EE418EA57C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9420" y="2731657"/>
                  <a:ext cx="637818" cy="637818"/>
                </a:xfrm>
                <a:prstGeom prst="rect">
                  <a:avLst/>
                </a:prstGeom>
              </p:spPr>
            </p:pic>
            <p:pic>
              <p:nvPicPr>
                <p:cNvPr id="33" name="Picture 32">
                  <a:extLst>
                    <a:ext uri="{FF2B5EF4-FFF2-40B4-BE49-F238E27FC236}">
                      <a16:creationId xmlns:a16="http://schemas.microsoft.com/office/drawing/2014/main" id="{E5A2694B-BC2A-ACA3-BB0A-0863B24146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6414" y="2731097"/>
                  <a:ext cx="958409" cy="638939"/>
                </a:xfrm>
                <a:prstGeom prst="rect">
                  <a:avLst/>
                </a:prstGeom>
              </p:spPr>
            </p:pic>
          </p:grpSp>
          <p:grpSp>
            <p:nvGrpSpPr>
              <p:cNvPr id="25" name="Group 24">
                <a:extLst>
                  <a:ext uri="{FF2B5EF4-FFF2-40B4-BE49-F238E27FC236}">
                    <a16:creationId xmlns:a16="http://schemas.microsoft.com/office/drawing/2014/main" id="{619927A0-4CB2-DB0E-FA71-074C325D1CB7}"/>
                  </a:ext>
                </a:extLst>
              </p:cNvPr>
              <p:cNvGrpSpPr/>
              <p:nvPr/>
            </p:nvGrpSpPr>
            <p:grpSpPr>
              <a:xfrm>
                <a:off x="6586841" y="4712878"/>
                <a:ext cx="3278764" cy="546411"/>
                <a:chOff x="7086588" y="3370100"/>
                <a:chExt cx="4663131" cy="777118"/>
              </a:xfrm>
            </p:grpSpPr>
            <p:pic>
              <p:nvPicPr>
                <p:cNvPr id="26" name="Picture 25">
                  <a:extLst>
                    <a:ext uri="{FF2B5EF4-FFF2-40B4-BE49-F238E27FC236}">
                      <a16:creationId xmlns:a16="http://schemas.microsoft.com/office/drawing/2014/main" id="{494F39C9-FA2B-88F3-6246-ADA47B7CCB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9184" y="3537661"/>
                  <a:ext cx="810091" cy="411196"/>
                </a:xfrm>
                <a:prstGeom prst="rect">
                  <a:avLst/>
                </a:prstGeom>
              </p:spPr>
            </p:pic>
            <p:pic>
              <p:nvPicPr>
                <p:cNvPr id="27" name="Picture 26">
                  <a:extLst>
                    <a:ext uri="{FF2B5EF4-FFF2-40B4-BE49-F238E27FC236}">
                      <a16:creationId xmlns:a16="http://schemas.microsoft.com/office/drawing/2014/main" id="{419C7DE4-C039-5690-9301-B30B98FA6B6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32240" y="3565235"/>
                  <a:ext cx="971036" cy="356048"/>
                </a:xfrm>
                <a:prstGeom prst="rect">
                  <a:avLst/>
                </a:prstGeom>
              </p:spPr>
            </p:pic>
            <p:pic>
              <p:nvPicPr>
                <p:cNvPr id="28" name="Picture 27">
                  <a:extLst>
                    <a:ext uri="{FF2B5EF4-FFF2-40B4-BE49-F238E27FC236}">
                      <a16:creationId xmlns:a16="http://schemas.microsoft.com/office/drawing/2014/main" id="{8528E32D-528C-BBE8-3EA9-EEF77E18A00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56628" y="3534001"/>
                  <a:ext cx="1193091" cy="418519"/>
                </a:xfrm>
                <a:prstGeom prst="rect">
                  <a:avLst/>
                </a:prstGeom>
              </p:spPr>
            </p:pic>
            <p:pic>
              <p:nvPicPr>
                <p:cNvPr id="29" name="Picture 28">
                  <a:extLst>
                    <a:ext uri="{FF2B5EF4-FFF2-40B4-BE49-F238E27FC236}">
                      <a16:creationId xmlns:a16="http://schemas.microsoft.com/office/drawing/2014/main" id="{41919CF5-757E-0729-3D91-DAAC59B962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6588" y="3370100"/>
                  <a:ext cx="610324" cy="777118"/>
                </a:xfrm>
                <a:prstGeom prst="rect">
                  <a:avLst/>
                </a:prstGeom>
              </p:spPr>
            </p:pic>
          </p:grpSp>
        </p:grpSp>
      </p:grpSp>
      <p:grpSp>
        <p:nvGrpSpPr>
          <p:cNvPr id="3" name="Group 2">
            <a:extLst>
              <a:ext uri="{FF2B5EF4-FFF2-40B4-BE49-F238E27FC236}">
                <a16:creationId xmlns:a16="http://schemas.microsoft.com/office/drawing/2014/main" id="{9CE76E68-4A55-0495-A90E-678A5E6B2B2B}"/>
              </a:ext>
            </a:extLst>
          </p:cNvPr>
          <p:cNvGrpSpPr/>
          <p:nvPr/>
        </p:nvGrpSpPr>
        <p:grpSpPr>
          <a:xfrm>
            <a:off x="5623942" y="2016595"/>
            <a:ext cx="3106205" cy="1050818"/>
            <a:chOff x="5623942" y="2016595"/>
            <a:chExt cx="3106205" cy="1050818"/>
          </a:xfrm>
        </p:grpSpPr>
        <p:pic>
          <p:nvPicPr>
            <p:cNvPr id="35" name="Grafik 9">
              <a:extLst>
                <a:ext uri="{FF2B5EF4-FFF2-40B4-BE49-F238E27FC236}">
                  <a16:creationId xmlns:a16="http://schemas.microsoft.com/office/drawing/2014/main" id="{15A04B5F-D347-9544-0A5A-8ABE3E69D57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38258" b="-4872"/>
            <a:stretch/>
          </p:blipFill>
          <p:spPr>
            <a:xfrm>
              <a:off x="5623942" y="2732052"/>
              <a:ext cx="1925733" cy="324000"/>
            </a:xfrm>
            <a:prstGeom prst="rect">
              <a:avLst/>
            </a:prstGeom>
          </p:spPr>
        </p:pic>
        <p:pic>
          <p:nvPicPr>
            <p:cNvPr id="36" name="Grafik 9">
              <a:extLst>
                <a:ext uri="{FF2B5EF4-FFF2-40B4-BE49-F238E27FC236}">
                  <a16:creationId xmlns:a16="http://schemas.microsoft.com/office/drawing/2014/main" id="{FCE05CA7-74B3-6125-516F-2C78286F862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0913" t="4456" r="-450" b="-9512"/>
            <a:stretch/>
          </p:blipFill>
          <p:spPr>
            <a:xfrm>
              <a:off x="7499175" y="2743413"/>
              <a:ext cx="1230972" cy="324000"/>
            </a:xfrm>
            <a:prstGeom prst="rect">
              <a:avLst/>
            </a:prstGeom>
          </p:spPr>
        </p:pic>
        <p:sp>
          <p:nvSpPr>
            <p:cNvPr id="37" name="TextBox 36">
              <a:extLst>
                <a:ext uri="{FF2B5EF4-FFF2-40B4-BE49-F238E27FC236}">
                  <a16:creationId xmlns:a16="http://schemas.microsoft.com/office/drawing/2014/main" id="{0B9E83FB-E51C-4912-36E6-6A496A42663F}"/>
                </a:ext>
              </a:extLst>
            </p:cNvPr>
            <p:cNvSpPr txBox="1"/>
            <p:nvPr/>
          </p:nvSpPr>
          <p:spPr>
            <a:xfrm>
              <a:off x="5662472" y="2016595"/>
              <a:ext cx="3052439" cy="830997"/>
            </a:xfrm>
            <a:prstGeom prst="rect">
              <a:avLst/>
            </a:prstGeom>
            <a:noFill/>
          </p:spPr>
          <p:txBody>
            <a:bodyPr wrap="none" rtlCol="0">
              <a:spAutoFit/>
            </a:bodyPr>
            <a:lstStyle/>
            <a:p>
              <a:pPr algn="ctr"/>
              <a:r>
                <a:rPr lang="en-IT" sz="1200" b="1" dirty="0">
                  <a:latin typeface="Montserrat SemiBold" pitchFamily="2" charset="77"/>
                  <a:cs typeface="Calibri" panose="020F0502020204030204" pitchFamily="34" charset="0"/>
                </a:rPr>
                <a:t>ID11 left – HESEB</a:t>
              </a:r>
            </a:p>
            <a:p>
              <a:pPr algn="ctr"/>
              <a:r>
                <a:rPr lang="en-IT" sz="1200" b="1" dirty="0">
                  <a:latin typeface="Montserrat SemiBold" pitchFamily="2" charset="77"/>
                  <a:cs typeface="Calibri" panose="020F0502020204030204" pitchFamily="34" charset="0"/>
                </a:rPr>
                <a:t>H</a:t>
              </a:r>
              <a:r>
                <a:rPr lang="en-GB" sz="1200" b="1" dirty="0">
                  <a:latin typeface="Montserrat SemiBold" pitchFamily="2" charset="77"/>
                  <a:cs typeface="Calibri" panose="020F0502020204030204" pitchFamily="34" charset="0"/>
                </a:rPr>
                <a:t>e</a:t>
              </a:r>
              <a:r>
                <a:rPr lang="en-IT" sz="1200" b="1" dirty="0">
                  <a:latin typeface="Montserrat SemiBold" pitchFamily="2" charset="77"/>
                  <a:cs typeface="Calibri" panose="020F0502020204030204" pitchFamily="34" charset="0"/>
                </a:rPr>
                <a:t>lmholtz-SESAME Beamline (2022)</a:t>
              </a:r>
            </a:p>
            <a:p>
              <a:pPr algn="ctr"/>
              <a:r>
                <a:rPr lang="en-US" sz="1200" b="1" dirty="0">
                  <a:solidFill>
                    <a:srgbClr val="000000"/>
                  </a:solidFill>
                  <a:latin typeface="Montserrat SemiBold" pitchFamily="2" charset="77"/>
                  <a:cs typeface="Calibri" panose="020F0502020204030204" pitchFamily="34" charset="0"/>
                </a:rPr>
                <a:t>Inaugurated on June 12, 2022</a:t>
              </a:r>
            </a:p>
            <a:p>
              <a:pPr algn="ctr"/>
              <a:endParaRPr lang="en-IT" sz="1200" b="1" dirty="0">
                <a:latin typeface="Montserrat SemiBold" pitchFamily="2" charset="77"/>
                <a:cs typeface="Calibri" panose="020F0502020204030204" pitchFamily="34" charset="0"/>
              </a:endParaRPr>
            </a:p>
          </p:txBody>
        </p:sp>
      </p:grpSp>
      <p:grpSp>
        <p:nvGrpSpPr>
          <p:cNvPr id="2" name="Group 1">
            <a:extLst>
              <a:ext uri="{FF2B5EF4-FFF2-40B4-BE49-F238E27FC236}">
                <a16:creationId xmlns:a16="http://schemas.microsoft.com/office/drawing/2014/main" id="{7B95DF1D-1128-DE46-9DAE-E2C542B3E207}"/>
              </a:ext>
            </a:extLst>
          </p:cNvPr>
          <p:cNvGrpSpPr/>
          <p:nvPr/>
        </p:nvGrpSpPr>
        <p:grpSpPr>
          <a:xfrm>
            <a:off x="5895709" y="3822886"/>
            <a:ext cx="2585964" cy="1114890"/>
            <a:chOff x="5895709" y="3822886"/>
            <a:chExt cx="2585964" cy="1114890"/>
          </a:xfrm>
        </p:grpSpPr>
        <p:sp>
          <p:nvSpPr>
            <p:cNvPr id="22" name="TextBox 21">
              <a:extLst>
                <a:ext uri="{FF2B5EF4-FFF2-40B4-BE49-F238E27FC236}">
                  <a16:creationId xmlns:a16="http://schemas.microsoft.com/office/drawing/2014/main" id="{1D5B884D-FF0A-961D-6AFF-5E8EF03FF52A}"/>
                </a:ext>
              </a:extLst>
            </p:cNvPr>
            <p:cNvSpPr txBox="1"/>
            <p:nvPr/>
          </p:nvSpPr>
          <p:spPr>
            <a:xfrm>
              <a:off x="5895709" y="3822886"/>
              <a:ext cx="2585964" cy="646331"/>
            </a:xfrm>
            <a:prstGeom prst="rect">
              <a:avLst/>
            </a:prstGeom>
            <a:noFill/>
          </p:spPr>
          <p:txBody>
            <a:bodyPr wrap="none" rtlCol="0">
              <a:spAutoFit/>
            </a:bodyPr>
            <a:lstStyle/>
            <a:p>
              <a:pPr algn="ctr"/>
              <a:r>
                <a:rPr lang="en-IT" sz="1200" b="1" dirty="0">
                  <a:latin typeface="Montserrat SemiBold" pitchFamily="2" charset="77"/>
                  <a:cs typeface="Calibri" panose="020F0502020204030204" pitchFamily="34" charset="0"/>
                </a:rPr>
                <a:t>ID11 right – TXPES</a:t>
              </a:r>
            </a:p>
            <a:p>
              <a:pPr algn="ctr"/>
              <a:r>
                <a:rPr lang="en-GB" sz="1200" b="1" dirty="0" err="1">
                  <a:latin typeface="Montserrat SemiBold" pitchFamily="2" charset="77"/>
                  <a:cs typeface="Calibri" panose="020F0502020204030204" pitchFamily="34" charset="0"/>
                </a:rPr>
                <a:t>Türkiye</a:t>
              </a:r>
              <a:r>
                <a:rPr lang="en-IT" sz="1200" b="1" dirty="0">
                  <a:latin typeface="Montserrat SemiBold" pitchFamily="2" charset="77"/>
                  <a:cs typeface="Calibri" panose="020F0502020204030204" pitchFamily="34" charset="0"/>
                </a:rPr>
                <a:t> X-ray PhotoEmission </a:t>
              </a:r>
            </a:p>
            <a:p>
              <a:pPr algn="ctr"/>
              <a:r>
                <a:rPr lang="en-IT" sz="1200" b="1" dirty="0">
                  <a:latin typeface="Montserrat SemiBold" pitchFamily="2" charset="77"/>
                  <a:cs typeface="Calibri" panose="020F0502020204030204" pitchFamily="34" charset="0"/>
                </a:rPr>
                <a:t>Spectroscopy Beamline (2023)</a:t>
              </a:r>
            </a:p>
          </p:txBody>
        </p:sp>
        <p:grpSp>
          <p:nvGrpSpPr>
            <p:cNvPr id="7" name="Group 6">
              <a:extLst>
                <a:ext uri="{FF2B5EF4-FFF2-40B4-BE49-F238E27FC236}">
                  <a16:creationId xmlns:a16="http://schemas.microsoft.com/office/drawing/2014/main" id="{7404034D-9CE9-47AA-AAB3-A8EAB9728B4F}"/>
                </a:ext>
              </a:extLst>
            </p:cNvPr>
            <p:cNvGrpSpPr>
              <a:grpSpLocks noChangeAspect="1"/>
            </p:cNvGrpSpPr>
            <p:nvPr/>
          </p:nvGrpSpPr>
          <p:grpSpPr>
            <a:xfrm>
              <a:off x="5956601" y="4505776"/>
              <a:ext cx="2464180" cy="432000"/>
              <a:chOff x="5835838" y="4505776"/>
              <a:chExt cx="2053484" cy="376024"/>
            </a:xfrm>
          </p:grpSpPr>
          <p:pic>
            <p:nvPicPr>
              <p:cNvPr id="40" name="Picture 2" descr="Bilkent University - Wikipedia">
                <a:extLst>
                  <a:ext uri="{FF2B5EF4-FFF2-40B4-BE49-F238E27FC236}">
                    <a16:creationId xmlns:a16="http://schemas.microsoft.com/office/drawing/2014/main" id="{D86D7FEE-3F41-64CE-3FB7-16F4D5DC76F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7597" y="4505776"/>
                <a:ext cx="295401" cy="29540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2" name="Picture 41" descr="A picture containing clock, drawing&#10;&#10;Description automatically generated">
                <a:extLst>
                  <a:ext uri="{FF2B5EF4-FFF2-40B4-BE49-F238E27FC236}">
                    <a16:creationId xmlns:a16="http://schemas.microsoft.com/office/drawing/2014/main" id="{6AF457C1-AC80-D954-CC9D-7CDF12D36C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5088" y="4562961"/>
                <a:ext cx="564766" cy="171989"/>
              </a:xfrm>
              <a:prstGeom prst="rect">
                <a:avLst/>
              </a:prstGeom>
              <a:effectLst>
                <a:innerShdw blurRad="63500" dist="50800" dir="10800000">
                  <a:prstClr val="black">
                    <a:alpha val="50000"/>
                  </a:prstClr>
                </a:innerShdw>
              </a:effectLst>
            </p:spPr>
          </p:pic>
          <p:pic>
            <p:nvPicPr>
              <p:cNvPr id="43" name="Graphic 42">
                <a:extLst>
                  <a:ext uri="{FF2B5EF4-FFF2-40B4-BE49-F238E27FC236}">
                    <a16:creationId xmlns:a16="http://schemas.microsoft.com/office/drawing/2014/main" id="{2B284C8B-BFEE-8073-B929-CDDA14EA4B9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91945" y="4558519"/>
                <a:ext cx="597377" cy="171989"/>
              </a:xfrm>
              <a:prstGeom prst="rect">
                <a:avLst/>
              </a:prstGeom>
            </p:spPr>
          </p:pic>
          <p:pic>
            <p:nvPicPr>
              <p:cNvPr id="44" name="Picture 2">
                <a:extLst>
                  <a:ext uri="{FF2B5EF4-FFF2-40B4-BE49-F238E27FC236}">
                    <a16:creationId xmlns:a16="http://schemas.microsoft.com/office/drawing/2014/main" id="{6658C0F8-9C74-5236-1C19-B011AFA83F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35838" y="4515558"/>
                <a:ext cx="349669" cy="36624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descr="A picture containing outdoor&#10;&#10;Description automatically generated">
            <a:extLst>
              <a:ext uri="{FF2B5EF4-FFF2-40B4-BE49-F238E27FC236}">
                <a16:creationId xmlns:a16="http://schemas.microsoft.com/office/drawing/2014/main" id="{78299219-B699-2378-F292-98EBBBD0662B}"/>
              </a:ext>
            </a:extLst>
          </p:cNvPr>
          <p:cNvPicPr>
            <a:picLocks noChangeAspect="1"/>
          </p:cNvPicPr>
          <p:nvPr/>
        </p:nvPicPr>
        <p:blipFill rotWithShape="1">
          <a:blip r:embed="rId16">
            <a:extLst>
              <a:ext uri="{28A0092B-C50C-407E-A947-70E740481C1C}">
                <a14:useLocalDpi xmlns:a14="http://schemas.microsoft.com/office/drawing/2010/main" val="0"/>
              </a:ext>
            </a:extLst>
          </a:blip>
          <a:srcRect t="30253" b="18803"/>
          <a:stretch/>
        </p:blipFill>
        <p:spPr>
          <a:xfrm>
            <a:off x="0" y="3680749"/>
            <a:ext cx="5419670" cy="1459375"/>
          </a:xfrm>
          <a:prstGeom prst="rect">
            <a:avLst/>
          </a:prstGeom>
        </p:spPr>
      </p:pic>
      <p:pic>
        <p:nvPicPr>
          <p:cNvPr id="45" name="Picture 44" descr="A picture containing indoor&#10;&#10;Description automatically generated">
            <a:extLst>
              <a:ext uri="{FF2B5EF4-FFF2-40B4-BE49-F238E27FC236}">
                <a16:creationId xmlns:a16="http://schemas.microsoft.com/office/drawing/2014/main" id="{1B36A7CA-D200-BC51-9BEA-8161B7918A99}"/>
              </a:ext>
            </a:extLst>
          </p:cNvPr>
          <p:cNvPicPr>
            <a:picLocks noChangeAspect="1"/>
          </p:cNvPicPr>
          <p:nvPr/>
        </p:nvPicPr>
        <p:blipFill rotWithShape="1">
          <a:blip r:embed="rId17"/>
          <a:srcRect t="28838" b="6388"/>
          <a:stretch/>
        </p:blipFill>
        <p:spPr>
          <a:xfrm>
            <a:off x="1734048" y="1864730"/>
            <a:ext cx="3816767" cy="1648190"/>
          </a:xfrm>
          <a:prstGeom prst="rect">
            <a:avLst/>
          </a:prstGeom>
        </p:spPr>
      </p:pic>
      <p:grpSp>
        <p:nvGrpSpPr>
          <p:cNvPr id="6" name="Group 5">
            <a:extLst>
              <a:ext uri="{FF2B5EF4-FFF2-40B4-BE49-F238E27FC236}">
                <a16:creationId xmlns:a16="http://schemas.microsoft.com/office/drawing/2014/main" id="{3D17D8F8-64E8-4555-3035-E798B17C40DD}"/>
              </a:ext>
            </a:extLst>
          </p:cNvPr>
          <p:cNvGrpSpPr/>
          <p:nvPr/>
        </p:nvGrpSpPr>
        <p:grpSpPr>
          <a:xfrm>
            <a:off x="2462" y="-1"/>
            <a:ext cx="5223164" cy="1481559"/>
            <a:chOff x="41013" y="2016758"/>
            <a:chExt cx="5214565" cy="1479120"/>
          </a:xfrm>
        </p:grpSpPr>
        <p:pic>
          <p:nvPicPr>
            <p:cNvPr id="46" name="Picture 45" descr="A picture containing floor, person, indoor&#10;&#10;Description automatically generated">
              <a:extLst>
                <a:ext uri="{FF2B5EF4-FFF2-40B4-BE49-F238E27FC236}">
                  <a16:creationId xmlns:a16="http://schemas.microsoft.com/office/drawing/2014/main" id="{EA44FF84-B4DB-5026-4C2C-5999A664E0BB}"/>
                </a:ext>
              </a:extLst>
            </p:cNvPr>
            <p:cNvPicPr>
              <a:picLocks noChangeAspect="1"/>
            </p:cNvPicPr>
            <p:nvPr/>
          </p:nvPicPr>
          <p:blipFill rotWithShape="1">
            <a:blip r:embed="rId18"/>
            <a:srcRect b="3791"/>
            <a:stretch/>
          </p:blipFill>
          <p:spPr>
            <a:xfrm>
              <a:off x="41013" y="2020134"/>
              <a:ext cx="2045180" cy="1475744"/>
            </a:xfrm>
            <a:prstGeom prst="rect">
              <a:avLst/>
            </a:prstGeom>
          </p:spPr>
        </p:pic>
        <p:pic>
          <p:nvPicPr>
            <p:cNvPr id="49" name="Picture 48">
              <a:extLst>
                <a:ext uri="{FF2B5EF4-FFF2-40B4-BE49-F238E27FC236}">
                  <a16:creationId xmlns:a16="http://schemas.microsoft.com/office/drawing/2014/main" id="{6C5C57A4-D024-4C84-6678-C31CC1DA0EC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90313" y="2020134"/>
              <a:ext cx="1967659" cy="1475744"/>
            </a:xfrm>
            <a:prstGeom prst="rect">
              <a:avLst/>
            </a:prstGeom>
          </p:spPr>
        </p:pic>
        <p:pic>
          <p:nvPicPr>
            <p:cNvPr id="51" name="Picture 50">
              <a:extLst>
                <a:ext uri="{FF2B5EF4-FFF2-40B4-BE49-F238E27FC236}">
                  <a16:creationId xmlns:a16="http://schemas.microsoft.com/office/drawing/2014/main" id="{000F0873-B6A6-FF9C-7095-54F4449D2FF5}"/>
                </a:ext>
              </a:extLst>
            </p:cNvPr>
            <p:cNvPicPr>
              <a:picLocks noChangeAspect="1"/>
            </p:cNvPicPr>
            <p:nvPr/>
          </p:nvPicPr>
          <p:blipFill rotWithShape="1">
            <a:blip r:embed="rId20">
              <a:extLst>
                <a:ext uri="{28A0092B-C50C-407E-A947-70E740481C1C}">
                  <a14:useLocalDpi xmlns:a14="http://schemas.microsoft.com/office/drawing/2010/main" val="0"/>
                </a:ext>
              </a:extLst>
            </a:blip>
            <a:srcRect l="6004" t="7196"/>
            <a:stretch/>
          </p:blipFill>
          <p:spPr>
            <a:xfrm>
              <a:off x="3217235" y="2016758"/>
              <a:ext cx="2038343" cy="1472400"/>
            </a:xfrm>
            <a:prstGeom prst="rect">
              <a:avLst/>
            </a:prstGeom>
          </p:spPr>
        </p:pic>
      </p:grpSp>
      <p:pic>
        <p:nvPicPr>
          <p:cNvPr id="52" name="Picture 51" descr="A picture containing indoor, ceiling, steel, equipment&#10;&#10;Description automatically generated">
            <a:extLst>
              <a:ext uri="{FF2B5EF4-FFF2-40B4-BE49-F238E27FC236}">
                <a16:creationId xmlns:a16="http://schemas.microsoft.com/office/drawing/2014/main" id="{D10747B0-A5D8-CFF1-4AD1-CEE2C86720C0}"/>
              </a:ext>
            </a:extLst>
          </p:cNvPr>
          <p:cNvPicPr>
            <a:picLocks noChangeAspect="1"/>
          </p:cNvPicPr>
          <p:nvPr/>
        </p:nvPicPr>
        <p:blipFill rotWithShape="1">
          <a:blip r:embed="rId21"/>
          <a:srcRect r="20950"/>
          <a:stretch/>
        </p:blipFill>
        <p:spPr>
          <a:xfrm>
            <a:off x="0" y="1867720"/>
            <a:ext cx="1734048" cy="1645200"/>
          </a:xfrm>
          <a:prstGeom prst="rect">
            <a:avLst/>
          </a:prstGeom>
        </p:spPr>
      </p:pic>
    </p:spTree>
    <p:extLst>
      <p:ext uri="{BB962C8B-B14F-4D97-AF65-F5344CB8AC3E}">
        <p14:creationId xmlns:p14="http://schemas.microsoft.com/office/powerpoint/2010/main" val="22267716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12119</TotalTime>
  <Words>610</Words>
  <Application>Microsoft Macintosh PowerPoint</Application>
  <PresentationFormat>On-screen Show (16:9)</PresentationFormat>
  <Paragraphs>96</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Helvetica</vt:lpstr>
      <vt:lpstr>Marker Felt</vt:lpstr>
      <vt:lpstr>Montserrat</vt:lpstr>
      <vt:lpstr>Montserrat Black</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Notizie da SESAME</dc:title>
  <cp:lastModifiedBy>Andrea Lausi</cp:lastModifiedBy>
  <cp:revision>108</cp:revision>
  <dcterms:modified xsi:type="dcterms:W3CDTF">2022-07-12T10:10:07Z</dcterms:modified>
</cp:coreProperties>
</file>