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2" r:id="rId4"/>
    <p:sldId id="260" r:id="rId5"/>
    <p:sldId id="263" r:id="rId6"/>
    <p:sldId id="258" r:id="rId7"/>
    <p:sldId id="264" r:id="rId8"/>
    <p:sldId id="265" r:id="rId9"/>
    <p:sldId id="268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31694-ED60-8243-A883-60EB6262AF97}" type="datetimeFigureOut">
              <a:rPr lang="fr-FR" smtClean="0"/>
              <a:t>28/06/13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BC5EB-AB46-D24E-8927-C942854BCC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53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2DECDF-FEB4-FD49-94B6-104324BB0CA2}" type="slidenum">
              <a:rPr lang="fr-FR" sz="1200"/>
              <a:pPr eaLnBrk="1" hangingPunct="1"/>
              <a:t>2</a:t>
            </a:fld>
            <a:endParaRPr lang="fr-FR" sz="1200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64DF5F-1195-9248-BF2C-4C1909422323}" type="slidenum">
              <a:rPr lang="fr-FR" sz="1200"/>
              <a:pPr eaLnBrk="1" hangingPunct="1"/>
              <a:t>3</a:t>
            </a:fld>
            <a:endParaRPr lang="fr-FR" sz="1200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2DF82-BBDA-214D-901F-D2CE55E4589F}" type="slidenum">
              <a:rPr lang="en-GB"/>
              <a:pPr/>
              <a:t>9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2DF82-BBDA-214D-901F-D2CE55E4589F}" type="slidenum">
              <a:rPr lang="en-GB"/>
              <a:pPr/>
              <a:t>10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2DF82-BBDA-214D-901F-D2CE55E4589F}" type="slidenum">
              <a:rPr lang="en-GB"/>
              <a:pPr/>
              <a:t>11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2DF82-BBDA-214D-901F-D2CE55E4589F}" type="slidenum">
              <a:rPr lang="en-GB"/>
              <a:pPr/>
              <a:t>12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2DF82-BBDA-214D-901F-D2CE55E4589F}" type="slidenum">
              <a:rPr lang="en-GB"/>
              <a:pPr/>
              <a:t>13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2DF82-BBDA-214D-901F-D2CE55E4589F}" type="slidenum">
              <a:rPr lang="en-GB"/>
              <a:pPr/>
              <a:t>14</a:t>
            </a:fld>
            <a:endParaRPr lang="en-GB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C0F0-55C6-EE4E-AD75-1B9750ECBAB9}" type="datetimeFigureOut">
              <a:rPr lang="fr-FR" smtClean="0"/>
              <a:t>27/06/13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60FD-37AB-4F45-A0AA-AA710D8095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06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C0F0-55C6-EE4E-AD75-1B9750ECBAB9}" type="datetimeFigureOut">
              <a:rPr lang="fr-FR" smtClean="0"/>
              <a:t>28/06/13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60FD-37AB-4F45-A0AA-AA710D8095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44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C0F0-55C6-EE4E-AD75-1B9750ECBAB9}" type="datetimeFigureOut">
              <a:rPr lang="fr-FR" smtClean="0"/>
              <a:t>28/06/13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60FD-37AB-4F45-A0AA-AA710D8095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00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C0F0-55C6-EE4E-AD75-1B9750ECBAB9}" type="datetimeFigureOut">
              <a:rPr lang="fr-FR" smtClean="0"/>
              <a:t>28/06/13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60FD-37AB-4F45-A0AA-AA710D8095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60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C0F0-55C6-EE4E-AD75-1B9750ECBAB9}" type="datetimeFigureOut">
              <a:rPr lang="fr-FR" smtClean="0"/>
              <a:t>28/06/13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60FD-37AB-4F45-A0AA-AA710D8095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07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C0F0-55C6-EE4E-AD75-1B9750ECBAB9}" type="datetimeFigureOut">
              <a:rPr lang="fr-FR" smtClean="0"/>
              <a:t>28/06/13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60FD-37AB-4F45-A0AA-AA710D8095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73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C0F0-55C6-EE4E-AD75-1B9750ECBAB9}" type="datetimeFigureOut">
              <a:rPr lang="fr-FR" smtClean="0"/>
              <a:t>28/06/13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60FD-37AB-4F45-A0AA-AA710D8095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39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C0F0-55C6-EE4E-AD75-1B9750ECBAB9}" type="datetimeFigureOut">
              <a:rPr lang="fr-FR" smtClean="0"/>
              <a:t>28/06/13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60FD-37AB-4F45-A0AA-AA710D8095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37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C0F0-55C6-EE4E-AD75-1B9750ECBAB9}" type="datetimeFigureOut">
              <a:rPr lang="fr-FR" smtClean="0"/>
              <a:t>28/06/13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60FD-37AB-4F45-A0AA-AA710D8095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6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C0F0-55C6-EE4E-AD75-1B9750ECBAB9}" type="datetimeFigureOut">
              <a:rPr lang="fr-FR" smtClean="0"/>
              <a:t>28/06/13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60FD-37AB-4F45-A0AA-AA710D8095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99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C0F0-55C6-EE4E-AD75-1B9750ECBAB9}" type="datetimeFigureOut">
              <a:rPr lang="fr-FR" smtClean="0"/>
              <a:t>28/06/13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60FD-37AB-4F45-A0AA-AA710D8095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72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0C0F0-55C6-EE4E-AD75-1B9750ECBAB9}" type="datetimeFigureOut">
              <a:rPr lang="fr-FR" smtClean="0"/>
              <a:t>27/06/13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F60FD-37AB-4F45-A0AA-AA710D8095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10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09247"/>
            <a:ext cx="7772400" cy="1217740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Trebuchet MS"/>
                <a:cs typeface="Trebuchet MS"/>
              </a:rPr>
              <a:t>(ATLAS) </a:t>
            </a:r>
            <a:r>
              <a:rPr lang="fr-FR" sz="3600" dirty="0" err="1" smtClean="0">
                <a:latin typeface="Trebuchet MS"/>
                <a:cs typeface="Trebuchet MS"/>
              </a:rPr>
              <a:t>Higgs</a:t>
            </a:r>
            <a:r>
              <a:rPr lang="fr-FR" sz="3600" dirty="0" smtClean="0">
                <a:latin typeface="Trebuchet MS"/>
                <a:cs typeface="Trebuchet MS"/>
              </a:rPr>
              <a:t> Prospects </a:t>
            </a:r>
            <a:r>
              <a:rPr lang="fr-FR" sz="3600" dirty="0" err="1" smtClean="0">
                <a:latin typeface="Trebuchet MS"/>
                <a:cs typeface="Trebuchet MS"/>
              </a:rPr>
              <a:t>at</a:t>
            </a:r>
            <a:r>
              <a:rPr lang="fr-FR" sz="3600" dirty="0" smtClean="0">
                <a:latin typeface="Trebuchet MS"/>
                <a:cs typeface="Trebuchet MS"/>
              </a:rPr>
              <a:t> HL-LHC</a:t>
            </a:r>
            <a:endParaRPr lang="fr-FR" sz="3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37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357561" y="931665"/>
            <a:ext cx="75169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 smtClean="0">
                <a:latin typeface="Trebuchet MS"/>
                <a:cs typeface="Trebuchet MS"/>
              </a:rPr>
              <a:t>Analyses not relying on more intricate decay channels (bb, </a:t>
            </a:r>
            <a:r>
              <a:rPr lang="en-GB" dirty="0" err="1" smtClean="0">
                <a:latin typeface="Trebuchet MS"/>
                <a:cs typeface="Trebuchet MS"/>
              </a:rPr>
              <a:t>tt</a:t>
            </a:r>
            <a:r>
              <a:rPr lang="en-GB" dirty="0" smtClean="0">
                <a:latin typeface="Trebuchet MS"/>
                <a:cs typeface="Trebuchet MS"/>
              </a:rPr>
              <a:t> and WW) </a:t>
            </a:r>
            <a:endParaRPr lang="en-GB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157850" y="281732"/>
            <a:ext cx="888492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Trebuchet MS"/>
                <a:cs typeface="Trebuchet MS"/>
              </a:rPr>
              <a:t>Reaching </a:t>
            </a:r>
            <a:r>
              <a:rPr lang="en-US" sz="3200" dirty="0" err="1" smtClean="0">
                <a:latin typeface="Trebuchet MS"/>
                <a:cs typeface="Trebuchet MS"/>
              </a:rPr>
              <a:t>ttH</a:t>
            </a:r>
            <a:r>
              <a:rPr lang="en-US" sz="3200" dirty="0" smtClean="0">
                <a:latin typeface="Trebuchet MS"/>
                <a:cs typeface="Trebuchet MS"/>
              </a:rPr>
              <a:t> Production in (robust) rare modes</a:t>
            </a:r>
            <a:endParaRPr lang="en-US" sz="2000" dirty="0">
              <a:solidFill>
                <a:srgbClr val="3399FF"/>
              </a:solidFill>
              <a:latin typeface="Trebuchet MS"/>
              <a:cs typeface="Trebuchet MS"/>
            </a:endParaRPr>
          </a:p>
        </p:txBody>
      </p:sp>
      <p:pic>
        <p:nvPicPr>
          <p:cNvPr id="2" name="Image 1" descr="a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3" y="1511406"/>
            <a:ext cx="4888648" cy="33246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0815" y="4672687"/>
            <a:ext cx="801429" cy="4315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202946" y="1749831"/>
            <a:ext cx="3941054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err="1" smtClean="0">
                <a:latin typeface="Symbol" charset="2"/>
                <a:cs typeface="Symbol" charset="2"/>
              </a:rPr>
              <a:t>g</a:t>
            </a:r>
            <a:r>
              <a:rPr lang="en-GB" dirty="0" err="1" smtClean="0">
                <a:latin typeface="Symbol" charset="2"/>
                <a:cs typeface="Symbol" charset="2"/>
              </a:rPr>
              <a:t>g</a:t>
            </a:r>
            <a:r>
              <a:rPr lang="en-GB" dirty="0" smtClean="0">
                <a:latin typeface="Trebuchet MS"/>
                <a:cs typeface="Trebuchet MS"/>
              </a:rPr>
              <a:t> channel: more than 100 Events expected with s/b~1/5 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Symbol" charset="2"/>
                <a:cs typeface="Symbol" charset="2"/>
              </a:rPr>
              <a:t>m</a:t>
            </a:r>
            <a:r>
              <a:rPr lang="en-GB" dirty="0" smtClean="0">
                <a:latin typeface="Symbol" charset="2"/>
                <a:cs typeface="Symbol" charset="2"/>
              </a:rPr>
              <a:t>m </a:t>
            </a:r>
            <a:r>
              <a:rPr lang="en-GB" dirty="0" smtClean="0">
                <a:latin typeface="Trebuchet MS"/>
                <a:cs typeface="Trebuchet MS"/>
              </a:rPr>
              <a:t>channel: approximately 30 Events expected with s/b~1 </a:t>
            </a:r>
          </a:p>
          <a:p>
            <a:endParaRPr lang="en-GB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441834" y="3504158"/>
            <a:ext cx="3301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 smtClean="0">
                <a:latin typeface="Trebuchet MS"/>
                <a:cs typeface="Trebuchet MS"/>
              </a:rPr>
              <a:t>Analyses (rather) robust to PU</a:t>
            </a:r>
            <a:endParaRPr lang="en-GB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887737" y="5434543"/>
            <a:ext cx="39454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dirty="0">
                <a:latin typeface="Symbol" charset="2"/>
                <a:cs typeface="Symbol" charset="2"/>
              </a:rPr>
              <a:t>m</a:t>
            </a:r>
            <a:r>
              <a:rPr lang="en-GB" dirty="0" smtClean="0">
                <a:latin typeface="Symbol" charset="2"/>
                <a:cs typeface="Symbol" charset="2"/>
              </a:rPr>
              <a:t>m</a:t>
            </a:r>
            <a:r>
              <a:rPr lang="en-GB" dirty="0" smtClean="0">
                <a:latin typeface="Trebuchet MS"/>
                <a:cs typeface="Trebuchet MS"/>
              </a:rPr>
              <a:t> decay mode established at more than 5 standard deviation</a:t>
            </a:r>
            <a:endParaRPr lang="en-GB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pic>
        <p:nvPicPr>
          <p:cNvPr id="4" name="Image 3" descr="a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34" y="4586403"/>
            <a:ext cx="3398368" cy="225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 bwMode="auto">
          <a:xfrm>
            <a:off x="-95842" y="257768"/>
            <a:ext cx="923984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Trebuchet MS"/>
                <a:cs typeface="Trebuchet MS"/>
              </a:rPr>
              <a:t>Self Couplings</a:t>
            </a:r>
            <a:endParaRPr lang="en-US" sz="2000" dirty="0">
              <a:solidFill>
                <a:srgbClr val="3399FF"/>
              </a:solidFill>
              <a:latin typeface="Trebuchet MS"/>
              <a:cs typeface="Trebuchet MS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00571" y="849528"/>
            <a:ext cx="8801459" cy="375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latin typeface="Trebuchet MS"/>
                <a:cs typeface="Trebuchet MS"/>
              </a:rPr>
              <a:t>Determination </a:t>
            </a:r>
            <a:r>
              <a:rPr lang="en-GB" dirty="0">
                <a:latin typeface="Trebuchet MS"/>
                <a:cs typeface="Trebuchet MS"/>
              </a:rPr>
              <a:t>of the scalar potential, </a:t>
            </a:r>
            <a:r>
              <a:rPr lang="en-GB" dirty="0" smtClean="0">
                <a:latin typeface="Trebuchet MS"/>
                <a:cs typeface="Trebuchet MS"/>
              </a:rPr>
              <a:t>essential </a:t>
            </a:r>
            <a:r>
              <a:rPr lang="en-GB" dirty="0">
                <a:latin typeface="Trebuchet MS"/>
                <a:cs typeface="Trebuchet MS"/>
              </a:rPr>
              <a:t>missing ingredient : </a:t>
            </a:r>
            <a:r>
              <a:rPr lang="en-GB" sz="2000" b="1" dirty="0">
                <a:solidFill>
                  <a:srgbClr val="FF0000"/>
                </a:solidFill>
                <a:latin typeface="Trebuchet MS"/>
                <a:cs typeface="Trebuchet MS"/>
              </a:rPr>
              <a:t>self couplings</a:t>
            </a:r>
            <a:r>
              <a:rPr lang="en-GB" dirty="0">
                <a:solidFill>
                  <a:srgbClr val="FF0000"/>
                </a:solidFill>
                <a:latin typeface="Trebuchet MS"/>
                <a:cs typeface="Trebuchet MS"/>
              </a:rPr>
              <a:t> ! </a:t>
            </a:r>
          </a:p>
          <a:p>
            <a:pPr>
              <a:buFont typeface="Wingdings" charset="0"/>
              <a:buNone/>
            </a:pPr>
            <a:r>
              <a:rPr lang="en-GB" dirty="0">
                <a:latin typeface="Trebuchet MS"/>
                <a:cs typeface="Trebuchet MS"/>
                <a:sym typeface="Symbol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Trebuchet MS"/>
                <a:cs typeface="Trebuchet MS"/>
                <a:sym typeface="Symbol" charset="0"/>
              </a:rPr>
              <a:t>A</a:t>
            </a:r>
            <a:r>
              <a:rPr lang="en-GB" dirty="0" smtClean="0">
                <a:solidFill>
                  <a:srgbClr val="000000"/>
                </a:solidFill>
                <a:latin typeface="Trebuchet MS"/>
                <a:cs typeface="Trebuchet MS"/>
                <a:sym typeface="Symbol" charset="0"/>
              </a:rPr>
              <a:t>re</a:t>
            </a:r>
            <a:r>
              <a:rPr lang="en-GB" dirty="0" smtClean="0">
                <a:solidFill>
                  <a:srgbClr val="00FF00"/>
                </a:solidFill>
                <a:latin typeface="Trebuchet MS"/>
                <a:cs typeface="Trebuchet MS"/>
                <a:sym typeface="Symbol" charset="0"/>
              </a:rPr>
              <a:t> </a:t>
            </a:r>
            <a:r>
              <a:rPr lang="en-GB" dirty="0" smtClean="0">
                <a:latin typeface="Trebuchet MS"/>
                <a:cs typeface="Trebuchet MS"/>
              </a:rPr>
              <a:t>they </a:t>
            </a:r>
            <a:r>
              <a:rPr lang="en-GB" dirty="0">
                <a:latin typeface="Trebuchet MS"/>
                <a:cs typeface="Trebuchet MS"/>
              </a:rPr>
              <a:t>as predicted </a:t>
            </a:r>
            <a:r>
              <a:rPr lang="en-GB" i="1" dirty="0">
                <a:latin typeface="Trebuchet MS"/>
                <a:cs typeface="Trebuchet MS"/>
              </a:rPr>
              <a:t>:</a:t>
            </a:r>
            <a:r>
              <a:rPr lang="en-GB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GB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</a:t>
            </a:r>
            <a:r>
              <a:rPr lang="en-GB" baseline="-25000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3 </a:t>
            </a:r>
            <a:r>
              <a:rPr lang="en-GB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~ m</a:t>
            </a:r>
            <a:r>
              <a:rPr lang="en-GB" baseline="-25000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H</a:t>
            </a:r>
            <a:r>
              <a:rPr lang="en-GB" baseline="30000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2</a:t>
            </a:r>
            <a:r>
              <a:rPr lang="en-GB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/(2v) , </a:t>
            </a:r>
            <a:r>
              <a:rPr lang="en-GB" baseline="-25000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4 </a:t>
            </a:r>
            <a:r>
              <a:rPr lang="en-GB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~ m</a:t>
            </a:r>
            <a:r>
              <a:rPr lang="en-GB" baseline="-25000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H</a:t>
            </a:r>
            <a:r>
              <a:rPr lang="en-GB" baseline="30000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2</a:t>
            </a:r>
            <a:r>
              <a:rPr lang="en-GB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/(8v</a:t>
            </a:r>
            <a:r>
              <a:rPr lang="en-GB" baseline="30000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2</a:t>
            </a:r>
            <a:r>
              <a:rPr lang="en-GB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) </a:t>
            </a:r>
            <a:endParaRPr lang="en-GB" dirty="0">
              <a:latin typeface="Trebuchet MS"/>
              <a:cs typeface="Trebuchet MS"/>
            </a:endParaRPr>
          </a:p>
          <a:p>
            <a:pPr>
              <a:buFont typeface="Wingdings" charset="0"/>
              <a:buNone/>
            </a:pPr>
            <a:r>
              <a:rPr lang="en-GB" dirty="0">
                <a:latin typeface="Trebuchet MS"/>
                <a:cs typeface="Trebuchet MS"/>
                <a:sym typeface="Symbol" charset="0"/>
              </a:rPr>
              <a:t>	</a:t>
            </a:r>
            <a:r>
              <a:rPr lang="en-GB" baseline="-25000" dirty="0">
                <a:latin typeface="Trebuchet MS"/>
                <a:cs typeface="Trebuchet MS"/>
                <a:sym typeface="Symbol" charset="0"/>
              </a:rPr>
              <a:t>4 </a:t>
            </a:r>
            <a:r>
              <a:rPr lang="en-GB" dirty="0">
                <a:latin typeface="Trebuchet MS"/>
                <a:cs typeface="Trebuchet MS"/>
                <a:sym typeface="Symbol" charset="0"/>
              </a:rPr>
              <a:t>: hopeless in any planed experiment (?</a:t>
            </a:r>
            <a:r>
              <a:rPr lang="en-GB" dirty="0" smtClean="0">
                <a:latin typeface="Trebuchet MS"/>
                <a:cs typeface="Trebuchet MS"/>
                <a:sym typeface="Symbol" charset="0"/>
              </a:rPr>
              <a:t>)</a:t>
            </a:r>
          </a:p>
          <a:p>
            <a:pPr>
              <a:buFont typeface="Wingdings" charset="0"/>
              <a:buNone/>
            </a:pPr>
            <a:endParaRPr lang="en-GB" dirty="0">
              <a:latin typeface="Trebuchet MS"/>
              <a:cs typeface="Trebuchet MS"/>
              <a:sym typeface="Symbol" charset="0"/>
            </a:endParaRPr>
          </a:p>
          <a:p>
            <a:pPr>
              <a:buFont typeface="Wingdings" charset="0"/>
              <a:buNone/>
            </a:pPr>
            <a:endParaRPr lang="en-GB" dirty="0">
              <a:latin typeface="Trebuchet MS"/>
              <a:cs typeface="Trebuchet MS"/>
              <a:sym typeface="Symbol" charset="0"/>
            </a:endParaRPr>
          </a:p>
          <a:p>
            <a:pPr>
              <a:buFont typeface="Wingdings" charset="0"/>
              <a:buNone/>
            </a:pPr>
            <a:r>
              <a:rPr lang="en-GB" dirty="0">
                <a:latin typeface="Trebuchet MS"/>
                <a:cs typeface="Trebuchet MS"/>
                <a:sym typeface="Symbol" charset="0"/>
              </a:rPr>
              <a:t>	</a:t>
            </a:r>
            <a:r>
              <a:rPr lang="en-GB" baseline="-25000" dirty="0">
                <a:latin typeface="Trebuchet MS"/>
                <a:cs typeface="Trebuchet MS"/>
                <a:sym typeface="Symbol" charset="0"/>
              </a:rPr>
              <a:t>3 </a:t>
            </a:r>
            <a:r>
              <a:rPr lang="en-GB" dirty="0">
                <a:latin typeface="Trebuchet MS"/>
                <a:cs typeface="Trebuchet MS"/>
                <a:sym typeface="Symbol" charset="0"/>
              </a:rPr>
              <a:t>: </a:t>
            </a:r>
            <a:r>
              <a:rPr lang="en-GB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very very </a:t>
            </a:r>
            <a:r>
              <a:rPr lang="en-GB" dirty="0">
                <a:latin typeface="Trebuchet MS"/>
                <a:cs typeface="Trebuchet MS"/>
                <a:sym typeface="Symbol" charset="0"/>
              </a:rPr>
              <a:t>hard </a:t>
            </a:r>
            <a:r>
              <a:rPr lang="en-GB" dirty="0" smtClean="0">
                <a:latin typeface="Trebuchet MS"/>
                <a:cs typeface="Trebuchet MS"/>
                <a:sym typeface="Symbol" charset="0"/>
              </a:rPr>
              <a:t>in particular due to the double H production, which also interferes with the signal…</a:t>
            </a:r>
          </a:p>
          <a:p>
            <a:pPr>
              <a:buFont typeface="Wingdings" charset="0"/>
              <a:buNone/>
            </a:pPr>
            <a:endParaRPr lang="en-GB" dirty="0">
              <a:latin typeface="Trebuchet MS"/>
              <a:cs typeface="Trebuchet MS"/>
              <a:sym typeface="Symbol" charset="0"/>
            </a:endParaRPr>
          </a:p>
          <a:p>
            <a:pPr>
              <a:buFont typeface="Wingdings" charset="0"/>
              <a:buNone/>
            </a:pPr>
            <a:endParaRPr lang="en-GB" dirty="0" smtClean="0">
              <a:latin typeface="Trebuchet MS"/>
              <a:cs typeface="Trebuchet MS"/>
              <a:sym typeface="Symbol" charset="0"/>
            </a:endParaRPr>
          </a:p>
          <a:p>
            <a:pPr>
              <a:buFont typeface="Wingdings" charset="0"/>
              <a:buNone/>
            </a:pPr>
            <a:endParaRPr lang="en-GB" dirty="0" smtClean="0">
              <a:latin typeface="Trebuchet MS"/>
              <a:cs typeface="Trebuchet MS"/>
              <a:sym typeface="Symbol" charset="0"/>
            </a:endParaRPr>
          </a:p>
          <a:p>
            <a:pPr>
              <a:buFont typeface="Wingdings" charset="0"/>
              <a:buNone/>
            </a:pPr>
            <a:endParaRPr lang="en-GB" dirty="0">
              <a:latin typeface="Trebuchet MS"/>
              <a:cs typeface="Trebuchet MS"/>
              <a:sym typeface="Symbol" charset="0"/>
            </a:endParaRPr>
          </a:p>
          <a:p>
            <a:pPr>
              <a:buFont typeface="Wingdings" charset="0"/>
              <a:buNone/>
            </a:pPr>
            <a:endParaRPr lang="en-GB" dirty="0" smtClean="0">
              <a:latin typeface="Trebuchet MS"/>
              <a:cs typeface="Trebuchet MS"/>
              <a:sym typeface="Symbol" charset="0"/>
            </a:endParaRPr>
          </a:p>
        </p:txBody>
      </p:sp>
      <p:pic>
        <p:nvPicPr>
          <p:cNvPr id="6" name="Image 5" descr="a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34" y="3288438"/>
            <a:ext cx="5449719" cy="1011501"/>
          </a:xfrm>
          <a:prstGeom prst="rect">
            <a:avLst/>
          </a:prstGeom>
        </p:spPr>
      </p:pic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803362" y="4507613"/>
            <a:ext cx="451073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None/>
            </a:pPr>
            <a:r>
              <a:rPr lang="en-GB" dirty="0" smtClean="0">
                <a:latin typeface="Trebuchet MS"/>
                <a:cs typeface="Trebuchet MS"/>
                <a:sym typeface="Symbol" charset="0"/>
              </a:rPr>
              <a:t>… </a:t>
            </a:r>
            <a:r>
              <a:rPr lang="en-GB" dirty="0" smtClean="0">
                <a:latin typeface="Trebuchet MS"/>
                <a:cs typeface="Trebuchet MS"/>
                <a:sym typeface="Symbol" charset="0"/>
              </a:rPr>
              <a:t>but </a:t>
            </a:r>
            <a:r>
              <a:rPr lang="en-GB" dirty="0">
                <a:latin typeface="Trebuchet MS"/>
                <a:cs typeface="Trebuchet MS"/>
                <a:sym typeface="Symbol" charset="0"/>
              </a:rPr>
              <a:t>some hope, </a:t>
            </a:r>
            <a:r>
              <a:rPr lang="en-GB" dirty="0" smtClean="0">
                <a:latin typeface="Trebuchet MS"/>
                <a:cs typeface="Trebuchet MS"/>
                <a:sym typeface="Symbol" charset="0"/>
              </a:rPr>
              <a:t>in (rather) robust</a:t>
            </a:r>
          </a:p>
          <a:p>
            <a:pPr>
              <a:buFont typeface="Wingdings" charset="0"/>
              <a:buNone/>
            </a:pPr>
            <a:r>
              <a:rPr lang="en-GB" dirty="0" smtClean="0">
                <a:latin typeface="Trebuchet MS"/>
                <a:cs typeface="Trebuchet MS"/>
                <a:sym typeface="Symbol" charset="0"/>
              </a:rPr>
              <a:t> </a:t>
            </a:r>
            <a:r>
              <a:rPr lang="en-GB" dirty="0" err="1" smtClean="0">
                <a:latin typeface="Trebuchet MS"/>
                <a:cs typeface="Trebuchet MS"/>
                <a:sym typeface="Symbol" charset="0"/>
              </a:rPr>
              <a:t>pp</a:t>
            </a:r>
            <a:r>
              <a:rPr lang="en-GB" dirty="0" smtClean="0">
                <a:latin typeface="Trebuchet MS"/>
                <a:cs typeface="Trebuchet MS"/>
                <a:sym typeface="Symbol" charset="0"/>
              </a:rPr>
              <a:t> </a:t>
            </a:r>
            <a:r>
              <a:rPr lang="en-GB" dirty="0">
                <a:latin typeface="Trebuchet MS"/>
                <a:cs typeface="Trebuchet MS"/>
                <a:sym typeface="Symbol" charset="0"/>
              </a:rPr>
              <a:t></a:t>
            </a:r>
            <a:r>
              <a:rPr lang="en-GB" dirty="0">
                <a:latin typeface="Trebuchet MS"/>
                <a:cs typeface="Trebuchet MS"/>
              </a:rPr>
              <a:t> HH </a:t>
            </a:r>
            <a:r>
              <a:rPr lang="en-GB" dirty="0">
                <a:latin typeface="Trebuchet MS"/>
                <a:cs typeface="Trebuchet MS"/>
                <a:sym typeface="Symbol" charset="0"/>
              </a:rPr>
              <a:t></a:t>
            </a:r>
            <a:r>
              <a:rPr lang="en-GB" dirty="0">
                <a:latin typeface="Trebuchet MS"/>
                <a:cs typeface="Trebuchet MS"/>
              </a:rPr>
              <a:t> </a:t>
            </a:r>
            <a:r>
              <a:rPr lang="en-GB" dirty="0">
                <a:solidFill>
                  <a:schemeClr val="accent2"/>
                </a:solidFill>
                <a:latin typeface="Trebuchet MS"/>
                <a:cs typeface="Trebuchet MS"/>
              </a:rPr>
              <a:t>bb</a:t>
            </a:r>
            <a:r>
              <a:rPr lang="en-GB" dirty="0">
                <a:solidFill>
                  <a:schemeClr val="accent2"/>
                </a:solidFill>
                <a:latin typeface="Trebuchet MS"/>
                <a:cs typeface="Trebuchet MS"/>
                <a:sym typeface="Symbol" charset="0"/>
              </a:rPr>
              <a:t></a:t>
            </a:r>
            <a:r>
              <a:rPr lang="en-GB" dirty="0">
                <a:latin typeface="Trebuchet MS"/>
                <a:cs typeface="Trebuchet MS"/>
                <a:sym typeface="Symbol" charset="0"/>
              </a:rPr>
              <a:t> </a:t>
            </a:r>
            <a:endParaRPr lang="en-GB" dirty="0" smtClean="0">
              <a:latin typeface="Trebuchet MS"/>
              <a:cs typeface="Trebuchet MS"/>
              <a:sym typeface="Symbol" charset="0"/>
            </a:endParaRPr>
          </a:p>
          <a:p>
            <a:pPr>
              <a:buFont typeface="Wingdings" charset="0"/>
              <a:buNone/>
            </a:pPr>
            <a:r>
              <a:rPr lang="en-GB" sz="1600" dirty="0" smtClean="0">
                <a:latin typeface="Trebuchet MS"/>
                <a:cs typeface="Trebuchet MS"/>
                <a:sym typeface="Symbol" charset="0"/>
              </a:rPr>
              <a:t>(</a:t>
            </a:r>
            <a:r>
              <a:rPr lang="en-GB" sz="1600" dirty="0">
                <a:latin typeface="Trebuchet MS"/>
                <a:cs typeface="Trebuchet MS"/>
                <a:sym typeface="Symbol" charset="0"/>
              </a:rPr>
              <a:t>S ~ 15, B ~ 21 for 3 ab</a:t>
            </a:r>
            <a:r>
              <a:rPr lang="en-GB" sz="1600" baseline="30000" dirty="0">
                <a:latin typeface="Trebuchet MS"/>
                <a:cs typeface="Trebuchet MS"/>
                <a:sym typeface="Symbol" charset="0"/>
              </a:rPr>
              <a:t>-1</a:t>
            </a:r>
            <a:r>
              <a:rPr lang="en-GB" sz="1600" dirty="0">
                <a:latin typeface="Trebuchet MS"/>
                <a:cs typeface="Trebuchet MS"/>
                <a:sym typeface="Symbol" charset="0"/>
              </a:rPr>
              <a:t> </a:t>
            </a:r>
            <a:r>
              <a:rPr lang="en-GB" sz="1600" dirty="0" smtClean="0">
                <a:latin typeface="Trebuchet MS"/>
                <a:cs typeface="Trebuchet MS"/>
                <a:sym typeface="Symbol" charset="0"/>
              </a:rPr>
              <a:t>and some </a:t>
            </a:r>
            <a:r>
              <a:rPr lang="en-GB" sz="1400" dirty="0" smtClean="0">
                <a:latin typeface="Trebuchet MS"/>
                <a:cs typeface="Trebuchet MS"/>
                <a:sym typeface="Symbol" charset="0"/>
              </a:rPr>
              <a:t>faith</a:t>
            </a:r>
            <a:r>
              <a:rPr lang="en-GB" sz="1400" dirty="0">
                <a:latin typeface="Trebuchet MS"/>
                <a:cs typeface="Trebuchet MS"/>
                <a:sym typeface="Symbol" charset="0"/>
              </a:rPr>
              <a:t>…</a:t>
            </a:r>
            <a:r>
              <a:rPr lang="en-GB" sz="1600" dirty="0">
                <a:latin typeface="Trebuchet MS"/>
                <a:cs typeface="Trebuchet MS"/>
                <a:sym typeface="Symbol" charset="0"/>
              </a:rPr>
              <a:t>) </a:t>
            </a:r>
            <a:r>
              <a:rPr lang="en-GB" sz="1600" dirty="0">
                <a:solidFill>
                  <a:schemeClr val="accent2"/>
                </a:solidFill>
                <a:latin typeface="Trebuchet MS"/>
                <a:cs typeface="Trebuchet MS"/>
                <a:sym typeface="Symbol" charset="0"/>
              </a:rPr>
              <a:t>bb</a:t>
            </a:r>
            <a:r>
              <a:rPr lang="en-GB" dirty="0">
                <a:solidFill>
                  <a:schemeClr val="accent2"/>
                </a:solidFill>
                <a:latin typeface="Trebuchet MS"/>
                <a:cs typeface="Trebuchet MS"/>
                <a:sym typeface="Symbol" charset="0"/>
              </a:rPr>
              <a:t></a:t>
            </a:r>
            <a:r>
              <a:rPr lang="en-GB" baseline="30000" dirty="0">
                <a:solidFill>
                  <a:schemeClr val="accent2"/>
                </a:solidFill>
                <a:latin typeface="Trebuchet MS"/>
                <a:cs typeface="Trebuchet MS"/>
                <a:sym typeface="Symbol" charset="0"/>
              </a:rPr>
              <a:t>+</a:t>
            </a:r>
            <a:r>
              <a:rPr lang="en-GB" dirty="0">
                <a:solidFill>
                  <a:schemeClr val="accent2"/>
                </a:solidFill>
                <a:latin typeface="Trebuchet MS"/>
                <a:cs typeface="Trebuchet MS"/>
                <a:sym typeface="Symbol" charset="0"/>
              </a:rPr>
              <a:t></a:t>
            </a:r>
            <a:r>
              <a:rPr lang="en-GB" baseline="30000" dirty="0">
                <a:solidFill>
                  <a:schemeClr val="accent2"/>
                </a:solidFill>
                <a:latin typeface="Trebuchet MS"/>
                <a:cs typeface="Trebuchet MS"/>
                <a:sym typeface="Symbol" charset="0"/>
              </a:rPr>
              <a:t>-</a:t>
            </a:r>
            <a:r>
              <a:rPr lang="en-GB" dirty="0">
                <a:latin typeface="Trebuchet MS"/>
                <a:cs typeface="Trebuchet MS"/>
                <a:sym typeface="Symbol" charset="0"/>
              </a:rPr>
              <a:t> (under study</a:t>
            </a:r>
            <a:r>
              <a:rPr lang="en-GB" dirty="0" smtClean="0">
                <a:latin typeface="Trebuchet MS"/>
                <a:cs typeface="Trebuchet MS"/>
                <a:sym typeface="Symbol" charset="0"/>
              </a:rPr>
              <a:t>)</a:t>
            </a:r>
            <a:endParaRPr lang="en-GB" sz="1600" dirty="0">
              <a:latin typeface="Trebuchet MS"/>
              <a:cs typeface="Trebuchet MS"/>
              <a:sym typeface="Symbol" charset="0"/>
            </a:endParaRPr>
          </a:p>
          <a:p>
            <a:pPr>
              <a:buFont typeface="Wingdings" charset="0"/>
              <a:buNone/>
            </a:pPr>
            <a:endParaRPr lang="en-GB" sz="1600" dirty="0" smtClean="0">
              <a:latin typeface="Trebuchet MS"/>
              <a:cs typeface="Trebuchet MS"/>
              <a:sym typeface="Symbol" charset="0"/>
            </a:endParaRPr>
          </a:p>
          <a:p>
            <a:pPr>
              <a:buFont typeface="Wingdings" charset="0"/>
              <a:buNone/>
            </a:pPr>
            <a:endParaRPr lang="en-GB" sz="1600" dirty="0" smtClean="0">
              <a:latin typeface="Trebuchet MS"/>
              <a:cs typeface="Trebuchet MS"/>
              <a:sym typeface="Symbol" charset="0"/>
            </a:endParaRPr>
          </a:p>
          <a:p>
            <a:pPr>
              <a:buFont typeface="Wingdings" charset="0"/>
              <a:buNone/>
            </a:pPr>
            <a:r>
              <a:rPr lang="en-GB" dirty="0" smtClean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~3 standard deviations expected on  </a:t>
            </a:r>
            <a:r>
              <a:rPr lang="en-GB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</a:t>
            </a:r>
            <a:r>
              <a:rPr lang="en-GB" baseline="-25000" dirty="0" smtClean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3</a:t>
            </a:r>
            <a:r>
              <a:rPr lang="en-GB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with 3 </a:t>
            </a:r>
            <a:r>
              <a:rPr lang="en-GB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ab</a:t>
            </a:r>
            <a:r>
              <a:rPr lang="en-GB" baseline="30000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-1</a:t>
            </a:r>
            <a:r>
              <a:rPr lang="en-GB" dirty="0">
                <a:solidFill>
                  <a:srgbClr val="FF0000"/>
                </a:solidFill>
                <a:latin typeface="Trebuchet MS"/>
                <a:cs typeface="Trebuchet MS"/>
                <a:sym typeface="Symbol" charset="0"/>
              </a:rPr>
              <a:t> </a:t>
            </a:r>
          </a:p>
        </p:txBody>
      </p:sp>
      <p:pic>
        <p:nvPicPr>
          <p:cNvPr id="7" name="Image 6" descr="a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66" y="4340206"/>
            <a:ext cx="2571936" cy="248774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44267" y="2958957"/>
            <a:ext cx="1011036" cy="4315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389921" y="3951326"/>
            <a:ext cx="1011036" cy="4315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21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 bwMode="auto">
          <a:xfrm>
            <a:off x="100571" y="257768"/>
            <a:ext cx="923984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Trebuchet MS"/>
                <a:cs typeface="Trebuchet MS"/>
              </a:rPr>
              <a:t>Completing the Picture WBS</a:t>
            </a:r>
          </a:p>
          <a:p>
            <a:pPr algn="ctr" eaLnBrk="1" hangingPunct="1"/>
            <a:r>
              <a:rPr lang="en-US" dirty="0" smtClean="0">
                <a:solidFill>
                  <a:srgbClr val="3399FF"/>
                </a:solidFill>
                <a:latin typeface="Trebuchet MS"/>
                <a:cs typeface="Trebuchet MS"/>
              </a:rPr>
              <a:t>Weak Boson Scattering</a:t>
            </a:r>
            <a:endParaRPr lang="en-US" dirty="0">
              <a:solidFill>
                <a:srgbClr val="3399FF"/>
              </a:solidFill>
              <a:latin typeface="Trebuchet MS"/>
              <a:cs typeface="Trebuchet MS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00571" y="997476"/>
            <a:ext cx="88014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latin typeface="Trebuchet MS"/>
                <a:cs typeface="Trebuchet MS"/>
              </a:rPr>
              <a:t>Only taking into account the</a:t>
            </a:r>
            <a:r>
              <a:rPr lang="en-GB" dirty="0" smtClean="0">
                <a:latin typeface="Trebuchet MS"/>
                <a:cs typeface="Trebuchet MS"/>
                <a:sym typeface="Symbol" charset="0"/>
              </a:rPr>
              <a:t> cleanest signals : </a:t>
            </a:r>
            <a:r>
              <a:rPr lang="en-GB" dirty="0" err="1" smtClean="0">
                <a:latin typeface="Trebuchet MS"/>
                <a:cs typeface="Trebuchet MS"/>
                <a:sym typeface="Symbol" charset="0"/>
              </a:rPr>
              <a:t>ZZjj</a:t>
            </a:r>
            <a:r>
              <a:rPr lang="en-GB" dirty="0" smtClean="0">
                <a:latin typeface="Trebuchet MS"/>
                <a:cs typeface="Trebuchet MS"/>
                <a:sym typeface="Symbol" charset="0"/>
              </a:rPr>
              <a:t> in the 4 leptons final state</a:t>
            </a:r>
          </a:p>
          <a:p>
            <a:pPr>
              <a:buFont typeface="Wingdings" charset="0"/>
              <a:buNone/>
            </a:pPr>
            <a:endParaRPr lang="en-GB" dirty="0" smtClean="0">
              <a:latin typeface="Trebuchet MS"/>
              <a:cs typeface="Trebuchet MS"/>
              <a:sym typeface="Symbol" charset="0"/>
            </a:endParaRPr>
          </a:p>
          <a:p>
            <a:pPr>
              <a:buFont typeface="Wingdings" charset="0"/>
              <a:buNone/>
            </a:pPr>
            <a:endParaRPr lang="en-GB" dirty="0">
              <a:latin typeface="Trebuchet MS"/>
              <a:cs typeface="Trebuchet MS"/>
              <a:sym typeface="Symbol" charset="0"/>
            </a:endParaRPr>
          </a:p>
          <a:p>
            <a:pPr>
              <a:buFont typeface="Wingdings" charset="0"/>
              <a:buNone/>
            </a:pPr>
            <a:endParaRPr lang="en-GB" dirty="0" smtClean="0">
              <a:latin typeface="Trebuchet MS"/>
              <a:cs typeface="Trebuchet MS"/>
              <a:sym typeface="Symbo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44267" y="2774022"/>
            <a:ext cx="1011036" cy="4315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49" y="1647230"/>
            <a:ext cx="4856893" cy="3535698"/>
          </a:xfrm>
          <a:prstGeom prst="rect">
            <a:avLst/>
          </a:prstGeom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202357" y="2665388"/>
            <a:ext cx="1843075" cy="174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latin typeface="Trebuchet MS"/>
                <a:cs typeface="Trebuchet MS"/>
              </a:rPr>
              <a:t>Very clean signature for a </a:t>
            </a:r>
            <a:r>
              <a:rPr lang="en-GB" dirty="0" err="1" smtClean="0">
                <a:latin typeface="Trebuchet MS"/>
                <a:cs typeface="Trebuchet MS"/>
              </a:rPr>
              <a:t>TeV</a:t>
            </a:r>
            <a:r>
              <a:rPr lang="en-GB" dirty="0" smtClean="0">
                <a:latin typeface="Trebuchet MS"/>
                <a:cs typeface="Trebuchet MS"/>
              </a:rPr>
              <a:t> resonance (in anomalous WBS models)</a:t>
            </a:r>
            <a:endParaRPr lang="en-GB" dirty="0">
              <a:latin typeface="Trebuchet MS"/>
              <a:cs typeface="Trebuchet MS"/>
              <a:sym typeface="Symbol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0571" y="4895261"/>
            <a:ext cx="8801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latin typeface="Trebuchet MS"/>
                <a:cs typeface="Trebuchet MS"/>
              </a:rPr>
              <a:t>Sensitivities for 300 fb</a:t>
            </a:r>
            <a:r>
              <a:rPr lang="en-GB" baseline="30000" dirty="0" smtClean="0">
                <a:latin typeface="Trebuchet MS"/>
                <a:cs typeface="Trebuchet MS"/>
              </a:rPr>
              <a:t>-1 </a:t>
            </a:r>
            <a:r>
              <a:rPr lang="en-GB" dirty="0" smtClean="0">
                <a:latin typeface="Trebuchet MS"/>
                <a:cs typeface="Trebuchet MS"/>
              </a:rPr>
              <a:t>and 3 ab</a:t>
            </a:r>
            <a:r>
              <a:rPr lang="en-GB" baseline="30000" dirty="0" smtClean="0">
                <a:latin typeface="Trebuchet MS"/>
                <a:cs typeface="Trebuchet MS"/>
              </a:rPr>
              <a:t>-1</a:t>
            </a:r>
            <a:r>
              <a:rPr lang="en-GB" dirty="0" smtClean="0">
                <a:latin typeface="Trebuchet MS"/>
                <a:cs typeface="Trebuchet MS"/>
              </a:rPr>
              <a:t>:</a:t>
            </a:r>
            <a:endParaRPr lang="en-GB" dirty="0">
              <a:latin typeface="Trebuchet MS"/>
              <a:cs typeface="Trebuchet MS"/>
              <a:sym typeface="Symbol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633607"/>
              </p:ext>
            </p:extLst>
          </p:nvPr>
        </p:nvGraphicFramePr>
        <p:xfrm>
          <a:off x="1213783" y="5338681"/>
          <a:ext cx="7269027" cy="1401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3893"/>
                <a:gridCol w="2626222"/>
                <a:gridCol w="2028912"/>
              </a:tblGrid>
              <a:tr h="35042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Model (</a:t>
                      </a:r>
                      <a:r>
                        <a:rPr lang="fr-FR" sz="1600" dirty="0" err="1" smtClean="0"/>
                        <a:t>anomalous</a:t>
                      </a:r>
                      <a:r>
                        <a:rPr lang="fr-FR" sz="1600" dirty="0" smtClean="0"/>
                        <a:t> WBS)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300 fb</a:t>
                      </a:r>
                      <a:r>
                        <a:rPr lang="fr-FR" sz="1600" baseline="30000" dirty="0" smtClean="0"/>
                        <a:t>-1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</a:t>
                      </a:r>
                      <a:r>
                        <a:rPr lang="fr-FR" sz="1600" baseline="0" dirty="0" smtClean="0"/>
                        <a:t> ab</a:t>
                      </a:r>
                      <a:r>
                        <a:rPr lang="fr-FR" sz="1600" baseline="30000" dirty="0" smtClean="0"/>
                        <a:t>-1</a:t>
                      </a:r>
                      <a:endParaRPr lang="fr-FR" sz="1600" dirty="0"/>
                    </a:p>
                  </a:txBody>
                  <a:tcPr/>
                </a:tc>
              </a:tr>
              <a:tr h="35042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500 </a:t>
                      </a:r>
                      <a:r>
                        <a:rPr lang="fr-FR" sz="1600" dirty="0" err="1" smtClean="0"/>
                        <a:t>GeV</a:t>
                      </a:r>
                      <a:r>
                        <a:rPr lang="fr-FR" sz="1600" dirty="0" smtClean="0"/>
                        <a:t> and g=1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2.4 </a:t>
                      </a:r>
                      <a:r>
                        <a:rPr lang="fr-FR" sz="16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endParaRPr lang="fr-FR" sz="16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7.5 </a:t>
                      </a:r>
                      <a:r>
                        <a:rPr lang="fr-FR" sz="1600" dirty="0" smtClean="0">
                          <a:latin typeface="Symbol" charset="2"/>
                          <a:cs typeface="Symbol" charset="2"/>
                        </a:rPr>
                        <a:t>s</a:t>
                      </a:r>
                    </a:p>
                  </a:txBody>
                  <a:tcPr/>
                </a:tc>
              </a:tr>
              <a:tr h="35042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 </a:t>
                      </a:r>
                      <a:r>
                        <a:rPr lang="fr-FR" sz="1600" dirty="0" err="1" smtClean="0"/>
                        <a:t>TeV</a:t>
                      </a:r>
                      <a:r>
                        <a:rPr lang="fr-FR" sz="1600" dirty="0" smtClean="0"/>
                        <a:t> and g=1.75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1.7 </a:t>
                      </a:r>
                      <a:r>
                        <a:rPr lang="fr-FR" sz="1600" dirty="0" smtClean="0">
                          <a:latin typeface="Symbol" charset="2"/>
                          <a:cs typeface="Symbol" charset="2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5.5 </a:t>
                      </a:r>
                      <a:r>
                        <a:rPr lang="fr-FR" sz="1600" dirty="0" smtClean="0">
                          <a:latin typeface="Symbol" charset="2"/>
                          <a:cs typeface="Symbol" charset="2"/>
                        </a:rPr>
                        <a:t>s</a:t>
                      </a:r>
                    </a:p>
                  </a:txBody>
                  <a:tcPr/>
                </a:tc>
              </a:tr>
              <a:tr h="35042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 </a:t>
                      </a:r>
                      <a:r>
                        <a:rPr lang="fr-FR" sz="1600" dirty="0" err="1" smtClean="0"/>
                        <a:t>TeV</a:t>
                      </a:r>
                      <a:r>
                        <a:rPr lang="fr-FR" sz="1600" dirty="0" smtClean="0"/>
                        <a:t> and g=2.5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3.0 </a:t>
                      </a:r>
                      <a:r>
                        <a:rPr lang="fr-FR" sz="1600" dirty="0" smtClean="0">
                          <a:latin typeface="Symbol" charset="2"/>
                          <a:cs typeface="Symbol" charset="2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9.4 </a:t>
                      </a:r>
                      <a:r>
                        <a:rPr lang="fr-FR" sz="1600" dirty="0" smtClean="0">
                          <a:latin typeface="Symbol" charset="2"/>
                          <a:cs typeface="Symbol" charset="2"/>
                        </a:rPr>
                        <a:t>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1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 bwMode="auto">
          <a:xfrm>
            <a:off x="100571" y="257768"/>
            <a:ext cx="923984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Trebuchet MS"/>
                <a:cs typeface="Trebuchet MS"/>
              </a:rPr>
              <a:t>Conclusions</a:t>
            </a:r>
            <a:endParaRPr lang="en-US" dirty="0">
              <a:solidFill>
                <a:srgbClr val="3399FF"/>
              </a:solidFill>
              <a:latin typeface="Trebuchet MS"/>
              <a:cs typeface="Trebuchet MS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21142" y="1170082"/>
            <a:ext cx="841923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dirty="0" smtClean="0">
                <a:solidFill>
                  <a:srgbClr val="0000FF"/>
                </a:solidFill>
                <a:latin typeface="Trebuchet MS"/>
                <a:cs typeface="Trebuchet MS"/>
              </a:rPr>
              <a:t>Promising HL-LHC Higgs physics program</a:t>
            </a:r>
          </a:p>
          <a:p>
            <a:pPr marL="285750" indent="-285750">
              <a:buFontTx/>
              <a:buChar char="-"/>
            </a:pPr>
            <a:endParaRPr lang="en-GB" dirty="0">
              <a:latin typeface="Trebuchet MS"/>
              <a:cs typeface="Trebuchet MS"/>
            </a:endParaRPr>
          </a:p>
          <a:p>
            <a:pPr marL="742950" lvl="1" indent="-285750">
              <a:buFontTx/>
              <a:buChar char="-"/>
            </a:pPr>
            <a:r>
              <a:rPr lang="en-GB" dirty="0" smtClean="0">
                <a:latin typeface="Trebuchet MS"/>
                <a:cs typeface="Trebuchet MS"/>
              </a:rPr>
              <a:t>Good precision on most couplings (with assumptions) or on coupling ratios.</a:t>
            </a:r>
          </a:p>
          <a:p>
            <a:pPr marL="742950" lvl="1" indent="-285750">
              <a:buFontTx/>
              <a:buChar char="-"/>
            </a:pPr>
            <a:r>
              <a:rPr lang="en-GB" dirty="0" err="1" smtClean="0">
                <a:latin typeface="Trebuchet MS"/>
                <a:cs typeface="Trebuchet MS"/>
              </a:rPr>
              <a:t>ttH</a:t>
            </a:r>
            <a:r>
              <a:rPr lang="en-GB" dirty="0" smtClean="0">
                <a:latin typeface="Trebuchet MS"/>
                <a:cs typeface="Trebuchet MS"/>
              </a:rPr>
              <a:t> (robustly) reachable directly at a precision ~15-20%</a:t>
            </a:r>
            <a:endParaRPr lang="en-GB" dirty="0" smtClean="0">
              <a:latin typeface="Trebuchet MS"/>
              <a:cs typeface="Trebuchet MS"/>
            </a:endParaRPr>
          </a:p>
          <a:p>
            <a:pPr marL="742950" lvl="1" indent="-285750">
              <a:buFontTx/>
              <a:buChar char="-"/>
            </a:pPr>
            <a:r>
              <a:rPr lang="en-GB" dirty="0" smtClean="0">
                <a:latin typeface="Trebuchet MS"/>
                <a:cs typeface="Trebuchet MS"/>
              </a:rPr>
              <a:t>Cover to a large degree of precision the WBS</a:t>
            </a:r>
            <a:endParaRPr lang="en-GB" dirty="0">
              <a:latin typeface="Trebuchet MS"/>
              <a:cs typeface="Trebuchet MS"/>
            </a:endParaRPr>
          </a:p>
          <a:p>
            <a:endParaRPr lang="en-GB" sz="2000" dirty="0" smtClean="0">
              <a:latin typeface="Trebuchet MS"/>
              <a:cs typeface="Trebuchet MS"/>
            </a:endParaRPr>
          </a:p>
          <a:p>
            <a:pPr marL="285750" indent="-285750">
              <a:buFontTx/>
              <a:buChar char="-"/>
            </a:pPr>
            <a:r>
              <a:rPr lang="en-GB" sz="2000" dirty="0" smtClean="0">
                <a:solidFill>
                  <a:srgbClr val="0000FF"/>
                </a:solidFill>
                <a:latin typeface="Trebuchet MS"/>
                <a:cs typeface="Trebuchet MS"/>
                <a:sym typeface="Symbol" charset="0"/>
              </a:rPr>
              <a:t>However more work is needed to complete the physics prospects (or case)</a:t>
            </a:r>
          </a:p>
          <a:p>
            <a:pPr marL="285750" indent="-285750">
              <a:buFontTx/>
              <a:buChar char="-"/>
            </a:pPr>
            <a:endParaRPr lang="en-GB" dirty="0" smtClean="0">
              <a:latin typeface="Trebuchet MS"/>
              <a:cs typeface="Trebuchet MS"/>
              <a:sym typeface="Symbol" charset="0"/>
            </a:endParaRPr>
          </a:p>
          <a:p>
            <a:pPr marL="742950" lvl="1" indent="-285750">
              <a:buFontTx/>
              <a:buChar char="-"/>
            </a:pPr>
            <a:r>
              <a:rPr lang="en-GB" dirty="0" smtClean="0">
                <a:latin typeface="Trebuchet MS"/>
                <a:cs typeface="Trebuchet MS"/>
                <a:sym typeface="Symbol" charset="0"/>
              </a:rPr>
              <a:t>More in depth full simulation of PU conditions</a:t>
            </a:r>
          </a:p>
          <a:p>
            <a:pPr marL="742950" lvl="1" indent="-285750">
              <a:buFontTx/>
              <a:buChar char="-"/>
            </a:pPr>
            <a:r>
              <a:rPr lang="en-GB" dirty="0" smtClean="0">
                <a:latin typeface="Trebuchet MS"/>
                <a:cs typeface="Trebuchet MS"/>
                <a:sym typeface="Symbol" charset="0"/>
              </a:rPr>
              <a:t>Exploring the reach of the direct constraints on invisible decays</a:t>
            </a:r>
          </a:p>
          <a:p>
            <a:endParaRPr lang="en-GB" sz="2000" dirty="0" smtClean="0">
              <a:latin typeface="Trebuchet MS"/>
              <a:cs typeface="Trebuchet MS"/>
              <a:sym typeface="Symbol" charset="0"/>
            </a:endParaRPr>
          </a:p>
          <a:p>
            <a:pPr marL="285750" indent="-285750">
              <a:buFontTx/>
              <a:buChar char="-"/>
            </a:pPr>
            <a:r>
              <a:rPr lang="en-GB" sz="2000" dirty="0" smtClean="0">
                <a:solidFill>
                  <a:srgbClr val="0000FF"/>
                </a:solidFill>
                <a:latin typeface="Trebuchet MS"/>
                <a:cs typeface="Trebuchet MS"/>
                <a:sym typeface="Symbol" charset="0"/>
              </a:rPr>
              <a:t>Intermediate scenarios should also be considered to consolidate the current foreseen scenarios both in PU running conditions and integrated luminosity</a:t>
            </a:r>
            <a:endParaRPr lang="en-GB" sz="2000" dirty="0">
              <a:solidFill>
                <a:srgbClr val="0000FF"/>
              </a:solidFill>
              <a:latin typeface="Trebuchet MS"/>
              <a:cs typeface="Trebuchet MS"/>
              <a:sym typeface="Symbol" charset="0"/>
            </a:endParaRPr>
          </a:p>
          <a:p>
            <a:pPr>
              <a:buFont typeface="Wingdings" charset="0"/>
              <a:buNone/>
            </a:pPr>
            <a:endParaRPr lang="en-GB" sz="2000" dirty="0" smtClean="0">
              <a:latin typeface="Trebuchet MS"/>
              <a:cs typeface="Trebuchet MS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 bwMode="auto">
          <a:xfrm>
            <a:off x="100571" y="257768"/>
            <a:ext cx="923984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Trebuchet MS"/>
                <a:cs typeface="Trebuchet MS"/>
              </a:rPr>
              <a:t>Outlook</a:t>
            </a:r>
            <a:endParaRPr lang="en-US" dirty="0">
              <a:solidFill>
                <a:srgbClr val="3399FF"/>
              </a:solidFill>
              <a:latin typeface="Trebuchet MS"/>
              <a:cs typeface="Trebuchet MS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62221" y="1062364"/>
            <a:ext cx="841923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dirty="0" smtClean="0">
                <a:solidFill>
                  <a:srgbClr val="0000FF"/>
                </a:solidFill>
                <a:latin typeface="Trebuchet MS"/>
                <a:cs typeface="Trebuchet MS"/>
              </a:rPr>
              <a:t>European strategy for particle physics recommendation:</a:t>
            </a:r>
          </a:p>
          <a:p>
            <a:pPr marL="285750" indent="-285750">
              <a:buFontTx/>
              <a:buChar char="-"/>
            </a:pPr>
            <a:endParaRPr lang="en-GB" sz="2000" dirty="0">
              <a:solidFill>
                <a:srgbClr val="0000FF"/>
              </a:solidFill>
              <a:latin typeface="Trebuchet MS"/>
              <a:cs typeface="Trebuchet MS"/>
              <a:sym typeface="Symbol" charset="0"/>
            </a:endParaRPr>
          </a:p>
          <a:p>
            <a:pPr marL="285750" indent="-285750">
              <a:buFontTx/>
              <a:buChar char="-"/>
            </a:pPr>
            <a:endParaRPr lang="en-GB" sz="2000" dirty="0" smtClean="0">
              <a:solidFill>
                <a:srgbClr val="0000FF"/>
              </a:solidFill>
              <a:latin typeface="Trebuchet MS"/>
              <a:cs typeface="Trebuchet MS"/>
              <a:sym typeface="Symbol" charset="0"/>
            </a:endParaRPr>
          </a:p>
          <a:p>
            <a:pPr marL="285750" indent="-285750">
              <a:buFontTx/>
              <a:buChar char="-"/>
            </a:pPr>
            <a:endParaRPr lang="en-GB" sz="2000" dirty="0">
              <a:solidFill>
                <a:srgbClr val="0000FF"/>
              </a:solidFill>
              <a:latin typeface="Trebuchet MS"/>
              <a:cs typeface="Trebuchet MS"/>
              <a:sym typeface="Symbol" charset="0"/>
            </a:endParaRPr>
          </a:p>
          <a:p>
            <a:pPr marL="285750" indent="-285750">
              <a:buFontTx/>
              <a:buChar char="-"/>
            </a:pPr>
            <a:endParaRPr lang="en-GB" sz="2000" dirty="0" smtClean="0">
              <a:solidFill>
                <a:srgbClr val="0000FF"/>
              </a:solidFill>
              <a:latin typeface="Trebuchet MS"/>
              <a:cs typeface="Trebuchet MS"/>
              <a:sym typeface="Symbol" charset="0"/>
            </a:endParaRPr>
          </a:p>
          <a:p>
            <a:pPr marL="285750" indent="-285750">
              <a:buFontTx/>
              <a:buChar char="-"/>
            </a:pPr>
            <a:endParaRPr lang="en-GB" sz="2000" dirty="0">
              <a:solidFill>
                <a:srgbClr val="0000FF"/>
              </a:solidFill>
              <a:latin typeface="Trebuchet MS"/>
              <a:cs typeface="Trebuchet MS"/>
              <a:sym typeface="Symbol" charset="0"/>
            </a:endParaRPr>
          </a:p>
          <a:p>
            <a:pPr marL="285750" indent="-285750">
              <a:buFontTx/>
              <a:buChar char="-"/>
            </a:pPr>
            <a:endParaRPr lang="en-GB" sz="2000" dirty="0" smtClean="0">
              <a:solidFill>
                <a:srgbClr val="0000FF"/>
              </a:solidFill>
              <a:latin typeface="Trebuchet MS"/>
              <a:cs typeface="Trebuchet MS"/>
              <a:sym typeface="Symbol" charset="0"/>
            </a:endParaRPr>
          </a:p>
          <a:p>
            <a:pPr marL="285750" indent="-285750">
              <a:buFontTx/>
              <a:buChar char="-"/>
            </a:pPr>
            <a:endParaRPr lang="en-GB" sz="2000" dirty="0">
              <a:solidFill>
                <a:srgbClr val="0000FF"/>
              </a:solidFill>
              <a:latin typeface="Trebuchet MS"/>
              <a:cs typeface="Trebuchet MS"/>
              <a:sym typeface="Symbol" charset="0"/>
            </a:endParaRPr>
          </a:p>
          <a:p>
            <a:pPr marL="285750" indent="-285750">
              <a:buFontTx/>
              <a:buChar char="-"/>
            </a:pPr>
            <a:endParaRPr lang="en-GB" sz="2000" dirty="0" smtClean="0">
              <a:solidFill>
                <a:srgbClr val="0000FF"/>
              </a:solidFill>
              <a:latin typeface="Trebuchet MS"/>
              <a:cs typeface="Trebuchet MS"/>
              <a:sym typeface="Symbol" charset="0"/>
            </a:endParaRPr>
          </a:p>
          <a:p>
            <a:pPr marL="285750" indent="-285750">
              <a:buFontTx/>
              <a:buChar char="-"/>
            </a:pPr>
            <a:endParaRPr lang="en-GB" sz="2000" dirty="0">
              <a:solidFill>
                <a:srgbClr val="0000FF"/>
              </a:solidFill>
              <a:latin typeface="Trebuchet MS"/>
              <a:cs typeface="Trebuchet MS"/>
              <a:sym typeface="Symbol" charset="0"/>
            </a:endParaRPr>
          </a:p>
          <a:p>
            <a:pPr marL="285750" indent="-285750">
              <a:buFontTx/>
              <a:buChar char="-"/>
            </a:pPr>
            <a:endParaRPr lang="en-GB" sz="2000" dirty="0" smtClean="0">
              <a:solidFill>
                <a:srgbClr val="0000FF"/>
              </a:solidFill>
              <a:latin typeface="Trebuchet MS"/>
              <a:cs typeface="Trebuchet MS"/>
              <a:sym typeface="Symbol" charset="0"/>
            </a:endParaRPr>
          </a:p>
          <a:p>
            <a:endParaRPr lang="en-GB" sz="2000" dirty="0" smtClean="0">
              <a:solidFill>
                <a:srgbClr val="0000FF"/>
              </a:solidFill>
              <a:latin typeface="Trebuchet MS"/>
              <a:cs typeface="Trebuchet MS"/>
              <a:sym typeface="Symbol" charset="0"/>
            </a:endParaRPr>
          </a:p>
          <a:p>
            <a:pPr marL="285750" indent="-285750">
              <a:buFontTx/>
              <a:buChar char="-"/>
            </a:pPr>
            <a:r>
              <a:rPr lang="en-GB" sz="2000" dirty="0" smtClean="0">
                <a:solidFill>
                  <a:srgbClr val="0000FF"/>
                </a:solidFill>
                <a:latin typeface="Trebuchet MS"/>
                <a:cs typeface="Trebuchet MS"/>
                <a:sym typeface="Symbol" charset="0"/>
              </a:rPr>
              <a:t>Important (next) dates:</a:t>
            </a:r>
          </a:p>
          <a:p>
            <a:pPr marL="285750" indent="-285750">
              <a:buFontTx/>
              <a:buChar char="-"/>
            </a:pPr>
            <a:endParaRPr lang="en-GB" sz="2000" dirty="0">
              <a:latin typeface="Trebuchet MS"/>
              <a:cs typeface="Trebuchet MS"/>
              <a:sym typeface="Symbol" charset="0"/>
            </a:endParaRPr>
          </a:p>
          <a:p>
            <a:pPr marL="1200150" lvl="2" indent="-285750">
              <a:buFontTx/>
              <a:buChar char="-"/>
            </a:pPr>
            <a:r>
              <a:rPr lang="en-GB" sz="2000" dirty="0" smtClean="0">
                <a:latin typeface="Trebuchet MS"/>
                <a:cs typeface="Trebuchet MS"/>
                <a:sym typeface="Symbol" charset="0"/>
              </a:rPr>
              <a:t>Snowmass workshop Summer 2013</a:t>
            </a:r>
          </a:p>
          <a:p>
            <a:pPr marL="1200150" lvl="2" indent="-285750">
              <a:buFontTx/>
              <a:buChar char="-"/>
            </a:pPr>
            <a:r>
              <a:rPr lang="en-GB" sz="2000" dirty="0" smtClean="0">
                <a:latin typeface="Trebuchet MS"/>
                <a:cs typeface="Trebuchet MS"/>
                <a:sym typeface="Symbol" charset="0"/>
              </a:rPr>
              <a:t>ECFA HL-LHC workshop October 2013 </a:t>
            </a:r>
          </a:p>
        </p:txBody>
      </p:sp>
      <p:pic>
        <p:nvPicPr>
          <p:cNvPr id="2" name="Image 1" descr="a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3" y="2289988"/>
            <a:ext cx="2277245" cy="11272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571" y="2277659"/>
            <a:ext cx="1011036" cy="4315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831385" y="1997032"/>
            <a:ext cx="5750075" cy="17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 dirty="0" err="1">
                <a:latin typeface="Trebuchet MS"/>
                <a:cs typeface="Trebuchet MS"/>
              </a:rPr>
              <a:t>Europe’s</a:t>
            </a:r>
            <a:r>
              <a:rPr lang="fr-FR" i="1" dirty="0">
                <a:latin typeface="Trebuchet MS"/>
                <a:cs typeface="Trebuchet MS"/>
              </a:rPr>
              <a:t> top </a:t>
            </a:r>
            <a:r>
              <a:rPr lang="fr-FR" i="1" dirty="0" err="1">
                <a:latin typeface="Trebuchet MS"/>
                <a:cs typeface="Trebuchet MS"/>
              </a:rPr>
              <a:t>priority</a:t>
            </a:r>
            <a:r>
              <a:rPr lang="fr-FR" i="1" dirty="0">
                <a:latin typeface="Trebuchet MS"/>
                <a:cs typeface="Trebuchet MS"/>
              </a:rPr>
              <a:t> </a:t>
            </a:r>
            <a:r>
              <a:rPr lang="fr-FR" i="1" dirty="0" err="1">
                <a:latin typeface="Trebuchet MS"/>
                <a:cs typeface="Trebuchet MS"/>
              </a:rPr>
              <a:t>should</a:t>
            </a:r>
            <a:r>
              <a:rPr lang="fr-FR" i="1" dirty="0">
                <a:latin typeface="Trebuchet MS"/>
                <a:cs typeface="Trebuchet MS"/>
              </a:rPr>
              <a:t> </a:t>
            </a:r>
            <a:r>
              <a:rPr lang="fr-FR" i="1" dirty="0" err="1">
                <a:latin typeface="Trebuchet MS"/>
                <a:cs typeface="Trebuchet MS"/>
              </a:rPr>
              <a:t>be</a:t>
            </a:r>
            <a:r>
              <a:rPr lang="fr-FR" i="1" dirty="0">
                <a:latin typeface="Trebuchet MS"/>
                <a:cs typeface="Trebuchet MS"/>
              </a:rPr>
              <a:t> the exploitation of the full </a:t>
            </a:r>
            <a:r>
              <a:rPr lang="fr-FR" i="1" dirty="0" err="1">
                <a:latin typeface="Trebuchet MS"/>
                <a:cs typeface="Trebuchet MS"/>
              </a:rPr>
              <a:t>potential</a:t>
            </a:r>
            <a:r>
              <a:rPr lang="fr-FR" i="1" dirty="0">
                <a:latin typeface="Trebuchet MS"/>
                <a:cs typeface="Trebuchet MS"/>
              </a:rPr>
              <a:t> of the LHC, </a:t>
            </a:r>
            <a:r>
              <a:rPr lang="fr-FR" i="1" dirty="0" err="1">
                <a:latin typeface="Trebuchet MS"/>
                <a:cs typeface="Trebuchet MS"/>
              </a:rPr>
              <a:t>including</a:t>
            </a:r>
            <a:r>
              <a:rPr lang="fr-FR" i="1" dirty="0">
                <a:latin typeface="Trebuchet MS"/>
                <a:cs typeface="Trebuchet MS"/>
              </a:rPr>
              <a:t> the </a:t>
            </a:r>
            <a:r>
              <a:rPr lang="fr-FR" i="1" dirty="0" err="1">
                <a:latin typeface="Trebuchet MS"/>
                <a:cs typeface="Trebuchet MS"/>
              </a:rPr>
              <a:t>high-luminosity</a:t>
            </a:r>
            <a:r>
              <a:rPr lang="fr-FR" i="1" dirty="0">
                <a:latin typeface="Trebuchet MS"/>
                <a:cs typeface="Trebuchet MS"/>
              </a:rPr>
              <a:t> upgrade of the machine and detectors </a:t>
            </a:r>
            <a:r>
              <a:rPr lang="fr-FR" i="1" dirty="0" err="1">
                <a:latin typeface="Trebuchet MS"/>
                <a:cs typeface="Trebuchet MS"/>
              </a:rPr>
              <a:t>with</a:t>
            </a:r>
            <a:r>
              <a:rPr lang="fr-FR" i="1" dirty="0">
                <a:latin typeface="Trebuchet MS"/>
                <a:cs typeface="Trebuchet MS"/>
              </a:rPr>
              <a:t> a </a:t>
            </a:r>
            <a:r>
              <a:rPr lang="fr-FR" i="1" dirty="0" err="1">
                <a:latin typeface="Trebuchet MS"/>
                <a:cs typeface="Trebuchet MS"/>
              </a:rPr>
              <a:t>view</a:t>
            </a:r>
            <a:r>
              <a:rPr lang="fr-FR" i="1" dirty="0">
                <a:latin typeface="Trebuchet MS"/>
                <a:cs typeface="Trebuchet MS"/>
              </a:rPr>
              <a:t> to </a:t>
            </a:r>
            <a:r>
              <a:rPr lang="fr-FR" i="1" dirty="0" err="1">
                <a:latin typeface="Trebuchet MS"/>
                <a:cs typeface="Trebuchet MS"/>
              </a:rPr>
              <a:t>collecting</a:t>
            </a:r>
            <a:r>
              <a:rPr lang="fr-FR" i="1" dirty="0">
                <a:latin typeface="Trebuchet MS"/>
                <a:cs typeface="Trebuchet MS"/>
              </a:rPr>
              <a:t> </a:t>
            </a:r>
            <a:r>
              <a:rPr lang="fr-FR" i="1" dirty="0" err="1">
                <a:latin typeface="Trebuchet MS"/>
                <a:cs typeface="Trebuchet MS"/>
              </a:rPr>
              <a:t>ten</a:t>
            </a:r>
            <a:r>
              <a:rPr lang="fr-FR" i="1" dirty="0">
                <a:latin typeface="Trebuchet MS"/>
                <a:cs typeface="Trebuchet MS"/>
              </a:rPr>
              <a:t> times more data </a:t>
            </a:r>
            <a:r>
              <a:rPr lang="fr-FR" i="1" dirty="0" err="1">
                <a:latin typeface="Trebuchet MS"/>
                <a:cs typeface="Trebuchet MS"/>
              </a:rPr>
              <a:t>than</a:t>
            </a:r>
            <a:r>
              <a:rPr lang="fr-FR" i="1" dirty="0">
                <a:latin typeface="Trebuchet MS"/>
                <a:cs typeface="Trebuchet MS"/>
              </a:rPr>
              <a:t> in the initial design, by </a:t>
            </a:r>
            <a:r>
              <a:rPr lang="fr-FR" i="1" dirty="0" err="1">
                <a:latin typeface="Trebuchet MS"/>
                <a:cs typeface="Trebuchet MS"/>
              </a:rPr>
              <a:t>around</a:t>
            </a:r>
            <a:r>
              <a:rPr lang="fr-FR" i="1" dirty="0">
                <a:latin typeface="Trebuchet MS"/>
                <a:cs typeface="Trebuchet MS"/>
              </a:rPr>
              <a:t> 2030.</a:t>
            </a:r>
            <a:endParaRPr lang="fr-FR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9664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ChangeArrowheads="1"/>
          </p:cNvSpPr>
          <p:nvPr/>
        </p:nvSpPr>
        <p:spPr bwMode="auto">
          <a:xfrm>
            <a:off x="-8077200" y="6096000"/>
            <a:ext cx="45720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Trebuchet MS"/>
              <a:cs typeface="Trebuchet MS"/>
            </a:endParaRPr>
          </a:p>
        </p:txBody>
      </p:sp>
      <p:pic>
        <p:nvPicPr>
          <p:cNvPr id="30722" name="Image 9" descr="916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10"/>
          <p:cNvSpPr>
            <a:spLocks noChangeArrowheads="1"/>
          </p:cNvSpPr>
          <p:nvPr/>
        </p:nvSpPr>
        <p:spPr bwMode="auto">
          <a:xfrm>
            <a:off x="0" y="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FR">
              <a:latin typeface="Trebuchet MS"/>
              <a:cs typeface="Trebuchet MS"/>
            </a:endParaRPr>
          </a:p>
        </p:txBody>
      </p:sp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7315200" y="0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FR">
              <a:latin typeface="Trebuchet MS"/>
              <a:cs typeface="Trebuchet M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0"/>
            <a:ext cx="2286000" cy="3693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420000" algn="tl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fr-FR">
              <a:latin typeface="Trebuchet MS"/>
              <a:ea typeface="ＭＳ Ｐゴシック" pitchFamily="-108" charset="-128"/>
              <a:cs typeface="Trebuchet M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32700" y="2781300"/>
            <a:ext cx="1511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600" b="1" i="1" dirty="0">
                <a:solidFill>
                  <a:srgbClr val="FF0000"/>
                </a:solidFill>
                <a:latin typeface="Trebuchet MS"/>
                <a:cs typeface="Trebuchet MS"/>
              </a:rPr>
              <a:t>ATLAS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50900" y="4076700"/>
            <a:ext cx="11557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600" b="1" i="1" dirty="0">
                <a:solidFill>
                  <a:srgbClr val="FF0000"/>
                </a:solidFill>
                <a:latin typeface="Trebuchet MS"/>
                <a:cs typeface="Trebuchet MS"/>
              </a:rPr>
              <a:t>CMS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645400" y="4383088"/>
            <a:ext cx="10579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i="1" dirty="0">
                <a:solidFill>
                  <a:srgbClr val="FF0000"/>
                </a:solidFill>
                <a:latin typeface="Trebuchet MS"/>
                <a:cs typeface="Trebuchet MS"/>
              </a:rPr>
              <a:t>ALICE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461000" y="2422525"/>
            <a:ext cx="9906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i="1" dirty="0" err="1">
                <a:solidFill>
                  <a:srgbClr val="FF0000"/>
                </a:solidFill>
                <a:latin typeface="Trebuchet MS"/>
                <a:cs typeface="Trebuchet MS"/>
              </a:rPr>
              <a:t>LHCb</a:t>
            </a:r>
            <a:endParaRPr lang="fr-FR" sz="2400" b="1" i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395538" y="4906963"/>
            <a:ext cx="48895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  <a:latin typeface="Trebuchet MS"/>
                <a:cs typeface="Trebuchet MS"/>
              </a:rPr>
              <a:t>Center-of-Mass </a:t>
            </a:r>
            <a:r>
              <a:rPr lang="fr-FR" sz="2400" dirty="0" err="1">
                <a:solidFill>
                  <a:schemeClr val="bg1">
                    <a:lumMod val="75000"/>
                  </a:schemeClr>
                </a:solidFill>
                <a:latin typeface="Trebuchet MS"/>
                <a:cs typeface="Trebuchet MS"/>
              </a:rPr>
              <a:t>Energy</a:t>
            </a:r>
            <a:r>
              <a:rPr lang="fr-FR" sz="2400" dirty="0">
                <a:solidFill>
                  <a:schemeClr val="bg1">
                    <a:lumMod val="75000"/>
                  </a:schemeClr>
                </a:solidFill>
                <a:latin typeface="Trebuchet MS"/>
                <a:cs typeface="Trebuchet MS"/>
              </a:rPr>
              <a:t> (2010-2011) </a:t>
            </a:r>
          </a:p>
          <a:p>
            <a:pPr algn="ctr">
              <a:defRPr/>
            </a:pPr>
            <a:r>
              <a:rPr lang="fr-FR" sz="2400" dirty="0">
                <a:solidFill>
                  <a:schemeClr val="bg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fr-FR" sz="3600" b="1" dirty="0">
                <a:solidFill>
                  <a:schemeClr val="bg1">
                    <a:lumMod val="75000"/>
                  </a:schemeClr>
                </a:solidFill>
                <a:latin typeface="Trebuchet MS"/>
                <a:cs typeface="Trebuchet MS"/>
              </a:rPr>
              <a:t>7 </a:t>
            </a:r>
            <a:r>
              <a:rPr lang="fr-FR" sz="3600" b="1" dirty="0" err="1">
                <a:solidFill>
                  <a:schemeClr val="bg1">
                    <a:lumMod val="75000"/>
                  </a:schemeClr>
                </a:solidFill>
                <a:latin typeface="Trebuchet MS"/>
                <a:cs typeface="Trebuchet MS"/>
              </a:rPr>
              <a:t>TeV</a:t>
            </a:r>
            <a:endParaRPr lang="fr-FR" sz="3600" b="1" dirty="0">
              <a:solidFill>
                <a:schemeClr val="bg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250591" y="1026855"/>
            <a:ext cx="4889500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bg1"/>
                </a:solidFill>
                <a:latin typeface="Trebuchet MS"/>
                <a:cs typeface="Trebuchet MS"/>
              </a:rPr>
              <a:t>Center-of-Mass </a:t>
            </a:r>
            <a:r>
              <a:rPr lang="fr-FR" dirty="0" err="1">
                <a:solidFill>
                  <a:schemeClr val="bg1"/>
                </a:solidFill>
                <a:latin typeface="Trebuchet MS"/>
                <a:cs typeface="Trebuchet MS"/>
              </a:rPr>
              <a:t>Energy</a:t>
            </a:r>
            <a:r>
              <a:rPr lang="fr-FR" dirty="0">
                <a:solidFill>
                  <a:schemeClr val="bg1"/>
                </a:solidFill>
                <a:latin typeface="Trebuchet MS"/>
                <a:cs typeface="Trebuchet MS"/>
              </a:rPr>
              <a:t> (Nominal) </a:t>
            </a:r>
          </a:p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Trebuchet MS"/>
                <a:cs typeface="Trebuchet MS"/>
              </a:rPr>
              <a:t>14 </a:t>
            </a:r>
            <a:r>
              <a:rPr lang="fr-FR" sz="2000" b="1" dirty="0" err="1">
                <a:solidFill>
                  <a:schemeClr val="bg1"/>
                </a:solidFill>
                <a:latin typeface="Trebuchet MS"/>
                <a:cs typeface="Trebuchet MS"/>
              </a:rPr>
              <a:t>TeV</a:t>
            </a:r>
            <a:r>
              <a:rPr lang="fr-FR" sz="2000" b="1" dirty="0">
                <a:solidFill>
                  <a:schemeClr val="bg1"/>
                </a:solidFill>
                <a:latin typeface="Trebuchet MS"/>
                <a:cs typeface="Trebuchet MS"/>
              </a:rPr>
              <a:t> ?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354263" y="3427413"/>
            <a:ext cx="4889500" cy="1262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dirty="0">
                <a:solidFill>
                  <a:schemeClr val="bg1"/>
                </a:solidFill>
                <a:latin typeface="Trebuchet MS"/>
                <a:cs typeface="Trebuchet MS"/>
              </a:rPr>
              <a:t>Center-of-Mass </a:t>
            </a:r>
            <a:r>
              <a:rPr lang="fr-FR" sz="2800" dirty="0" err="1">
                <a:solidFill>
                  <a:schemeClr val="bg1"/>
                </a:solidFill>
                <a:latin typeface="Trebuchet MS"/>
                <a:cs typeface="Trebuchet MS"/>
              </a:rPr>
              <a:t>Energy</a:t>
            </a:r>
            <a:r>
              <a:rPr lang="fr-FR" sz="2800" dirty="0">
                <a:solidFill>
                  <a:schemeClr val="bg1"/>
                </a:solidFill>
                <a:latin typeface="Trebuchet MS"/>
                <a:cs typeface="Trebuchet MS"/>
              </a:rPr>
              <a:t> (2012) </a:t>
            </a:r>
          </a:p>
          <a:p>
            <a:pPr algn="ctr">
              <a:defRPr/>
            </a:pPr>
            <a:r>
              <a:rPr lang="fr-FR" sz="48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4800" b="1" dirty="0">
                <a:solidFill>
                  <a:schemeClr val="bg1"/>
                </a:solidFill>
                <a:latin typeface="Trebuchet MS"/>
                <a:cs typeface="Trebuchet MS"/>
              </a:rPr>
              <a:t>8 </a:t>
            </a:r>
            <a:r>
              <a:rPr lang="fr-FR" sz="4800" b="1" dirty="0" err="1">
                <a:solidFill>
                  <a:schemeClr val="bg1"/>
                </a:solidFill>
                <a:latin typeface="Trebuchet MS"/>
                <a:cs typeface="Trebuchet MS"/>
              </a:rPr>
              <a:t>TeV</a:t>
            </a:r>
            <a:endParaRPr lang="fr-FR" sz="48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301285" y="1751013"/>
            <a:ext cx="68497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latin typeface="Trebuchet MS"/>
                <a:cs typeface="Trebuchet MS"/>
              </a:rPr>
              <a:t>Center-of-Mass </a:t>
            </a:r>
            <a:r>
              <a:rPr lang="fr-FR" sz="2400" dirty="0" err="1">
                <a:solidFill>
                  <a:schemeClr val="bg1"/>
                </a:solidFill>
                <a:latin typeface="Trebuchet MS"/>
                <a:cs typeface="Trebuchet MS"/>
              </a:rPr>
              <a:t>Energy</a:t>
            </a:r>
            <a:r>
              <a:rPr lang="fr-FR" sz="2400" dirty="0">
                <a:solidFill>
                  <a:schemeClr val="bg1"/>
                </a:solidFill>
                <a:latin typeface="Trebuchet MS"/>
                <a:cs typeface="Trebuchet MS"/>
              </a:rPr>
              <a:t> (close to nominal) </a:t>
            </a:r>
          </a:p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Trebuchet MS"/>
                <a:cs typeface="Trebuchet MS"/>
              </a:rPr>
              <a:t>13TeV </a:t>
            </a:r>
          </a:p>
        </p:txBody>
      </p:sp>
      <p:sp>
        <p:nvSpPr>
          <p:cNvPr id="3073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0521BC-C21B-D940-8284-EE6330E5B06F}" type="slidenum">
              <a:rPr lang="fr-FR" sz="1200">
                <a:solidFill>
                  <a:srgbClr val="898989"/>
                </a:solidFill>
                <a:latin typeface="Trebuchet MS"/>
                <a:cs typeface="Trebuchet MS"/>
              </a:rPr>
              <a:pPr eaLnBrk="1" hangingPunct="1"/>
              <a:t>2</a:t>
            </a:fld>
            <a:endParaRPr lang="fr-FR" sz="1200">
              <a:solidFill>
                <a:srgbClr val="898989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3655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-8077200" y="6096000"/>
            <a:ext cx="45720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Trebuchet MS"/>
              <a:cs typeface="Trebuchet MS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758658" y="139700"/>
            <a:ext cx="61668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latin typeface="Trebuchet MS"/>
                <a:cs typeface="Trebuchet MS"/>
              </a:rPr>
              <a:t>The Machine Challenges in a </a:t>
            </a:r>
            <a:r>
              <a:rPr lang="en-US" sz="2800" dirty="0" smtClean="0">
                <a:latin typeface="Trebuchet MS"/>
                <a:cs typeface="Trebuchet MS"/>
              </a:rPr>
              <a:t>Nutshell</a:t>
            </a:r>
            <a:endParaRPr lang="en-US" sz="2800" dirty="0" smtClean="0">
              <a:latin typeface="Trebuchet MS"/>
              <a:cs typeface="Trebuchet MS"/>
            </a:endParaRPr>
          </a:p>
        </p:txBody>
      </p:sp>
      <p:pic>
        <p:nvPicPr>
          <p:cNvPr id="32772" name="Image 3" descr="a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2676525"/>
            <a:ext cx="3065462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5"/>
          <p:cNvSpPr txBox="1">
            <a:spLocks noChangeArrowheads="1"/>
          </p:cNvSpPr>
          <p:nvPr/>
        </p:nvSpPr>
        <p:spPr bwMode="auto">
          <a:xfrm>
            <a:off x="0" y="592138"/>
            <a:ext cx="886301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Aft>
                <a:spcPts val="600"/>
              </a:spcAft>
              <a:defRPr/>
            </a:pPr>
            <a:endParaRPr lang="en-US" sz="800" dirty="0" smtClean="0">
              <a:latin typeface="Trebuchet MS"/>
              <a:cs typeface="Trebuchet MS"/>
            </a:endParaRPr>
          </a:p>
          <a:p>
            <a:pPr marL="742950" lvl="1" indent="-285750"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sz="1800" dirty="0" smtClean="0">
                <a:latin typeface="Trebuchet MS"/>
                <a:cs typeface="Trebuchet MS"/>
              </a:rPr>
              <a:t>Unprecedented beam energy and luminosities (for a hadron machine)</a:t>
            </a:r>
          </a:p>
          <a:p>
            <a:pPr marL="742950" lvl="1" indent="-285750"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sz="1800" dirty="0" smtClean="0">
                <a:solidFill>
                  <a:srgbClr val="1F497D"/>
                </a:solidFill>
                <a:latin typeface="Trebuchet MS"/>
                <a:cs typeface="Trebuchet MS"/>
              </a:rPr>
              <a:t>This results in the main LHC challenge : Stored beam energy two orders of magnitude higher than existing machines… 350 MJ (nominal) </a:t>
            </a:r>
          </a:p>
          <a:p>
            <a:pPr marL="742950" lvl="1" indent="-285750"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sz="1800" dirty="0" smtClean="0">
                <a:latin typeface="Trebuchet MS"/>
                <a:cs typeface="Trebuchet MS"/>
              </a:rPr>
              <a:t>There is of course also the total stored energy in the magnets (11 GJ, enough to melt 15 tons of copper)</a:t>
            </a:r>
          </a:p>
          <a:p>
            <a:pPr lvl="1" eaLnBrk="1" hangingPunct="1">
              <a:spcAft>
                <a:spcPts val="600"/>
              </a:spcAft>
              <a:defRPr/>
            </a:pPr>
            <a:endParaRPr lang="en-US" sz="2000" dirty="0" smtClean="0">
              <a:latin typeface="Trebuchet MS"/>
              <a:cs typeface="Trebuchet MS"/>
            </a:endParaRPr>
          </a:p>
        </p:txBody>
      </p:sp>
      <p:sp>
        <p:nvSpPr>
          <p:cNvPr id="13" name="ZoneTexte 5"/>
          <p:cNvSpPr txBox="1">
            <a:spLocks noChangeArrowheads="1"/>
          </p:cNvSpPr>
          <p:nvPr/>
        </p:nvSpPr>
        <p:spPr bwMode="auto">
          <a:xfrm>
            <a:off x="342900" y="2562225"/>
            <a:ext cx="4724400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Aft>
                <a:spcPts val="600"/>
              </a:spcAft>
              <a:defRPr/>
            </a:pPr>
            <a:r>
              <a:rPr lang="en-US" sz="1800" dirty="0" smtClean="0">
                <a:latin typeface="Trebuchet MS"/>
                <a:cs typeface="Trebuchet MS"/>
              </a:rPr>
              <a:t>Risk of damage is the main concern :</a:t>
            </a:r>
          </a:p>
          <a:p>
            <a:pPr lvl="1" eaLnBrk="1" hangingPunct="1">
              <a:spcAft>
                <a:spcPts val="600"/>
              </a:spcAft>
              <a:defRPr/>
            </a:pPr>
            <a:endParaRPr lang="en-US" sz="800" dirty="0" smtClean="0">
              <a:latin typeface="Trebuchet MS"/>
              <a:cs typeface="Trebuchet MS"/>
            </a:endParaRPr>
          </a:p>
          <a:p>
            <a:pPr marL="742950" lvl="1" indent="-285750"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sz="1800" dirty="0" smtClean="0">
                <a:solidFill>
                  <a:srgbClr val="FF0000"/>
                </a:solidFill>
                <a:latin typeface="Trebuchet MS"/>
                <a:cs typeface="Trebuchet MS"/>
              </a:rPr>
              <a:t>From the stored beam energy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1600" dirty="0" smtClean="0">
                <a:latin typeface="Trebuchet MS"/>
                <a:cs typeface="Trebuchet MS"/>
              </a:rPr>
              <a:t>(as an indication, a few cm groove in an SPS vacuum chamber from a beam 1% of nominal LHC beam, vacuum chamber ripped open)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1600" dirty="0" smtClean="0">
                <a:latin typeface="Trebuchet MS"/>
                <a:cs typeface="Trebuchet MS"/>
              </a:rPr>
              <a:t>Similar incident at LHC : 3 months stop.</a:t>
            </a:r>
          </a:p>
          <a:p>
            <a:pPr lvl="1" eaLnBrk="1" hangingPunct="1">
              <a:spcAft>
                <a:spcPts val="600"/>
              </a:spcAft>
              <a:defRPr/>
            </a:pPr>
            <a:endParaRPr lang="en-US" sz="800" dirty="0" smtClean="0">
              <a:latin typeface="Trebuchet MS"/>
              <a:cs typeface="Trebuchet MS"/>
            </a:endParaRPr>
          </a:p>
          <a:p>
            <a:pPr marL="742950" lvl="1" indent="-285750" eaLnBrk="1" hangingPunct="1">
              <a:spcAft>
                <a:spcPts val="600"/>
              </a:spcAft>
              <a:buFontTx/>
              <a:buChar char="-"/>
              <a:defRPr/>
            </a:pPr>
            <a:r>
              <a:rPr lang="en-US" sz="1800" dirty="0" smtClean="0">
                <a:solidFill>
                  <a:srgbClr val="FF0000"/>
                </a:solidFill>
                <a:latin typeface="Trebuchet MS"/>
                <a:cs typeface="Trebuchet MS"/>
              </a:rPr>
              <a:t>From the stored energy in the magnets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1600" dirty="0" smtClean="0">
                <a:latin typeface="Trebuchet MS"/>
                <a:cs typeface="Trebuchet MS"/>
              </a:rPr>
              <a:t>The November 19 2008 incident… (700 m damage area with 39 dipoles and 14 </a:t>
            </a:r>
            <a:r>
              <a:rPr lang="en-US" sz="1600" dirty="0" err="1" smtClean="0">
                <a:latin typeface="Trebuchet MS"/>
                <a:cs typeface="Trebuchet MS"/>
              </a:rPr>
              <a:t>quadrupoles</a:t>
            </a:r>
            <a:r>
              <a:rPr lang="en-US" sz="1600" dirty="0" smtClean="0">
                <a:latin typeface="Trebuchet MS"/>
                <a:cs typeface="Trebuchet MS"/>
              </a:rPr>
              <a:t> and beam vacuum affected over 2.7 km, 1 year repair)</a:t>
            </a:r>
          </a:p>
          <a:p>
            <a:pPr lvl="1" eaLnBrk="1" hangingPunct="1">
              <a:spcAft>
                <a:spcPts val="600"/>
              </a:spcAft>
              <a:defRPr/>
            </a:pPr>
            <a:endParaRPr lang="en-US" sz="1600" dirty="0" smtClean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8101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ZoneTexte 30"/>
          <p:cNvSpPr txBox="1">
            <a:spLocks noChangeArrowheads="1"/>
          </p:cNvSpPr>
          <p:nvPr/>
        </p:nvSpPr>
        <p:spPr bwMode="auto">
          <a:xfrm>
            <a:off x="7266753" y="1767473"/>
            <a:ext cx="17806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smtClean="0">
                <a:solidFill>
                  <a:schemeClr val="bg1"/>
                </a:solidFill>
                <a:latin typeface="Trebuchet MS"/>
                <a:cs typeface="Trebuchet MS"/>
              </a:rPr>
              <a:t>Event </a:t>
            </a:r>
            <a:r>
              <a:rPr lang="en-US" sz="1200">
                <a:solidFill>
                  <a:schemeClr val="bg1"/>
                </a:solidFill>
                <a:latin typeface="Trebuchet MS"/>
                <a:cs typeface="Trebuchet MS"/>
              </a:rPr>
              <a:t>taken at random (filled) bunch crossings </a:t>
            </a:r>
          </a:p>
        </p:txBody>
      </p:sp>
      <p:pic>
        <p:nvPicPr>
          <p:cNvPr id="3" name="Image 2" descr="lhc-pho-1997-05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9"/>
          <a:stretch/>
        </p:blipFill>
        <p:spPr>
          <a:xfrm>
            <a:off x="253631" y="1038137"/>
            <a:ext cx="5207369" cy="3585975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 bwMode="auto">
          <a:xfrm>
            <a:off x="162508" y="269441"/>
            <a:ext cx="888492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Trebuchet MS"/>
                <a:cs typeface="Trebuchet MS"/>
              </a:rPr>
              <a:t>The LHC Design and First Run  </a:t>
            </a:r>
            <a:endParaRPr lang="en-US" sz="3200" dirty="0" smtClean="0">
              <a:latin typeface="Trebuchet MS"/>
              <a:cs typeface="Trebuchet MS"/>
            </a:endParaRPr>
          </a:p>
          <a:p>
            <a:pPr algn="ctr" eaLnBrk="1" hangingPunct="1"/>
            <a:r>
              <a:rPr lang="en-US" sz="2000" dirty="0" smtClean="0">
                <a:solidFill>
                  <a:srgbClr val="3399FF"/>
                </a:solidFill>
                <a:latin typeface="Trebuchet MS"/>
                <a:cs typeface="Trebuchet MS"/>
              </a:rPr>
              <a:t>First High Energy Run Completed</a:t>
            </a:r>
            <a:endParaRPr lang="en-US" sz="2000" dirty="0">
              <a:solidFill>
                <a:srgbClr val="3399FF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901751"/>
              </p:ext>
            </p:extLst>
          </p:nvPr>
        </p:nvGraphicFramePr>
        <p:xfrm>
          <a:off x="510167" y="4832962"/>
          <a:ext cx="8305800" cy="18287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30327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Trebuchet MS"/>
                          <a:cs typeface="Trebuchet MS"/>
                        </a:rPr>
                        <a:t>Parameter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2010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2011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2012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Nominal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</a:tr>
              <a:tr h="30327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C.O.M </a:t>
                      </a:r>
                      <a:r>
                        <a:rPr lang="fr-FR" sz="1400" dirty="0" err="1" smtClean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Energy</a:t>
                      </a:r>
                      <a:endParaRPr lang="fr-FR" sz="1400" dirty="0">
                        <a:solidFill>
                          <a:srgbClr val="0000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7 </a:t>
                      </a:r>
                      <a:r>
                        <a:rPr lang="fr-FR" sz="1400" dirty="0" err="1" smtClean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TeV</a:t>
                      </a:r>
                      <a:endParaRPr lang="fr-FR" sz="1400" dirty="0">
                        <a:solidFill>
                          <a:srgbClr val="0000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7 </a:t>
                      </a:r>
                      <a:r>
                        <a:rPr lang="fr-FR" sz="1400" dirty="0" err="1" smtClean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TeV</a:t>
                      </a:r>
                      <a:endParaRPr lang="fr-FR" sz="1400" dirty="0">
                        <a:solidFill>
                          <a:srgbClr val="0000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8 </a:t>
                      </a:r>
                      <a:r>
                        <a:rPr lang="fr-FR" sz="1400" dirty="0" err="1" smtClean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TeV</a:t>
                      </a:r>
                      <a:endParaRPr lang="fr-FR" sz="1400" dirty="0">
                        <a:solidFill>
                          <a:srgbClr val="0000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6600"/>
                          </a:solidFill>
                          <a:latin typeface="Trebuchet MS"/>
                          <a:cs typeface="Trebuchet MS"/>
                        </a:rPr>
                        <a:t>14 </a:t>
                      </a:r>
                      <a:r>
                        <a:rPr lang="fr-FR" sz="1400" dirty="0" err="1" smtClean="0">
                          <a:solidFill>
                            <a:srgbClr val="FF6600"/>
                          </a:solidFill>
                          <a:latin typeface="Trebuchet MS"/>
                          <a:cs typeface="Trebuchet MS"/>
                        </a:rPr>
                        <a:t>TeV</a:t>
                      </a:r>
                      <a:endParaRPr lang="fr-FR" sz="1400" dirty="0">
                        <a:solidFill>
                          <a:srgbClr val="FF66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</a:tr>
              <a:tr h="30327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Trebuchet MS"/>
                          <a:cs typeface="Trebuchet MS"/>
                        </a:rPr>
                        <a:t>Bunch</a:t>
                      </a:r>
                      <a:r>
                        <a:rPr lang="fr-FR" sz="1400" baseline="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fr-FR" sz="1400" baseline="0" dirty="0" err="1" smtClean="0">
                          <a:latin typeface="Trebuchet MS"/>
                          <a:cs typeface="Trebuchet MS"/>
                        </a:rPr>
                        <a:t>spacing</a:t>
                      </a:r>
                      <a:r>
                        <a:rPr lang="fr-FR" sz="1400" baseline="0" dirty="0" smtClean="0">
                          <a:latin typeface="Trebuchet MS"/>
                          <a:cs typeface="Trebuchet MS"/>
                        </a:rPr>
                        <a:t> / k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150 ns / 368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50 ns / 1380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50 ns /1380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6600"/>
                          </a:solidFill>
                          <a:latin typeface="Trebuchet MS"/>
                          <a:cs typeface="Trebuchet MS"/>
                        </a:rPr>
                        <a:t>25 ns /2808</a:t>
                      </a:r>
                      <a:endParaRPr lang="fr-FR" sz="1400" dirty="0">
                        <a:solidFill>
                          <a:srgbClr val="FF66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</a:tr>
              <a:tr h="30327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charset="2"/>
                          <a:cs typeface="Symbol" charset="2"/>
                        </a:rPr>
                        <a:t>e</a:t>
                      </a:r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 (mm rad)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2.4-4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1.9-2.3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2.5</a:t>
                      </a:r>
                      <a:endParaRPr lang="fr-FR" sz="1400" dirty="0">
                        <a:solidFill>
                          <a:srgbClr val="FF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6600"/>
                          </a:solidFill>
                          <a:latin typeface="Trebuchet MS"/>
                          <a:cs typeface="Trebuchet MS"/>
                        </a:rPr>
                        <a:t>3.75</a:t>
                      </a:r>
                      <a:endParaRPr lang="fr-FR" sz="1400" dirty="0">
                        <a:solidFill>
                          <a:srgbClr val="FF66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</a:tr>
              <a:tr h="30327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* (m)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3.5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1.5-1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0.6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6600"/>
                          </a:solidFill>
                          <a:latin typeface="Trebuchet MS"/>
                          <a:cs typeface="Trebuchet MS"/>
                        </a:rPr>
                        <a:t>0.55</a:t>
                      </a:r>
                      <a:endParaRPr lang="fr-FR" sz="1400" dirty="0">
                        <a:solidFill>
                          <a:srgbClr val="FF66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</a:tr>
              <a:tr h="30327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L (cm</a:t>
                      </a:r>
                      <a:r>
                        <a:rPr lang="fr-FR" sz="1400" baseline="30000" dirty="0" smtClean="0">
                          <a:latin typeface="Trebuchet MS"/>
                          <a:cs typeface="Trebuchet MS"/>
                        </a:rPr>
                        <a:t>-2</a:t>
                      </a:r>
                      <a:r>
                        <a:rPr lang="fr-FR" sz="1400" baseline="0" dirty="0" smtClean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lang="fr-FR" sz="1400" baseline="30000" dirty="0" smtClean="0">
                          <a:latin typeface="Trebuchet MS"/>
                          <a:cs typeface="Trebuchet MS"/>
                        </a:rPr>
                        <a:t>-1</a:t>
                      </a:r>
                      <a:r>
                        <a:rPr lang="fr-FR" sz="1400" baseline="0" dirty="0" smtClean="0">
                          <a:latin typeface="Trebuchet MS"/>
                          <a:cs typeface="Trebuchet MS"/>
                        </a:rPr>
                        <a:t>)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2x10</a:t>
                      </a:r>
                      <a:r>
                        <a:rPr lang="fr-FR" sz="1400" baseline="30000" dirty="0" smtClean="0">
                          <a:latin typeface="Trebuchet MS"/>
                          <a:cs typeface="Trebuchet MS"/>
                        </a:rPr>
                        <a:t>32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3.3x10</a:t>
                      </a:r>
                      <a:r>
                        <a:rPr lang="fr-FR" sz="1400" baseline="30000" dirty="0" smtClean="0">
                          <a:latin typeface="Trebuchet MS"/>
                          <a:cs typeface="Trebuchet MS"/>
                        </a:rPr>
                        <a:t>33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~7x10</a:t>
                      </a:r>
                      <a:r>
                        <a:rPr lang="fr-FR" sz="1400" baseline="30000" dirty="0" smtClean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33</a:t>
                      </a:r>
                      <a:endParaRPr lang="fr-FR" sz="1400" dirty="0" smtClean="0">
                        <a:solidFill>
                          <a:srgbClr val="FF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6600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lang="fr-FR" sz="1400" baseline="30000" dirty="0" smtClean="0">
                          <a:solidFill>
                            <a:srgbClr val="FF6600"/>
                          </a:solidFill>
                          <a:latin typeface="Trebuchet MS"/>
                          <a:cs typeface="Trebuchet MS"/>
                        </a:rPr>
                        <a:t>34</a:t>
                      </a:r>
                      <a:endParaRPr lang="fr-FR" sz="1400" dirty="0">
                        <a:solidFill>
                          <a:srgbClr val="FF66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</a:tr>
            </a:tbl>
          </a:graphicData>
        </a:graphic>
      </p:graphicFrame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57" y="3341512"/>
            <a:ext cx="3450662" cy="131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869669" y="1113851"/>
            <a:ext cx="2794167" cy="193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Trebuchet MS"/>
                <a:cs typeface="Trebuchet MS"/>
              </a:rPr>
              <a:t>The LHC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Trebuchet MS"/>
                <a:cs typeface="Trebuchet MS"/>
              </a:rPr>
              <a:t>- Circumference 27 km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Trebuchet MS"/>
                <a:cs typeface="Trebuchet MS"/>
              </a:rPr>
              <a:t>- Up to 175 m underground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Trebuchet MS"/>
                <a:cs typeface="Trebuchet MS"/>
              </a:rPr>
              <a:t>- Total number of magnets 9 553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Trebuchet MS"/>
                <a:cs typeface="Trebuchet MS"/>
              </a:rPr>
              <a:t>- Number of dipoles 1 232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Trebuchet MS"/>
                <a:cs typeface="Trebuchet MS"/>
              </a:rPr>
              <a:t>- Operation temperature 1.9 K</a:t>
            </a:r>
          </a:p>
          <a:p>
            <a:pPr>
              <a:lnSpc>
                <a:spcPct val="120000"/>
              </a:lnSpc>
            </a:pPr>
            <a:r>
              <a:rPr lang="en-US" sz="1200" dirty="0" smtClean="0">
                <a:latin typeface="Trebuchet MS"/>
                <a:cs typeface="Trebuchet MS"/>
              </a:rPr>
              <a:t>(Superfluid He)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131983" y="2399268"/>
            <a:ext cx="13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latin typeface="Trebuchet MS"/>
                <a:cs typeface="Trebuchet MS"/>
              </a:rPr>
              <a:t>… in LS1</a:t>
            </a:r>
            <a:endParaRPr lang="fr-FR" sz="2400" i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4454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412421" y="1458170"/>
            <a:ext cx="2055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dirty="0" smtClean="0">
                <a:latin typeface="+mj-lt"/>
                <a:ea typeface="ＭＳ Ｐゴシック" pitchFamily="-108" charset="-128"/>
                <a:cs typeface="ＭＳ Ｐゴシック" pitchFamily="-108" charset="-128"/>
              </a:rPr>
              <a:t>O(2) </a:t>
            </a:r>
            <a:r>
              <a:rPr lang="en-US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Pile-up </a:t>
            </a:r>
            <a:r>
              <a:rPr lang="en-US" dirty="0" smtClean="0">
                <a:latin typeface="+mj-lt"/>
                <a:ea typeface="ＭＳ Ｐゴシック" pitchFamily="-108" charset="-128"/>
                <a:cs typeface="ＭＳ Ｐゴシック" pitchFamily="-108" charset="-128"/>
              </a:rPr>
              <a:t>events</a:t>
            </a:r>
            <a:endParaRPr lang="en-US" sz="1400" dirty="0"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972376" y="1025942"/>
            <a:ext cx="1460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i="1" dirty="0">
                <a:solidFill>
                  <a:srgbClr val="FF0000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2010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538913" y="1117600"/>
            <a:ext cx="1460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1">
                <a:solidFill>
                  <a:srgbClr val="FF0000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2011</a:t>
            </a:r>
          </a:p>
        </p:txBody>
      </p:sp>
      <p:sp>
        <p:nvSpPr>
          <p:cNvPr id="54278" name="ZoneTexte 24"/>
          <p:cNvSpPr txBox="1">
            <a:spLocks noChangeArrowheads="1"/>
          </p:cNvSpPr>
          <p:nvPr/>
        </p:nvSpPr>
        <p:spPr bwMode="auto">
          <a:xfrm>
            <a:off x="3384780" y="1882937"/>
            <a:ext cx="30986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>
                <a:latin typeface="Calibri" charset="0"/>
              </a:rPr>
              <a:t>150 ns inter-bunch spacing </a:t>
            </a:r>
          </a:p>
        </p:txBody>
      </p:sp>
      <p:pic>
        <p:nvPicPr>
          <p:cNvPr id="54280" name="Image 28" descr="2PU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4" t="9331" b="48263"/>
          <a:stretch/>
        </p:blipFill>
        <p:spPr bwMode="auto">
          <a:xfrm>
            <a:off x="6546850" y="-15379"/>
            <a:ext cx="2590800" cy="230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Image 29" descr="7PU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7" t="21576" r="53915" b="55192"/>
          <a:stretch/>
        </p:blipFill>
        <p:spPr bwMode="auto">
          <a:xfrm>
            <a:off x="6549535" y="2296651"/>
            <a:ext cx="2578590" cy="234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ZoneTexte 30"/>
          <p:cNvSpPr txBox="1">
            <a:spLocks noChangeArrowheads="1"/>
          </p:cNvSpPr>
          <p:nvPr/>
        </p:nvSpPr>
        <p:spPr bwMode="auto">
          <a:xfrm>
            <a:off x="7266753" y="1767473"/>
            <a:ext cx="17806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chemeClr val="bg1"/>
                </a:solidFill>
                <a:latin typeface="Calibri" charset="0"/>
              </a:rPr>
              <a:t>Event </a:t>
            </a:r>
            <a:r>
              <a:rPr lang="en-US" sz="1200" dirty="0">
                <a:solidFill>
                  <a:schemeClr val="bg1"/>
                </a:solidFill>
                <a:latin typeface="Calibri" charset="0"/>
              </a:rPr>
              <a:t>taken at random (filled) bunch crossings </a:t>
            </a:r>
          </a:p>
        </p:txBody>
      </p:sp>
      <p:sp>
        <p:nvSpPr>
          <p:cNvPr id="54283" name="Titre 1"/>
          <p:cNvSpPr txBox="1">
            <a:spLocks/>
          </p:cNvSpPr>
          <p:nvPr/>
        </p:nvSpPr>
        <p:spPr bwMode="auto">
          <a:xfrm>
            <a:off x="4772" y="294251"/>
            <a:ext cx="643314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Calibri" charset="0"/>
                <a:cs typeface="Arial" charset="0"/>
              </a:rPr>
              <a:t>Three Years of LHC operations at the </a:t>
            </a:r>
            <a:r>
              <a:rPr lang="en-US" sz="3200" dirty="0" smtClean="0">
                <a:solidFill>
                  <a:srgbClr val="3399FF"/>
                </a:solidFill>
                <a:latin typeface="Calibri" charset="0"/>
                <a:cs typeface="Arial" charset="0"/>
              </a:rPr>
              <a:t>Energy frontier</a:t>
            </a:r>
            <a:endParaRPr lang="en-US" sz="3200" dirty="0">
              <a:solidFill>
                <a:srgbClr val="3399FF"/>
              </a:solidFill>
              <a:latin typeface="Calibri" charset="0"/>
            </a:endParaRPr>
          </a:p>
        </p:txBody>
      </p:sp>
      <p:pic>
        <p:nvPicPr>
          <p:cNvPr id="2" name="Image 1" descr="intlumivsyear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r="10671"/>
          <a:stretch/>
        </p:blipFill>
        <p:spPr>
          <a:xfrm>
            <a:off x="241300" y="1128462"/>
            <a:ext cx="3844523" cy="315535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152901" y="3831512"/>
            <a:ext cx="2269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O</a:t>
            </a:r>
            <a:r>
              <a:rPr lang="en-US" dirty="0" smtClean="0">
                <a:latin typeface="+mj-lt"/>
                <a:ea typeface="ＭＳ Ｐゴシック" pitchFamily="-108" charset="-128"/>
                <a:cs typeface="ＭＳ Ｐゴシック" pitchFamily="-108" charset="-128"/>
              </a:rPr>
              <a:t>(10) </a:t>
            </a:r>
            <a:r>
              <a:rPr lang="en-US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Pile-up events </a:t>
            </a:r>
            <a:endParaRPr lang="en-US" sz="1400" dirty="0"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926880" y="3399284"/>
            <a:ext cx="1460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2011</a:t>
            </a:r>
            <a:endParaRPr lang="en-US" sz="2800" i="1" dirty="0">
              <a:solidFill>
                <a:srgbClr val="FF0000"/>
              </a:solidFill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" name="ZoneTexte 24"/>
          <p:cNvSpPr txBox="1">
            <a:spLocks noChangeArrowheads="1"/>
          </p:cNvSpPr>
          <p:nvPr/>
        </p:nvSpPr>
        <p:spPr bwMode="auto">
          <a:xfrm>
            <a:off x="3339284" y="4256279"/>
            <a:ext cx="30986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latin typeface="Calibri" charset="0"/>
              </a:rPr>
              <a:t>50 </a:t>
            </a:r>
            <a:r>
              <a:rPr lang="en-US" sz="1200" dirty="0">
                <a:latin typeface="Calibri" charset="0"/>
              </a:rPr>
              <a:t>ns inter-bunch spacing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152900" y="6030008"/>
            <a:ext cx="2302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O</a:t>
            </a:r>
            <a:r>
              <a:rPr lang="en-US" dirty="0" smtClean="0">
                <a:latin typeface="+mj-lt"/>
                <a:ea typeface="ＭＳ Ｐゴシック" pitchFamily="-108" charset="-128"/>
                <a:cs typeface="ＭＳ Ｐゴシック" pitchFamily="-108" charset="-128"/>
              </a:rPr>
              <a:t>(20) </a:t>
            </a:r>
            <a:r>
              <a:rPr lang="en-US" dirty="0">
                <a:latin typeface="+mj-lt"/>
                <a:ea typeface="ＭＳ Ｐゴシック" pitchFamily="-108" charset="-128"/>
                <a:cs typeface="ＭＳ Ｐゴシック" pitchFamily="-108" charset="-128"/>
              </a:rPr>
              <a:t>Pile-up events </a:t>
            </a:r>
            <a:endParaRPr lang="en-US" sz="1400" dirty="0"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959283" y="5597780"/>
            <a:ext cx="1460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i="1" dirty="0" smtClean="0">
                <a:solidFill>
                  <a:srgbClr val="FF0000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rPr>
              <a:t>2012</a:t>
            </a:r>
            <a:endParaRPr lang="en-US" sz="2800" i="1" dirty="0">
              <a:solidFill>
                <a:srgbClr val="FF0000"/>
              </a:solidFill>
              <a:latin typeface="+mj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3" name="ZoneTexte 24"/>
          <p:cNvSpPr txBox="1">
            <a:spLocks noChangeArrowheads="1"/>
          </p:cNvSpPr>
          <p:nvPr/>
        </p:nvSpPr>
        <p:spPr bwMode="auto">
          <a:xfrm>
            <a:off x="3427577" y="6429375"/>
            <a:ext cx="30986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>
                <a:latin typeface="Calibri" charset="0"/>
              </a:rPr>
              <a:t>50 </a:t>
            </a:r>
            <a:r>
              <a:rPr lang="en-US" sz="1200" dirty="0">
                <a:latin typeface="Calibri" charset="0"/>
              </a:rPr>
              <a:t>ns inter-bunch spacing </a:t>
            </a:r>
          </a:p>
        </p:txBody>
      </p:sp>
      <p:sp>
        <p:nvSpPr>
          <p:cNvPr id="25" name="ZoneTexte 30"/>
          <p:cNvSpPr txBox="1">
            <a:spLocks noChangeArrowheads="1"/>
          </p:cNvSpPr>
          <p:nvPr/>
        </p:nvSpPr>
        <p:spPr bwMode="auto">
          <a:xfrm>
            <a:off x="7324039" y="4113952"/>
            <a:ext cx="17806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chemeClr val="bg1"/>
                </a:solidFill>
                <a:latin typeface="Calibri" charset="0"/>
              </a:rPr>
              <a:t>Event </a:t>
            </a:r>
            <a:r>
              <a:rPr lang="en-US" sz="1200" dirty="0">
                <a:solidFill>
                  <a:schemeClr val="bg1"/>
                </a:solidFill>
                <a:latin typeface="Calibri" charset="0"/>
              </a:rPr>
              <a:t>taken at random (filled) bunch crossings </a:t>
            </a:r>
          </a:p>
        </p:txBody>
      </p:sp>
      <p:sp>
        <p:nvSpPr>
          <p:cNvPr id="30" name="TextBox 8"/>
          <p:cNvSpPr txBox="1"/>
          <p:nvPr/>
        </p:nvSpPr>
        <p:spPr>
          <a:xfrm>
            <a:off x="2775016" y="1508123"/>
            <a:ext cx="787395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99FF"/>
                </a:solidFill>
                <a:effectLst/>
              </a:rPr>
              <a:t>2012</a:t>
            </a:r>
            <a:endParaRPr lang="en-US" sz="1400" dirty="0" smtClean="0">
              <a:solidFill>
                <a:srgbClr val="3399FF"/>
              </a:solidFill>
              <a:effectLst/>
            </a:endParaRPr>
          </a:p>
          <a:p>
            <a:r>
              <a:rPr lang="en-US" sz="1400" dirty="0" smtClean="0">
                <a:solidFill>
                  <a:srgbClr val="3399FF"/>
                </a:solidFill>
                <a:effectLst/>
              </a:rPr>
              <a:t>23 fb</a:t>
            </a:r>
            <a:r>
              <a:rPr lang="en-US" sz="1400" baseline="30000" dirty="0" smtClean="0">
                <a:solidFill>
                  <a:srgbClr val="3399FF"/>
                </a:solidFill>
                <a:effectLst/>
              </a:rPr>
              <a:t>-1 </a:t>
            </a:r>
          </a:p>
          <a:p>
            <a:r>
              <a:rPr lang="en-US" sz="1400" dirty="0" smtClean="0">
                <a:solidFill>
                  <a:srgbClr val="3399FF"/>
                </a:solidFill>
                <a:effectLst/>
              </a:rPr>
              <a:t>at 8 </a:t>
            </a:r>
            <a:r>
              <a:rPr lang="en-US" sz="1400" dirty="0" err="1" smtClean="0">
                <a:solidFill>
                  <a:srgbClr val="3399FF"/>
                </a:solidFill>
                <a:effectLst/>
              </a:rPr>
              <a:t>TeV</a:t>
            </a:r>
            <a:endParaRPr lang="en-US" sz="1400" baseline="30000" dirty="0">
              <a:solidFill>
                <a:srgbClr val="3399FF"/>
              </a:solidFill>
              <a:effectLst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3168713" y="2660620"/>
            <a:ext cx="787395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  <a:effectLst/>
              </a:rPr>
              <a:t>2011</a:t>
            </a:r>
          </a:p>
          <a:p>
            <a:r>
              <a:rPr lang="en-US" sz="1400" dirty="0" smtClean="0">
                <a:solidFill>
                  <a:srgbClr val="FF6600"/>
                </a:solidFill>
                <a:effectLst/>
              </a:rPr>
              <a:t>5.6 fb</a:t>
            </a:r>
            <a:r>
              <a:rPr lang="en-US" sz="1400" baseline="30000" dirty="0" smtClean="0">
                <a:solidFill>
                  <a:srgbClr val="FF6600"/>
                </a:solidFill>
                <a:effectLst/>
              </a:rPr>
              <a:t>-1 </a:t>
            </a:r>
          </a:p>
          <a:p>
            <a:r>
              <a:rPr lang="en-US" sz="1400" dirty="0">
                <a:solidFill>
                  <a:srgbClr val="FF6600"/>
                </a:solidFill>
                <a:effectLst/>
              </a:rPr>
              <a:t>a</a:t>
            </a:r>
            <a:r>
              <a:rPr lang="en-US" sz="1400" dirty="0" smtClean="0">
                <a:solidFill>
                  <a:srgbClr val="FF6600"/>
                </a:solidFill>
                <a:effectLst/>
              </a:rPr>
              <a:t>t 7 </a:t>
            </a:r>
            <a:r>
              <a:rPr lang="en-US" sz="1400" dirty="0" err="1" smtClean="0">
                <a:solidFill>
                  <a:srgbClr val="FF6600"/>
                </a:solidFill>
                <a:effectLst/>
              </a:rPr>
              <a:t>TeV</a:t>
            </a:r>
            <a:endParaRPr lang="en-US" sz="1400" baseline="30000" dirty="0">
              <a:solidFill>
                <a:srgbClr val="FF6600"/>
              </a:solidFill>
              <a:effectLst/>
            </a:endParaRPr>
          </a:p>
        </p:txBody>
      </p:sp>
      <p:sp>
        <p:nvSpPr>
          <p:cNvPr id="32" name="TextBox 10"/>
          <p:cNvSpPr txBox="1"/>
          <p:nvPr/>
        </p:nvSpPr>
        <p:spPr>
          <a:xfrm>
            <a:off x="4061657" y="3029952"/>
            <a:ext cx="789023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2010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0.05 fb</a:t>
            </a:r>
            <a:r>
              <a:rPr lang="en-US" sz="1400" baseline="3000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-1 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at 7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effectLst/>
              </a:rPr>
              <a:t>TeV</a:t>
            </a:r>
            <a:endParaRPr lang="en-US" sz="1400" baseline="30000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33" name="TextBox 5"/>
          <p:cNvSpPr txBox="1"/>
          <p:nvPr/>
        </p:nvSpPr>
        <p:spPr>
          <a:xfrm>
            <a:off x="1130912" y="2296651"/>
            <a:ext cx="153013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/>
              </a:rPr>
              <a:t>4</a:t>
            </a:r>
            <a:r>
              <a:rPr lang="en-US" sz="1400" baseline="30000" dirty="0" smtClean="0">
                <a:effectLst/>
              </a:rPr>
              <a:t>th</a:t>
            </a:r>
            <a:r>
              <a:rPr lang="en-US" sz="1400" dirty="0" smtClean="0">
                <a:effectLst/>
              </a:rPr>
              <a:t> July seminar</a:t>
            </a:r>
          </a:p>
          <a:p>
            <a:r>
              <a:rPr lang="en-US" sz="1400" dirty="0">
                <a:effectLst/>
              </a:rPr>
              <a:t>a</a:t>
            </a:r>
            <a:r>
              <a:rPr lang="en-US" sz="1400" dirty="0" smtClean="0">
                <a:effectLst/>
              </a:rPr>
              <a:t>nd ICHEP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400300" y="2635721"/>
            <a:ext cx="0" cy="579413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1" descr="muvstime.png"/>
          <p:cNvPicPr preferRelativeResize="0"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r="11140"/>
          <a:stretch/>
        </p:blipFill>
        <p:spPr>
          <a:xfrm>
            <a:off x="7225" y="4318286"/>
            <a:ext cx="4414763" cy="2145858"/>
          </a:xfrm>
          <a:prstGeom prst="rect">
            <a:avLst/>
          </a:prstGeom>
          <a:ln>
            <a:noFill/>
          </a:ln>
        </p:spPr>
      </p:pic>
      <p:cxnSp>
        <p:nvCxnSpPr>
          <p:cNvPr id="38" name="Straight Connector 7"/>
          <p:cNvCxnSpPr/>
          <p:nvPr/>
        </p:nvCxnSpPr>
        <p:spPr bwMode="auto">
          <a:xfrm>
            <a:off x="259644" y="5279596"/>
            <a:ext cx="418461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9"/>
          <p:cNvSpPr txBox="1"/>
          <p:nvPr/>
        </p:nvSpPr>
        <p:spPr>
          <a:xfrm>
            <a:off x="4568540" y="4888550"/>
            <a:ext cx="1611985" cy="7386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effectLst/>
              </a:rPr>
              <a:t>Design value </a:t>
            </a:r>
          </a:p>
          <a:p>
            <a:r>
              <a:rPr lang="en-US" sz="1400" dirty="0" smtClean="0">
                <a:solidFill>
                  <a:srgbClr val="008000"/>
                </a:solidFill>
                <a:effectLst/>
              </a:rPr>
              <a:t>(expected to be</a:t>
            </a:r>
          </a:p>
          <a:p>
            <a:r>
              <a:rPr lang="en-US" sz="1400" dirty="0">
                <a:solidFill>
                  <a:srgbClr val="008000"/>
                </a:solidFill>
                <a:effectLst/>
              </a:rPr>
              <a:t>r</a:t>
            </a:r>
            <a:r>
              <a:rPr lang="en-US" sz="1400" dirty="0" smtClean="0">
                <a:solidFill>
                  <a:srgbClr val="008000"/>
                </a:solidFill>
                <a:effectLst/>
              </a:rPr>
              <a:t>eached at L=10</a:t>
            </a:r>
            <a:r>
              <a:rPr lang="en-US" sz="1400" baseline="30000" dirty="0" smtClean="0">
                <a:solidFill>
                  <a:srgbClr val="008000"/>
                </a:solidFill>
                <a:effectLst/>
              </a:rPr>
              <a:t>34 </a:t>
            </a:r>
            <a:r>
              <a:rPr lang="en-US" sz="1400" dirty="0" smtClean="0">
                <a:solidFill>
                  <a:srgbClr val="008000"/>
                </a:solidFill>
                <a:effectLst/>
              </a:rPr>
              <a:t>!) </a:t>
            </a:r>
          </a:p>
        </p:txBody>
      </p:sp>
      <p:pic>
        <p:nvPicPr>
          <p:cNvPr id="3" name="Image 2" descr="2012_highPileup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27007" r="58723" b="59962"/>
          <a:stretch/>
        </p:blipFill>
        <p:spPr>
          <a:xfrm>
            <a:off x="6551613" y="4659758"/>
            <a:ext cx="2565808" cy="212655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B277-27B0-704C-8D8E-3F2BE0D94335}" type="slidenum">
              <a:rPr lang="fr-FR" smtClean="0"/>
              <a:t>5</a:t>
            </a:fld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1384300" y="3831512"/>
            <a:ext cx="339725" cy="0"/>
          </a:xfrm>
          <a:prstGeom prst="line">
            <a:avLst/>
          </a:prstGeom>
          <a:ln w="28575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384300" y="3787666"/>
            <a:ext cx="177800" cy="0"/>
          </a:xfrm>
          <a:prstGeom prst="line">
            <a:avLst/>
          </a:prstGeom>
          <a:ln w="28575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574800" y="3775075"/>
            <a:ext cx="177800" cy="0"/>
          </a:xfrm>
          <a:prstGeom prst="line">
            <a:avLst/>
          </a:prstGeom>
          <a:ln w="28575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2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23" grpId="0"/>
      <p:bldP spid="30" grpId="0"/>
      <p:bldP spid="31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2667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54519" y="152400"/>
            <a:ext cx="8989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rebuchet MS"/>
                <a:cs typeface="Trebuchet MS"/>
              </a:rPr>
              <a:t>The LHC timeline</a:t>
            </a:r>
            <a:endParaRPr lang="en-US" sz="2800" dirty="0" smtClean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3999"/>
            <a:ext cx="9144000" cy="5052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720" y="790440"/>
            <a:ext cx="6568155" cy="285770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dirty="0" smtClean="0">
                <a:solidFill>
                  <a:srgbClr val="000000"/>
                </a:solidFill>
                <a:latin typeface="Trebuchet MS"/>
                <a:ea typeface="Arial" charset="0"/>
                <a:cs typeface="Trebuchet MS"/>
              </a:rPr>
              <a:t>LS1</a:t>
            </a:r>
            <a:r>
              <a:rPr lang="en-US" sz="18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 </a:t>
            </a:r>
            <a:r>
              <a:rPr lang="en-US" sz="18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Machine Consolidation</a:t>
            </a:r>
            <a:endParaRPr lang="en-US" sz="1800" dirty="0" smtClean="0">
              <a:solidFill>
                <a:srgbClr val="404040"/>
              </a:solidFill>
              <a:latin typeface="Trebuchet MS"/>
              <a:ea typeface="Arial" charset="0"/>
              <a:cs typeface="Trebuchet MS"/>
            </a:endParaRPr>
          </a:p>
          <a:p>
            <a:pPr marL="266700" indent="-2667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New </a:t>
            </a:r>
            <a:r>
              <a:rPr lang="en-US" sz="1200" dirty="0" err="1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Insertable</a:t>
            </a: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 Pixel </a:t>
            </a:r>
            <a:r>
              <a:rPr lang="en-US" sz="1200" i="1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B</a:t>
            </a: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-layer (IBL)         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New Pixel service quarter panels (</a:t>
            </a:r>
            <a:r>
              <a:rPr lang="en-US" sz="1200" dirty="0" err="1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nSQP</a:t>
            </a: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) 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New ID evaporative cooling plant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New Al forward beam pipe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New calorimeter LVPS 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Consolidation of other detectors and infrastructure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Complete muon spectrometer (EE, RPC, feet)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Add specific muon shielding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Upgrade magnet cryogenics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Detector readout for Level-1 100 kHz rate</a:t>
            </a:r>
          </a:p>
        </p:txBody>
      </p:sp>
      <p:sp>
        <p:nvSpPr>
          <p:cNvPr id="7" name="TextBox 28"/>
          <p:cNvSpPr txBox="1"/>
          <p:nvPr/>
        </p:nvSpPr>
        <p:spPr>
          <a:xfrm>
            <a:off x="7408924" y="603646"/>
            <a:ext cx="1172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18579B"/>
                </a:solidFill>
              </a:rPr>
              <a:t>Start of LHC</a:t>
            </a:r>
            <a:endParaRPr lang="en-GB" sz="1400" dirty="0">
              <a:solidFill>
                <a:srgbClr val="18579B"/>
              </a:solidFill>
            </a:endParaRPr>
          </a:p>
        </p:txBody>
      </p:sp>
      <p:sp>
        <p:nvSpPr>
          <p:cNvPr id="8" name="TextBox 29"/>
          <p:cNvSpPr txBox="1"/>
          <p:nvPr/>
        </p:nvSpPr>
        <p:spPr>
          <a:xfrm>
            <a:off x="7420216" y="1229380"/>
            <a:ext cx="172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18579B"/>
                </a:solidFill>
              </a:rPr>
              <a:t>Run 1, 7+8 TeV, ~25 fb</a:t>
            </a:r>
            <a:r>
              <a:rPr lang="en-GB" sz="1400" baseline="30000" dirty="0" smtClean="0">
                <a:solidFill>
                  <a:srgbClr val="18579B"/>
                </a:solidFill>
                <a:latin typeface="Symbol" charset="2"/>
                <a:cs typeface="Symbol" charset="2"/>
              </a:rPr>
              <a:t>-</a:t>
            </a:r>
            <a:r>
              <a:rPr lang="en-GB" sz="1400" baseline="30000" dirty="0" smtClean="0">
                <a:solidFill>
                  <a:srgbClr val="18579B"/>
                </a:solidFill>
              </a:rPr>
              <a:t>1</a:t>
            </a:r>
            <a:r>
              <a:rPr lang="en-GB" sz="1400" dirty="0" smtClean="0">
                <a:solidFill>
                  <a:srgbClr val="18579B"/>
                </a:solidFill>
              </a:rPr>
              <a:t> int. </a:t>
            </a:r>
            <a:r>
              <a:rPr lang="en-GB" sz="1400" dirty="0" err="1" smtClean="0">
                <a:solidFill>
                  <a:srgbClr val="18579B"/>
                </a:solidFill>
              </a:rPr>
              <a:t>lumi</a:t>
            </a:r>
            <a:endParaRPr lang="en-GB" sz="1400" dirty="0">
              <a:solidFill>
                <a:srgbClr val="18579B"/>
              </a:solidFill>
            </a:endParaRPr>
          </a:p>
        </p:txBody>
      </p:sp>
      <p:sp>
        <p:nvSpPr>
          <p:cNvPr id="9" name="TextBox 30"/>
          <p:cNvSpPr txBox="1"/>
          <p:nvPr/>
        </p:nvSpPr>
        <p:spPr>
          <a:xfrm>
            <a:off x="7360317" y="1966691"/>
            <a:ext cx="172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D00209"/>
                </a:solidFill>
              </a:rPr>
              <a:t>P</a:t>
            </a:r>
            <a:r>
              <a:rPr lang="en-GB" sz="1400" dirty="0" smtClean="0">
                <a:solidFill>
                  <a:srgbClr val="D00209"/>
                </a:solidFill>
              </a:rPr>
              <a:t>repare </a:t>
            </a:r>
            <a:r>
              <a:rPr lang="en-GB" sz="1400" dirty="0" smtClean="0">
                <a:solidFill>
                  <a:srgbClr val="D00209"/>
                </a:solidFill>
              </a:rPr>
              <a:t>LHC for design </a:t>
            </a:r>
            <a:r>
              <a:rPr lang="en-GB" sz="1400" i="1" dirty="0" smtClean="0">
                <a:solidFill>
                  <a:srgbClr val="D00209"/>
                </a:solidFill>
              </a:rPr>
              <a:t>E</a:t>
            </a:r>
            <a:r>
              <a:rPr lang="en-GB" sz="1400" dirty="0" smtClean="0">
                <a:solidFill>
                  <a:srgbClr val="D00209"/>
                </a:solidFill>
              </a:rPr>
              <a:t> &amp; </a:t>
            </a:r>
            <a:r>
              <a:rPr lang="en-GB" sz="1400" dirty="0" err="1" smtClean="0">
                <a:solidFill>
                  <a:srgbClr val="D00209"/>
                </a:solidFill>
              </a:rPr>
              <a:t>lumi</a:t>
            </a:r>
            <a:endParaRPr lang="en-GB" sz="1400" dirty="0">
              <a:solidFill>
                <a:srgbClr val="D00209"/>
              </a:solidFill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7420217" y="2590800"/>
            <a:ext cx="172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18579B"/>
                </a:solidFill>
              </a:rPr>
              <a:t>Collect ~30 fb</a:t>
            </a:r>
            <a:r>
              <a:rPr lang="en-GB" sz="1400" baseline="30000" dirty="0" smtClean="0">
                <a:solidFill>
                  <a:srgbClr val="18579B"/>
                </a:solidFill>
                <a:latin typeface="Symbol" charset="2"/>
                <a:cs typeface="Symbol" charset="2"/>
              </a:rPr>
              <a:t>-</a:t>
            </a:r>
            <a:r>
              <a:rPr lang="en-GB" sz="1400" baseline="30000" dirty="0" smtClean="0">
                <a:solidFill>
                  <a:srgbClr val="18579B"/>
                </a:solidFill>
              </a:rPr>
              <a:t>1</a:t>
            </a:r>
            <a:r>
              <a:rPr lang="en-GB" sz="1400" dirty="0" smtClean="0">
                <a:solidFill>
                  <a:srgbClr val="18579B"/>
                </a:solidFill>
              </a:rPr>
              <a:t> per year at 13/14 TeV </a:t>
            </a:r>
            <a:endParaRPr lang="en-GB" sz="1400" dirty="0">
              <a:solidFill>
                <a:srgbClr val="18579B"/>
              </a:solidFill>
            </a:endParaRPr>
          </a:p>
        </p:txBody>
      </p:sp>
      <p:sp>
        <p:nvSpPr>
          <p:cNvPr id="11" name="TextBox 33"/>
          <p:cNvSpPr txBox="1"/>
          <p:nvPr/>
        </p:nvSpPr>
        <p:spPr>
          <a:xfrm>
            <a:off x="7360317" y="3325859"/>
            <a:ext cx="172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D00209"/>
                </a:solidFill>
              </a:rPr>
              <a:t>Phase</a:t>
            </a:r>
            <a:r>
              <a:rPr lang="en-GB" sz="1400" dirty="0" smtClean="0">
                <a:solidFill>
                  <a:srgbClr val="D00209"/>
                </a:solidFill>
              </a:rPr>
              <a:t>-1 upgrade </a:t>
            </a:r>
            <a:r>
              <a:rPr lang="en-GB" sz="1400" dirty="0" smtClean="0">
                <a:solidFill>
                  <a:srgbClr val="D00209"/>
                </a:solidFill>
              </a:rPr>
              <a:t> ultimate </a:t>
            </a:r>
            <a:r>
              <a:rPr lang="en-GB" sz="1400" dirty="0" err="1" smtClean="0">
                <a:solidFill>
                  <a:srgbClr val="D00209"/>
                </a:solidFill>
              </a:rPr>
              <a:t>lumi</a:t>
            </a:r>
            <a:endParaRPr lang="en-GB" sz="1400" dirty="0">
              <a:solidFill>
                <a:srgbClr val="D00209"/>
              </a:solidFill>
            </a:endParaRPr>
          </a:p>
        </p:txBody>
      </p:sp>
      <p:sp>
        <p:nvSpPr>
          <p:cNvPr id="12" name="TextBox 35"/>
          <p:cNvSpPr txBox="1"/>
          <p:nvPr/>
        </p:nvSpPr>
        <p:spPr>
          <a:xfrm>
            <a:off x="7420217" y="3906559"/>
            <a:ext cx="1723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18579B"/>
                </a:solidFill>
              </a:rPr>
              <a:t>Twice nominal </a:t>
            </a:r>
            <a:r>
              <a:rPr lang="en-GB" sz="1400" dirty="0" err="1" smtClean="0">
                <a:solidFill>
                  <a:srgbClr val="18579B"/>
                </a:solidFill>
              </a:rPr>
              <a:t>lumi</a:t>
            </a:r>
            <a:r>
              <a:rPr lang="en-GB" sz="1400" dirty="0" smtClean="0">
                <a:solidFill>
                  <a:srgbClr val="18579B"/>
                </a:solidFill>
              </a:rPr>
              <a:t> at 14 TeV, </a:t>
            </a:r>
          </a:p>
          <a:p>
            <a:r>
              <a:rPr lang="en-GB" sz="1400" dirty="0" smtClean="0">
                <a:solidFill>
                  <a:srgbClr val="18579B"/>
                </a:solidFill>
              </a:rPr>
              <a:t>~100 fb</a:t>
            </a:r>
            <a:r>
              <a:rPr lang="en-GB" sz="1400" baseline="30000" dirty="0" smtClean="0">
                <a:solidFill>
                  <a:srgbClr val="18579B"/>
                </a:solidFill>
                <a:latin typeface="Symbol" charset="2"/>
                <a:cs typeface="Symbol" charset="2"/>
              </a:rPr>
              <a:t>-</a:t>
            </a:r>
            <a:r>
              <a:rPr lang="en-GB" sz="1400" baseline="30000" dirty="0" smtClean="0">
                <a:solidFill>
                  <a:srgbClr val="18579B"/>
                </a:solidFill>
              </a:rPr>
              <a:t>1</a:t>
            </a:r>
            <a:r>
              <a:rPr lang="en-GB" sz="1400" dirty="0" smtClean="0">
                <a:solidFill>
                  <a:srgbClr val="18579B"/>
                </a:solidFill>
              </a:rPr>
              <a:t> per year</a:t>
            </a:r>
            <a:endParaRPr lang="en-GB" sz="1400" dirty="0">
              <a:solidFill>
                <a:srgbClr val="18579B"/>
              </a:solidFill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7360317" y="4721423"/>
            <a:ext cx="151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D00209"/>
                </a:solidFill>
              </a:rPr>
              <a:t>Phase-2 upgrade to HL-LHC</a:t>
            </a:r>
            <a:endParaRPr lang="en-GB" sz="1400" dirty="0">
              <a:solidFill>
                <a:srgbClr val="D00209"/>
              </a:solidFill>
            </a:endParaRPr>
          </a:p>
        </p:txBody>
      </p:sp>
      <p:sp>
        <p:nvSpPr>
          <p:cNvPr id="14" name="TextBox 37"/>
          <p:cNvSpPr txBox="1"/>
          <p:nvPr/>
        </p:nvSpPr>
        <p:spPr>
          <a:xfrm>
            <a:off x="7420217" y="5331023"/>
            <a:ext cx="1723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18579B"/>
                </a:solidFill>
              </a:rPr>
              <a:t>~300 fb</a:t>
            </a:r>
            <a:r>
              <a:rPr lang="en-GB" sz="1400" baseline="30000" dirty="0" smtClean="0">
                <a:solidFill>
                  <a:srgbClr val="18579B"/>
                </a:solidFill>
                <a:latin typeface="Symbol" charset="2"/>
                <a:cs typeface="Symbol" charset="2"/>
              </a:rPr>
              <a:t>-</a:t>
            </a:r>
            <a:r>
              <a:rPr lang="en-GB" sz="1400" baseline="30000" dirty="0" smtClean="0">
                <a:solidFill>
                  <a:srgbClr val="18579B"/>
                </a:solidFill>
              </a:rPr>
              <a:t>1</a:t>
            </a:r>
            <a:r>
              <a:rPr lang="en-GB" sz="1400" dirty="0" smtClean="0">
                <a:solidFill>
                  <a:srgbClr val="18579B"/>
                </a:solidFill>
              </a:rPr>
              <a:t> per year, run up to &gt; 3 ab</a:t>
            </a:r>
            <a:r>
              <a:rPr lang="en-GB" sz="1400" baseline="30000" dirty="0" smtClean="0">
                <a:solidFill>
                  <a:srgbClr val="18579B"/>
                </a:solidFill>
                <a:latin typeface="Symbol" charset="2"/>
                <a:cs typeface="Symbol" charset="2"/>
              </a:rPr>
              <a:t>-</a:t>
            </a:r>
            <a:r>
              <a:rPr lang="en-GB" sz="1400" baseline="30000" dirty="0" smtClean="0">
                <a:solidFill>
                  <a:srgbClr val="18579B"/>
                </a:solidFill>
              </a:rPr>
              <a:t>1 </a:t>
            </a:r>
            <a:r>
              <a:rPr lang="en-GB" sz="1400" dirty="0" smtClean="0">
                <a:solidFill>
                  <a:srgbClr val="18579B"/>
                </a:solidFill>
              </a:rPr>
              <a:t>collected</a:t>
            </a:r>
            <a:endParaRPr lang="en-GB" sz="1400" dirty="0">
              <a:solidFill>
                <a:srgbClr val="18579B"/>
              </a:solidFill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6807336" y="606623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18579B"/>
                </a:solidFill>
              </a:rPr>
              <a:t>2009</a:t>
            </a:r>
            <a:endParaRPr lang="en-GB" sz="1400" dirty="0">
              <a:solidFill>
                <a:srgbClr val="18579B"/>
              </a:solidFill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6557756" y="1966691"/>
            <a:ext cx="8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18579B"/>
                </a:solidFill>
              </a:rPr>
              <a:t>2013/14</a:t>
            </a:r>
            <a:endParaRPr lang="en-GB" sz="1400" dirty="0">
              <a:solidFill>
                <a:srgbClr val="18579B"/>
              </a:solidFill>
            </a:endParaRPr>
          </a:p>
        </p:txBody>
      </p:sp>
      <p:sp>
        <p:nvSpPr>
          <p:cNvPr id="17" name="TextBox 40"/>
          <p:cNvSpPr txBox="1"/>
          <p:nvPr/>
        </p:nvSpPr>
        <p:spPr>
          <a:xfrm>
            <a:off x="6836152" y="3349823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18579B"/>
                </a:solidFill>
              </a:rPr>
              <a:t>2018</a:t>
            </a:r>
            <a:endParaRPr lang="en-GB" sz="1400" dirty="0">
              <a:solidFill>
                <a:srgbClr val="18579B"/>
              </a:solidFill>
            </a:endParaRPr>
          </a:p>
        </p:txBody>
      </p:sp>
      <p:sp>
        <p:nvSpPr>
          <p:cNvPr id="18" name="TextBox 41"/>
          <p:cNvSpPr txBox="1"/>
          <p:nvPr/>
        </p:nvSpPr>
        <p:spPr>
          <a:xfrm>
            <a:off x="6702489" y="6169223"/>
            <a:ext cx="688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18579B"/>
                </a:solidFill>
              </a:rPr>
              <a:t>~2030</a:t>
            </a:r>
            <a:endParaRPr lang="en-GB" sz="1400" dirty="0">
              <a:solidFill>
                <a:srgbClr val="18579B"/>
              </a:solidFill>
            </a:endParaRPr>
          </a:p>
        </p:txBody>
      </p:sp>
      <p:sp>
        <p:nvSpPr>
          <p:cNvPr id="19" name="TextBox 42"/>
          <p:cNvSpPr txBox="1"/>
          <p:nvPr/>
        </p:nvSpPr>
        <p:spPr>
          <a:xfrm>
            <a:off x="6702489" y="4721423"/>
            <a:ext cx="688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18579B"/>
                </a:solidFill>
              </a:rPr>
              <a:t>~2022</a:t>
            </a:r>
            <a:endParaRPr lang="en-GB" sz="1400" dirty="0">
              <a:solidFill>
                <a:srgbClr val="18579B"/>
              </a:solidFill>
            </a:endParaRPr>
          </a:p>
        </p:txBody>
      </p:sp>
      <p:cxnSp>
        <p:nvCxnSpPr>
          <p:cNvPr id="20" name="Straight Arrow Connector 44"/>
          <p:cNvCxnSpPr/>
          <p:nvPr/>
        </p:nvCxnSpPr>
        <p:spPr>
          <a:xfrm rot="16200000" flipH="1">
            <a:off x="6605936" y="1442909"/>
            <a:ext cx="1063823" cy="6803"/>
          </a:xfrm>
          <a:prstGeom prst="straightConnector1">
            <a:avLst/>
          </a:prstGeom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45"/>
          <p:cNvCxnSpPr/>
          <p:nvPr/>
        </p:nvCxnSpPr>
        <p:spPr>
          <a:xfrm rot="16200000" flipH="1">
            <a:off x="6599133" y="2802978"/>
            <a:ext cx="1063823" cy="6803"/>
          </a:xfrm>
          <a:prstGeom prst="straightConnector1">
            <a:avLst/>
          </a:prstGeom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46"/>
          <p:cNvCxnSpPr/>
          <p:nvPr/>
        </p:nvCxnSpPr>
        <p:spPr>
          <a:xfrm rot="16200000" flipH="1">
            <a:off x="6605937" y="4186110"/>
            <a:ext cx="1063823" cy="6803"/>
          </a:xfrm>
          <a:prstGeom prst="straightConnector1">
            <a:avLst/>
          </a:prstGeom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47"/>
          <p:cNvCxnSpPr/>
          <p:nvPr/>
        </p:nvCxnSpPr>
        <p:spPr>
          <a:xfrm rot="16200000" flipH="1">
            <a:off x="6612740" y="5610574"/>
            <a:ext cx="1063823" cy="6803"/>
          </a:xfrm>
          <a:prstGeom prst="straightConnector1">
            <a:avLst/>
          </a:prstGeom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48"/>
          <p:cNvSpPr txBox="1"/>
          <p:nvPr/>
        </p:nvSpPr>
        <p:spPr>
          <a:xfrm>
            <a:off x="7056517" y="225623"/>
            <a:ext cx="1325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>
                <a:solidFill>
                  <a:srgbClr val="09213B">
                    <a:lumMod val="75000"/>
                    <a:lumOff val="25000"/>
                  </a:srgbClr>
                </a:solidFill>
              </a:rPr>
              <a:t>LHC timeline</a:t>
            </a:r>
            <a:endParaRPr lang="en-GB" sz="1400" b="1" i="1" dirty="0">
              <a:solidFill>
                <a:srgbClr val="09213B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52" y="335162"/>
            <a:ext cx="1853072" cy="2053151"/>
          </a:xfrm>
          <a:prstGeom prst="rect">
            <a:avLst/>
          </a:prstGeom>
          <a:noFill/>
          <a:ln>
            <a:solidFill>
              <a:srgbClr val="18579B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B277-27B0-704C-8D8E-3F2BE0D94335}" type="slidenum">
              <a:rPr lang="fr-FR" smtClean="0"/>
              <a:t>6</a:t>
            </a:fld>
            <a:endParaRPr lang="fr-FR"/>
          </a:p>
        </p:txBody>
      </p:sp>
      <p:sp>
        <p:nvSpPr>
          <p:cNvPr id="30" name="TextBox 5"/>
          <p:cNvSpPr txBox="1"/>
          <p:nvPr/>
        </p:nvSpPr>
        <p:spPr>
          <a:xfrm>
            <a:off x="167301" y="3849079"/>
            <a:ext cx="6568155" cy="140807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dirty="0" smtClean="0">
                <a:solidFill>
                  <a:srgbClr val="000000"/>
                </a:solidFill>
                <a:latin typeface="Trebuchet MS"/>
                <a:ea typeface="Arial" charset="0"/>
                <a:cs typeface="Trebuchet MS"/>
              </a:rPr>
              <a:t>LS2</a:t>
            </a:r>
            <a:r>
              <a:rPr lang="en-US" sz="18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Machine upgrades for high L</a:t>
            </a:r>
            <a:r>
              <a:rPr lang="en-US" sz="18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uminosity </a:t>
            </a:r>
            <a:endParaRPr lang="en-US" sz="1800" dirty="0" smtClean="0">
              <a:solidFill>
                <a:srgbClr val="404040"/>
              </a:solidFill>
              <a:latin typeface="Trebuchet MS"/>
              <a:ea typeface="Arial" charset="0"/>
              <a:cs typeface="Trebuchet MS"/>
            </a:endParaRPr>
          </a:p>
          <a:p>
            <a:pPr marL="266700" indent="-2667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dirty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C</a:t>
            </a: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ollimation</a:t>
            </a:r>
            <a:endParaRPr lang="en-US" sz="1200" dirty="0" smtClean="0">
              <a:solidFill>
                <a:srgbClr val="404040"/>
              </a:solidFill>
              <a:latin typeface="Trebuchet MS"/>
              <a:ea typeface="Arial" charset="0"/>
              <a:cs typeface="Trebuchet MS"/>
            </a:endParaRP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Cryogenics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Injector upgrade for high intensity (lower </a:t>
            </a:r>
            <a:r>
              <a:rPr lang="en-US" sz="1200" dirty="0" err="1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emittance</a:t>
            </a: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)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Phase I for ATLAS : Pixel upgrade, FTK, and new small wheel</a:t>
            </a:r>
            <a:endParaRPr lang="en-US" sz="1200" dirty="0" smtClean="0">
              <a:solidFill>
                <a:srgbClr val="404040"/>
              </a:solidFill>
              <a:latin typeface="Trebuchet MS"/>
              <a:ea typeface="Arial" charset="0"/>
              <a:cs typeface="Trebuchet MS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639234" y="2045178"/>
            <a:ext cx="5047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LS1</a:t>
            </a:r>
            <a:endParaRPr lang="fr-FR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8659854" y="3383796"/>
            <a:ext cx="5083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LS2</a:t>
            </a:r>
            <a:endParaRPr lang="fr-FR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8642760" y="4717666"/>
            <a:ext cx="5083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LS3</a:t>
            </a:r>
            <a:endParaRPr lang="fr-FR" b="1" dirty="0"/>
          </a:p>
        </p:txBody>
      </p:sp>
      <p:sp>
        <p:nvSpPr>
          <p:cNvPr id="34" name="TextBox 5"/>
          <p:cNvSpPr txBox="1"/>
          <p:nvPr/>
        </p:nvSpPr>
        <p:spPr>
          <a:xfrm>
            <a:off x="184137" y="5427015"/>
            <a:ext cx="6568155" cy="116647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dirty="0" smtClean="0">
                <a:solidFill>
                  <a:srgbClr val="000000"/>
                </a:solidFill>
                <a:latin typeface="Trebuchet MS"/>
                <a:ea typeface="Arial" charset="0"/>
                <a:cs typeface="Trebuchet MS"/>
              </a:rPr>
              <a:t>LS3</a:t>
            </a:r>
            <a:r>
              <a:rPr lang="en-US" sz="18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Machine upgrades for high L</a:t>
            </a:r>
            <a:r>
              <a:rPr lang="en-US" sz="18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uminosity </a:t>
            </a:r>
            <a:endParaRPr lang="en-US" sz="1800" dirty="0" smtClean="0">
              <a:solidFill>
                <a:srgbClr val="404040"/>
              </a:solidFill>
              <a:latin typeface="Trebuchet MS"/>
              <a:ea typeface="Arial" charset="0"/>
              <a:cs typeface="Trebuchet MS"/>
            </a:endParaRPr>
          </a:p>
          <a:p>
            <a:pPr marL="266700" indent="-266700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Upgrade interaction region</a:t>
            </a:r>
            <a:endParaRPr lang="en-US" sz="1200" dirty="0" smtClean="0">
              <a:solidFill>
                <a:srgbClr val="404040"/>
              </a:solidFill>
              <a:latin typeface="Trebuchet MS"/>
              <a:ea typeface="Arial" charset="0"/>
              <a:cs typeface="Trebuchet MS"/>
            </a:endParaRP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Crab cavities?</a:t>
            </a:r>
          </a:p>
          <a:p>
            <a:pPr marL="266700" indent="-266700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404040"/>
                </a:solidFill>
                <a:latin typeface="Trebuchet MS"/>
                <a:ea typeface="Arial" charset="0"/>
                <a:cs typeface="Trebuchet MS"/>
              </a:rPr>
              <a:t>Phase II: full replacement of tracker, new trigger scheme (add L0), readout electronics.</a:t>
            </a:r>
            <a:endParaRPr lang="en-US" sz="1200" dirty="0" smtClean="0">
              <a:solidFill>
                <a:srgbClr val="404040"/>
              </a:solidFill>
              <a:latin typeface="Trebuchet MS"/>
              <a:ea typeface="Arial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3358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ZoneTexte 30"/>
          <p:cNvSpPr txBox="1">
            <a:spLocks noChangeArrowheads="1"/>
          </p:cNvSpPr>
          <p:nvPr/>
        </p:nvSpPr>
        <p:spPr bwMode="auto">
          <a:xfrm>
            <a:off x="7266753" y="1767473"/>
            <a:ext cx="17806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smtClean="0">
                <a:solidFill>
                  <a:schemeClr val="bg1"/>
                </a:solidFill>
                <a:latin typeface="Trebuchet MS"/>
                <a:cs typeface="Trebuchet MS"/>
              </a:rPr>
              <a:t>Event </a:t>
            </a:r>
            <a:r>
              <a:rPr lang="en-US" sz="1200">
                <a:solidFill>
                  <a:schemeClr val="bg1"/>
                </a:solidFill>
                <a:latin typeface="Trebuchet MS"/>
                <a:cs typeface="Trebuchet MS"/>
              </a:rPr>
              <a:t>taken at random (filled) bunch crossings 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162508" y="113675"/>
            <a:ext cx="888492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Trebuchet MS"/>
                <a:cs typeface="Trebuchet MS"/>
              </a:rPr>
              <a:t>HL-LHC Beam Parameters</a:t>
            </a:r>
            <a:endParaRPr lang="en-US" sz="2000" dirty="0">
              <a:solidFill>
                <a:srgbClr val="3399FF"/>
              </a:solidFill>
              <a:latin typeface="Trebuchet MS"/>
              <a:cs typeface="Trebuchet MS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59" y="502613"/>
            <a:ext cx="2845449" cy="10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a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8" r="6053" b="14661"/>
          <a:stretch/>
        </p:blipFill>
        <p:spPr>
          <a:xfrm>
            <a:off x="407757" y="4481142"/>
            <a:ext cx="4186926" cy="2288496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51319"/>
              </p:ext>
            </p:extLst>
          </p:nvPr>
        </p:nvGraphicFramePr>
        <p:xfrm>
          <a:off x="366402" y="1669777"/>
          <a:ext cx="8305800" cy="2438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30327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Trebuchet MS"/>
                          <a:cs typeface="Trebuchet MS"/>
                        </a:rPr>
                        <a:t>Parameter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2012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Nominal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HL-LHC (25 ns)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HL-LHC</a:t>
                      </a:r>
                      <a:r>
                        <a:rPr lang="fr-FR" sz="1400" baseline="0" dirty="0" smtClean="0">
                          <a:latin typeface="Trebuchet MS"/>
                          <a:cs typeface="Trebuchet MS"/>
                        </a:rPr>
                        <a:t> (50 ns)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</a:tr>
              <a:tr h="30327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C.O.M </a:t>
                      </a:r>
                      <a:r>
                        <a:rPr lang="fr-FR" sz="1400" dirty="0" err="1" smtClean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Energy</a:t>
                      </a:r>
                      <a:endParaRPr lang="fr-FR" sz="1400" dirty="0">
                        <a:solidFill>
                          <a:srgbClr val="0000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8 </a:t>
                      </a: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TeV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13-14 </a:t>
                      </a: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TeV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14 </a:t>
                      </a: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TeV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14 </a:t>
                      </a: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TeV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</a:tr>
              <a:tr h="30327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lang="fr-FR" sz="1400" baseline="-25000" dirty="0" err="1" smtClean="0">
                          <a:latin typeface="Trebuchet MS"/>
                          <a:cs typeface="Trebuchet MS"/>
                        </a:rPr>
                        <a:t>p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1.2 10</a:t>
                      </a:r>
                      <a:r>
                        <a:rPr lang="fr-FR" sz="1400" baseline="300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lang="fr-FR" sz="1400" dirty="0" smtClean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1.15 10</a:t>
                      </a:r>
                      <a:r>
                        <a:rPr lang="fr-FR" sz="1400" baseline="300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2.0 10</a:t>
                      </a:r>
                      <a:r>
                        <a:rPr lang="fr-FR" sz="1400" baseline="300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lang="fr-FR" sz="1400" dirty="0" smtClean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3.3 10</a:t>
                      </a:r>
                      <a:r>
                        <a:rPr lang="fr-FR" sz="1400" baseline="300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lang="fr-FR" sz="1400" dirty="0" smtClean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</a:tr>
              <a:tr h="30327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latin typeface="Trebuchet MS"/>
                          <a:cs typeface="Trebuchet MS"/>
                        </a:rPr>
                        <a:t>Bunch</a:t>
                      </a:r>
                      <a:r>
                        <a:rPr lang="fr-FR" sz="1400" baseline="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fr-FR" sz="1400" baseline="0" dirty="0" err="1" smtClean="0">
                          <a:latin typeface="Trebuchet MS"/>
                          <a:cs typeface="Trebuchet MS"/>
                        </a:rPr>
                        <a:t>spacing</a:t>
                      </a:r>
                      <a:r>
                        <a:rPr lang="fr-FR" sz="1400" baseline="0" dirty="0" smtClean="0">
                          <a:latin typeface="Trebuchet MS"/>
                          <a:cs typeface="Trebuchet MS"/>
                        </a:rPr>
                        <a:t> / k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50 ns /1380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25 ns /2808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25 ns /2808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50ns /1404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</a:tr>
              <a:tr h="30327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charset="2"/>
                          <a:cs typeface="Symbol" charset="2"/>
                        </a:rPr>
                        <a:t>e</a:t>
                      </a:r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 (mm rad)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2.5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3.75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2.5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3.0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</a:tr>
              <a:tr h="30327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* (m)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0.6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0.55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0.15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0.15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</a:tr>
              <a:tr h="30327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L (cm</a:t>
                      </a:r>
                      <a:r>
                        <a:rPr lang="fr-FR" sz="1400" baseline="30000" dirty="0" smtClean="0">
                          <a:latin typeface="Trebuchet MS"/>
                          <a:cs typeface="Trebuchet MS"/>
                        </a:rPr>
                        <a:t>-2</a:t>
                      </a:r>
                      <a:r>
                        <a:rPr lang="fr-FR" sz="1400" baseline="0" dirty="0" smtClean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lang="fr-FR" sz="1400" baseline="30000" dirty="0" smtClean="0">
                          <a:latin typeface="Trebuchet MS"/>
                          <a:cs typeface="Trebuchet MS"/>
                        </a:rPr>
                        <a:t>-1</a:t>
                      </a:r>
                      <a:r>
                        <a:rPr lang="fr-FR" sz="1400" baseline="0" dirty="0" smtClean="0">
                          <a:latin typeface="Trebuchet MS"/>
                          <a:cs typeface="Trebuchet MS"/>
                        </a:rPr>
                        <a:t>)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~7x10</a:t>
                      </a:r>
                      <a:r>
                        <a:rPr lang="fr-FR" sz="1400" baseline="300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33</a:t>
                      </a:r>
                      <a:endParaRPr lang="fr-FR" sz="1400" dirty="0" smtClean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lang="fr-FR" sz="1400" baseline="300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34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7.4 10</a:t>
                      </a:r>
                      <a:r>
                        <a:rPr lang="fr-FR" sz="1400" baseline="300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34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8.4 10</a:t>
                      </a:r>
                      <a:r>
                        <a:rPr lang="fr-FR" sz="1400" baseline="30000" dirty="0" smtClean="0">
                          <a:solidFill>
                            <a:srgbClr val="000000"/>
                          </a:solidFill>
                          <a:latin typeface="Trebuchet MS"/>
                          <a:cs typeface="Trebuchet MS"/>
                        </a:rPr>
                        <a:t>34</a:t>
                      </a:r>
                      <a:endParaRPr lang="fr-FR" sz="140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</a:tr>
              <a:tr h="30327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rebuchet MS"/>
                          <a:cs typeface="Trebuchet MS"/>
                        </a:rPr>
                        <a:t>Pile up</a:t>
                      </a:r>
                      <a:endParaRPr lang="fr-FR" sz="1400" dirty="0"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~25</a:t>
                      </a:r>
                      <a:endParaRPr lang="fr-FR" sz="1400" dirty="0" smtClean="0">
                        <a:solidFill>
                          <a:srgbClr val="FF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~20</a:t>
                      </a:r>
                      <a:endParaRPr lang="fr-FR" sz="1400" dirty="0">
                        <a:solidFill>
                          <a:srgbClr val="FF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~140</a:t>
                      </a:r>
                      <a:endParaRPr lang="fr-FR" sz="1400" dirty="0">
                        <a:solidFill>
                          <a:srgbClr val="FF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~260</a:t>
                      </a:r>
                      <a:endParaRPr lang="fr-FR" sz="1400" dirty="0">
                        <a:solidFill>
                          <a:srgbClr val="FF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45714" marB="45714" anchor="ctr"/>
                </a:tc>
              </a:tr>
            </a:tbl>
          </a:graphicData>
        </a:graphic>
      </p:graphicFrame>
      <p:sp>
        <p:nvSpPr>
          <p:cNvPr id="11" name="TextBox 5"/>
          <p:cNvSpPr txBox="1"/>
          <p:nvPr/>
        </p:nvSpPr>
        <p:spPr>
          <a:xfrm>
            <a:off x="4696298" y="6522632"/>
            <a:ext cx="3833710" cy="23339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1400" dirty="0" smtClean="0">
                <a:solidFill>
                  <a:srgbClr val="000000"/>
                </a:solidFill>
                <a:latin typeface="Trebuchet MS"/>
                <a:ea typeface="Arial" charset="0"/>
                <a:cs typeface="Trebuchet MS"/>
              </a:rPr>
              <a:t>CMS event with 78 reconstructed vertices</a:t>
            </a:r>
            <a:endParaRPr lang="en-US" sz="1400" dirty="0" smtClean="0">
              <a:solidFill>
                <a:srgbClr val="404040"/>
              </a:solidFill>
              <a:latin typeface="Trebuchet MS"/>
              <a:ea typeface="Arial" charset="0"/>
              <a:cs typeface="Trebuchet MS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473999" y="1059702"/>
            <a:ext cx="3833710" cy="33342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000" dirty="0" smtClean="0">
                <a:solidFill>
                  <a:srgbClr val="000000"/>
                </a:solidFill>
                <a:latin typeface="Trebuchet MS"/>
                <a:ea typeface="Arial" charset="0"/>
                <a:cs typeface="Trebuchet MS"/>
              </a:rPr>
              <a:t>Two HL-LHC scenarios</a:t>
            </a:r>
            <a:endParaRPr lang="en-US" sz="2000" dirty="0" smtClean="0">
              <a:solidFill>
                <a:srgbClr val="404040"/>
              </a:solidFill>
              <a:latin typeface="Trebuchet MS"/>
              <a:ea typeface="Arial" charset="0"/>
              <a:cs typeface="Trebuchet MS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5059128" y="5141053"/>
            <a:ext cx="3833710" cy="33342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000" dirty="0" smtClean="0">
                <a:solidFill>
                  <a:srgbClr val="000000"/>
                </a:solidFill>
                <a:latin typeface="Trebuchet MS"/>
                <a:ea typeface="Arial" charset="0"/>
                <a:cs typeface="Trebuchet MS"/>
              </a:rPr>
              <a:t>Pile up is a crucial issue!</a:t>
            </a:r>
            <a:endParaRPr lang="en-US" sz="2000" dirty="0" smtClean="0">
              <a:solidFill>
                <a:srgbClr val="404040"/>
              </a:solidFill>
              <a:latin typeface="Trebuchet MS"/>
              <a:ea typeface="Arial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1967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 txBox="1">
            <a:spLocks/>
          </p:cNvSpPr>
          <p:nvPr/>
        </p:nvSpPr>
        <p:spPr bwMode="auto">
          <a:xfrm>
            <a:off x="175213" y="2630135"/>
            <a:ext cx="888492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Trebuchet MS"/>
                <a:cs typeface="Trebuchet MS"/>
              </a:rPr>
              <a:t>ATLAS Higgs Physics Program</a:t>
            </a:r>
            <a:endParaRPr lang="en-US" sz="2000" dirty="0">
              <a:solidFill>
                <a:srgbClr val="3399FF"/>
              </a:solidFill>
              <a:latin typeface="Trebuchet MS"/>
              <a:cs typeface="Trebuchet M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259073" y="3261800"/>
            <a:ext cx="888492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Trebuchet MS"/>
                <a:cs typeface="Trebuchet MS"/>
              </a:rPr>
              <a:t>Made for two scenarios 300 fb</a:t>
            </a:r>
            <a:r>
              <a:rPr lang="en-US" sz="2000" baseline="30000" dirty="0" smtClean="0">
                <a:latin typeface="Trebuchet MS"/>
                <a:cs typeface="Trebuchet MS"/>
              </a:rPr>
              <a:t>-1</a:t>
            </a:r>
            <a:r>
              <a:rPr lang="en-US" sz="2000" dirty="0" smtClean="0">
                <a:latin typeface="Trebuchet MS"/>
                <a:cs typeface="Trebuchet MS"/>
              </a:rPr>
              <a:t> and 3ab</a:t>
            </a:r>
            <a:r>
              <a:rPr lang="en-US" sz="2000" baseline="30000" dirty="0" smtClean="0">
                <a:latin typeface="Trebuchet MS"/>
                <a:cs typeface="Trebuchet MS"/>
              </a:rPr>
              <a:t>-1</a:t>
            </a:r>
            <a:endParaRPr lang="en-US" sz="2000" dirty="0">
              <a:solidFill>
                <a:srgbClr val="3399FF"/>
              </a:solidFill>
              <a:latin typeface="Trebuchet MS"/>
              <a:cs typeface="Trebuchet M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214193" y="3682643"/>
            <a:ext cx="888492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>
                <a:latin typeface="Trebuchet MS"/>
                <a:cs typeface="Trebuchet MS"/>
              </a:rPr>
              <a:t>Using realistic conditions of up to 140 PU events</a:t>
            </a:r>
            <a:endParaRPr lang="en-US" sz="1600" dirty="0">
              <a:solidFill>
                <a:srgbClr val="3399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3066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63" name="Group 15"/>
          <p:cNvGrpSpPr>
            <a:grpSpLocks/>
          </p:cNvGrpSpPr>
          <p:nvPr/>
        </p:nvGrpSpPr>
        <p:grpSpPr bwMode="auto">
          <a:xfrm>
            <a:off x="4749807" y="1574069"/>
            <a:ext cx="4410077" cy="4183063"/>
            <a:chOff x="3120" y="336"/>
            <a:chExt cx="2778" cy="2635"/>
          </a:xfrm>
        </p:grpSpPr>
        <p:pic>
          <p:nvPicPr>
            <p:cNvPr id="104455" name="Picture 7" descr="drapcoupatl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36"/>
              <a:ext cx="1902" cy="2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58" name="Text Box 10"/>
            <p:cNvSpPr txBox="1">
              <a:spLocks noChangeArrowheads="1"/>
            </p:cNvSpPr>
            <p:nvPr/>
          </p:nvSpPr>
          <p:spPr bwMode="auto">
            <a:xfrm>
              <a:off x="4134" y="2208"/>
              <a:ext cx="176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>
                  <a:latin typeface="Trebuchet MS"/>
                  <a:cs typeface="Trebuchet MS"/>
                </a:rPr>
                <a:t>e.g. ~ 5% level constraint</a:t>
              </a:r>
            </a:p>
            <a:p>
              <a:r>
                <a:rPr lang="en-GB" dirty="0">
                  <a:latin typeface="Trebuchet MS"/>
                  <a:cs typeface="Trebuchet MS"/>
                </a:rPr>
                <a:t>on NP in loops</a:t>
              </a:r>
            </a:p>
          </p:txBody>
        </p:sp>
        <p:sp>
          <p:nvSpPr>
            <p:cNvPr id="104459" name="Line 11"/>
            <p:cNvSpPr>
              <a:spLocks noChangeShapeType="1"/>
            </p:cNvSpPr>
            <p:nvPr/>
          </p:nvSpPr>
          <p:spPr bwMode="auto">
            <a:xfrm flipH="1">
              <a:off x="3958" y="2434"/>
              <a:ext cx="2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latin typeface="Trebuchet MS"/>
                <a:cs typeface="Trebuchet MS"/>
              </a:endParaRPr>
            </a:p>
          </p:txBody>
        </p:sp>
        <p:sp>
          <p:nvSpPr>
            <p:cNvPr id="104462" name="Rectangle 14"/>
            <p:cNvSpPr>
              <a:spLocks noChangeArrowheads="1"/>
            </p:cNvSpPr>
            <p:nvPr/>
          </p:nvSpPr>
          <p:spPr bwMode="auto">
            <a:xfrm>
              <a:off x="3168" y="336"/>
              <a:ext cx="187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>
                <a:latin typeface="Trebuchet MS"/>
                <a:cs typeface="Trebuchet MS"/>
              </a:endParaRPr>
            </a:p>
          </p:txBody>
        </p:sp>
      </p:grp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7850" y="917175"/>
            <a:ext cx="5285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 smtClean="0">
                <a:latin typeface="Trebuchet MS"/>
                <a:cs typeface="Trebuchet MS"/>
              </a:rPr>
              <a:t>Couplings </a:t>
            </a:r>
            <a:r>
              <a:rPr lang="en-GB" dirty="0" smtClean="0">
                <a:latin typeface="Trebuchet MS"/>
                <a:cs typeface="Trebuchet MS"/>
              </a:rPr>
              <a:t>Projections  </a:t>
            </a:r>
            <a:r>
              <a:rPr lang="en-GB" dirty="0" smtClean="0">
                <a:solidFill>
                  <a:srgbClr val="FF0000"/>
                </a:solidFill>
                <a:latin typeface="Trebuchet MS"/>
                <a:cs typeface="Trebuchet MS"/>
              </a:rPr>
              <a:t>Only </a:t>
            </a:r>
            <a:r>
              <a:rPr lang="en-GB" dirty="0" smtClean="0">
                <a:solidFill>
                  <a:srgbClr val="FF0000"/>
                </a:solidFill>
                <a:latin typeface="Trebuchet MS"/>
                <a:cs typeface="Trebuchet MS"/>
              </a:rPr>
              <a:t>a sample of analyses</a:t>
            </a:r>
            <a:endParaRPr lang="en-GB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pic>
        <p:nvPicPr>
          <p:cNvPr id="104453" name="Picture 5" descr="dmumuat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90" y="1574068"/>
            <a:ext cx="3109913" cy="436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 rot="-5400000">
            <a:off x="-418216" y="3111454"/>
            <a:ext cx="17984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Trebuchet MS"/>
                <a:cs typeface="Trebuchet MS"/>
              </a:rPr>
              <a:t>Uncertainty on</a:t>
            </a:r>
          </a:p>
          <a:p>
            <a:r>
              <a:rPr lang="en-GB" dirty="0">
                <a:solidFill>
                  <a:schemeClr val="accent2"/>
                </a:solidFill>
                <a:latin typeface="Trebuchet MS"/>
                <a:cs typeface="Trebuchet MS"/>
              </a:rPr>
              <a:t>signal strengths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 rot="-5400000">
            <a:off x="3829471" y="3079704"/>
            <a:ext cx="17200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rebuchet MS"/>
                <a:cs typeface="Trebuchet MS"/>
              </a:rPr>
              <a:t>Uncertainty on</a:t>
            </a:r>
          </a:p>
          <a:p>
            <a:r>
              <a:rPr lang="en-GB" dirty="0">
                <a:solidFill>
                  <a:srgbClr val="FF0000"/>
                </a:solidFill>
                <a:latin typeface="Trebuchet MS"/>
                <a:cs typeface="Trebuchet MS"/>
              </a:rPr>
              <a:t>width ratios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157850" y="281732"/>
            <a:ext cx="888492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Trebuchet MS"/>
                <a:cs typeface="Trebuchet MS"/>
              </a:rPr>
              <a:t>ATLAS Higgs Physics Program: Main Couplings</a:t>
            </a:r>
            <a:endParaRPr lang="en-US" sz="2000" dirty="0">
              <a:solidFill>
                <a:srgbClr val="3399FF"/>
              </a:solidFill>
              <a:latin typeface="Trebuchet MS"/>
              <a:cs typeface="Trebuchet MS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383773" y="5938559"/>
            <a:ext cx="6414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Trebuchet MS"/>
                <a:cs typeface="Trebuchet MS"/>
              </a:rPr>
              <a:t>Only indirect (however not negligible) constraint on the total width</a:t>
            </a:r>
            <a:endParaRPr lang="en-GB" sz="16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04182" y="6369998"/>
            <a:ext cx="7929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 smtClean="0">
                <a:latin typeface="Trebuchet MS"/>
                <a:cs typeface="Trebuchet MS"/>
              </a:rPr>
              <a:t>Necessary to use assumptions or measure ratios: Precision down to 5% level</a:t>
            </a:r>
            <a:endParaRPr lang="en-GB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7914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1340</Words>
  <Application>Microsoft Macintosh PowerPoint</Application>
  <PresentationFormat>Présentation à l'écran (4:3)</PresentationFormat>
  <Paragraphs>274</Paragraphs>
  <Slides>14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(ATLAS) Higgs Prospects at HL-LHC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 Prospects at HL-LHC</dc:title>
  <dc:creator>Marumi Kado</dc:creator>
  <cp:lastModifiedBy>Marumi Kado</cp:lastModifiedBy>
  <cp:revision>88</cp:revision>
  <dcterms:created xsi:type="dcterms:W3CDTF">2013-06-27T08:22:27Z</dcterms:created>
  <dcterms:modified xsi:type="dcterms:W3CDTF">2013-06-28T13:13:56Z</dcterms:modified>
</cp:coreProperties>
</file>