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70" r:id="rId4"/>
    <p:sldId id="257" r:id="rId5"/>
    <p:sldId id="273" r:id="rId6"/>
    <p:sldId id="258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82" d="100"/>
          <a:sy n="82" d="100"/>
        </p:scale>
        <p:origin x="1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84338-B140-47D6-9DCB-4C8949FC09F7}" type="datetimeFigureOut">
              <a:rPr lang="en-IN" smtClean="0"/>
              <a:t>14-10-2013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62A64-BBBC-46C8-AD73-2160BB4DEF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18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62A64-BBBC-46C8-AD73-2160BB4DEF4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19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410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51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496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708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194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927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193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8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710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351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1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78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636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3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967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50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1511-5037-4DA8-AE24-EAA3F06BEC0A}" type="datetimeFigureOut">
              <a:rPr lang="en-US" smtClean="0"/>
              <a:pPr/>
              <a:t>10/14/2013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125FF6-6B91-4058-882D-053A40DB08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5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17" y="2132856"/>
            <a:ext cx="1332161" cy="1195603"/>
          </a:xfrm>
          <a:prstGeom prst="rect">
            <a:avLst/>
          </a:prstGeom>
        </p:spPr>
      </p:pic>
      <p:pic>
        <p:nvPicPr>
          <p:cNvPr id="1026" name="Picture 2" descr="ipr6-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9" y="3558999"/>
            <a:ext cx="7107238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666079" y="332656"/>
            <a:ext cx="710723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Institute for Plasma Research</a:t>
            </a:r>
          </a:p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Gujarat</a:t>
            </a:r>
          </a:p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endParaRPr lang="en-US" sz="32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3566" y="6300303"/>
            <a:ext cx="5850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gradFill flip="none" rotWithShape="1">
                  <a:gsLst>
                    <a:gs pos="0">
                      <a:schemeClr val="accent3">
                        <a:lumMod val="89000"/>
                      </a:schemeClr>
                    </a:gs>
                    <a:gs pos="23000">
                      <a:schemeClr val="accent3">
                        <a:lumMod val="89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97000">
                      <a:schemeClr val="accent3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Arvind Mohan Singh</a:t>
            </a:r>
            <a:endParaRPr lang="en-IN" sz="2000" b="1" dirty="0"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3600" dirty="0" smtClean="0"/>
              <a:t>Rack Mount based Cluster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000" b="1" u="sng" dirty="0" smtClean="0"/>
              <a:t>Head Node (1 No.):</a:t>
            </a:r>
          </a:p>
          <a:p>
            <a:r>
              <a:rPr lang="en-IN" sz="2000" dirty="0"/>
              <a:t> </a:t>
            </a:r>
            <a:r>
              <a:rPr lang="en-IN" sz="2000" dirty="0" smtClean="0"/>
              <a:t>Intel Xeon E5405 2GHz processor</a:t>
            </a:r>
          </a:p>
          <a:p>
            <a:r>
              <a:rPr lang="en-IN" sz="2000" dirty="0"/>
              <a:t> </a:t>
            </a:r>
            <a:r>
              <a:rPr lang="en-IN" sz="2000" dirty="0" smtClean="0"/>
              <a:t>No. of cores – 4</a:t>
            </a:r>
          </a:p>
          <a:p>
            <a:r>
              <a:rPr lang="en-IN" sz="2000" dirty="0" smtClean="0"/>
              <a:t> Memory – 4GB</a:t>
            </a:r>
          </a:p>
          <a:p>
            <a:r>
              <a:rPr lang="en-IN" sz="2000" dirty="0"/>
              <a:t> </a:t>
            </a:r>
            <a:r>
              <a:rPr lang="en-IN" sz="2000" dirty="0" smtClean="0"/>
              <a:t>Storage Capacity – 300 GB</a:t>
            </a:r>
          </a:p>
          <a:p>
            <a:r>
              <a:rPr lang="en-IN" sz="2000" dirty="0"/>
              <a:t> </a:t>
            </a:r>
            <a:r>
              <a:rPr lang="en-IN" sz="2000" dirty="0" smtClean="0"/>
              <a:t>Network – 1Gbps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r>
              <a:rPr lang="en-IN" sz="2000" b="1" u="sng" dirty="0" smtClean="0"/>
              <a:t>Compute Node (2 nos.):</a:t>
            </a:r>
          </a:p>
          <a:p>
            <a:r>
              <a:rPr lang="en-IN" sz="2000" dirty="0" smtClean="0"/>
              <a:t> Intel Xeon E7530  1.87GHz processor</a:t>
            </a:r>
          </a:p>
          <a:p>
            <a:r>
              <a:rPr lang="en-IN" sz="2000" dirty="0"/>
              <a:t> </a:t>
            </a:r>
            <a:r>
              <a:rPr lang="en-IN" sz="2000" dirty="0" smtClean="0"/>
              <a:t>No. of cores – 24 </a:t>
            </a:r>
          </a:p>
          <a:p>
            <a:r>
              <a:rPr lang="en-IN" sz="2000" dirty="0"/>
              <a:t> </a:t>
            </a:r>
            <a:r>
              <a:rPr lang="en-IN" sz="2000" dirty="0" smtClean="0"/>
              <a:t>Memory – 24 GB</a:t>
            </a:r>
          </a:p>
          <a:p>
            <a:r>
              <a:rPr lang="en-IN" sz="2000" dirty="0"/>
              <a:t> </a:t>
            </a:r>
            <a:r>
              <a:rPr lang="en-IN" sz="2000" dirty="0" smtClean="0"/>
              <a:t>Storage capacity – 1.2TB</a:t>
            </a:r>
          </a:p>
          <a:p>
            <a:r>
              <a:rPr lang="en-IN" sz="2000" dirty="0"/>
              <a:t> </a:t>
            </a:r>
            <a:r>
              <a:rPr lang="en-IN" sz="2000" dirty="0" smtClean="0"/>
              <a:t>Network – 1Gbps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Rack Mount Cluster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/>
              <a:t> </a:t>
            </a:r>
            <a:endParaRPr lang="en-IN" sz="2000" dirty="0" smtClean="0"/>
          </a:p>
          <a:p>
            <a:r>
              <a:rPr lang="en-IN" sz="2000" dirty="0" smtClean="0"/>
              <a:t>Theoretical peak performance – 391.04 </a:t>
            </a:r>
            <a:r>
              <a:rPr lang="en-IN" sz="2000" dirty="0" err="1" smtClean="0"/>
              <a:t>GFlops</a:t>
            </a:r>
            <a:endParaRPr lang="en-IN" sz="2000" dirty="0" smtClean="0"/>
          </a:p>
          <a:p>
            <a:r>
              <a:rPr lang="en-IN" sz="2000" dirty="0"/>
              <a:t> </a:t>
            </a:r>
            <a:r>
              <a:rPr lang="en-IN" sz="2000" dirty="0" smtClean="0"/>
              <a:t>Through </a:t>
            </a:r>
            <a:r>
              <a:rPr lang="en-IN" sz="2000" dirty="0" err="1" smtClean="0"/>
              <a:t>Linpack</a:t>
            </a:r>
            <a:r>
              <a:rPr lang="en-IN" sz="2000" dirty="0" smtClean="0"/>
              <a:t> – 70%</a:t>
            </a:r>
          </a:p>
          <a:p>
            <a:r>
              <a:rPr lang="en-IN" sz="2000" dirty="0"/>
              <a:t> </a:t>
            </a:r>
            <a:r>
              <a:rPr lang="en-IN" sz="2000" dirty="0" smtClean="0"/>
              <a:t>Number of users using this cluster – 25</a:t>
            </a:r>
          </a:p>
          <a:p>
            <a:pPr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This cluster also contains a gamut of free open source scientific software as well as procured compilers and computational libraries.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Maui and Torque are being used as scheduler and resource manager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Cluster Related Responsibilities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en-IN" sz="2000" dirty="0" smtClean="0"/>
              <a:t>Installing , configuring and maintaining software of HPC clusters</a:t>
            </a:r>
          </a:p>
          <a:p>
            <a:r>
              <a:rPr lang="en-IN" sz="2000" dirty="0" smtClean="0"/>
              <a:t>Coordinating with vendors to resolve hardware and software    problems</a:t>
            </a:r>
          </a:p>
          <a:p>
            <a:r>
              <a:rPr lang="en-IN" sz="2000" dirty="0" smtClean="0"/>
              <a:t>Tuning OS and applications to increase performance and reliability of services</a:t>
            </a:r>
          </a:p>
          <a:p>
            <a:r>
              <a:rPr lang="en-IN" sz="2000" dirty="0" smtClean="0"/>
              <a:t>Automating system administration tasks utilizing both open source configuration management tools and in-house scripts</a:t>
            </a:r>
          </a:p>
          <a:p>
            <a:r>
              <a:rPr lang="en-IN" sz="2000" dirty="0" smtClean="0"/>
              <a:t>Documenting system administration procedures for routine and complex tasks</a:t>
            </a:r>
          </a:p>
          <a:p>
            <a:r>
              <a:rPr lang="en-IN" sz="2000" dirty="0" smtClean="0"/>
              <a:t>Providing reliable and efficient backups/restores for all managed systems.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New HPC cluster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1600" dirty="0" smtClean="0">
                <a:solidFill>
                  <a:schemeClr val="tx1"/>
                </a:solidFill>
              </a:rPr>
              <a:t>The hardware configuration of 5.2 TF HPC cluster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en-IN" b="1" u="sng" dirty="0" smtClean="0">
                <a:solidFill>
                  <a:schemeClr val="tx1"/>
                </a:solidFill>
              </a:rPr>
              <a:t>Master/ Head Node (</a:t>
            </a:r>
            <a:r>
              <a:rPr lang="en-IN" b="1" u="sng" dirty="0" err="1" smtClean="0">
                <a:solidFill>
                  <a:schemeClr val="tx1"/>
                </a:solidFill>
              </a:rPr>
              <a:t>Qty</a:t>
            </a:r>
            <a:r>
              <a:rPr lang="en-IN" b="1" u="sng" dirty="0" smtClean="0">
                <a:solidFill>
                  <a:schemeClr val="tx1"/>
                </a:solidFill>
              </a:rPr>
              <a:t> – 1No.) and Computer Node (</a:t>
            </a:r>
            <a:r>
              <a:rPr lang="en-IN" b="1" u="sng" dirty="0" err="1" smtClean="0">
                <a:solidFill>
                  <a:schemeClr val="tx1"/>
                </a:solidFill>
              </a:rPr>
              <a:t>Qty</a:t>
            </a:r>
            <a:r>
              <a:rPr lang="en-IN" b="1" u="sng" dirty="0" smtClean="0">
                <a:solidFill>
                  <a:schemeClr val="tx1"/>
                </a:solidFill>
              </a:rPr>
              <a:t> – 9Nos.)</a:t>
            </a:r>
            <a:endParaRPr lang="en-IN" dirty="0" smtClean="0">
              <a:solidFill>
                <a:schemeClr val="tx1"/>
              </a:solidFill>
            </a:endParaRPr>
          </a:p>
          <a:p>
            <a:pPr marL="622300" lvl="1" indent="0"/>
            <a:r>
              <a:rPr lang="en-IN" dirty="0" smtClean="0">
                <a:solidFill>
                  <a:schemeClr val="tx1"/>
                </a:solidFill>
              </a:rPr>
              <a:t>     CPU based IBM System x3750 M4</a:t>
            </a:r>
          </a:p>
          <a:p>
            <a:pPr marL="622300" indent="0"/>
            <a:r>
              <a:rPr lang="en-IN" sz="1600" dirty="0" smtClean="0">
                <a:solidFill>
                  <a:schemeClr val="tx1"/>
                </a:solidFill>
              </a:rPr>
              <a:t>     4 </a:t>
            </a:r>
            <a:r>
              <a:rPr lang="en-IN" sz="1600" dirty="0">
                <a:solidFill>
                  <a:schemeClr val="tx1"/>
                </a:solidFill>
              </a:rPr>
              <a:t>Processor – Intel Xeon E5-4640 8C (2.4 GHz, 20MB L3, 95 W 4s)</a:t>
            </a:r>
          </a:p>
          <a:p>
            <a:pPr marL="622300" indent="0"/>
            <a:r>
              <a:rPr lang="en-IN" sz="1600" dirty="0" smtClean="0">
                <a:solidFill>
                  <a:schemeClr val="tx1"/>
                </a:solidFill>
              </a:rPr>
              <a:t>     </a:t>
            </a:r>
            <a:r>
              <a:rPr lang="en-IN" sz="1600" dirty="0">
                <a:solidFill>
                  <a:schemeClr val="tx1"/>
                </a:solidFill>
              </a:rPr>
              <a:t>256GB RAM (per core 8GB,ECC,DDR3,1.3GHz LP RDIMM</a:t>
            </a:r>
            <a:r>
              <a:rPr lang="en-IN" sz="1600" dirty="0" smtClean="0">
                <a:solidFill>
                  <a:schemeClr val="tx1"/>
                </a:solidFill>
              </a:rPr>
              <a:t>)</a:t>
            </a:r>
            <a:endParaRPr lang="en-IN" sz="1600" dirty="0">
              <a:solidFill>
                <a:schemeClr val="tx1"/>
              </a:solidFill>
            </a:endParaRPr>
          </a:p>
          <a:p>
            <a:pPr marL="622300" indent="0"/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en-IN" sz="1600" dirty="0" smtClean="0">
                <a:solidFill>
                  <a:schemeClr val="tx1"/>
                </a:solidFill>
              </a:rPr>
              <a:t>    </a:t>
            </a:r>
            <a:r>
              <a:rPr lang="en-IN" sz="1600" dirty="0" err="1" smtClean="0">
                <a:solidFill>
                  <a:schemeClr val="tx1"/>
                </a:solidFill>
              </a:rPr>
              <a:t>Mellanox</a:t>
            </a:r>
            <a:r>
              <a:rPr lang="en-IN" sz="1600" dirty="0" smtClean="0">
                <a:solidFill>
                  <a:schemeClr val="tx1"/>
                </a:solidFill>
              </a:rPr>
              <a:t> </a:t>
            </a:r>
            <a:r>
              <a:rPr lang="en-IN" sz="1600" dirty="0">
                <a:solidFill>
                  <a:schemeClr val="tx1"/>
                </a:solidFill>
              </a:rPr>
              <a:t>single port QSFP QDR/FDR10/10GbE HCA </a:t>
            </a:r>
            <a:endParaRPr lang="en-IN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1600" dirty="0" smtClean="0">
                <a:solidFill>
                  <a:schemeClr val="tx1"/>
                </a:solidFill>
              </a:rPr>
              <a:t>          The storage capacity for Head node is 2TB and for Compute nodes is 1 TB</a:t>
            </a:r>
          </a:p>
          <a:p>
            <a:pPr marL="0" indent="0">
              <a:buNone/>
            </a:pPr>
            <a:endParaRPr lang="en-IN" sz="1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b="1" u="sng" dirty="0">
                <a:solidFill>
                  <a:schemeClr val="tx1"/>
                </a:solidFill>
              </a:rPr>
              <a:t>Cluster Management Node (Qty. – 1 No</a:t>
            </a:r>
            <a:r>
              <a:rPr lang="en-IN" b="1" u="sng" dirty="0" smtClean="0">
                <a:solidFill>
                  <a:schemeClr val="tx1"/>
                </a:solidFill>
              </a:rPr>
              <a:t>.):</a:t>
            </a:r>
            <a:endParaRPr lang="en-IN" dirty="0" smtClean="0">
              <a:solidFill>
                <a:schemeClr val="tx1"/>
              </a:solidFill>
            </a:endParaRPr>
          </a:p>
          <a:p>
            <a:pPr marL="622300" indent="182563"/>
            <a:r>
              <a:rPr lang="en-IN" sz="1600" dirty="0" smtClean="0">
                <a:solidFill>
                  <a:schemeClr val="tx1"/>
                </a:solidFill>
              </a:rPr>
              <a:t> CPU based IBM System x3250 M4</a:t>
            </a:r>
          </a:p>
          <a:p>
            <a:pPr marL="622300" indent="182563"/>
            <a:r>
              <a:rPr lang="en-IN" sz="1600" dirty="0" smtClean="0">
                <a:solidFill>
                  <a:schemeClr val="tx1"/>
                </a:solidFill>
              </a:rPr>
              <a:t> </a:t>
            </a:r>
            <a:r>
              <a:rPr lang="en-IN" sz="1600" dirty="0">
                <a:solidFill>
                  <a:schemeClr val="tx1"/>
                </a:solidFill>
              </a:rPr>
              <a:t>Intel Xeon Processor E3-1220   4C (3.1GHz,8MB cache,80W)</a:t>
            </a:r>
          </a:p>
          <a:p>
            <a:pPr marL="622300" indent="182563"/>
            <a:r>
              <a:rPr lang="en-IN" sz="1600" dirty="0">
                <a:solidFill>
                  <a:schemeClr val="tx1"/>
                </a:solidFill>
              </a:rPr>
              <a:t>16GB RAM(per core 4GB, ECC, DDR3, 1.3GHz LP UDIMM)</a:t>
            </a:r>
          </a:p>
          <a:p>
            <a:pPr marL="0" indent="0">
              <a:buNone/>
            </a:pPr>
            <a:endParaRPr lang="en-IN" sz="1200" dirty="0" smtClean="0"/>
          </a:p>
          <a:p>
            <a:pPr>
              <a:buNone/>
            </a:pPr>
            <a:endParaRPr lang="en-IN" sz="2000" dirty="0" smtClean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</a:endParaRP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3600" dirty="0" smtClean="0"/>
              <a:t>New HPC Cluster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52864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IN" b="1" u="sng" dirty="0" smtClean="0"/>
              <a:t>Storage Node (</a:t>
            </a:r>
            <a:r>
              <a:rPr lang="en-IN" b="1" u="sng" dirty="0" err="1" smtClean="0"/>
              <a:t>Qty</a:t>
            </a:r>
            <a:r>
              <a:rPr lang="en-IN" b="1" u="sng" dirty="0" smtClean="0"/>
              <a:t> - 1No.):</a:t>
            </a:r>
          </a:p>
          <a:p>
            <a:pPr marL="719138" indent="354013">
              <a:tabLst>
                <a:tab pos="622300" algn="l"/>
              </a:tabLst>
            </a:pPr>
            <a:r>
              <a:rPr lang="en-IN" sz="1600" dirty="0" smtClean="0"/>
              <a:t> IBM system x3650 M4</a:t>
            </a:r>
          </a:p>
          <a:p>
            <a:pPr marL="719138" indent="354013">
              <a:tabLst>
                <a:tab pos="622300" algn="l"/>
              </a:tabLst>
            </a:pPr>
            <a:r>
              <a:rPr lang="en-IN" sz="1600" dirty="0" smtClean="0"/>
              <a:t> 2 Processor Intel Xeon E5 2609 4C (2.4 GHz,  10MB cache, 80W)</a:t>
            </a:r>
          </a:p>
          <a:p>
            <a:pPr marL="719138" indent="354013">
              <a:tabLst>
                <a:tab pos="622300" algn="l"/>
              </a:tabLst>
            </a:pPr>
            <a:r>
              <a:rPr lang="en-IN" sz="1600" dirty="0" smtClean="0"/>
              <a:t> 32GB  RAM (per core 4GB, ECC,DDR3, 1.6GHz LP RDIMM)</a:t>
            </a:r>
          </a:p>
          <a:p>
            <a:pPr marL="719138" indent="354013">
              <a:tabLst>
                <a:tab pos="622300" algn="l"/>
              </a:tabLst>
            </a:pPr>
            <a:r>
              <a:rPr lang="en-IN" sz="1600" dirty="0" smtClean="0"/>
              <a:t> Storage capacity is 1TB </a:t>
            </a:r>
          </a:p>
          <a:p>
            <a:pPr marL="719138" indent="354013">
              <a:tabLst>
                <a:tab pos="622300" algn="l"/>
              </a:tabLst>
            </a:pPr>
            <a:r>
              <a:rPr lang="en-IN" sz="1600" dirty="0" smtClean="0"/>
              <a:t> </a:t>
            </a:r>
            <a:r>
              <a:rPr lang="en-IN" sz="1600" dirty="0" err="1" smtClean="0"/>
              <a:t>Mallanox</a:t>
            </a:r>
            <a:r>
              <a:rPr lang="en-IN" sz="1600" dirty="0" smtClean="0"/>
              <a:t> Dual port QSFP QDR/FDR10/10GbE HCA </a:t>
            </a:r>
          </a:p>
          <a:p>
            <a:pPr marL="719138" indent="354013">
              <a:tabLst>
                <a:tab pos="622300" algn="l"/>
              </a:tabLst>
            </a:pPr>
            <a:r>
              <a:rPr lang="en-IN" sz="1600" dirty="0" smtClean="0"/>
              <a:t> 1 no. of 6GB SAS HBA</a:t>
            </a:r>
          </a:p>
          <a:p>
            <a:pPr marL="719138" indent="354013">
              <a:tabLst>
                <a:tab pos="622300" algn="l"/>
              </a:tabLst>
            </a:pPr>
            <a:r>
              <a:rPr lang="en-IN" sz="1600" dirty="0" smtClean="0"/>
              <a:t> 2 no. of Emulex 8Gb FC Dual Port HBA </a:t>
            </a:r>
          </a:p>
          <a:p>
            <a:pPr>
              <a:buNone/>
            </a:pPr>
            <a:endParaRPr lang="en-IN" sz="1600" b="1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N" b="1" u="sng" dirty="0" smtClean="0"/>
              <a:t>Storage </a:t>
            </a:r>
            <a:r>
              <a:rPr lang="en-IN" b="1" u="sng" dirty="0"/>
              <a:t>System:</a:t>
            </a:r>
          </a:p>
          <a:p>
            <a:pPr marL="719138" indent="354013"/>
            <a:r>
              <a:rPr lang="en-IN" sz="1600" dirty="0" smtClean="0"/>
              <a:t> IBM </a:t>
            </a:r>
            <a:r>
              <a:rPr lang="en-IN" sz="1600" dirty="0" err="1"/>
              <a:t>storwize</a:t>
            </a:r>
            <a:r>
              <a:rPr lang="en-IN" sz="1600" dirty="0"/>
              <a:t> V3700 SFF Dual Control Enclosure  </a:t>
            </a:r>
          </a:p>
          <a:p>
            <a:pPr marL="719138" indent="354013"/>
            <a:r>
              <a:rPr lang="en-IN" sz="1600" dirty="0"/>
              <a:t> </a:t>
            </a:r>
            <a:r>
              <a:rPr lang="en-IN" sz="1600" dirty="0" smtClean="0"/>
              <a:t>20 nos. of 900 GB </a:t>
            </a:r>
            <a:r>
              <a:rPr lang="en-IN" sz="1600" dirty="0"/>
              <a:t>SAS HDD </a:t>
            </a:r>
            <a:endParaRPr lang="en-IN" sz="1600" dirty="0" smtClean="0"/>
          </a:p>
          <a:p>
            <a:pPr marL="719138" indent="354013"/>
            <a:r>
              <a:rPr lang="en-IN" sz="1600" dirty="0" smtClean="0"/>
              <a:t> 2 nos. of 8GB FC 4 port Host interface card </a:t>
            </a:r>
          </a:p>
          <a:p>
            <a:pPr marL="179388" indent="-179388"/>
            <a:endParaRPr lang="en-IN" sz="2000" dirty="0"/>
          </a:p>
          <a:p>
            <a:pPr>
              <a:buNone/>
            </a:pP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New HPC Cluster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23" y="1556792"/>
            <a:ext cx="6554689" cy="4896544"/>
          </a:xfrm>
        </p:spPr>
        <p:txBody>
          <a:bodyPr>
            <a:normAutofit fontScale="92500" lnSpcReduction="20000"/>
          </a:bodyPr>
          <a:lstStyle/>
          <a:p>
            <a:pPr marL="179388" indent="-179388">
              <a:buNone/>
            </a:pPr>
            <a:endParaRPr lang="en-IN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N" sz="1900" b="1" u="sng" dirty="0" smtClean="0"/>
              <a:t>Tape Back-up Drive:</a:t>
            </a:r>
            <a:endParaRPr lang="en-IN" sz="1900" dirty="0" smtClean="0"/>
          </a:p>
          <a:p>
            <a:pPr marL="622300" indent="279400"/>
            <a:r>
              <a:rPr lang="en-IN" sz="1700" dirty="0" smtClean="0"/>
              <a:t>TS2900 tape library with LTO5 SAS drive and rack mount kit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900" b="1" u="sng" dirty="0" smtClean="0"/>
              <a:t>Miscellaneous items:</a:t>
            </a:r>
          </a:p>
          <a:p>
            <a:pPr marL="901700" indent="-279400"/>
            <a:r>
              <a:rPr lang="en-IN" sz="1700" dirty="0" smtClean="0"/>
              <a:t> IBM 42U Rack – 1 no.</a:t>
            </a:r>
          </a:p>
          <a:p>
            <a:pPr marL="901700" indent="-279400"/>
            <a:r>
              <a:rPr lang="en-IN" sz="1700" dirty="0" smtClean="0"/>
              <a:t> IB 18 port </a:t>
            </a:r>
            <a:r>
              <a:rPr lang="en-IN" sz="1700" dirty="0" err="1" smtClean="0"/>
              <a:t>Mellanox</a:t>
            </a:r>
            <a:r>
              <a:rPr lang="en-IN" sz="1700" dirty="0" smtClean="0"/>
              <a:t> switch – 1 No.</a:t>
            </a:r>
          </a:p>
          <a:p>
            <a:pPr marL="901700" indent="-279400"/>
            <a:r>
              <a:rPr lang="en-IN" sz="1700" dirty="0" smtClean="0"/>
              <a:t> 26 port Gig managed switch – 1 no.</a:t>
            </a:r>
          </a:p>
          <a:p>
            <a:pPr marL="901700" indent="-279400"/>
            <a:r>
              <a:rPr lang="en-IN" sz="1700" dirty="0" smtClean="0"/>
              <a:t> KVM (with console, keyboard, mouse) switch – 1 no.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900" b="1" u="sng" dirty="0"/>
              <a:t>List of supplied software with cluster:</a:t>
            </a:r>
            <a:endParaRPr lang="en-IN" sz="1900" dirty="0"/>
          </a:p>
          <a:p>
            <a:pPr marL="987425" indent="-365125"/>
            <a:r>
              <a:rPr lang="en-IN" sz="1700" dirty="0" err="1" smtClean="0"/>
              <a:t>SuSe</a:t>
            </a:r>
            <a:r>
              <a:rPr lang="en-IN" sz="1700" dirty="0" smtClean="0"/>
              <a:t> </a:t>
            </a:r>
            <a:r>
              <a:rPr lang="en-IN" sz="1700" dirty="0"/>
              <a:t>Linux 11.0</a:t>
            </a:r>
          </a:p>
          <a:p>
            <a:pPr marL="987425" indent="-365125"/>
            <a:r>
              <a:rPr lang="en-IN" sz="1700" dirty="0"/>
              <a:t>Intel Cluster Studio XE </a:t>
            </a:r>
          </a:p>
          <a:p>
            <a:pPr marL="987425" indent="-365125"/>
            <a:r>
              <a:rPr lang="en-IN" sz="1700" dirty="0" smtClean="0"/>
              <a:t>System </a:t>
            </a:r>
            <a:r>
              <a:rPr lang="en-IN" sz="1700" dirty="0"/>
              <a:t>X V3.x monitoring software</a:t>
            </a:r>
          </a:p>
          <a:p>
            <a:pPr marL="987425" indent="-365125"/>
            <a:r>
              <a:rPr lang="en-IN" sz="1700" dirty="0" smtClean="0"/>
              <a:t>V3.x </a:t>
            </a:r>
            <a:r>
              <a:rPr lang="en-IN" sz="1700" dirty="0"/>
              <a:t>LSF Express for job scheduling</a:t>
            </a:r>
          </a:p>
          <a:p>
            <a:pPr marL="987425" indent="-365125"/>
            <a:r>
              <a:rPr lang="en-IN" sz="1700" dirty="0" smtClean="0"/>
              <a:t>Tivoli </a:t>
            </a:r>
            <a:r>
              <a:rPr lang="en-IN" sz="1700" dirty="0"/>
              <a:t>storage backup software</a:t>
            </a:r>
            <a:endParaRPr lang="en-IN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3600" dirty="0" smtClean="0"/>
              <a:t>Block Diagram of 5.2TF HPC Cluster</a:t>
            </a:r>
            <a:endParaRPr lang="en-IN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6552728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N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For Attention</a:t>
            </a:r>
            <a:endParaRPr lang="en-I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5688632" cy="5780953"/>
          </a:xfrm>
        </p:spPr>
      </p:pic>
      <p:sp>
        <p:nvSpPr>
          <p:cNvPr id="5" name="Oval 4"/>
          <p:cNvSpPr/>
          <p:nvPr/>
        </p:nvSpPr>
        <p:spPr>
          <a:xfrm>
            <a:off x="1977424" y="3622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2172496" y="32224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2376328" y="33320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6228184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>
            <a:stCxn id="5" idx="0"/>
            <a:endCxn id="6" idx="4"/>
          </p:cNvCxnSpPr>
          <p:nvPr/>
        </p:nvCxnSpPr>
        <p:spPr>
          <a:xfrm flipV="1">
            <a:off x="2049432" y="3366512"/>
            <a:ext cx="195072" cy="25641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3"/>
          </p:cNvCxnSpPr>
          <p:nvPr/>
        </p:nvCxnSpPr>
        <p:spPr>
          <a:xfrm flipV="1">
            <a:off x="2121440" y="3454957"/>
            <a:ext cx="275979" cy="19121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95736" y="2877320"/>
            <a:ext cx="4032448" cy="7920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81743" y="3054821"/>
            <a:ext cx="1152128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FF0000"/>
                </a:solidFill>
              </a:rPr>
              <a:t>CPP</a:t>
            </a:r>
          </a:p>
          <a:p>
            <a:r>
              <a:rPr lang="en-IN" sz="1600" dirty="0" smtClean="0">
                <a:solidFill>
                  <a:srgbClr val="FF0000"/>
                </a:solidFill>
              </a:rPr>
              <a:t>Staff - 30</a:t>
            </a:r>
            <a:endParaRPr lang="en-IN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8336" y="2488540"/>
            <a:ext cx="11521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FF0000"/>
                </a:solidFill>
              </a:rPr>
              <a:t>FCIPT</a:t>
            </a:r>
          </a:p>
          <a:p>
            <a:r>
              <a:rPr lang="en-IN" sz="1600" dirty="0" smtClean="0">
                <a:solidFill>
                  <a:srgbClr val="FF0000"/>
                </a:solidFill>
              </a:rPr>
              <a:t>Staff - 35</a:t>
            </a:r>
            <a:endParaRPr lang="en-IN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277" y="3742560"/>
            <a:ext cx="1152128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FF0000"/>
                </a:solidFill>
              </a:rPr>
              <a:t>IPR</a:t>
            </a:r>
          </a:p>
          <a:p>
            <a:r>
              <a:rPr lang="en-IN" sz="1600" dirty="0" smtClean="0">
                <a:solidFill>
                  <a:srgbClr val="FF0000"/>
                </a:solidFill>
              </a:rPr>
              <a:t>Staff - 500</a:t>
            </a:r>
            <a:endParaRPr lang="en-IN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376" y="2283041"/>
            <a:ext cx="1152128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FF0000"/>
                </a:solidFill>
              </a:rPr>
              <a:t>ITER-India</a:t>
            </a:r>
          </a:p>
          <a:p>
            <a:r>
              <a:rPr lang="en-IN" sz="1600" dirty="0" smtClean="0">
                <a:solidFill>
                  <a:srgbClr val="FF0000"/>
                </a:solidFill>
              </a:rPr>
              <a:t>Staff - 150</a:t>
            </a:r>
            <a:endParaRPr lang="en-IN" sz="16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8" idx="3"/>
            <a:endCxn id="6" idx="1"/>
          </p:cNvCxnSpPr>
          <p:nvPr/>
        </p:nvCxnSpPr>
        <p:spPr>
          <a:xfrm>
            <a:off x="1269504" y="2575429"/>
            <a:ext cx="924083" cy="66815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3"/>
            <a:endCxn id="5" idx="2"/>
          </p:cNvCxnSpPr>
          <p:nvPr/>
        </p:nvCxnSpPr>
        <p:spPr>
          <a:xfrm flipV="1">
            <a:off x="1309405" y="3694936"/>
            <a:ext cx="668019" cy="3400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496368" y="3073315"/>
            <a:ext cx="251456" cy="25871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1"/>
            <a:endCxn id="8" idx="5"/>
          </p:cNvCxnSpPr>
          <p:nvPr/>
        </p:nvCxnSpPr>
        <p:spPr>
          <a:xfrm flipH="1" flipV="1">
            <a:off x="6351109" y="2903853"/>
            <a:ext cx="630634" cy="44335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30216" y="139332"/>
            <a:ext cx="4283968" cy="1754326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0000FF"/>
                </a:solidFill>
              </a:rPr>
              <a:t>Research Areas:</a:t>
            </a:r>
          </a:p>
          <a:p>
            <a:pPr marL="342900" indent="-342900">
              <a:buAutoNum type="arabicPeriod"/>
            </a:pPr>
            <a:r>
              <a:rPr lang="en-IN" dirty="0" smtClean="0">
                <a:solidFill>
                  <a:srgbClr val="FF0000"/>
                </a:solidFill>
              </a:rPr>
              <a:t>Studies on high temperature magnetically confined plasmas.</a:t>
            </a:r>
          </a:p>
          <a:p>
            <a:pPr marL="342900" indent="-342900">
              <a:buAutoNum type="arabicPeriod"/>
            </a:pPr>
            <a:r>
              <a:rPr lang="en-IN" dirty="0" smtClean="0">
                <a:solidFill>
                  <a:srgbClr val="002060"/>
                </a:solidFill>
              </a:rPr>
              <a:t>Basic experiments in plasma physics</a:t>
            </a:r>
          </a:p>
          <a:p>
            <a:pPr marL="342900" indent="-342900">
              <a:buAutoNum type="arabicPeriod"/>
            </a:pPr>
            <a:r>
              <a:rPr lang="en-IN" dirty="0" smtClean="0">
                <a:solidFill>
                  <a:srgbClr val="660033"/>
                </a:solidFill>
              </a:rPr>
              <a:t>Industrial plasma processing and applications.</a:t>
            </a:r>
            <a:endParaRPr lang="en-IN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4547321" cy="619268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IN" b="1" u="sng" dirty="0" smtClean="0">
                <a:solidFill>
                  <a:schemeClr val="tx1"/>
                </a:solidFill>
              </a:rPr>
              <a:t>“</a:t>
            </a:r>
            <a:r>
              <a:rPr lang="en-IN" b="1" i="1" u="sng" dirty="0" smtClean="0">
                <a:solidFill>
                  <a:schemeClr val="tx1"/>
                </a:solidFill>
              </a:rPr>
              <a:t>Aditya</a:t>
            </a:r>
            <a:r>
              <a:rPr lang="en-IN" b="1" u="sng" dirty="0" smtClean="0">
                <a:solidFill>
                  <a:schemeClr val="tx1"/>
                </a:solidFill>
              </a:rPr>
              <a:t>” </a:t>
            </a:r>
            <a:r>
              <a:rPr lang="en-IN" b="1" u="sng" dirty="0" err="1" smtClean="0">
                <a:solidFill>
                  <a:schemeClr val="tx1"/>
                </a:solidFill>
              </a:rPr>
              <a:t>Tokamak</a:t>
            </a:r>
            <a:r>
              <a:rPr lang="en-IN" b="1" u="sng" dirty="0" smtClean="0">
                <a:solidFill>
                  <a:schemeClr val="tx1"/>
                </a:solidFill>
              </a:rPr>
              <a:t> :</a:t>
            </a:r>
          </a:p>
          <a:p>
            <a:pPr indent="15875" algn="just"/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smtClean="0">
                <a:solidFill>
                  <a:schemeClr val="tx1"/>
                </a:solidFill>
              </a:rPr>
              <a:t>“</a:t>
            </a:r>
            <a:r>
              <a:rPr lang="en-IN" sz="1600" i="1" dirty="0" smtClean="0">
                <a:solidFill>
                  <a:schemeClr val="tx1"/>
                </a:solidFill>
              </a:rPr>
              <a:t>Aditya” </a:t>
            </a:r>
            <a:r>
              <a:rPr lang="en-IN" sz="1600" dirty="0" smtClean="0">
                <a:solidFill>
                  <a:schemeClr val="tx1"/>
                </a:solidFill>
              </a:rPr>
              <a:t>is India’s first indigenous medium size </a:t>
            </a:r>
            <a:r>
              <a:rPr lang="en-IN" sz="1600" dirty="0" err="1" smtClean="0">
                <a:solidFill>
                  <a:schemeClr val="tx1"/>
                </a:solidFill>
              </a:rPr>
              <a:t>tokamak</a:t>
            </a:r>
            <a:r>
              <a:rPr lang="en-IN" sz="1600" dirty="0" smtClean="0">
                <a:solidFill>
                  <a:schemeClr val="tx1"/>
                </a:solidFill>
              </a:rPr>
              <a:t>.</a:t>
            </a:r>
          </a:p>
          <a:p>
            <a:pPr indent="15875" algn="just"/>
            <a:r>
              <a:rPr lang="en-IN" sz="1600" dirty="0" smtClean="0">
                <a:solidFill>
                  <a:schemeClr val="tx1"/>
                </a:solidFill>
              </a:rPr>
              <a:t> Major Radius is 0.75 m </a:t>
            </a:r>
          </a:p>
          <a:p>
            <a:pPr indent="15875" algn="just"/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en-IN" sz="1600" dirty="0" smtClean="0">
                <a:solidFill>
                  <a:schemeClr val="tx1"/>
                </a:solidFill>
              </a:rPr>
              <a:t>Minor radius is 0.25 m </a:t>
            </a:r>
          </a:p>
          <a:p>
            <a:pPr indent="15875" algn="just"/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en-IN" sz="1600" dirty="0" smtClean="0">
                <a:solidFill>
                  <a:schemeClr val="tx1"/>
                </a:solidFill>
              </a:rPr>
              <a:t>Plasma discharge duration is ~100msec</a:t>
            </a:r>
          </a:p>
          <a:p>
            <a:pPr indent="15875" algn="just"/>
            <a:r>
              <a:rPr lang="en-IN" sz="1600" dirty="0" smtClean="0">
                <a:solidFill>
                  <a:schemeClr val="tx1"/>
                </a:solidFill>
              </a:rPr>
              <a:t>Plasma current ~ 100-150 kA</a:t>
            </a:r>
          </a:p>
          <a:p>
            <a:pPr marL="0" indent="0" algn="just">
              <a:buNone/>
            </a:pPr>
            <a:r>
              <a:rPr lang="en-IN" sz="16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endParaRPr lang="en-IN" sz="1600" dirty="0">
              <a:solidFill>
                <a:schemeClr val="tx1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en-IN" b="1" u="sng" dirty="0" smtClean="0">
                <a:solidFill>
                  <a:schemeClr val="tx1"/>
                </a:solidFill>
              </a:rPr>
              <a:t>Steady State Superconducting </a:t>
            </a:r>
            <a:r>
              <a:rPr lang="en-IN" b="1" u="sng" dirty="0" err="1" smtClean="0">
                <a:solidFill>
                  <a:schemeClr val="tx1"/>
                </a:solidFill>
              </a:rPr>
              <a:t>Tokamak</a:t>
            </a:r>
            <a:r>
              <a:rPr lang="en-IN" b="1" u="sng" dirty="0" smtClean="0">
                <a:solidFill>
                  <a:schemeClr val="tx1"/>
                </a:solidFill>
              </a:rPr>
              <a:t> (SST-1):</a:t>
            </a:r>
          </a:p>
          <a:p>
            <a:pPr indent="15875" algn="just"/>
            <a:r>
              <a:rPr lang="en-IN" sz="1600" dirty="0" smtClean="0">
                <a:solidFill>
                  <a:schemeClr val="tx1"/>
                </a:solidFill>
              </a:rPr>
              <a:t> Upgraded version of Aditya </a:t>
            </a:r>
            <a:r>
              <a:rPr lang="en-IN" sz="1600" dirty="0" err="1" smtClean="0">
                <a:solidFill>
                  <a:schemeClr val="tx1"/>
                </a:solidFill>
              </a:rPr>
              <a:t>Tokamak</a:t>
            </a:r>
            <a:endParaRPr lang="en-IN" sz="1600" dirty="0">
              <a:solidFill>
                <a:schemeClr val="tx1"/>
              </a:solidFill>
            </a:endParaRPr>
          </a:p>
          <a:p>
            <a:pPr indent="15875" algn="just"/>
            <a:r>
              <a:rPr lang="en-IN" sz="1600" dirty="0">
                <a:solidFill>
                  <a:schemeClr val="tx1"/>
                </a:solidFill>
              </a:rPr>
              <a:t> Major Radius is </a:t>
            </a:r>
            <a:r>
              <a:rPr lang="en-IN" sz="1600" dirty="0" smtClean="0">
                <a:solidFill>
                  <a:schemeClr val="tx1"/>
                </a:solidFill>
              </a:rPr>
              <a:t>1.1 m </a:t>
            </a:r>
          </a:p>
          <a:p>
            <a:pPr indent="15875" algn="just"/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en-IN" sz="1600" dirty="0" smtClean="0">
                <a:solidFill>
                  <a:schemeClr val="tx1"/>
                </a:solidFill>
              </a:rPr>
              <a:t>Minor </a:t>
            </a:r>
            <a:r>
              <a:rPr lang="en-IN" sz="1600" dirty="0">
                <a:solidFill>
                  <a:schemeClr val="tx1"/>
                </a:solidFill>
              </a:rPr>
              <a:t>radius is </a:t>
            </a:r>
            <a:r>
              <a:rPr lang="en-IN" sz="1600" dirty="0" smtClean="0">
                <a:solidFill>
                  <a:schemeClr val="tx1"/>
                </a:solidFill>
              </a:rPr>
              <a:t>0.20 m </a:t>
            </a:r>
            <a:endParaRPr lang="en-IN" sz="1600" dirty="0">
              <a:solidFill>
                <a:schemeClr val="tx1"/>
              </a:solidFill>
            </a:endParaRPr>
          </a:p>
          <a:p>
            <a:pPr indent="15875" algn="just"/>
            <a:r>
              <a:rPr lang="en-IN" sz="1600" dirty="0">
                <a:solidFill>
                  <a:schemeClr val="tx1"/>
                </a:solidFill>
              </a:rPr>
              <a:t> Plasma discharge duration </a:t>
            </a:r>
            <a:r>
              <a:rPr lang="en-IN" sz="1600" dirty="0" smtClean="0">
                <a:solidFill>
                  <a:schemeClr val="tx1"/>
                </a:solidFill>
              </a:rPr>
              <a:t>is 1000 sec.</a:t>
            </a:r>
          </a:p>
          <a:p>
            <a:pPr indent="15875" algn="just"/>
            <a:r>
              <a:rPr lang="en-IN" sz="1600" dirty="0" smtClean="0">
                <a:solidFill>
                  <a:schemeClr val="tx1"/>
                </a:solidFill>
              </a:rPr>
              <a:t>Plasma current ~ </a:t>
            </a:r>
            <a:r>
              <a:rPr lang="en-IN" sz="1600" dirty="0">
                <a:solidFill>
                  <a:schemeClr val="tx1"/>
                </a:solidFill>
              </a:rPr>
              <a:t>100-150 kA</a:t>
            </a:r>
          </a:p>
          <a:p>
            <a:pPr indent="15875" algn="just"/>
            <a:endParaRPr lang="en-IN" sz="1600" dirty="0">
              <a:solidFill>
                <a:schemeClr val="tx1"/>
              </a:solidFill>
            </a:endParaRPr>
          </a:p>
          <a:p>
            <a:pPr marL="628650" indent="-285750" algn="just">
              <a:buFont typeface="Wingdings" panose="05000000000000000000" pitchFamily="2" charset="2"/>
              <a:buChar char="Ø"/>
            </a:pPr>
            <a:endParaRPr lang="en-IN" sz="1600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2567067" cy="3592665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15119" cy="28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IN" sz="3600" b="1" dirty="0" smtClean="0">
                <a:ln/>
                <a:solidFill>
                  <a:schemeClr val="accent3"/>
                </a:solidFill>
              </a:rPr>
              <a:t>Computer Division - IPR</a:t>
            </a:r>
            <a:endParaRPr lang="en-IN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000" dirty="0" smtClean="0"/>
              <a:t>Computer Division is responsible for providing computational facility to IPR users through LAN of roughly 600 machines, comprising of Servers and Desktops. A fast Ethernet network comprising of L3 and L2 switch, with mix of copper and </a:t>
            </a:r>
            <a:r>
              <a:rPr lang="en-IN" sz="2000" dirty="0" err="1" smtClean="0"/>
              <a:t>fiber</a:t>
            </a:r>
            <a:r>
              <a:rPr lang="en-IN" sz="2000" dirty="0" smtClean="0"/>
              <a:t> connectivity across the Institute.</a:t>
            </a:r>
          </a:p>
          <a:p>
            <a:pPr marL="0" indent="0" algn="just">
              <a:buNone/>
            </a:pPr>
            <a:r>
              <a:rPr lang="en-IN" sz="2000" dirty="0" smtClean="0"/>
              <a:t>Total IT staff – 6 nos.</a:t>
            </a:r>
          </a:p>
          <a:p>
            <a:pPr marL="0" indent="0" algn="just">
              <a:buNone/>
            </a:pPr>
            <a:r>
              <a:rPr lang="en-IN" sz="2000" b="1" u="sng" dirty="0" smtClean="0"/>
              <a:t>Service Areas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000" dirty="0" smtClean="0"/>
              <a:t>Mail server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000" dirty="0" smtClean="0"/>
              <a:t>Internet server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000" dirty="0" smtClean="0"/>
              <a:t>DNS server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000" dirty="0" smtClean="0"/>
              <a:t>Intranet servers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000" dirty="0" smtClean="0"/>
              <a:t>Network etc.</a:t>
            </a:r>
          </a:p>
          <a:p>
            <a:pPr marL="0" indent="0">
              <a:buNone/>
            </a:pPr>
            <a:endParaRPr lang="en-IN" sz="2000" dirty="0"/>
          </a:p>
          <a:p>
            <a:pPr>
              <a:buNone/>
            </a:pP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6347713" cy="659160"/>
          </a:xfr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IN" b="1" dirty="0" smtClean="0">
                <a:ln/>
                <a:solidFill>
                  <a:schemeClr val="accent3"/>
                </a:solidFill>
              </a:rPr>
              <a:t>IPR - Network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24936" cy="57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b="1" dirty="0">
                <a:ln/>
                <a:solidFill>
                  <a:schemeClr val="accent3"/>
                </a:solidFill>
              </a:rPr>
              <a:t>Computer Division - IPR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800" dirty="0" smtClean="0"/>
              <a:t>Computer </a:t>
            </a:r>
            <a:r>
              <a:rPr lang="en-IN" sz="2800" dirty="0"/>
              <a:t>Division has two types of HPC cluster – </a:t>
            </a:r>
            <a:endParaRPr lang="en-IN" sz="2800" dirty="0" smtClean="0"/>
          </a:p>
          <a:p>
            <a:pPr marL="0" indent="0">
              <a:buNone/>
            </a:pPr>
            <a:endParaRPr lang="en-IN" sz="2800" dirty="0"/>
          </a:p>
          <a:p>
            <a:pPr marL="0" indent="0"/>
            <a:r>
              <a:rPr lang="en-IN" sz="2800" dirty="0"/>
              <a:t> 34 node Desktop based HPC </a:t>
            </a:r>
            <a:r>
              <a:rPr lang="en-IN" sz="2800" dirty="0" smtClean="0"/>
              <a:t>cluster</a:t>
            </a:r>
          </a:p>
          <a:p>
            <a:pPr marL="0" indent="0">
              <a:buNone/>
            </a:pPr>
            <a:endParaRPr lang="en-IN" sz="2800" dirty="0"/>
          </a:p>
          <a:p>
            <a:pPr marL="0" indent="0"/>
            <a:r>
              <a:rPr lang="en-IN" sz="2800" dirty="0"/>
              <a:t> 2 node Rack mount based HPC cluster </a:t>
            </a:r>
          </a:p>
          <a:p>
            <a:pPr>
              <a:buNone/>
            </a:pPr>
            <a:endParaRPr lang="en-IN" sz="20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dirty="0"/>
              <a:t>Desktop based Cluster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IN" sz="2000" b="1" u="sng" dirty="0" smtClean="0"/>
          </a:p>
          <a:p>
            <a:pPr>
              <a:buNone/>
            </a:pPr>
            <a:r>
              <a:rPr lang="en-IN" sz="2000" b="1" u="sng" dirty="0" smtClean="0"/>
              <a:t>Head node (1 No.):</a:t>
            </a:r>
            <a:endParaRPr lang="en-IN" sz="2000" dirty="0" smtClean="0"/>
          </a:p>
          <a:p>
            <a:r>
              <a:rPr lang="en-IN" sz="2000" dirty="0"/>
              <a:t> </a:t>
            </a:r>
            <a:r>
              <a:rPr lang="en-IN" sz="2000" dirty="0" smtClean="0"/>
              <a:t>Intel Xeon 3.2 GHz 4 core processor with 2MB L2 cache</a:t>
            </a:r>
          </a:p>
          <a:p>
            <a:r>
              <a:rPr lang="en-IN" sz="2000" dirty="0"/>
              <a:t> </a:t>
            </a:r>
            <a:r>
              <a:rPr lang="en-IN" sz="2000" dirty="0" smtClean="0"/>
              <a:t>Memory – 5GB</a:t>
            </a:r>
          </a:p>
          <a:p>
            <a:r>
              <a:rPr lang="en-IN" sz="2000" dirty="0" smtClean="0"/>
              <a:t>Storage Capacity – 293GB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r>
              <a:rPr lang="en-IN" sz="2000" b="1" u="sng" dirty="0" smtClean="0"/>
              <a:t>Compute Node (34 nos.):</a:t>
            </a:r>
            <a:endParaRPr lang="en-IN" sz="2000" dirty="0" smtClean="0"/>
          </a:p>
          <a:p>
            <a:r>
              <a:rPr lang="en-IN" sz="2000" dirty="0" smtClean="0"/>
              <a:t>Intel Pentium 4 3GHz 2 core processor with 1MB L2 cache</a:t>
            </a:r>
          </a:p>
          <a:p>
            <a:r>
              <a:rPr lang="en-IN" sz="2000" dirty="0" smtClean="0"/>
              <a:t>Memory – 3GB  </a:t>
            </a:r>
          </a:p>
          <a:p>
            <a:r>
              <a:rPr lang="en-IN" sz="2000" dirty="0" smtClean="0"/>
              <a:t>Storage Capacity – 80GB</a:t>
            </a:r>
          </a:p>
          <a:p>
            <a:pPr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These Compute nodes and head node are interconnected with a 48 port gigabit Ethernet switch.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503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3600" dirty="0" smtClean="0"/>
              <a:t>Desktop based Cluster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357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000" dirty="0" smtClean="0"/>
              <a:t>This cluster contains a gamut of free open source scientific software as well as procured compilers and computational libraries and various flavours of MPI. </a:t>
            </a:r>
          </a:p>
          <a:p>
            <a:pPr marL="0" indent="0">
              <a:buNone/>
            </a:pPr>
            <a:r>
              <a:rPr lang="en-IN" sz="2000" dirty="0" smtClean="0"/>
              <a:t>Maui and Torque are being used as scheduler and resource manager. 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Following is the list of software used in the cluster :</a:t>
            </a:r>
          </a:p>
          <a:p>
            <a:pPr marL="0" indent="0"/>
            <a:r>
              <a:rPr lang="en-IN" sz="2000" dirty="0"/>
              <a:t> </a:t>
            </a:r>
            <a:r>
              <a:rPr lang="en-IN" sz="2000" dirty="0" smtClean="0"/>
              <a:t>Intel C and Fortran compilers</a:t>
            </a:r>
          </a:p>
          <a:p>
            <a:pPr marL="0" indent="0"/>
            <a:r>
              <a:rPr lang="en-IN" sz="2000" dirty="0"/>
              <a:t> </a:t>
            </a:r>
            <a:r>
              <a:rPr lang="en-IN" sz="2000" dirty="0" smtClean="0"/>
              <a:t>Intel MKL libraries</a:t>
            </a:r>
          </a:p>
          <a:p>
            <a:pPr marL="0" indent="0"/>
            <a:r>
              <a:rPr lang="en-IN" sz="2000" dirty="0"/>
              <a:t> </a:t>
            </a:r>
            <a:r>
              <a:rPr lang="en-IN" sz="2000" dirty="0" smtClean="0"/>
              <a:t>Intel MPI 2.0 and Mpich2</a:t>
            </a:r>
          </a:p>
          <a:p>
            <a:pPr marL="0" indent="0"/>
            <a:r>
              <a:rPr lang="en-IN" sz="2000" dirty="0"/>
              <a:t> </a:t>
            </a:r>
            <a:r>
              <a:rPr lang="en-IN" sz="2000" dirty="0" err="1" smtClean="0"/>
              <a:t>Lahey</a:t>
            </a:r>
            <a:r>
              <a:rPr lang="en-IN" sz="2000" dirty="0" smtClean="0"/>
              <a:t>/Fujitsu Fortran 95</a:t>
            </a:r>
          </a:p>
          <a:p>
            <a:pPr marL="0" indent="0"/>
            <a:r>
              <a:rPr lang="en-IN" sz="2000" dirty="0"/>
              <a:t> </a:t>
            </a:r>
            <a:r>
              <a:rPr lang="en-IN" sz="2000" dirty="0" smtClean="0"/>
              <a:t>GNU scientific library</a:t>
            </a:r>
          </a:p>
          <a:p>
            <a:pPr marL="0" indent="0"/>
            <a:r>
              <a:rPr lang="en-IN" sz="2000" dirty="0"/>
              <a:t> </a:t>
            </a:r>
            <a:r>
              <a:rPr lang="en-IN" sz="2000" dirty="0" err="1" smtClean="0"/>
              <a:t>Scilab</a:t>
            </a:r>
            <a:endParaRPr lang="en-IN" sz="2000" dirty="0" smtClean="0"/>
          </a:p>
          <a:p>
            <a:pPr marL="0" indent="0"/>
            <a:r>
              <a:rPr lang="en-IN" sz="2000" dirty="0"/>
              <a:t> </a:t>
            </a:r>
            <a:r>
              <a:rPr lang="en-IN" sz="2000" dirty="0" smtClean="0"/>
              <a:t>Automatically tuned Linear Algebra Software (ATLAS)</a:t>
            </a:r>
          </a:p>
          <a:p>
            <a:pPr marL="0" indent="0"/>
            <a:r>
              <a:rPr lang="en-IN" sz="2000" dirty="0"/>
              <a:t> </a:t>
            </a:r>
            <a:r>
              <a:rPr lang="en-IN" sz="2000" dirty="0" smtClean="0"/>
              <a:t>FFTW3.1.2 library for computing discrete Fourier transform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Desktop based Cluster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0" indent="0"/>
            <a:r>
              <a:rPr lang="en-IN" sz="2000" dirty="0" smtClean="0"/>
              <a:t> Theoretical peak performance – 867.2 </a:t>
            </a:r>
            <a:r>
              <a:rPr lang="en-IN" sz="2000" dirty="0" err="1" smtClean="0"/>
              <a:t>GFlops</a:t>
            </a:r>
            <a:endParaRPr lang="en-IN" sz="2000" dirty="0" smtClean="0"/>
          </a:p>
          <a:p>
            <a:pPr marL="0" indent="0"/>
            <a:r>
              <a:rPr lang="en-IN" sz="2000" dirty="0"/>
              <a:t> </a:t>
            </a:r>
            <a:r>
              <a:rPr lang="en-IN" sz="2000" dirty="0" smtClean="0"/>
              <a:t>Through </a:t>
            </a:r>
            <a:r>
              <a:rPr lang="en-IN" sz="2000" dirty="0" err="1" smtClean="0"/>
              <a:t>Linpack</a:t>
            </a:r>
            <a:r>
              <a:rPr lang="en-IN" sz="2000" dirty="0" smtClean="0"/>
              <a:t> – 50%</a:t>
            </a:r>
          </a:p>
          <a:p>
            <a:pPr marL="0" indent="0"/>
            <a:r>
              <a:rPr lang="en-IN" sz="2000" dirty="0"/>
              <a:t> </a:t>
            </a:r>
            <a:r>
              <a:rPr lang="en-IN" sz="2000" dirty="0" smtClean="0"/>
              <a:t>Approximately 30 nos. of Scientists and Research Scholars are using    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for computational purpose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Computer Centre helps cluster users in porting different applications on this cluster and also actively involved in parallelizing scientific codes using MPI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751</TotalTime>
  <Words>980</Words>
  <Application>Microsoft Office PowerPoint</Application>
  <PresentationFormat>On-screen Show (4:3)</PresentationFormat>
  <Paragraphs>159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Computer Division - IPR</vt:lpstr>
      <vt:lpstr>IPR - Network</vt:lpstr>
      <vt:lpstr>Computer Division - IPR</vt:lpstr>
      <vt:lpstr>Desktop based Cluster</vt:lpstr>
      <vt:lpstr>Desktop based Cluster</vt:lpstr>
      <vt:lpstr>Desktop based Cluster</vt:lpstr>
      <vt:lpstr>Rack Mount based Cluster</vt:lpstr>
      <vt:lpstr>Rack Mount Cluster</vt:lpstr>
      <vt:lpstr>Cluster Related Responsibilities</vt:lpstr>
      <vt:lpstr>New HPC cluster</vt:lpstr>
      <vt:lpstr>New HPC Cluster</vt:lpstr>
      <vt:lpstr>New HPC Cluster</vt:lpstr>
      <vt:lpstr>Block Diagram of 5.2TF HPC Cluster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arvind</dc:creator>
  <cp:lastModifiedBy>arvind</cp:lastModifiedBy>
  <cp:revision>65</cp:revision>
  <dcterms:created xsi:type="dcterms:W3CDTF">2013-10-09T03:14:37Z</dcterms:created>
  <dcterms:modified xsi:type="dcterms:W3CDTF">2013-10-14T06:20:38Z</dcterms:modified>
</cp:coreProperties>
</file>