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81769-24BB-4E9D-B572-48E718611835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869F8-1DE1-43F4-BFF8-B005FF4593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1BBCF90-B978-4F58-8A5D-CA51F2017B1D}" type="datetime1">
              <a:rPr lang="en-US" smtClean="0"/>
              <a:t>10/14/2013</a:t>
            </a:fld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28600" y="2889250"/>
            <a:ext cx="2870200" cy="2016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098800" y="2889250"/>
            <a:ext cx="2870200" cy="2016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5969000" y="2889250"/>
            <a:ext cx="2870200" cy="2016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137C89-60B9-41A6-8982-1CEAB0A0B50D}" type="datetime1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EE2B9-0A41-4753-B9D8-9C1F126A0760}" type="datetime1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E1A2D04-9131-4913-89A0-341AB0AE8F8D}" type="datetime1">
              <a:rPr lang="en-US" smtClean="0"/>
              <a:t>10/14/2013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r>
              <a:rPr lang="en-US" smtClean="0"/>
              <a:t>Click icon to add clip 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861D2A3-78B1-44C6-8029-3792AA0670B0}" type="datetime1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554288" y="6254750"/>
            <a:ext cx="4021137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0175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457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fld id="{B3F37050-B72A-4BF8-AAA3-9149E4471466}" type="datetime1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457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5ED5EA-721C-469C-9364-FD36E4AB1981}" type="datetime1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2D6580-4EB3-4461-AC46-BE811893F670}" type="datetime1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EBD884-BE1B-414D-8BFC-EAD1A85D5848}" type="datetime1">
              <a:rPr lang="en-US" smtClean="0"/>
              <a:t>10/14/2013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75696"/>
            <a:ext cx="2133600" cy="45720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D992EB69-1B1D-401E-8C3C-D194257030CF}" type="datetime1">
              <a:rPr lang="en-US" smtClean="0"/>
              <a:t>10/14/2013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75696"/>
            <a:ext cx="2895600" cy="45720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75696"/>
            <a:ext cx="2133600" cy="45720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9233AF-D3B8-4B2B-8017-9C36D787551B}" type="datetime1">
              <a:rPr lang="en-US" smtClean="0"/>
              <a:t>10/14/2013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91141E-0FEB-4893-A340-E253BCA60E0B}" type="datetime1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2AFC4D-BC9A-4B74-B04F-5A51C3886758}" type="datetime1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45170C28-38F4-4E29-88AE-F8270AB91F70}" type="datetime1">
              <a:rPr lang="en-US" smtClean="0"/>
              <a:t>10/14/2013</a:t>
            </a:fld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HPC at University of Moratuwa &amp; Sri Lanka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228600" y="3270250"/>
            <a:ext cx="8610600" cy="2209800"/>
          </a:xfrm>
        </p:spPr>
        <p:txBody>
          <a:bodyPr/>
          <a:lstStyle/>
          <a:p>
            <a:r>
              <a:rPr lang="en-US" dirty="0" smtClean="0"/>
              <a:t>Dilum Bandara, PhD</a:t>
            </a:r>
          </a:p>
          <a:p>
            <a:r>
              <a:rPr lang="en-US" sz="2400" dirty="0" smtClean="0"/>
              <a:t>Dilum.Bandara@uom.lk</a:t>
            </a:r>
            <a:endParaRPr lang="en-US" dirty="0" smtClean="0"/>
          </a:p>
          <a:p>
            <a:endParaRPr lang="en-US" sz="2400" dirty="0" smtClean="0"/>
          </a:p>
          <a:p>
            <a:r>
              <a:rPr lang="en-US" sz="2000" dirty="0" smtClean="0"/>
              <a:t>Senior Lecturer</a:t>
            </a:r>
          </a:p>
          <a:p>
            <a:r>
              <a:rPr lang="en-US" sz="2000" dirty="0" smtClean="0"/>
              <a:t>Dept. of Computer Science &amp; Engineering,</a:t>
            </a:r>
          </a:p>
          <a:p>
            <a:r>
              <a:rPr lang="en-US" sz="2000" dirty="0" smtClean="0"/>
              <a:t>University of Moratuwa,</a:t>
            </a:r>
          </a:p>
          <a:p>
            <a:r>
              <a:rPr lang="en-US" sz="2000" dirty="0" smtClean="0"/>
              <a:t>Sri Lanka</a:t>
            </a:r>
          </a:p>
          <a:p>
            <a:endParaRPr lang="en-US" dirty="0"/>
          </a:p>
        </p:txBody>
      </p:sp>
      <p:pic>
        <p:nvPicPr>
          <p:cNvPr id="5" name="Picture 4" descr="University-of-Moratuwa-logo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76200"/>
            <a:ext cx="868813" cy="1143000"/>
          </a:xfrm>
          <a:prstGeom prst="rect">
            <a:avLst/>
          </a:prstGeom>
        </p:spPr>
      </p:pic>
      <p:pic>
        <p:nvPicPr>
          <p:cNvPr id="6" name="Picture 5" descr="CSE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0" y="152400"/>
            <a:ext cx="146304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ora_a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9393" y="3581400"/>
            <a:ext cx="5634607" cy="28346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458200" cy="1017587"/>
          </a:xfrm>
        </p:spPr>
        <p:txBody>
          <a:bodyPr/>
          <a:lstStyle/>
          <a:p>
            <a:r>
              <a:rPr lang="en-US" sz="4000" dirty="0" smtClean="0"/>
              <a:t>University of </a:t>
            </a:r>
            <a:r>
              <a:rPr lang="en-US" sz="4000" dirty="0" smtClean="0"/>
              <a:t>Moratuwa (</a:t>
            </a:r>
            <a:r>
              <a:rPr lang="en-US" sz="4000" dirty="0" smtClean="0"/>
              <a:t>www.UoM.lk)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724400"/>
          </a:xfrm>
        </p:spPr>
        <p:txBody>
          <a:bodyPr/>
          <a:lstStyle/>
          <a:p>
            <a:r>
              <a:rPr lang="en-US" dirty="0" smtClean="0"/>
              <a:t>Premier </a:t>
            </a:r>
            <a:r>
              <a:rPr lang="en-US" dirty="0" smtClean="0"/>
              <a:t>University for Engineering, IT, &amp; Architecture in Sri Lanka</a:t>
            </a:r>
          </a:p>
          <a:p>
            <a:r>
              <a:rPr lang="en-US" dirty="0" smtClean="0"/>
              <a:t>6000 students</a:t>
            </a:r>
          </a:p>
          <a:p>
            <a:r>
              <a:rPr lang="en-US" dirty="0" smtClean="0"/>
              <a:t>Undergraduate teaching </a:t>
            </a:r>
            <a:r>
              <a:rPr lang="en-US" dirty="0" smtClean="0">
                <a:sym typeface="Wingdings" pitchFamily="2" charset="2"/>
              </a:rPr>
              <a:t> research university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" name="Picture 5" descr="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3581400"/>
            <a:ext cx="3779520" cy="283464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0"/>
            <a:ext cx="36576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HPC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724400"/>
          </a:xfrm>
        </p:spPr>
        <p:txBody>
          <a:bodyPr/>
          <a:lstStyle/>
          <a:p>
            <a:pPr>
              <a:spcBef>
                <a:spcPts val="672"/>
              </a:spcBef>
            </a:pPr>
            <a:r>
              <a:rPr lang="en-US" dirty="0" smtClean="0"/>
              <a:t>Recent </a:t>
            </a:r>
            <a:r>
              <a:rPr lang="en-US" dirty="0" smtClean="0"/>
              <a:t>initiative</a:t>
            </a:r>
          </a:p>
          <a:p>
            <a:pPr>
              <a:spcBef>
                <a:spcPts val="672"/>
              </a:spcBef>
            </a:pPr>
            <a:r>
              <a:rPr lang="en-US" dirty="0" smtClean="0"/>
              <a:t>Vision</a:t>
            </a:r>
          </a:p>
          <a:p>
            <a:pPr lvl="1">
              <a:spcBef>
                <a:spcPts val="672"/>
              </a:spcBef>
            </a:pPr>
            <a:r>
              <a:rPr lang="en-GB" dirty="0" smtClean="0"/>
              <a:t>Evolve HPC lab into the National HPC resource for researchers on a collaborative &amp; resource-use basis</a:t>
            </a:r>
            <a:endParaRPr lang="en-US" dirty="0" smtClean="0"/>
          </a:p>
          <a:p>
            <a:pPr>
              <a:spcBef>
                <a:spcPts val="672"/>
              </a:spcBef>
            </a:pPr>
            <a:r>
              <a:rPr lang="en-US" dirty="0" smtClean="0"/>
              <a:t>Mission</a:t>
            </a:r>
          </a:p>
          <a:p>
            <a:pPr lvl="1">
              <a:spcBef>
                <a:spcPts val="672"/>
              </a:spcBef>
            </a:pPr>
            <a:r>
              <a:rPr lang="en-GB" dirty="0" smtClean="0"/>
              <a:t>Leader in enabling technologies &amp; software for HPC</a:t>
            </a:r>
            <a:endParaRPr lang="en-US" dirty="0" smtClean="0"/>
          </a:p>
          <a:p>
            <a:pPr>
              <a:spcBef>
                <a:spcPts val="672"/>
              </a:spcBef>
            </a:pPr>
            <a:r>
              <a:rPr lang="en-GB" dirty="0" smtClean="0"/>
              <a:t>Research &amp; teaching</a:t>
            </a:r>
          </a:p>
          <a:p>
            <a:pPr lvl="1">
              <a:spcBef>
                <a:spcPts val="672"/>
              </a:spcBef>
            </a:pPr>
            <a:r>
              <a:rPr lang="en-GB" dirty="0" smtClean="0"/>
              <a:t>Systems, middleware, &amp; algorithms addressing computational/data intensive problems in scientific, business, &amp; social domains</a:t>
            </a:r>
          </a:p>
          <a:p>
            <a:pPr lvl="1">
              <a:spcBef>
                <a:spcPts val="672"/>
              </a:spcBef>
            </a:pPr>
            <a:r>
              <a:rPr lang="en-GB" dirty="0" smtClean="0"/>
              <a:t>Collaboration with internal &amp; external researchers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248400" y="2221468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372"/>
              </a:spcBef>
            </a:pPr>
            <a:r>
              <a:rPr lang="en-US" dirty="0" smtClean="0"/>
              <a:t>http://cse.mrt.ac.lk/hpc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4724400"/>
          </a:xfrm>
        </p:spPr>
        <p:txBody>
          <a:bodyPr/>
          <a:lstStyle/>
          <a:p>
            <a:r>
              <a:rPr lang="en-GB" dirty="0" smtClean="0"/>
              <a:t>GPUs</a:t>
            </a:r>
          </a:p>
          <a:p>
            <a:pPr lvl="1"/>
            <a:r>
              <a:rPr lang="en-GB" dirty="0" smtClean="0"/>
              <a:t>CUDA Teaching </a:t>
            </a:r>
            <a:r>
              <a:rPr lang="en-GB" dirty="0" err="1" smtClean="0"/>
              <a:t>Center</a:t>
            </a:r>
            <a:endParaRPr lang="en-GB" dirty="0" smtClean="0"/>
          </a:p>
          <a:p>
            <a:pPr lvl="1"/>
            <a:r>
              <a:rPr lang="en-GB" dirty="0" smtClean="0"/>
              <a:t>52 </a:t>
            </a:r>
            <a:r>
              <a:rPr lang="en-GB" dirty="0" err="1" smtClean="0"/>
              <a:t>Nvidia</a:t>
            </a:r>
            <a:r>
              <a:rPr lang="en-GB" dirty="0" smtClean="0"/>
              <a:t> </a:t>
            </a:r>
            <a:r>
              <a:rPr lang="en-GB" dirty="0" err="1" smtClean="0"/>
              <a:t>Gforce</a:t>
            </a:r>
            <a:r>
              <a:rPr lang="en-GB" dirty="0" smtClean="0"/>
              <a:t> GTX 480 cards</a:t>
            </a:r>
            <a:endParaRPr lang="en-US" dirty="0" smtClean="0"/>
          </a:p>
          <a:p>
            <a:pPr lvl="1"/>
            <a:r>
              <a:rPr lang="en-GB" dirty="0" smtClean="0"/>
              <a:t>1 </a:t>
            </a:r>
            <a:r>
              <a:rPr lang="en-GB" dirty="0" err="1" smtClean="0"/>
              <a:t>Nvidia</a:t>
            </a:r>
            <a:r>
              <a:rPr lang="en-GB" dirty="0" smtClean="0"/>
              <a:t> Tesla 2070 card</a:t>
            </a:r>
          </a:p>
          <a:p>
            <a:r>
              <a:rPr lang="en-GB" dirty="0" smtClean="0"/>
              <a:t>Workstations</a:t>
            </a:r>
          </a:p>
          <a:p>
            <a:pPr lvl="1"/>
            <a:r>
              <a:rPr lang="en-US" dirty="0" smtClean="0"/>
              <a:t>3 </a:t>
            </a:r>
            <a:r>
              <a:rPr lang="en-GB" dirty="0" smtClean="0"/>
              <a:t>Intel i7, quad core, 3 GHz, 8 GB, 500 GB, 2 GPUs each</a:t>
            </a:r>
          </a:p>
          <a:p>
            <a:pPr lvl="1">
              <a:spcBef>
                <a:spcPts val="372"/>
              </a:spcBef>
            </a:pPr>
            <a:r>
              <a:rPr lang="en-GB" dirty="0" smtClean="0"/>
              <a:t>2 Intel quad core, 2.66 GHz, 16 GB, 400 GB</a:t>
            </a:r>
          </a:p>
          <a:p>
            <a:pPr lvl="1"/>
            <a:r>
              <a:rPr lang="en-GB" dirty="0" smtClean="0"/>
              <a:t>8 Intel i5, dual core, 2.4 GHz, 8 GB, 500 </a:t>
            </a:r>
            <a:r>
              <a:rPr lang="en-GB" dirty="0" smtClean="0"/>
              <a:t>GB</a:t>
            </a:r>
            <a:endParaRPr lang="en-GB" dirty="0" smtClean="0"/>
          </a:p>
          <a:p>
            <a:r>
              <a:rPr lang="en-GB" dirty="0" smtClean="0"/>
              <a:t>More </a:t>
            </a:r>
            <a:r>
              <a:rPr lang="en-GB" dirty="0" smtClean="0"/>
              <a:t>on the way</a:t>
            </a:r>
          </a:p>
          <a:p>
            <a:pPr lvl="1"/>
            <a:r>
              <a:rPr lang="en-GB" dirty="0" smtClean="0"/>
              <a:t>8 </a:t>
            </a:r>
            <a:r>
              <a:rPr lang="en-GB" dirty="0" smtClean="0"/>
              <a:t>Intel i7, quad core, 2.4 GHz, 16 </a:t>
            </a:r>
            <a:r>
              <a:rPr lang="en-GB" dirty="0" smtClean="0"/>
              <a:t>GB</a:t>
            </a:r>
            <a:r>
              <a:rPr lang="en-GB" dirty="0" smtClean="0"/>
              <a:t>, 1TB</a:t>
            </a:r>
          </a:p>
          <a:p>
            <a:pPr lvl="1"/>
            <a:r>
              <a:rPr lang="en-GB" dirty="0" smtClean="0"/>
              <a:t>Couple </a:t>
            </a:r>
            <a:r>
              <a:rPr lang="en-GB" dirty="0" smtClean="0"/>
              <a:t>of high-memory nodes (64 GB</a:t>
            </a:r>
            <a:r>
              <a:rPr lang="en-GB" dirty="0" smtClean="0"/>
              <a:t>)</a:t>
            </a:r>
            <a:endParaRPr lang="en-US" dirty="0"/>
          </a:p>
        </p:txBody>
      </p:sp>
      <p:pic>
        <p:nvPicPr>
          <p:cNvPr id="4" name="Picture 5" descr="http://ts2.mm.bing.net/th?id=H.4552765047441057&amp;pid=1.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2133600"/>
            <a:ext cx="2000250" cy="1600200"/>
          </a:xfrm>
          <a:prstGeom prst="rect">
            <a:avLst/>
          </a:prstGeom>
          <a:noFill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548384"/>
            <a:ext cx="1953768" cy="1271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Sanath\Documents\UoM\ResearchProjects\CUDA\NV_CUDA_Teaching_Center_3D_small-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31456" y="34925"/>
            <a:ext cx="1371600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“If you build they will come” model have failed</a:t>
            </a:r>
          </a:p>
          <a:p>
            <a:pPr lvl="1"/>
            <a:r>
              <a:rPr lang="en-US" dirty="0" smtClean="0"/>
              <a:t>Issues that we identified</a:t>
            </a:r>
          </a:p>
          <a:p>
            <a:pPr lvl="2"/>
            <a:r>
              <a:rPr lang="en-US" dirty="0" smtClean="0"/>
              <a:t>Limited understanding about CS &amp; how to port applications to parallel/distributed systems</a:t>
            </a:r>
          </a:p>
          <a:p>
            <a:pPr lvl="2"/>
            <a:r>
              <a:rPr lang="en-US" dirty="0" smtClean="0"/>
              <a:t>Lack of awareness about existing/potential resources</a:t>
            </a:r>
          </a:p>
          <a:p>
            <a:pPr lvl="2"/>
            <a:r>
              <a:rPr lang="en-US" dirty="0" smtClean="0"/>
              <a:t>Interdisciplinary barriers</a:t>
            </a:r>
          </a:p>
          <a:p>
            <a:pPr lvl="2"/>
            <a:r>
              <a:rPr lang="en-US" dirty="0" smtClean="0"/>
              <a:t>Lower interests among CS graduates for full-time research </a:t>
            </a:r>
          </a:p>
          <a:p>
            <a:r>
              <a:rPr lang="en-US" dirty="0" smtClean="0"/>
              <a:t>Break/lower barriers</a:t>
            </a:r>
          </a:p>
          <a:p>
            <a:pPr lvl="1"/>
            <a:r>
              <a:rPr lang="en-US" dirty="0" smtClean="0"/>
              <a:t>Education &amp; technology transfer</a:t>
            </a:r>
          </a:p>
          <a:p>
            <a:pPr lvl="1"/>
            <a:r>
              <a:rPr lang="en-US" dirty="0" smtClean="0"/>
              <a:t>Access to our resources</a:t>
            </a:r>
          </a:p>
          <a:p>
            <a:pPr lvl="1"/>
            <a:r>
              <a:rPr lang="en-US" dirty="0" smtClean="0"/>
              <a:t>Build a community of researchers</a:t>
            </a:r>
          </a:p>
          <a:p>
            <a:pPr lvl="1"/>
            <a:r>
              <a:rPr lang="en-US" dirty="0" smtClean="0"/>
              <a:t>Use community to justify the need for more advanced HPC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l_Default">
  <a:themeElements>
    <a:clrScheme name="Level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Leve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Dil_Default</Template>
  <TotalTime>207</TotalTime>
  <Words>278</Words>
  <Application>Microsoft Office PowerPoint</Application>
  <PresentationFormat>On-screen Show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Dil_Default</vt:lpstr>
      <vt:lpstr>HPC at University of Moratuwa &amp; Sri Lanka</vt:lpstr>
      <vt:lpstr>University of Moratuwa (www.UoM.lk)</vt:lpstr>
      <vt:lpstr>HPC Lab</vt:lpstr>
      <vt:lpstr>Resources</vt:lpstr>
      <vt:lpstr>Expectations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Me</dc:title>
  <dc:creator>Dilum Bandara</dc:creator>
  <cp:lastModifiedBy>Dilum Bandara</cp:lastModifiedBy>
  <cp:revision>22</cp:revision>
  <dcterms:created xsi:type="dcterms:W3CDTF">2006-08-16T00:00:00Z</dcterms:created>
  <dcterms:modified xsi:type="dcterms:W3CDTF">2013-10-14T15:02:59Z</dcterms:modified>
</cp:coreProperties>
</file>