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827" r:id="rId2"/>
    <p:sldMasterId id="2147483688" r:id="rId3"/>
    <p:sldMasterId id="2147484914" r:id="rId4"/>
  </p:sldMasterIdLst>
  <p:notesMasterIdLst>
    <p:notesMasterId r:id="rId44"/>
  </p:notesMasterIdLst>
  <p:handoutMasterIdLst>
    <p:handoutMasterId r:id="rId45"/>
  </p:handoutMasterIdLst>
  <p:sldIdLst>
    <p:sldId id="258" r:id="rId5"/>
    <p:sldId id="372" r:id="rId6"/>
    <p:sldId id="365" r:id="rId7"/>
    <p:sldId id="366" r:id="rId8"/>
    <p:sldId id="369" r:id="rId9"/>
    <p:sldId id="373" r:id="rId10"/>
    <p:sldId id="460" r:id="rId11"/>
    <p:sldId id="374" r:id="rId12"/>
    <p:sldId id="376" r:id="rId13"/>
    <p:sldId id="462" r:id="rId14"/>
    <p:sldId id="463" r:id="rId15"/>
    <p:sldId id="464" r:id="rId16"/>
    <p:sldId id="465" r:id="rId17"/>
    <p:sldId id="466" r:id="rId18"/>
    <p:sldId id="467" r:id="rId19"/>
    <p:sldId id="468" r:id="rId20"/>
    <p:sldId id="471" r:id="rId21"/>
    <p:sldId id="472" r:id="rId22"/>
    <p:sldId id="473" r:id="rId23"/>
    <p:sldId id="469" r:id="rId24"/>
    <p:sldId id="470" r:id="rId25"/>
    <p:sldId id="461" r:id="rId26"/>
    <p:sldId id="474" r:id="rId27"/>
    <p:sldId id="475" r:id="rId28"/>
    <p:sldId id="477" r:id="rId29"/>
    <p:sldId id="478" r:id="rId30"/>
    <p:sldId id="479" r:id="rId31"/>
    <p:sldId id="480" r:id="rId32"/>
    <p:sldId id="481" r:id="rId33"/>
    <p:sldId id="476" r:id="rId34"/>
    <p:sldId id="482" r:id="rId35"/>
    <p:sldId id="483" r:id="rId36"/>
    <p:sldId id="484" r:id="rId37"/>
    <p:sldId id="485" r:id="rId38"/>
    <p:sldId id="492" r:id="rId39"/>
    <p:sldId id="488" r:id="rId40"/>
    <p:sldId id="489" r:id="rId41"/>
    <p:sldId id="490" r:id="rId42"/>
    <p:sldId id="49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FF9E"/>
    <a:srgbClr val="FFFE9C"/>
    <a:srgbClr val="3191F7"/>
    <a:srgbClr val="177775"/>
    <a:srgbClr val="9A172F"/>
    <a:srgbClr val="014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4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D0F79-6AB4-0D4A-AECE-97EF089CAEB8}" type="datetimeFigureOut">
              <a:rPr lang="en-US" smtClean="0"/>
              <a:pPr/>
              <a:t>13/11/2014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55458-7919-1F41-AF1F-2E662512E7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3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6ECB6148-4A14-0748-AAED-5FBE8C150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32FD1-C5F8-FA4F-B312-085CB1104E3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9085D-91FF-3B41-8444-3E2EDBBBD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2D83-A30E-0848-88F1-2A6AE7A79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09CF7-7323-D642-AC6B-3D10994C7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0A85-049B-704A-8F2E-F75AE64F2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A76D9-5743-E84E-8359-EA03AA2F4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B448-66C8-AD43-A5D7-464E5556D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eft banner-2b-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8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85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598738" y="663575"/>
            <a:ext cx="5349875" cy="449263"/>
          </a:xfrm>
          <a:ln w="12700"/>
        </p:spPr>
        <p:txBody>
          <a:bodyPr tIns="4572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09850" y="4138613"/>
            <a:ext cx="4506913" cy="390525"/>
          </a:xfrm>
          <a:ln w="12700"/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6C1E7-89D7-184D-8586-87DFC5F27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6B3BF-BFA0-774B-9580-937673D20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362F-115A-B243-8E92-637B1428C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3174E-0477-F74A-91F2-524CBC453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3E18E-D841-4F4A-9D78-D1C84D3FD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CCA14-1867-5348-AA6C-7BCBDC612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2EC5-B95A-C64B-9871-47111A081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73164-E98F-0A41-8C6D-56A62FF2F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B2F58-FB9A-444C-8B82-7D51490A5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B576B-73CC-BB4F-85B3-E82A12BB4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7138" y="330200"/>
            <a:ext cx="1987550" cy="277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330200"/>
            <a:ext cx="5815013" cy="277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7F117-1A1D-DF4E-8FC4-B88140271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03B7E-8E27-C240-973B-4AFFC299380B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D9967-6D8A-CD47-8F3F-0BE082027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6800" y="990600"/>
            <a:ext cx="79248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2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29D4-468C-504B-B8AF-3A42A1836C36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B7158-E66F-7D41-B98F-F8E38A9D0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383B-38F7-1345-95C7-10B664A267CA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D2B83-DE58-8F4B-A663-A4837B3C5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E404-6423-7648-87E9-3B81D0FF7410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FE33-FA2C-2E47-B20B-B45A0EF99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B98BD-F8F3-C544-8099-93181347E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012C6-1F9F-DE4C-8034-954BCCCD3FC2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8215-A4C7-3C45-AB65-8AC69BB86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D57D6-E17A-4748-B056-41B1690EDB17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DFBF-0028-8E44-B599-CF18F5616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FBC4-84B2-C846-916A-9420C162D2F8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5D0E-A699-9E43-BBE8-454A46B22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F4FE-E3D8-6E4C-BB3C-0DAB87BF201A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17F2-8D8D-474E-9E2F-7BE9C5994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442C-3AB6-4241-A487-3DF64F857106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8119-AC60-B548-8BDF-F62BEBAD0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ED11A-A431-F64D-838A-88CD4D19F5CC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5EC60-F4E4-1346-B9F6-93CBE1663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2430-576F-AB4A-9CC4-8991AE5F8257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AAD6-8DDF-6548-B32E-D57B5CDFA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263D-37F5-164E-AE51-984F547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44DF-6FCC-9649-8BBB-717D42F8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9F413-83DE-D04A-B20B-A4A0A7C94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2D16-777D-C948-B547-43BF126FA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7C34-94AF-FF42-BDFD-9D9D1043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0B5E-EB2C-ED4A-9512-2C4F02F5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C_logo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212138" y="26988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8550" y="6528123"/>
            <a:ext cx="4000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177775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8C26570D-0991-2147-A6FE-3665810D02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15875" y="6623050"/>
            <a:ext cx="63664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0A7D6E"/>
                </a:solidFill>
              </a:rPr>
              <a:t>Professor David Attwood</a:t>
            </a:r>
            <a:r>
              <a:rPr lang="en-US" sz="1000" baseline="0" dirty="0" smtClean="0">
                <a:solidFill>
                  <a:srgbClr val="0A7D6E"/>
                </a:solidFill>
              </a:rPr>
              <a:t> / UC Berkeley / ICTP-IAEA School, Trieste, November 2014</a:t>
            </a:r>
            <a:endParaRPr lang="en-US" sz="1000" dirty="0">
              <a:solidFill>
                <a:srgbClr val="0A7D6E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114300" y="776288"/>
            <a:ext cx="8172450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238" y="0"/>
            <a:ext cx="80184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103188" y="6659563"/>
            <a:ext cx="8599181" cy="0"/>
          </a:xfrm>
          <a:prstGeom prst="line">
            <a:avLst/>
          </a:prstGeom>
          <a:noFill/>
          <a:ln w="9525" cap="flat" cmpd="sng" algn="ctr">
            <a:solidFill>
              <a:srgbClr val="0A7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" name="Text Box 17"/>
          <p:cNvSpPr txBox="1">
            <a:spLocks noChangeArrowheads="1"/>
          </p:cNvSpPr>
          <p:nvPr userDrawn="1"/>
        </p:nvSpPr>
        <p:spPr bwMode="auto">
          <a:xfrm>
            <a:off x="6810594" y="6611937"/>
            <a:ext cx="195107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900" dirty="0" smtClean="0">
                <a:solidFill>
                  <a:srgbClr val="177A6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ICTP_Trieste_Lec1_Nov2014.pptx</a:t>
            </a:r>
            <a:endParaRPr lang="en-US" sz="900" dirty="0">
              <a:solidFill>
                <a:srgbClr val="177A6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rgbClr val="9A172F"/>
          </a:solidFill>
          <a:latin typeface="+mj-lt"/>
          <a:ea typeface="+mj-ea"/>
          <a:cs typeface="Verdana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rgbClr val="9A172F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rgbClr val="9A172F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rgbClr val="9A172F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rgbClr val="9A172F"/>
          </a:solidFill>
          <a:latin typeface="Arial" charset="0"/>
          <a:ea typeface="Geneva" charset="0"/>
          <a:cs typeface="Geneva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9pPr>
    </p:titleStyle>
    <p:bodyStyle>
      <a:lvl1pPr marL="225425" indent="-225425" algn="l" rtl="0" eaLnBrk="0" fontAlgn="base" hangingPunct="0">
        <a:spcBef>
          <a:spcPct val="25000"/>
        </a:spcBef>
        <a:spcAft>
          <a:spcPct val="0"/>
        </a:spcAft>
        <a:buChar char="•"/>
        <a:defRPr sz="2400">
          <a:solidFill>
            <a:srgbClr val="014188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5000"/>
        </a:spcBef>
        <a:spcAft>
          <a:spcPct val="0"/>
        </a:spcAft>
        <a:buChar char="–"/>
        <a:defRPr sz="2400">
          <a:solidFill>
            <a:srgbClr val="01418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01418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000">
          <a:solidFill>
            <a:srgbClr val="01418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E49141-575A-BF49-B630-A52F0F395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3" descr="LBL_rgb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3663" y="63500"/>
            <a:ext cx="11763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" descr="LBL_rgb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46063" y="215900"/>
            <a:ext cx="11763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ottombar-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73800"/>
            <a:ext cx="9145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bg1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B93FB1C0-1B75-6148-AC04-3666D52E8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9pPr>
    </p:titleStyle>
    <p:bodyStyle>
      <a:lvl1pPr marL="282575" indent="-2825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Wingdings" charset="2"/>
        <a:buChar char="n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889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968375" indent="-1682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3pPr>
      <a:lvl4pPr marL="1363663" indent="-280988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525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5pPr>
      <a:lvl6pPr marL="21097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6pPr>
      <a:lvl7pPr marL="25669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7pPr>
      <a:lvl8pPr marL="30241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8pPr>
      <a:lvl9pPr marL="34813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27" charset="0"/>
                <a:ea typeface="Geneva" pitchFamily="27" charset="0"/>
                <a:cs typeface="Geneva" pitchFamily="27" charset="0"/>
              </a:defRPr>
            </a:lvl1pPr>
          </a:lstStyle>
          <a:p>
            <a:pPr>
              <a:defRPr/>
            </a:pPr>
            <a:fld id="{A1796813-0BE9-EC4A-9384-62A8FABE93D3}" type="datetime1">
              <a:rPr lang="en-US"/>
              <a:pPr>
                <a:defRPr/>
              </a:pPr>
              <a:t>13/11/2014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27" charset="0"/>
                <a:ea typeface="Geneva" pitchFamily="27" charset="0"/>
                <a:cs typeface="Geneva" pitchFamily="2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27" charset="0"/>
                <a:ea typeface="Geneva" pitchFamily="27" charset="0"/>
                <a:cs typeface="Geneva" pitchFamily="27" charset="0"/>
              </a:defRPr>
            </a:lvl1pPr>
          </a:lstStyle>
          <a:p>
            <a:pPr>
              <a:defRPr/>
            </a:pPr>
            <a:fld id="{2FF9B310-230F-0A4A-B730-FB0A8E8858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.berkeley.edu/AST/sxreuv" TargetMode="External"/><Relationship Id="rId4" Type="http://schemas.openxmlformats.org/officeDocument/2006/relationships/hyperlink" Target="http://www.coe.berkeley.edu/AST/srm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141932" y="1338073"/>
            <a:ext cx="8702675" cy="231183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 smtClean="0">
                <a:solidFill>
                  <a:srgbClr val="800000"/>
                </a:solidFill>
                <a:latin typeface="Verdana"/>
              </a:rPr>
              <a:t>Introduction to Synchrotron Radiation and Evolution from </a:t>
            </a:r>
            <a:r>
              <a:rPr lang="en-US" sz="3600" dirty="0" err="1" smtClean="0">
                <a:solidFill>
                  <a:srgbClr val="800000"/>
                </a:solidFill>
                <a:latin typeface="Verdana"/>
              </a:rPr>
              <a:t>Undulator</a:t>
            </a:r>
            <a:r>
              <a:rPr lang="en-US" sz="3600" dirty="0" smtClean="0">
                <a:solidFill>
                  <a:srgbClr val="800000"/>
                </a:solidFill>
                <a:latin typeface="Verdana"/>
              </a:rPr>
              <a:t> Radiation to Free Electron Lasing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F9085D-91FF-3B41-8444-3E2EDBBBD0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88248" y="4182740"/>
            <a:ext cx="55753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14188"/>
                </a:solidFill>
              </a:rPr>
              <a:t>David Attwood</a:t>
            </a:r>
          </a:p>
          <a:p>
            <a:pPr algn="ctr"/>
            <a:r>
              <a:rPr lang="en-US" dirty="0">
                <a:solidFill>
                  <a:srgbClr val="014188"/>
                </a:solidFill>
              </a:rPr>
              <a:t>University of California, </a:t>
            </a:r>
            <a:r>
              <a:rPr lang="en-US" dirty="0" smtClean="0">
                <a:solidFill>
                  <a:srgbClr val="014188"/>
                </a:solidFill>
              </a:rPr>
              <a:t>Berkeley</a:t>
            </a:r>
          </a:p>
          <a:p>
            <a:pPr algn="ctr"/>
            <a:endParaRPr lang="en-US" sz="2000" dirty="0">
              <a:solidFill>
                <a:srgbClr val="014188"/>
              </a:solidFill>
            </a:endParaRPr>
          </a:p>
          <a:p>
            <a:pPr algn="ctr"/>
            <a:r>
              <a:rPr lang="en-US" sz="2000" dirty="0">
                <a:hlinkClick r:id="rId3"/>
              </a:rPr>
              <a:t>http:/</a:t>
            </a:r>
            <a:r>
              <a:rPr lang="en-US" sz="2000" dirty="0" smtClean="0">
                <a:hlinkClick r:id="rId3"/>
              </a:rPr>
              <a:t>/ast.</a:t>
            </a:r>
            <a:r>
              <a:rPr lang="en-US" sz="2000" dirty="0">
                <a:hlinkClick r:id="rId3"/>
              </a:rPr>
              <a:t>coe.berkeley.edu</a:t>
            </a:r>
            <a:r>
              <a:rPr lang="en-US" sz="2000" dirty="0" smtClean="0">
                <a:hlinkClick r:id="rId3"/>
              </a:rPr>
              <a:t>/sxr2009</a:t>
            </a:r>
            <a:endParaRPr lang="en-US" sz="2000" dirty="0" smtClean="0"/>
          </a:p>
          <a:p>
            <a:pPr algn="ctr"/>
            <a:r>
              <a:rPr lang="en-US" sz="2000" dirty="0">
                <a:hlinkClick r:id="rId4"/>
              </a:rPr>
              <a:t>http:/</a:t>
            </a:r>
            <a:r>
              <a:rPr lang="en-US" sz="2000" dirty="0" smtClean="0">
                <a:hlinkClick r:id="rId4"/>
              </a:rPr>
              <a:t>/ast.</a:t>
            </a:r>
            <a:r>
              <a:rPr lang="en-US" sz="2000" dirty="0">
                <a:hlinkClick r:id="rId4"/>
              </a:rPr>
              <a:t>coe.berkeley.edu</a:t>
            </a:r>
            <a:r>
              <a:rPr lang="en-US" sz="2000" dirty="0" smtClean="0">
                <a:hlinkClick r:id="rId4"/>
              </a:rPr>
              <a:t>/srms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1800" smtClean="0"/>
              <a:t>Calculating Power in the Central Radiation Cone: Using the well known “dipole radiation” formula by transforming to the frame of reference moving with the electrons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33B5EF-F99C-4B48-82CC-77B1F6DCD12F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72708" name="Picture 8" descr="Ch05_T4_Feb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1104900"/>
            <a:ext cx="87852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 in the central cone</a:t>
            </a: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1A8FE5-1F9C-B046-911D-348410CDABF5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5" name="Picture 4" descr="Ch05_LG189_Aug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13" y="868515"/>
            <a:ext cx="7637574" cy="57177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 in the central radiation cone </a:t>
            </a:r>
            <a:br>
              <a:rPr lang="en-US" smtClean="0"/>
            </a:br>
            <a:r>
              <a:rPr lang="en-US" smtClean="0"/>
              <a:t>for three soft x-ray undulators</a:t>
            </a: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4A275B-E646-A54D-8CD1-222D0779E524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74756" name="Picture 9" descr="PwrCenRadCone_ALS_BessyII_Elett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820176"/>
            <a:ext cx="467995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 in the central radiation cone </a:t>
            </a:r>
            <a:br>
              <a:rPr lang="en-US" smtClean="0"/>
            </a:br>
            <a:r>
              <a:rPr lang="en-US" smtClean="0"/>
              <a:t>for three hard x-ray undulators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04428A-5BB4-2B48-8BF4-70681D711FDE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7578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793750"/>
            <a:ext cx="4687888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Ordinary light and laser light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 descr="Schawlow_laserLight19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97" y="817008"/>
            <a:ext cx="4079587" cy="576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4855" y="99462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thermal light source, atoms radiate independently.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4855" y="213133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pinhole can be used to obtain spatially coherent light, but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4855" y="3223636"/>
            <a:ext cx="412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color filter (or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monochromator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can be used to obtain temporally coherent light, also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4855" y="4342585"/>
            <a:ext cx="412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Pinhole and spectral filtering can be used to obtain light which is both spatially and temporally coherent but the power will be very small (tiny).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4855" y="5594390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laser light is both spatially and temporally coherent*.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284" y="6282105"/>
            <a:ext cx="476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Arthur Schawlow, “Laser Light”, Sci. Amer. </a:t>
            </a:r>
            <a:r>
              <a:rPr lang="en-US" sz="1200" u="sng" dirty="0" smtClean="0">
                <a:solidFill>
                  <a:srgbClr val="800000"/>
                </a:solidFill>
              </a:rPr>
              <a:t>219</a:t>
            </a:r>
            <a:r>
              <a:rPr lang="en-US" sz="1200" dirty="0" smtClean="0">
                <a:solidFill>
                  <a:srgbClr val="800000"/>
                </a:solidFill>
              </a:rPr>
              <a:t>, 120 (Sept. 1968) 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08_F09_AiryPattrn600_Apr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894671"/>
            <a:ext cx="8424672" cy="5724144"/>
          </a:xfrm>
          <a:prstGeom prst="rect">
            <a:avLst/>
          </a:prstGeom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124333" y="0"/>
            <a:ext cx="8016367" cy="762000"/>
          </a:xfrm>
        </p:spPr>
        <p:txBody>
          <a:bodyPr/>
          <a:lstStyle/>
          <a:p>
            <a:r>
              <a:rPr lang="en-US" dirty="0" smtClean="0"/>
              <a:t>Spatially coherent </a:t>
            </a:r>
            <a:r>
              <a:rPr lang="en-US" dirty="0" err="1" smtClean="0"/>
              <a:t>undulator</a:t>
            </a:r>
            <a:r>
              <a:rPr lang="en-US" dirty="0" smtClean="0"/>
              <a:t> radiation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A24A5C-21F9-9F40-9FC8-A36CF8F039A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3977" name="Text Box 12"/>
          <p:cNvSpPr txBox="1">
            <a:spLocks noChangeArrowheads="1"/>
          </p:cNvSpPr>
          <p:nvPr/>
        </p:nvSpPr>
        <p:spPr bwMode="auto">
          <a:xfrm>
            <a:off x="6134356" y="6136712"/>
            <a:ext cx="2558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Courtesy of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  Kris </a:t>
            </a:r>
            <a:r>
              <a:rPr lang="en-US" sz="1400" dirty="0" err="1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Rosfjord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UCB</a:t>
            </a:r>
            <a:endParaRPr lang="en-US" sz="1400" dirty="0">
              <a:solidFill>
                <a:srgbClr val="000000"/>
              </a:solidFill>
              <a:latin typeface="Times New Roman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Spatially and spectrally filtered undulator radiation</a:t>
            </a:r>
          </a:p>
        </p:txBody>
      </p:sp>
      <p:sp>
        <p:nvSpPr>
          <p:cNvPr id="5632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3CCE0CE-F144-A34F-8A0D-E9A344604426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Ch08_F11_Aug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35" y="903811"/>
            <a:ext cx="8681359" cy="56650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coherence and phase with Young’s double slit interferometer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 descr="Youngs4p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27" y="880380"/>
            <a:ext cx="7887450" cy="56777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19E0A2-E44F-974C-8AB5-64679AD6CB75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342187" cy="762000"/>
          </a:xfrm>
        </p:spPr>
        <p:txBody>
          <a:bodyPr/>
          <a:lstStyle/>
          <a:p>
            <a:pPr algn="ctr" eaLnBrk="1" hangingPunct="1"/>
            <a:r>
              <a:rPr lang="en-US" sz="2200" dirty="0"/>
              <a:t>Spatial coherence measurements of </a:t>
            </a:r>
            <a:r>
              <a:rPr lang="en-US" sz="2200" dirty="0" err="1"/>
              <a:t>undulator</a:t>
            </a:r>
            <a:r>
              <a:rPr lang="en-US" sz="2200" dirty="0"/>
              <a:t> radiation using</a:t>
            </a:r>
            <a:r>
              <a:rPr lang="en-US" sz="2200" dirty="0" smtClean="0"/>
              <a:t> Young’s </a:t>
            </a:r>
            <a:r>
              <a:rPr lang="en-US" sz="2200" dirty="0"/>
              <a:t>2-pinhole technique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209550" y="6243846"/>
            <a:ext cx="8672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latin typeface="Symbol" charset="2"/>
              </a:rPr>
              <a:t>l</a:t>
            </a:r>
            <a:r>
              <a:rPr lang="en-US" sz="1400" dirty="0">
                <a:latin typeface="Helvetica" charset="0"/>
              </a:rPr>
              <a:t> = 13.4 nm, 450 nm diameter pinholes, 1024 </a:t>
            </a:r>
            <a:r>
              <a:rPr lang="en-US" sz="1400" dirty="0" err="1">
                <a:latin typeface="Helvetica" charset="0"/>
              </a:rPr>
              <a:t>x</a:t>
            </a:r>
            <a:r>
              <a:rPr lang="en-US" sz="1400" dirty="0">
                <a:latin typeface="Helvetica" charset="0"/>
              </a:rPr>
              <a:t> 1024 EUV/CCD at 26 cm ALS, 1.9 </a:t>
            </a:r>
            <a:r>
              <a:rPr lang="en-US" sz="1400" dirty="0" err="1">
                <a:latin typeface="Helvetica" charset="0"/>
              </a:rPr>
              <a:t>GeV</a:t>
            </a:r>
            <a:r>
              <a:rPr lang="en-US" sz="1400" dirty="0">
                <a:latin typeface="Helvetica" charset="0"/>
              </a:rPr>
              <a:t>, </a:t>
            </a:r>
            <a:r>
              <a:rPr lang="en-US" sz="1400" dirty="0" err="1">
                <a:latin typeface="Symbol" charset="2"/>
              </a:rPr>
              <a:t>l</a:t>
            </a:r>
            <a:r>
              <a:rPr lang="en-US" sz="1600" baseline="-20000" dirty="0" err="1">
                <a:latin typeface="Helvetica" charset="0"/>
              </a:rPr>
              <a:t>u</a:t>
            </a:r>
            <a:r>
              <a:rPr lang="en-US" sz="1400" dirty="0">
                <a:latin typeface="Helvetica" charset="0"/>
              </a:rPr>
              <a:t> = 8 cm, N = 55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1054100"/>
            <a:ext cx="3794125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525" y="1073150"/>
            <a:ext cx="3738563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2365744" y="5846763"/>
            <a:ext cx="4487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Times New Roman" charset="0"/>
              </a:rPr>
              <a:t>Courtesy of Chang Chang, UC Berkeley and LBNL.</a:t>
            </a:r>
          </a:p>
        </p:txBody>
      </p:sp>
      <p:pic>
        <p:nvPicPr>
          <p:cNvPr id="8" name="Picture 3" descr="LBL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63" y="63500"/>
            <a:ext cx="11763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46B6D0-BEAD-2A47-A1AE-8705D93B5B0B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86209" y="0"/>
            <a:ext cx="7156091" cy="762000"/>
          </a:xfrm>
        </p:spPr>
        <p:txBody>
          <a:bodyPr/>
          <a:lstStyle/>
          <a:p>
            <a:pPr algn="ctr" eaLnBrk="1" hangingPunct="1"/>
            <a:r>
              <a:rPr lang="en-US" sz="2200" dirty="0"/>
              <a:t>Spatial coherence measurements of </a:t>
            </a:r>
            <a:r>
              <a:rPr lang="en-US" sz="2200" dirty="0" err="1"/>
              <a:t>undulator</a:t>
            </a:r>
            <a:r>
              <a:rPr lang="en-US" sz="2200" dirty="0"/>
              <a:t> radiation using</a:t>
            </a:r>
            <a:r>
              <a:rPr lang="en-US" sz="2200" dirty="0" smtClean="0"/>
              <a:t> Young’s 2</a:t>
            </a:r>
            <a:r>
              <a:rPr lang="en-US" sz="2200" dirty="0"/>
              <a:t>-pinhole technique</a:t>
            </a:r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054100"/>
            <a:ext cx="3775075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5" y="1003300"/>
            <a:ext cx="3811588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 Box 6"/>
          <p:cNvSpPr txBox="1">
            <a:spLocks noChangeArrowheads="1"/>
          </p:cNvSpPr>
          <p:nvPr/>
        </p:nvSpPr>
        <p:spPr bwMode="auto">
          <a:xfrm>
            <a:off x="209550" y="6226127"/>
            <a:ext cx="8672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latin typeface="Symbol" charset="2"/>
              </a:rPr>
              <a:t>l</a:t>
            </a:r>
            <a:r>
              <a:rPr lang="en-US" sz="1400" dirty="0">
                <a:latin typeface="Helvetica" charset="0"/>
              </a:rPr>
              <a:t> = 13.4 nm, 450 nm diameter pinholes, 1024 </a:t>
            </a:r>
            <a:r>
              <a:rPr lang="en-US" sz="1400" dirty="0" err="1">
                <a:latin typeface="Helvetica" charset="0"/>
              </a:rPr>
              <a:t>x</a:t>
            </a:r>
            <a:r>
              <a:rPr lang="en-US" sz="1400" dirty="0">
                <a:latin typeface="Helvetica" charset="0"/>
              </a:rPr>
              <a:t> 1024 EUV/CCD at 26 cm ALS, 1.9 </a:t>
            </a:r>
            <a:r>
              <a:rPr lang="en-US" sz="1400" dirty="0" err="1">
                <a:latin typeface="Helvetica" charset="0"/>
              </a:rPr>
              <a:t>GeV</a:t>
            </a:r>
            <a:r>
              <a:rPr lang="en-US" sz="1400" dirty="0">
                <a:latin typeface="Helvetica" charset="0"/>
              </a:rPr>
              <a:t>, </a:t>
            </a:r>
            <a:r>
              <a:rPr lang="en-US" sz="1400" dirty="0" err="1">
                <a:latin typeface="Symbol" charset="2"/>
              </a:rPr>
              <a:t>l</a:t>
            </a:r>
            <a:r>
              <a:rPr lang="en-US" sz="1600" baseline="-20000" dirty="0" err="1">
                <a:latin typeface="Helvetica" charset="0"/>
              </a:rPr>
              <a:t>u</a:t>
            </a:r>
            <a:r>
              <a:rPr lang="en-US" sz="1400" dirty="0">
                <a:latin typeface="Helvetica" charset="0"/>
              </a:rPr>
              <a:t> = 8 cm, N = 55</a:t>
            </a:r>
          </a:p>
        </p:txBody>
      </p:sp>
      <p:pic>
        <p:nvPicPr>
          <p:cNvPr id="8" name="Picture 3" descr="LBL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63" y="63500"/>
            <a:ext cx="11763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65744" y="5846763"/>
            <a:ext cx="4487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Times New Roman" charset="0"/>
              </a:rPr>
              <a:t>Courtesy of Chang Chang, UC Berkeley and LBNL.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Synchrotron radiation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1ADE35-5EF6-FB42-9941-02FE256C988E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59396" name="Picture 6" descr="Ch05_F00VG_Jan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814388"/>
            <a:ext cx="6831012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6BA9620-474F-814D-831A-8B67C1CB3F15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342187" cy="762000"/>
          </a:xfrm>
        </p:spPr>
        <p:txBody>
          <a:bodyPr/>
          <a:lstStyle/>
          <a:p>
            <a:pPr algn="ctr" eaLnBrk="1" hangingPunct="1"/>
            <a:r>
              <a:rPr lang="en-US"/>
              <a:t>Coherent power at the ALS</a:t>
            </a:r>
          </a:p>
        </p:txBody>
      </p:sp>
      <p:pic>
        <p:nvPicPr>
          <p:cNvPr id="32773" name="Picture 4" descr="LBL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93663"/>
            <a:ext cx="114458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08_U5_June2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07" y="892966"/>
            <a:ext cx="7710129" cy="56838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DA18AC-9341-1445-9D5E-2709AD9A25F8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Coherent power at SPring-8</a:t>
            </a:r>
          </a:p>
        </p:txBody>
      </p:sp>
      <p:pic>
        <p:nvPicPr>
          <p:cNvPr id="5" name="Picture 4" descr="Ch08_SPring8_June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934097"/>
            <a:ext cx="8363712" cy="55961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Third generation synchrotron facilities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333C358-CF3B-8546-BA39-227127D4354C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7" name="Picture 6" descr="3rdGenSynchFacil_Apr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78" y="931379"/>
            <a:ext cx="5289436" cy="57113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Ordinary light and laser light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 descr="Schawlow_laserLight19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97" y="817008"/>
            <a:ext cx="4079587" cy="576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4855" y="99462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thermal light source, atoms radiate independently.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4855" y="213133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pinhole can be used to obtain spatially coherent light, but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4855" y="3223636"/>
            <a:ext cx="412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color filter (or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monochromator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can be used to obtain temporally coherent light, also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4855" y="4342585"/>
            <a:ext cx="412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Pinhole and spectral filtering can be used to obtain light which is both spatially and temporally coherent but the power will be very small (tiny).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4855" y="5594390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laser light is both spatially and temporally coherent*.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284" y="6282105"/>
            <a:ext cx="476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Arthur Schawlow, “Laser Light”, Sci. Amer. </a:t>
            </a:r>
            <a:r>
              <a:rPr lang="en-US" sz="1200" u="sng" dirty="0" smtClean="0">
                <a:solidFill>
                  <a:srgbClr val="800000"/>
                </a:solidFill>
              </a:rPr>
              <a:t>219</a:t>
            </a:r>
            <a:r>
              <a:rPr lang="en-US" sz="1200" dirty="0" smtClean="0">
                <a:solidFill>
                  <a:srgbClr val="800000"/>
                </a:solidFill>
              </a:rPr>
              <a:t>, 120 (Sept. 1968) 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and temporal coherence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undulators</a:t>
            </a:r>
            <a:r>
              <a:rPr lang="en-US" dirty="0" smtClean="0"/>
              <a:t> and </a:t>
            </a:r>
            <a:r>
              <a:rPr lang="en-US" dirty="0" err="1" smtClean="0"/>
              <a:t>FELs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SpaTemporal_Coh_Undul_FEL_Aug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1" y="885388"/>
            <a:ext cx="8428916" cy="56694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bunching advantage of </a:t>
            </a:r>
            <a:r>
              <a:rPr lang="en-US" dirty="0" err="1" smtClean="0"/>
              <a:t>FELs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31" y="1156934"/>
            <a:ext cx="8660581" cy="4581226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In an </a:t>
            </a:r>
            <a:r>
              <a:rPr lang="en-US" sz="2200" dirty="0" err="1" smtClean="0">
                <a:latin typeface="Arial"/>
                <a:cs typeface="Arial"/>
              </a:rPr>
              <a:t>undulator</a:t>
            </a:r>
            <a:r>
              <a:rPr lang="en-US" sz="2200" dirty="0" smtClean="0">
                <a:latin typeface="Arial"/>
                <a:cs typeface="Arial"/>
              </a:rPr>
              <a:t> with random, uncorrelated electron positions within the bunch, only the radiated self-fields </a:t>
            </a:r>
            <a:r>
              <a:rPr lang="en-US" sz="2200" b="1" dirty="0" smtClean="0">
                <a:latin typeface="Arial"/>
                <a:cs typeface="Arial"/>
              </a:rPr>
              <a:t>E</a:t>
            </a:r>
            <a:r>
              <a:rPr lang="en-US" sz="2200" dirty="0" smtClean="0">
                <a:latin typeface="Arial"/>
                <a:cs typeface="Arial"/>
              </a:rPr>
              <a:t> add constructively.</a:t>
            </a: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Coherence is somewhat limited</a:t>
            </a: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Power radiated is proportional to N</a:t>
            </a:r>
            <a:r>
              <a:rPr lang="en-US" sz="2200" baseline="-25000" dirty="0" smtClean="0">
                <a:latin typeface="Arial"/>
                <a:cs typeface="Arial"/>
              </a:rPr>
              <a:t>e</a:t>
            </a:r>
            <a:r>
              <a:rPr lang="en-US" sz="2200" dirty="0" smtClean="0">
                <a:latin typeface="Arial"/>
                <a:cs typeface="Arial"/>
              </a:rPr>
              <a:t> (total # electrons)</a:t>
            </a:r>
          </a:p>
          <a:p>
            <a:pPr marL="0" indent="0">
              <a:buNone/>
            </a:pPr>
            <a:r>
              <a:rPr lang="en-US" sz="2200" dirty="0" smtClean="0">
                <a:cs typeface="Arial"/>
              </a:rPr>
              <a:t>For FEL lasing the radiated </a:t>
            </a:r>
            <a:r>
              <a:rPr lang="en-US" sz="2200" dirty="0" smtClean="0">
                <a:latin typeface="Arial"/>
                <a:cs typeface="Arial"/>
              </a:rPr>
              <a:t>fields are strong enough to form “</a:t>
            </a:r>
            <a:r>
              <a:rPr lang="en-US" sz="2200" dirty="0" err="1" smtClean="0">
                <a:latin typeface="Arial"/>
                <a:cs typeface="Arial"/>
              </a:rPr>
              <a:t>microbunches</a:t>
            </a:r>
            <a:r>
              <a:rPr lang="en-US" sz="2200" dirty="0" smtClean="0">
                <a:latin typeface="Arial"/>
                <a:cs typeface="Arial"/>
              </a:rPr>
              <a:t>” within which the electron positions are well correlated. Radiated fields from these correlated electrons are in phase. The net electric field scales with </a:t>
            </a:r>
            <a:r>
              <a:rPr lang="en-US" sz="2200" dirty="0" err="1" smtClean="0">
                <a:latin typeface="Arial"/>
                <a:cs typeface="Arial"/>
              </a:rPr>
              <a:t>N</a:t>
            </a:r>
            <a:r>
              <a:rPr lang="en-US" sz="2200" baseline="-25000" dirty="0" err="1" smtClean="0">
                <a:latin typeface="Arial"/>
                <a:cs typeface="Arial"/>
              </a:rPr>
              <a:t>e</a:t>
            </a:r>
            <a:r>
              <a:rPr lang="en-US" sz="2200" baseline="-25000" dirty="0" err="1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, the # of electrons in the </a:t>
            </a:r>
            <a:r>
              <a:rPr lang="en-US" sz="2200" dirty="0" err="1" smtClean="0">
                <a:cs typeface="Arial"/>
              </a:rPr>
              <a:t>microbunch</a:t>
            </a:r>
            <a:r>
              <a:rPr lang="en-US" sz="2200" dirty="0" smtClean="0">
                <a:cs typeface="Arial"/>
              </a:rPr>
              <a:t>, </a:t>
            </a:r>
            <a:r>
              <a:rPr lang="en-US" sz="2200" dirty="0" smtClean="0">
                <a:latin typeface="Arial"/>
                <a:cs typeface="Arial"/>
              </a:rPr>
              <a:t>and power scales with N</a:t>
            </a:r>
            <a:r>
              <a:rPr lang="en-US" sz="2200" baseline="-25000" dirty="0" smtClean="0">
                <a:latin typeface="Arial"/>
                <a:cs typeface="Arial"/>
              </a:rPr>
              <a:t>e</a:t>
            </a:r>
            <a:r>
              <a:rPr lang="en-US" sz="2200" baseline="-25000" dirty="0" smtClean="0">
                <a:cs typeface="Arial"/>
              </a:rPr>
              <a:t>j</a:t>
            </a:r>
            <a:r>
              <a:rPr lang="en-US" sz="2200" baseline="30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cs typeface="Arial"/>
              </a:rPr>
              <a:t> times the number of </a:t>
            </a:r>
            <a:r>
              <a:rPr lang="en-US" sz="2200" dirty="0" err="1" smtClean="0">
                <a:cs typeface="Arial"/>
              </a:rPr>
              <a:t>microbunches</a:t>
            </a:r>
            <a:r>
              <a:rPr lang="en-US" sz="2200" dirty="0" smtClean="0">
                <a:cs typeface="Arial"/>
              </a:rPr>
              <a:t>, </a:t>
            </a:r>
            <a:r>
              <a:rPr lang="en-US" sz="2200" dirty="0" err="1" smtClean="0">
                <a:cs typeface="Arial"/>
              </a:rPr>
              <a:t>n</a:t>
            </a:r>
            <a:r>
              <a:rPr lang="en-US" sz="2200" baseline="-25000" dirty="0" err="1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.</a:t>
            </a:r>
            <a:endParaRPr lang="en-US" sz="2200" baseline="30000" dirty="0" smtClean="0">
              <a:latin typeface="Arial"/>
              <a:cs typeface="Arial"/>
            </a:endParaRP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Essentially full spatial coherence</a:t>
            </a:r>
          </a:p>
          <a:p>
            <a:pPr marL="400050" indent="-169863"/>
            <a:r>
              <a:rPr lang="en-US" sz="2200" dirty="0" smtClean="0">
                <a:cs typeface="Arial"/>
              </a:rPr>
              <a:t>Power radiated is proportional to Σn</a:t>
            </a:r>
            <a:r>
              <a:rPr lang="en-US" sz="2200" baseline="-25000" dirty="0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N</a:t>
            </a:r>
            <a:r>
              <a:rPr lang="en-US" sz="2200" baseline="-25000" dirty="0" smtClean="0">
                <a:cs typeface="Arial"/>
              </a:rPr>
              <a:t>ej</a:t>
            </a:r>
            <a:r>
              <a:rPr lang="en-US" sz="2200" baseline="30000" dirty="0" smtClean="0">
                <a:cs typeface="Arial"/>
              </a:rPr>
              <a:t>2</a:t>
            </a:r>
            <a:r>
              <a:rPr lang="en-US" sz="2200" dirty="0" smtClean="0">
                <a:cs typeface="Arial"/>
              </a:rPr>
              <a:t>; Gain ~ 3 × 10</a:t>
            </a:r>
            <a:r>
              <a:rPr lang="en-US" sz="2200" baseline="30000" dirty="0" smtClean="0">
                <a:cs typeface="Arial"/>
              </a:rPr>
              <a:t>6</a:t>
            </a:r>
            <a:endParaRPr lang="en-US" sz="22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FEL_physics_Aug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50" y="873284"/>
            <a:ext cx="8646262" cy="573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 for the stronger electric field FEL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AEA218A-AA1F-7240-A820-7CB1B67E1E77}" type="slidenum">
              <a:rPr lang="en-US" smtClean="0"/>
              <a:pPr/>
              <a:t>27</a:t>
            </a:fld>
            <a:endParaRPr lang="en-US" smtClean="0"/>
          </a:p>
        </p:txBody>
      </p:sp>
      <p:pic>
        <p:nvPicPr>
          <p:cNvPr id="5" name="Picture 4" descr="Ch05_F15_Eq16_19_top_Nov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7" y="1096785"/>
            <a:ext cx="8643203" cy="3730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1D948B-FBDE-E043-A65C-D14BFA44CF5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6976" y="0"/>
            <a:ext cx="8125324" cy="762000"/>
          </a:xfrm>
        </p:spPr>
        <p:txBody>
          <a:bodyPr/>
          <a:lstStyle/>
          <a:p>
            <a:pPr eaLnBrk="1" hangingPunct="1"/>
            <a:r>
              <a:rPr lang="en-US" dirty="0" err="1"/>
              <a:t>Undulators</a:t>
            </a:r>
            <a:r>
              <a:rPr lang="en-US" dirty="0"/>
              <a:t> and </a:t>
            </a:r>
            <a:r>
              <a:rPr lang="en-US" dirty="0" err="1"/>
              <a:t>FELs</a:t>
            </a:r>
            <a:endParaRPr lang="en-US" dirty="0"/>
          </a:p>
        </p:txBody>
      </p:sp>
      <p:pic>
        <p:nvPicPr>
          <p:cNvPr id="5" name="Picture 4" descr="UndulatorsAndFELs2_June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52" y="850652"/>
            <a:ext cx="6864096" cy="573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dulatorsAndFELs3_June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878284"/>
            <a:ext cx="8119872" cy="5724144"/>
          </a:xfrm>
          <a:prstGeom prst="rect">
            <a:avLst/>
          </a:prstGeom>
        </p:spPr>
      </p:pic>
      <p:sp>
        <p:nvSpPr>
          <p:cNvPr id="901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9215BCD-59D1-6340-B9E8-A5DD0875D273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687" y="0"/>
            <a:ext cx="8108613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Seeded FEL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520666" y="5594605"/>
            <a:ext cx="34496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Seeded FEL. Initial bunching driven </a:t>
            </a:r>
          </a:p>
          <a:p>
            <a:r>
              <a:rPr lang="en-US" sz="1600" dirty="0" smtClean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by phase coherent seed laser pulse. </a:t>
            </a:r>
            <a:br>
              <a:rPr lang="en-US" sz="1600" dirty="0" smtClean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</a:br>
            <a:r>
              <a:rPr lang="en-US" sz="1600" dirty="0" smtClean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Improved pulse structure and spectrum.</a:t>
            </a:r>
            <a:endParaRPr lang="en-US" sz="1600" dirty="0">
              <a:solidFill>
                <a:srgbClr val="FF6600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Synchrotron radiation from relativistic electrons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E23556-F07A-0543-A1B4-B5EA805A62E7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52228" name="Picture 11" descr="Ch05_F09VG_revOct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835025"/>
            <a:ext cx="7805737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evolution of incoherent clapping (applauding) </a:t>
            </a:r>
            <a:br>
              <a:rPr lang="en-US" dirty="0" smtClean="0"/>
            </a:br>
            <a:r>
              <a:rPr lang="en-US" dirty="0" smtClean="0"/>
              <a:t>to coherent clapping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" name="Picture 3" descr="soccer sta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58" y="884906"/>
            <a:ext cx="7548989" cy="566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0065" y="5997677"/>
            <a:ext cx="261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Suggested by Hideo Kitamura,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(RIKEN)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0"/>
            <a:ext cx="8103365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Electron energies and subsequent axis crossings are affected by the amplitude and relative phase of the co-propagating field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FEL_Prebunc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" y="1158076"/>
            <a:ext cx="8644128" cy="475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</a:t>
            </a:r>
            <a:r>
              <a:rPr lang="en-US" dirty="0" err="1" smtClean="0"/>
              <a:t>Microbunching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93938" y="5734340"/>
            <a:ext cx="453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/>
              <a:t>Courtesy of Sven Reiche, UCLA, now SLS</a:t>
            </a:r>
          </a:p>
        </p:txBody>
      </p:sp>
      <p:pic>
        <p:nvPicPr>
          <p:cNvPr id="3" name="microbunch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88" y="1233055"/>
            <a:ext cx="5329766" cy="4360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AD17FCB-3AB4-4844-A5D9-74C78B96C15A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Gain and saturation in an FEL</a:t>
            </a:r>
          </a:p>
        </p:txBody>
      </p:sp>
      <p:pic>
        <p:nvPicPr>
          <p:cNvPr id="91140" name="Picture 3" descr="Gain_Saturation_FEL_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895350"/>
            <a:ext cx="6529387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lasing and the parameter ρ</a:t>
            </a:r>
            <a:r>
              <a:rPr lang="en-US" baseline="-25000" dirty="0" smtClean="0"/>
              <a:t>FEL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 descr="FEL_lasing_Aug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9" y="854057"/>
            <a:ext cx="6579419" cy="570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turePhotonics_EmmaEtc_Sept2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8" y="3112"/>
            <a:ext cx="6833376" cy="68548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52BDB944-ABD4-7241-B0FA-2BE49D88BF7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63901" y="5543339"/>
            <a:ext cx="224667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latin typeface="Arial"/>
                <a:cs typeface="Arial"/>
              </a:rPr>
              <a:t>(LCLS, lasing April 2009, 1</a:t>
            </a:r>
            <a:r>
              <a:rPr lang="en-US" sz="1400" baseline="30000" dirty="0" smtClean="0">
                <a:latin typeface="Arial"/>
                <a:cs typeface="Arial"/>
              </a:rPr>
              <a:t>st</a:t>
            </a:r>
            <a:r>
              <a:rPr lang="en-US" sz="1400" dirty="0" smtClean="0">
                <a:latin typeface="Arial"/>
                <a:cs typeface="Arial"/>
              </a:rPr>
              <a:t> day; saturated lasing 2009; publ. Sept. 2010)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Stanford’s LCLS Free Electron Laser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AE28E-9FBE-3D45-8005-1A85A9B261C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 descr="Stanford_LCLS_Equations_June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" y="942291"/>
            <a:ext cx="7815072" cy="559612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L_Ch6_Fig12_ForSl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8" y="1181117"/>
            <a:ext cx="8789346" cy="4682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spatial coherence at LCLS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199" y="6256148"/>
            <a:ext cx="87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Courtesy of I.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Vartanyants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(DESY) and A.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Sakdinawat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(SLAC); PRL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107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, 144801 (30Sept2011)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9408" y="1269928"/>
            <a:ext cx="40514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LCLS, 780 </a:t>
            </a:r>
            <a:r>
              <a:rPr lang="en-US" sz="1600" dirty="0" err="1" smtClean="0">
                <a:latin typeface="Arial"/>
                <a:cs typeface="Arial"/>
              </a:rPr>
              <a:t>eV</a:t>
            </a:r>
            <a:r>
              <a:rPr lang="en-US" sz="1600" dirty="0" smtClean="0">
                <a:latin typeface="Arial"/>
                <a:cs typeface="Arial"/>
              </a:rPr>
              <a:t>, 300 </a:t>
            </a:r>
            <a:r>
              <a:rPr lang="en-US" sz="1600" dirty="0" err="1" smtClean="0">
                <a:latin typeface="Arial"/>
                <a:cs typeface="Arial"/>
              </a:rPr>
              <a:t>fsec</a:t>
            </a:r>
            <a:r>
              <a:rPr lang="en-US" sz="1600" dirty="0" smtClean="0">
                <a:latin typeface="Arial"/>
                <a:cs typeface="Arial"/>
              </a:rPr>
              <a:t>, ¼ nC,1mJ/pulse</a:t>
            </a:r>
          </a:p>
          <a:p>
            <a:pPr algn="r"/>
            <a:r>
              <a:rPr lang="en-US" sz="1600" dirty="0" smtClean="0">
                <a:latin typeface="Arial"/>
                <a:cs typeface="Arial"/>
              </a:rPr>
              <a:t>78% energy in TEM</a:t>
            </a:r>
            <a:r>
              <a:rPr lang="en-US" sz="1600" baseline="-25000" dirty="0" smtClean="0">
                <a:latin typeface="Arial"/>
                <a:cs typeface="Arial"/>
              </a:rPr>
              <a:t>00</a:t>
            </a:r>
            <a:r>
              <a:rPr lang="en-US" sz="1600" dirty="0" smtClean="0">
                <a:latin typeface="Arial"/>
                <a:cs typeface="Arial"/>
              </a:rPr>
              <a:t> mode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9408BD-788E-E841-BD36-ED4A8A0C5F06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Typical FEL parameters</a:t>
            </a:r>
            <a:endParaRPr lang="en-US" dirty="0"/>
          </a:p>
        </p:txBody>
      </p:sp>
      <p:pic>
        <p:nvPicPr>
          <p:cNvPr id="6" name="Picture 5" descr="FreeElectronLasersChart_Nov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" y="1142287"/>
            <a:ext cx="8921220" cy="511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matter on the scale of nanometers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femtoseconds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AE28E-9FBE-3D45-8005-1A85A9B261C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" name="Picture 3" descr="4LabWhitePaper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7260"/>
            <a:ext cx="4481566" cy="4536841"/>
          </a:xfrm>
          <a:prstGeom prst="rect">
            <a:avLst/>
          </a:prstGeom>
        </p:spPr>
      </p:pic>
      <p:pic>
        <p:nvPicPr>
          <p:cNvPr id="5" name="Picture 4" descr="4LabWhitePaper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51" y="1018922"/>
            <a:ext cx="4666549" cy="4554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237" y="5958845"/>
            <a:ext cx="850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sto MT"/>
                <a:cs typeface="Calisto MT"/>
              </a:rPr>
              <a:t>Science and Technology of Future Light Sources (Argonne, Brookhaven, LBNL and SLAC: Four lab report to DOE/Office of Science, Dec. 2008)</a:t>
            </a:r>
            <a:endParaRPr lang="en-US" sz="1400" dirty="0">
              <a:latin typeface="Calisto MT"/>
              <a:cs typeface="Calisto MT"/>
            </a:endParaRPr>
          </a:p>
        </p:txBody>
      </p:sp>
      <p:pic>
        <p:nvPicPr>
          <p:cNvPr id="7" name="Picture 6" descr="ProbingMatterEqua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441" y="5461027"/>
            <a:ext cx="2828544" cy="323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Synchrotron radiation in a narrow forward cone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865134-8E14-C54B-9998-85E117301DE8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53252" name="Picture 6" descr="Ch05_F11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57" y="1220788"/>
            <a:ext cx="8574087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forms of synchrotron radiation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A41C9D-0DDE-EB4A-9105-58BC239DCE63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897282"/>
            <a:ext cx="84201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/>
              <a:t>Bending magnet radiation covers a broad region of the spectrum, including the primary absorption edges of most elements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414834-F1A5-F948-9C32-FEC7ABA9509E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60420" name="Picture 20" descr="Ch05_F07_Elettra_Jan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885825"/>
            <a:ext cx="8832850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16690" y="5337206"/>
            <a:ext cx="42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What is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at a facility near you?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What is 4E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F59F-4B00-6E41-AC9F-CD9A6A8B9D21}" type="slidenum">
              <a:rPr lang="en-US"/>
              <a:pPr/>
              <a:t>7</a:t>
            </a:fld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Wiggler radiation</a:t>
            </a:r>
          </a:p>
        </p:txBody>
      </p:sp>
      <p:pic>
        <p:nvPicPr>
          <p:cNvPr id="122883" name="Picture 3" descr="Ch05_Eq82_87_F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763" y="871538"/>
            <a:ext cx="6848475" cy="5694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Undulator radiation from a small electron beam radiating into a narrow forward cone is very bright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00C69D-0962-A249-973C-4028C48355DC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6144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163638"/>
            <a:ext cx="86693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Undulator radiation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CE27AE9-94FC-D14B-869E-8D785E62D1A9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63492" name="Picture 10" descr="Ch05_LG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944563"/>
            <a:ext cx="8780463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NL-1_template_2006-07-28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B02A30"/>
      </a:accent2>
      <a:accent3>
        <a:srgbClr val="FFFFFF"/>
      </a:accent3>
      <a:accent4>
        <a:srgbClr val="0E0E0E"/>
      </a:accent4>
      <a:accent5>
        <a:srgbClr val="AAD0B3"/>
      </a:accent5>
      <a:accent6>
        <a:srgbClr val="9F252A"/>
      </a:accent6>
      <a:hlink>
        <a:srgbClr val="00ADEF"/>
      </a:hlink>
      <a:folHlink>
        <a:srgbClr val="693163"/>
      </a:folHlink>
    </a:clrScheme>
    <a:fontScheme name="ANL-1_template_2006-07-2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ANL-1_template_2006-07-28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897</Words>
  <Application>Microsoft Macintosh PowerPoint</Application>
  <PresentationFormat>On-screen Show (4:3)</PresentationFormat>
  <Paragraphs>117</Paragraphs>
  <Slides>39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Blank Presentation</vt:lpstr>
      <vt:lpstr>Office Theme</vt:lpstr>
      <vt:lpstr>ANL-1_template_2006-07-28</vt:lpstr>
      <vt:lpstr>1_Office Theme</vt:lpstr>
      <vt:lpstr>Introduction to Synchrotron Radiation and Evolution from Undulator Radiation to Free Electron Lasing</vt:lpstr>
      <vt:lpstr>Synchrotron radiation</vt:lpstr>
      <vt:lpstr>Synchrotron radiation from relativistic electrons</vt:lpstr>
      <vt:lpstr>Synchrotron radiation in a narrow forward cone</vt:lpstr>
      <vt:lpstr>Three forms of synchrotron radiation</vt:lpstr>
      <vt:lpstr>Bending magnet radiation covers a broad region of the spectrum, including the primary absorption edges of most elements</vt:lpstr>
      <vt:lpstr>Wiggler radiation</vt:lpstr>
      <vt:lpstr>Undulator radiation from a small electron beam radiating into a narrow forward cone is very bright</vt:lpstr>
      <vt:lpstr>Undulator radiation</vt:lpstr>
      <vt:lpstr>Calculating Power in the Central Radiation Cone: Using the well known “dipole radiation” formula by transforming to the frame of reference moving with the electrons</vt:lpstr>
      <vt:lpstr>Power in the central cone</vt:lpstr>
      <vt:lpstr>Power in the central radiation cone  for three soft x-ray undulators</vt:lpstr>
      <vt:lpstr>Power in the central radiation cone  for three hard x-ray undulators</vt:lpstr>
      <vt:lpstr>Ordinary light and laser light</vt:lpstr>
      <vt:lpstr>Spatially coherent undulator radiation</vt:lpstr>
      <vt:lpstr>Spatially and spectrally filtered undulator radiation</vt:lpstr>
      <vt:lpstr>Spatial coherence and phase with Young’s double slit interferometer</vt:lpstr>
      <vt:lpstr>Spatial coherence measurements of undulator radiation using Young’s 2-pinhole technique</vt:lpstr>
      <vt:lpstr>Spatial coherence measurements of undulator radiation using Young’s 2-pinhole technique</vt:lpstr>
      <vt:lpstr>Coherent power at the ALS</vt:lpstr>
      <vt:lpstr>Coherent power at SPring-8</vt:lpstr>
      <vt:lpstr>Third generation synchrotron facilities</vt:lpstr>
      <vt:lpstr>Ordinary light and laser light</vt:lpstr>
      <vt:lpstr>Spatial and temporal coherence  with undulators and FELs</vt:lpstr>
      <vt:lpstr>The bunching advantage of FELs</vt:lpstr>
      <vt:lpstr>FEL Physics</vt:lpstr>
      <vt:lpstr>Equations of motion for the stronger electric field FEL</vt:lpstr>
      <vt:lpstr>Undulators and FELs</vt:lpstr>
      <vt:lpstr>Seeded FEL</vt:lpstr>
      <vt:lpstr>The evolution of incoherent clapping (applauding)  to coherent clapping</vt:lpstr>
      <vt:lpstr>Electron energies and subsequent axis crossings are affected by the amplitude and relative phase of the co-propagating field</vt:lpstr>
      <vt:lpstr>FEL Microbunching</vt:lpstr>
      <vt:lpstr>Gain and saturation in an FEL</vt:lpstr>
      <vt:lpstr>FEL lasing and the parameter ρFEL</vt:lpstr>
      <vt:lpstr>PowerPoint Presentation</vt:lpstr>
      <vt:lpstr>Stanford’s LCLS Free Electron Laser</vt:lpstr>
      <vt:lpstr>Measuring spatial coherence at LCLS</vt:lpstr>
      <vt:lpstr>Typical FEL parameters</vt:lpstr>
      <vt:lpstr>Probing matter on the scale of nanometers  and femtoseconds</vt:lpstr>
    </vt:vector>
  </TitlesOfParts>
  <Company>UCB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Synchrotron radiation and Evolution from Undulator Radiation to Free Electron Lasing</dc:title>
  <dc:creator>David Attwood</dc:creator>
  <dc:description>For ICTP-IAEA School, Trieste, Italy, Nov. 2014._x000d_Based on Iran Lec1 March 2014, Swedish Summer Schl Lec1, May 2014and Coherence, Basel Aug. 2014.</dc:description>
  <cp:lastModifiedBy>Microsoft Office User</cp:lastModifiedBy>
  <cp:revision>338</cp:revision>
  <cp:lastPrinted>2011-02-19T20:13:14Z</cp:lastPrinted>
  <dcterms:created xsi:type="dcterms:W3CDTF">2014-11-11T04:44:22Z</dcterms:created>
  <dcterms:modified xsi:type="dcterms:W3CDTF">2014-11-13T14:36:19Z</dcterms:modified>
</cp:coreProperties>
</file>