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690" r:id="rId2"/>
    <p:sldId id="678" r:id="rId3"/>
    <p:sldId id="713" r:id="rId4"/>
    <p:sldId id="681" r:id="rId5"/>
    <p:sldId id="683" r:id="rId6"/>
    <p:sldId id="691" r:id="rId7"/>
    <p:sldId id="682" r:id="rId8"/>
    <p:sldId id="717" r:id="rId9"/>
    <p:sldId id="697" r:id="rId10"/>
    <p:sldId id="716" r:id="rId11"/>
  </p:sldIdLst>
  <p:sldSz cx="9144000" cy="6858000" type="screen4x3"/>
  <p:notesSz cx="7102475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33"/>
    <a:srgbClr val="FF00FF"/>
    <a:srgbClr val="9900CC"/>
    <a:srgbClr val="00FF00"/>
    <a:srgbClr val="DDE850"/>
    <a:srgbClr val="EBFD3B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973" autoAdjust="0"/>
    <p:restoredTop sz="96523" autoAdjust="0"/>
  </p:normalViewPr>
  <p:slideViewPr>
    <p:cSldViewPr snapToGrid="0" showGuides="1">
      <p:cViewPr>
        <p:scale>
          <a:sx n="95" d="100"/>
          <a:sy n="95" d="100"/>
        </p:scale>
        <p:origin x="-1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howGuides="1">
      <p:cViewPr varScale="1">
        <p:scale>
          <a:sx n="63" d="100"/>
          <a:sy n="63" d="100"/>
        </p:scale>
        <p:origin x="-3402" y="-114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41976B2-19E2-4F40-95B8-4CAB65BE97F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2412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1" tIns="49521" rIns="99041" bIns="49521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1" tIns="49521" rIns="99041" bIns="49521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65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1" tIns="49521" rIns="99041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1" tIns="49521" rIns="99041" bIns="49521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1" tIns="49521" rIns="99041" bIns="49521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fld id="{FC59BB56-8169-42D1-8834-B10F7C68D7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031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AE5E6B-7685-4E23-8F9C-C3BDFDA3B66E}" type="slidenum">
              <a:rPr lang="fr-FR" altLang="fr-FR" sz="1300" smtClean="0"/>
              <a:pPr eaLnBrk="1" hangingPunct="1">
                <a:spcBef>
                  <a:spcPct val="0"/>
                </a:spcBef>
              </a:pPr>
              <a:t>2</a:t>
            </a:fld>
            <a:endParaRPr lang="fr-FR" altLang="fr-FR" sz="13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22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96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47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920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73393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09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644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523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10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8635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535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0"/>
            <a:ext cx="6767513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00200"/>
            <a:ext cx="8597900" cy="485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8459788" y="6611938"/>
            <a:ext cx="5159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rIns="5400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059EFA3-B929-4CA0-BA17-3831D1B68732}" type="slidenum">
              <a:rPr lang="fr-FR" altLang="fr-FR" sz="1000" b="1" smtClean="0">
                <a:solidFill>
                  <a:srgbClr val="1892BF"/>
                </a:solidFill>
              </a:rPr>
              <a:pPr eaLnBrk="1" hangingPunct="1">
                <a:defRPr/>
              </a:pPr>
              <a:t>‹N°›</a:t>
            </a:fld>
            <a:r>
              <a:rPr lang="fr-FR" altLang="fr-FR" sz="1000" b="1" dirty="0" smtClean="0">
                <a:solidFill>
                  <a:srgbClr val="1892BF"/>
                </a:solidFill>
              </a:rPr>
              <a:t>/30</a:t>
            </a:r>
          </a:p>
        </p:txBody>
      </p:sp>
      <p:pic>
        <p:nvPicPr>
          <p:cNvPr id="2" name="Picture 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22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>
            <a:spLocks noChangeArrowheads="1"/>
          </p:cNvSpPr>
          <p:nvPr userDrawn="1"/>
        </p:nvSpPr>
        <p:spPr bwMode="auto">
          <a:xfrm>
            <a:off x="0" y="0"/>
            <a:ext cx="1597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sz="1000" i="1" u="sng" dirty="0" smtClean="0">
                <a:solidFill>
                  <a:srgbClr val="0000CC"/>
                </a:solidFill>
              </a:rPr>
              <a:t>http://charmex.lsce.ipsl.fr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ð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●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e 3"/>
          <p:cNvGrpSpPr>
            <a:grpSpLocks/>
          </p:cNvGrpSpPr>
          <p:nvPr/>
        </p:nvGrpSpPr>
        <p:grpSpPr bwMode="auto">
          <a:xfrm>
            <a:off x="192088" y="5246688"/>
            <a:ext cx="3324225" cy="954087"/>
            <a:chOff x="5820032" y="5718406"/>
            <a:chExt cx="3323968" cy="954381"/>
          </a:xfrm>
        </p:grpSpPr>
        <p:sp>
          <p:nvSpPr>
            <p:cNvPr id="2060" name="ZoneTexte 4"/>
            <p:cNvSpPr txBox="1">
              <a:spLocks noChangeArrowheads="1"/>
            </p:cNvSpPr>
            <p:nvPr/>
          </p:nvSpPr>
          <p:spPr bwMode="auto">
            <a:xfrm>
              <a:off x="5820032" y="5718406"/>
              <a:ext cx="332396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ð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0000"/>
                </a:buClr>
                <a:buFont typeface="Arial" charset="0"/>
                <a:buChar char="●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fr-FR" sz="1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pic>
          <p:nvPicPr>
            <p:cNvPr id="206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7345" y="6005523"/>
              <a:ext cx="968810" cy="667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551" y="6070168"/>
              <a:ext cx="339323" cy="48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63" name="Groupe 90"/>
            <p:cNvGrpSpPr>
              <a:grpSpLocks/>
            </p:cNvGrpSpPr>
            <p:nvPr/>
          </p:nvGrpSpPr>
          <p:grpSpPr bwMode="auto">
            <a:xfrm>
              <a:off x="7271731" y="6101166"/>
              <a:ext cx="1872269" cy="499571"/>
              <a:chOff x="6614977" y="5121429"/>
              <a:chExt cx="1810566" cy="427563"/>
            </a:xfrm>
          </p:grpSpPr>
          <p:pic>
            <p:nvPicPr>
              <p:cNvPr id="2064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4977" y="5162225"/>
                <a:ext cx="491218" cy="3606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5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5312" y="5166241"/>
                <a:ext cx="617900" cy="3269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6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54711" y="5121429"/>
                <a:ext cx="670832" cy="427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051" name="ZoneTexte 1"/>
          <p:cNvSpPr txBox="1">
            <a:spLocks noChangeArrowheads="1"/>
          </p:cNvSpPr>
          <p:nvPr/>
        </p:nvSpPr>
        <p:spPr bwMode="auto">
          <a:xfrm>
            <a:off x="3843338" y="865188"/>
            <a:ext cx="53006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ð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Font typeface="Arial" charset="0"/>
              <a:buChar char="●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 dirty="0">
                <a:solidFill>
                  <a:srgbClr val="0033CC"/>
                </a:solidFill>
                <a:latin typeface="Comic Sans MS" pitchFamily="66" charset="0"/>
              </a:rPr>
              <a:t>2-year observation of </a:t>
            </a:r>
            <a:r>
              <a:rPr lang="fr-FR" altLang="fr-FR" sz="2800" b="1" dirty="0" err="1" smtClean="0">
                <a:solidFill>
                  <a:srgbClr val="0033CC"/>
                </a:solidFill>
                <a:latin typeface="Comic Sans MS" pitchFamily="66" charset="0"/>
              </a:rPr>
              <a:t>Organic</a:t>
            </a:r>
            <a:r>
              <a:rPr lang="fr-FR" altLang="fr-FR" sz="2800" b="1" dirty="0" smtClean="0">
                <a:solidFill>
                  <a:srgbClr val="0033CC"/>
                </a:solidFill>
                <a:latin typeface="Comic Sans MS" pitchFamily="66" charset="0"/>
              </a:rPr>
              <a:t> </a:t>
            </a:r>
            <a:r>
              <a:rPr lang="fr-FR" altLang="fr-FR" sz="2800" b="1" dirty="0" err="1" smtClean="0">
                <a:solidFill>
                  <a:srgbClr val="0033CC"/>
                </a:solidFill>
                <a:latin typeface="Comic Sans MS" pitchFamily="66" charset="0"/>
              </a:rPr>
              <a:t>Aerosol</a:t>
            </a:r>
            <a:r>
              <a:rPr lang="fr-FR" altLang="fr-FR" sz="2800" b="1" dirty="0" smtClean="0">
                <a:solidFill>
                  <a:srgbClr val="0033CC"/>
                </a:solidFill>
                <a:latin typeface="Comic Sans MS" pitchFamily="66" charset="0"/>
              </a:rPr>
              <a:t> </a:t>
            </a:r>
            <a:r>
              <a:rPr lang="fr-FR" altLang="fr-FR" sz="2800" b="1" dirty="0" err="1" smtClean="0">
                <a:solidFill>
                  <a:srgbClr val="0033CC"/>
                </a:solidFill>
                <a:latin typeface="Comic Sans MS" pitchFamily="66" charset="0"/>
              </a:rPr>
              <a:t>properties</a:t>
            </a:r>
            <a:endParaRPr lang="fr-FR" altLang="fr-FR" sz="2800" b="1" dirty="0">
              <a:solidFill>
                <a:srgbClr val="0033CC"/>
              </a:solidFill>
              <a:latin typeface="Comic Sans MS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 dirty="0">
                <a:solidFill>
                  <a:srgbClr val="0033CC"/>
                </a:solidFill>
                <a:latin typeface="Comic Sans MS" pitchFamily="66" charset="0"/>
              </a:rPr>
              <a:t>In Cape </a:t>
            </a:r>
            <a:r>
              <a:rPr lang="fr-FR" altLang="fr-FR" sz="2800" b="1" dirty="0" err="1">
                <a:solidFill>
                  <a:srgbClr val="0033CC"/>
                </a:solidFill>
                <a:latin typeface="Comic Sans MS" pitchFamily="66" charset="0"/>
              </a:rPr>
              <a:t>Corsica</a:t>
            </a:r>
            <a:endParaRPr lang="fr-FR" altLang="fr-FR" sz="28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2052" name="Picture 2" descr="C:\sciences\LSCE\2-CONF+ PROG\3-FRANCE\CHARMEX\2 - Corse\4-ACSM corsica\23062012 (36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877888"/>
            <a:ext cx="3532188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ZoneTexte 11"/>
          <p:cNvSpPr txBox="1">
            <a:spLocks noChangeArrowheads="1"/>
          </p:cNvSpPr>
          <p:nvPr/>
        </p:nvSpPr>
        <p:spPr bwMode="auto">
          <a:xfrm>
            <a:off x="4186238" y="4060825"/>
            <a:ext cx="4957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ð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Font typeface="Arial" charset="0"/>
              <a:buChar char="●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>
                <a:latin typeface="Comic Sans MS" pitchFamily="66" charset="0"/>
              </a:rPr>
              <a:t>J. Sciare, and co-workers @ LSCE</a:t>
            </a:r>
          </a:p>
        </p:txBody>
      </p:sp>
      <p:pic>
        <p:nvPicPr>
          <p:cNvPr id="2054" name="Picture 13" descr="Logo LSC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5792788"/>
            <a:ext cx="64135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uvsq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815013"/>
            <a:ext cx="9890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Image 11" descr="logo_cea.gi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815013"/>
            <a:ext cx="78581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Imag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0" y="5815013"/>
            <a:ext cx="7874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611188" y="6350"/>
            <a:ext cx="8532812" cy="4699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tIns="72000" bIns="3600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Conclusions</a:t>
            </a:r>
          </a:p>
        </p:txBody>
      </p:sp>
      <p:sp>
        <p:nvSpPr>
          <p:cNvPr id="31747" name="ZoneTexte 2"/>
          <p:cNvSpPr txBox="1">
            <a:spLocks noChangeArrowheads="1"/>
          </p:cNvSpPr>
          <p:nvPr/>
        </p:nvSpPr>
        <p:spPr bwMode="auto">
          <a:xfrm>
            <a:off x="0" y="887413"/>
            <a:ext cx="8948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ð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Font typeface="Arial" charset="0"/>
              <a:buChar char="●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1400" b="1">
                <a:latin typeface="Comic Sans MS" pitchFamily="66" charset="0"/>
              </a:rPr>
              <a:t>From the 2-year observation of PM1 chemical composition with ACSM at Cape Corsica …</a:t>
            </a:r>
            <a:endParaRPr lang="en-US" altLang="fr-FR" sz="1400">
              <a:latin typeface="Comic Sans MS" pitchFamily="66" charset="0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0" y="2020888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ð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Font typeface="Arial" charset="0"/>
              <a:buChar char="●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 typeface="Wingdings" pitchFamily="2" charset="2"/>
              <a:buChar char="ü"/>
            </a:pPr>
            <a:r>
              <a:rPr lang="en-US" altLang="fr-FR" sz="1400">
                <a:latin typeface="Comic Sans MS" pitchFamily="66" charset="0"/>
              </a:rPr>
              <a:t>Seasonal cycles of OA and SO</a:t>
            </a:r>
            <a:r>
              <a:rPr lang="en-US" altLang="fr-FR" sz="1400" baseline="-25000">
                <a:latin typeface="Comic Sans MS" pitchFamily="66" charset="0"/>
              </a:rPr>
              <a:t>4</a:t>
            </a:r>
            <a:r>
              <a:rPr lang="en-US" altLang="fr-FR" sz="1400">
                <a:latin typeface="Comic Sans MS" pitchFamily="66" charset="0"/>
              </a:rPr>
              <a:t> (max in summer) in opposite phase compare to Northern France</a:t>
            </a: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0" y="16478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ð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Font typeface="Arial" charset="0"/>
              <a:buChar char="●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 typeface="Wingdings" pitchFamily="2" charset="2"/>
              <a:buChar char="ü"/>
            </a:pPr>
            <a:r>
              <a:rPr lang="en-US" altLang="fr-FR" sz="1400">
                <a:latin typeface="Comic Sans MS" pitchFamily="66" charset="0"/>
              </a:rPr>
              <a:t>Highly oxidized OA in Cape Corsica all over the year (70% during winter to up to 85% of OA in summer)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0" y="2382838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ð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Font typeface="Arial" charset="0"/>
              <a:buChar char="●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 typeface="Wingdings" pitchFamily="2" charset="2"/>
              <a:buChar char="ü"/>
            </a:pPr>
            <a:r>
              <a:rPr lang="en-US" altLang="fr-FR" sz="1400" dirty="0">
                <a:latin typeface="Comic Sans MS" pitchFamily="66" charset="0"/>
              </a:rPr>
              <a:t>Seasonal cycle of the oxidation state of OA with minima in November and constant </a:t>
            </a:r>
            <a:r>
              <a:rPr lang="en-US" altLang="fr-FR" sz="1400" dirty="0" smtClean="0">
                <a:latin typeface="Comic Sans MS" pitchFamily="66" charset="0"/>
              </a:rPr>
              <a:t>increase</a:t>
            </a:r>
            <a:endParaRPr lang="en-US" altLang="fr-FR" sz="1400" dirty="0">
              <a:latin typeface="Comic Sans MS" pitchFamily="66" charset="0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0" y="1249363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ð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Font typeface="Arial" charset="0"/>
              <a:buChar char="●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 typeface="Wingdings" pitchFamily="2" charset="2"/>
              <a:buChar char="ü"/>
            </a:pPr>
            <a:r>
              <a:rPr lang="en-US" altLang="fr-FR" sz="1400">
                <a:latin typeface="Comic Sans MS" pitchFamily="66" charset="0"/>
              </a:rPr>
              <a:t>Ambient chemical composition of PM</a:t>
            </a:r>
            <a:r>
              <a:rPr lang="en-US" altLang="fr-FR" sz="1400" baseline="-25000">
                <a:latin typeface="Comic Sans MS" pitchFamily="66" charset="0"/>
              </a:rPr>
              <a:t>1</a:t>
            </a:r>
            <a:r>
              <a:rPr lang="en-US" altLang="fr-FR" sz="1400">
                <a:latin typeface="Comic Sans MS" pitchFamily="66" charset="0"/>
              </a:rPr>
              <a:t> a factor of 3 lower from compared to Northern France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0" y="3035300"/>
            <a:ext cx="8751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ð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Font typeface="Arial" charset="0"/>
              <a:buChar char="●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1400" b="1">
                <a:latin typeface="Comic Sans MS" pitchFamily="66" charset="0"/>
              </a:rPr>
              <a:t>During the SAFMED (summer 2013) campaign …</a:t>
            </a:r>
            <a:endParaRPr lang="en-US" altLang="fr-FR" sz="1400">
              <a:latin typeface="Comic Sans MS" pitchFamily="66" charset="0"/>
            </a:endParaRP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0" y="3354087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ð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Font typeface="Arial" charset="0"/>
              <a:buChar char="●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 typeface="Wingdings" pitchFamily="2" charset="2"/>
              <a:buChar char="ü"/>
            </a:pPr>
            <a:r>
              <a:rPr lang="en-US" altLang="fr-FR" sz="1400">
                <a:latin typeface="Comic Sans MS" pitchFamily="66" charset="0"/>
              </a:rPr>
              <a:t>July 2013 characterized by the highest PM1, OA, and SO</a:t>
            </a:r>
            <a:r>
              <a:rPr lang="en-US" altLang="fr-FR" sz="1400" baseline="-25000">
                <a:latin typeface="Comic Sans MS" pitchFamily="66" charset="0"/>
              </a:rPr>
              <a:t>4</a:t>
            </a:r>
            <a:r>
              <a:rPr lang="en-US" altLang="fr-FR" sz="1400">
                <a:latin typeface="Comic Sans MS" pitchFamily="66" charset="0"/>
              </a:rPr>
              <a:t> levels observed from mid-2012 till mid-2014 (apart from the pollution episod observed in March 2014)</a:t>
            </a: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0" y="3872431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ð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Font typeface="Arial" charset="0"/>
              <a:buChar char="●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 typeface="Wingdings" pitchFamily="2" charset="2"/>
              <a:buChar char="ü"/>
            </a:pPr>
            <a:r>
              <a:rPr lang="en-US" altLang="fr-FR" sz="1400" dirty="0">
                <a:latin typeface="Comic Sans MS" pitchFamily="66" charset="0"/>
              </a:rPr>
              <a:t>Stable oxidation state of OA (independent of air masses origin) although [OA] have shown variability of a factor of 10</a:t>
            </a: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0" y="5159428"/>
            <a:ext cx="9144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ð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Font typeface="Arial" charset="0"/>
              <a:buChar char="●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 typeface="Wingdings" pitchFamily="2" charset="2"/>
              <a:buChar char="ü"/>
            </a:pPr>
            <a:r>
              <a:rPr lang="en-US" altLang="fr-FR" sz="1400" dirty="0">
                <a:latin typeface="Comic Sans MS" pitchFamily="66" charset="0"/>
              </a:rPr>
              <a:t>Diurnal variability in opposite phase for f</a:t>
            </a:r>
            <a:r>
              <a:rPr lang="en-US" altLang="fr-FR" sz="1400" baseline="-25000" dirty="0">
                <a:latin typeface="Comic Sans MS" pitchFamily="66" charset="0"/>
              </a:rPr>
              <a:t>44</a:t>
            </a:r>
            <a:r>
              <a:rPr lang="en-US" altLang="fr-FR" sz="1400" dirty="0">
                <a:latin typeface="Comic Sans MS" pitchFamily="66" charset="0"/>
              </a:rPr>
              <a:t> and f</a:t>
            </a:r>
            <a:r>
              <a:rPr lang="en-US" altLang="fr-FR" sz="1400" baseline="-25000" dirty="0">
                <a:latin typeface="Comic Sans MS" pitchFamily="66" charset="0"/>
              </a:rPr>
              <a:t>43</a:t>
            </a:r>
            <a:r>
              <a:rPr lang="en-US" altLang="fr-FR" sz="1400" dirty="0">
                <a:latin typeface="Comic Sans MS" pitchFamily="66" charset="0"/>
              </a:rPr>
              <a:t> (e.g. </a:t>
            </a:r>
            <a:r>
              <a:rPr lang="en-US" altLang="fr-FR" sz="1400" dirty="0" err="1">
                <a:latin typeface="Comic Sans MS" pitchFamily="66" charset="0"/>
              </a:rPr>
              <a:t>photochemically</a:t>
            </a:r>
            <a:r>
              <a:rPr lang="en-US" altLang="fr-FR" sz="1400" dirty="0">
                <a:latin typeface="Comic Sans MS" pitchFamily="66" charset="0"/>
              </a:rPr>
              <a:t> locally induced formation/destruction of non-acid OOA) </a:t>
            </a:r>
            <a:r>
              <a:rPr lang="en-US" altLang="fr-FR" sz="1400" dirty="0" err="1">
                <a:latin typeface="Comic Sans MS" pitchFamily="66" charset="0"/>
              </a:rPr>
              <a:t>concomittant</a:t>
            </a:r>
            <a:r>
              <a:rPr lang="en-US" altLang="fr-FR" sz="1400" dirty="0">
                <a:latin typeface="Comic Sans MS" pitchFamily="66" charset="0"/>
              </a:rPr>
              <a:t> with a decrease in the OM/OC ratio (seen by two different approaches)</a:t>
            </a: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0" y="4607635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ð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Font typeface="Arial" charset="0"/>
              <a:buChar char="●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 typeface="Wingdings" pitchFamily="2" charset="2"/>
              <a:buChar char="ü"/>
            </a:pPr>
            <a:r>
              <a:rPr lang="en-US" altLang="fr-FR" sz="1400" dirty="0" smtClean="0">
                <a:latin typeface="Comic Sans MS" pitchFamily="66" charset="0"/>
              </a:rPr>
              <a:t>Evidence of continental emissions of OA and higher oxidation state above the marine areas</a:t>
            </a:r>
            <a:endParaRPr lang="en-US" altLang="fr-FR" sz="1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3" grpId="0"/>
      <p:bldP spid="1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45" name="Rectangle 13"/>
          <p:cNvSpPr>
            <a:spLocks noChangeArrowheads="1"/>
          </p:cNvSpPr>
          <p:nvPr/>
        </p:nvSpPr>
        <p:spPr bwMode="auto">
          <a:xfrm>
            <a:off x="611188" y="6350"/>
            <a:ext cx="8532812" cy="773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tIns="72000" bIns="36000">
            <a:sp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Cape </a:t>
            </a: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Corsica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monitoring </a:t>
            </a: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activities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r"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Aerosol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Chemistry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by ACSM</a:t>
            </a: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2781300" y="1230313"/>
            <a:ext cx="11113" cy="1792287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6792913" y="1227138"/>
            <a:ext cx="11112" cy="1793875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ZoneTexte 10"/>
          <p:cNvSpPr txBox="1">
            <a:spLocks noChangeArrowheads="1"/>
          </p:cNvSpPr>
          <p:nvPr/>
        </p:nvSpPr>
        <p:spPr bwMode="auto">
          <a:xfrm>
            <a:off x="1341438" y="1346200"/>
            <a:ext cx="885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ð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Font typeface="Arial" charset="0"/>
              <a:buChar char="●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400">
                <a:latin typeface="Comic Sans MS" pitchFamily="66" charset="0"/>
              </a:rPr>
              <a:t>2012</a:t>
            </a:r>
          </a:p>
        </p:txBody>
      </p:sp>
      <p:sp>
        <p:nvSpPr>
          <p:cNvPr id="5126" name="ZoneTexte 11"/>
          <p:cNvSpPr txBox="1">
            <a:spLocks noChangeArrowheads="1"/>
          </p:cNvSpPr>
          <p:nvPr/>
        </p:nvSpPr>
        <p:spPr bwMode="auto">
          <a:xfrm>
            <a:off x="4700588" y="1214438"/>
            <a:ext cx="8842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ð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Font typeface="Arial" charset="0"/>
              <a:buChar char="●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400">
                <a:latin typeface="Comic Sans MS" pitchFamily="66" charset="0"/>
              </a:rPr>
              <a:t>2013</a:t>
            </a:r>
          </a:p>
        </p:txBody>
      </p:sp>
      <p:sp>
        <p:nvSpPr>
          <p:cNvPr id="5127" name="ZoneTexte 12"/>
          <p:cNvSpPr txBox="1">
            <a:spLocks noChangeArrowheads="1"/>
          </p:cNvSpPr>
          <p:nvPr/>
        </p:nvSpPr>
        <p:spPr bwMode="auto">
          <a:xfrm>
            <a:off x="7916863" y="1223963"/>
            <a:ext cx="884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ð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Font typeface="Arial" charset="0"/>
              <a:buChar char="●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400">
                <a:latin typeface="Comic Sans MS" pitchFamily="66" charset="0"/>
              </a:rPr>
              <a:t>2014</a:t>
            </a:r>
          </a:p>
        </p:txBody>
      </p:sp>
      <p:sp>
        <p:nvSpPr>
          <p:cNvPr id="5128" name="ZoneTexte 14"/>
          <p:cNvSpPr txBox="1">
            <a:spLocks noChangeArrowheads="1"/>
          </p:cNvSpPr>
          <p:nvPr/>
        </p:nvSpPr>
        <p:spPr bwMode="auto">
          <a:xfrm>
            <a:off x="5575300" y="3400425"/>
            <a:ext cx="1482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ð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Font typeface="Arial" charset="0"/>
              <a:buChar char="●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1200" b="1">
                <a:latin typeface="Comic Sans MS" pitchFamily="66" charset="0"/>
              </a:rPr>
              <a:t>ACTRIS-ACSM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1200" b="1">
                <a:latin typeface="Comic Sans MS" pitchFamily="66" charset="0"/>
              </a:rPr>
              <a:t>Intercomparison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1200" b="1">
                <a:latin typeface="Comic Sans MS" pitchFamily="66" charset="0"/>
              </a:rPr>
              <a:t>exercise at LSCE</a:t>
            </a:r>
          </a:p>
        </p:txBody>
      </p:sp>
      <p:sp>
        <p:nvSpPr>
          <p:cNvPr id="5129" name="ZoneTexte 15"/>
          <p:cNvSpPr txBox="1">
            <a:spLocks noChangeArrowheads="1"/>
          </p:cNvSpPr>
          <p:nvPr/>
        </p:nvSpPr>
        <p:spPr bwMode="auto">
          <a:xfrm>
            <a:off x="3554413" y="3398838"/>
            <a:ext cx="1482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ð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Font typeface="Arial" charset="0"/>
              <a:buChar char="●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1200" b="1">
                <a:latin typeface="Comic Sans MS" pitchFamily="66" charset="0"/>
              </a:rPr>
              <a:t>ACSM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1200" b="1">
                <a:latin typeface="Comic Sans MS" pitchFamily="66" charset="0"/>
              </a:rPr>
              <a:t>Intercomparison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1200" b="1">
                <a:latin typeface="Comic Sans MS" pitchFamily="66" charset="0"/>
              </a:rPr>
              <a:t>exercise at LSCE</a:t>
            </a:r>
          </a:p>
        </p:txBody>
      </p:sp>
      <p:grpSp>
        <p:nvGrpSpPr>
          <p:cNvPr id="5130" name="Groupe 18"/>
          <p:cNvGrpSpPr>
            <a:grpSpLocks/>
          </p:cNvGrpSpPr>
          <p:nvPr/>
        </p:nvGrpSpPr>
        <p:grpSpPr bwMode="auto">
          <a:xfrm>
            <a:off x="5967413" y="2868613"/>
            <a:ext cx="720725" cy="558800"/>
            <a:chOff x="5918959" y="3325094"/>
            <a:chExt cx="719347" cy="558137"/>
          </a:xfrm>
        </p:grpSpPr>
        <p:sp>
          <p:nvSpPr>
            <p:cNvPr id="8" name="Parenthèse fermante 7"/>
            <p:cNvSpPr/>
            <p:nvPr/>
          </p:nvSpPr>
          <p:spPr>
            <a:xfrm rot="5400000">
              <a:off x="6174775" y="3069278"/>
              <a:ext cx="207715" cy="719347"/>
            </a:xfrm>
            <a:prstGeom prst="rightBracket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" name="Connecteur droit avec flèche 13"/>
            <p:cNvCxnSpPr/>
            <p:nvPr/>
          </p:nvCxnSpPr>
          <p:spPr>
            <a:xfrm>
              <a:off x="6281801" y="3539152"/>
              <a:ext cx="0" cy="34407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31" name="Groupe 17"/>
          <p:cNvGrpSpPr>
            <a:grpSpLocks/>
          </p:cNvGrpSpPr>
          <p:nvPr/>
        </p:nvGrpSpPr>
        <p:grpSpPr bwMode="auto">
          <a:xfrm>
            <a:off x="4051300" y="2878138"/>
            <a:ext cx="401638" cy="522287"/>
            <a:chOff x="4001983" y="3370620"/>
            <a:chExt cx="401782" cy="522507"/>
          </a:xfrm>
        </p:grpSpPr>
        <p:sp>
          <p:nvSpPr>
            <p:cNvPr id="17" name="Parenthèse fermante 16"/>
            <p:cNvSpPr/>
            <p:nvPr/>
          </p:nvSpPr>
          <p:spPr>
            <a:xfrm rot="5400000">
              <a:off x="4106790" y="3265813"/>
              <a:ext cx="192168" cy="401782"/>
            </a:xfrm>
            <a:prstGeom prst="rightBracket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0" name="Connecteur droit avec flèche 19"/>
            <p:cNvCxnSpPr/>
            <p:nvPr/>
          </p:nvCxnSpPr>
          <p:spPr>
            <a:xfrm>
              <a:off x="4202080" y="3548495"/>
              <a:ext cx="0" cy="34463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32" name="Groupe 23"/>
          <p:cNvGrpSpPr>
            <a:grpSpLocks/>
          </p:cNvGrpSpPr>
          <p:nvPr/>
        </p:nvGrpSpPr>
        <p:grpSpPr bwMode="auto">
          <a:xfrm>
            <a:off x="760413" y="2876550"/>
            <a:ext cx="369887" cy="522288"/>
            <a:chOff x="4001983" y="3370620"/>
            <a:chExt cx="401782" cy="522507"/>
          </a:xfrm>
        </p:grpSpPr>
        <p:sp>
          <p:nvSpPr>
            <p:cNvPr id="25" name="Parenthèse fermante 24"/>
            <p:cNvSpPr/>
            <p:nvPr/>
          </p:nvSpPr>
          <p:spPr>
            <a:xfrm rot="5400000">
              <a:off x="4106790" y="3265813"/>
              <a:ext cx="192169" cy="401782"/>
            </a:xfrm>
            <a:prstGeom prst="rightBracket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6" name="Connecteur droit avec flèche 25"/>
            <p:cNvCxnSpPr/>
            <p:nvPr/>
          </p:nvCxnSpPr>
          <p:spPr>
            <a:xfrm>
              <a:off x="4202012" y="3548495"/>
              <a:ext cx="0" cy="34463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33" name="Groupe 26"/>
          <p:cNvGrpSpPr>
            <a:grpSpLocks/>
          </p:cNvGrpSpPr>
          <p:nvPr/>
        </p:nvGrpSpPr>
        <p:grpSpPr bwMode="auto">
          <a:xfrm>
            <a:off x="1341438" y="2876550"/>
            <a:ext cx="401637" cy="522288"/>
            <a:chOff x="4001983" y="3370620"/>
            <a:chExt cx="401782" cy="522507"/>
          </a:xfrm>
        </p:grpSpPr>
        <p:sp>
          <p:nvSpPr>
            <p:cNvPr id="28" name="Parenthèse fermante 27"/>
            <p:cNvSpPr/>
            <p:nvPr/>
          </p:nvSpPr>
          <p:spPr>
            <a:xfrm rot="5400000">
              <a:off x="4106790" y="3265813"/>
              <a:ext cx="192169" cy="401782"/>
            </a:xfrm>
            <a:prstGeom prst="rightBracket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9" name="Connecteur droit avec flèche 28"/>
            <p:cNvCxnSpPr/>
            <p:nvPr/>
          </p:nvCxnSpPr>
          <p:spPr>
            <a:xfrm>
              <a:off x="4202080" y="3548495"/>
              <a:ext cx="0" cy="34463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34" name="ZoneTexte 29"/>
          <p:cNvSpPr txBox="1">
            <a:spLocks noChangeArrowheads="1"/>
          </p:cNvSpPr>
          <p:nvPr/>
        </p:nvSpPr>
        <p:spPr bwMode="auto">
          <a:xfrm>
            <a:off x="312738" y="3373438"/>
            <a:ext cx="1858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ð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Font typeface="Arial" charset="0"/>
              <a:buChar char="●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1200" b="1">
                <a:latin typeface="Comic Sans MS" pitchFamily="66" charset="0"/>
              </a:rPr>
              <a:t>Instrument &amp; Stations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1200" b="1">
                <a:latin typeface="Comic Sans MS" pitchFamily="66" charset="0"/>
              </a:rPr>
              <a:t>failures</a:t>
            </a:r>
          </a:p>
        </p:txBody>
      </p:sp>
      <p:grpSp>
        <p:nvGrpSpPr>
          <p:cNvPr id="5135" name="Groupe 1"/>
          <p:cNvGrpSpPr>
            <a:grpSpLocks/>
          </p:cNvGrpSpPr>
          <p:nvPr/>
        </p:nvGrpSpPr>
        <p:grpSpPr bwMode="auto">
          <a:xfrm>
            <a:off x="61913" y="4373563"/>
            <a:ext cx="5541962" cy="2266950"/>
            <a:chOff x="463550" y="5034943"/>
            <a:chExt cx="8561388" cy="1386235"/>
          </a:xfrm>
        </p:grpSpPr>
        <p:sp>
          <p:nvSpPr>
            <p:cNvPr id="5139" name="ZoneTexte 2"/>
            <p:cNvSpPr txBox="1">
              <a:spLocks noChangeArrowheads="1"/>
            </p:cNvSpPr>
            <p:nvPr/>
          </p:nvSpPr>
          <p:spPr bwMode="auto">
            <a:xfrm>
              <a:off x="463550" y="5034943"/>
              <a:ext cx="6880001" cy="225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ð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0000"/>
                </a:buClr>
                <a:buFont typeface="Arial" charset="0"/>
                <a:buChar char="●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fr-FR" sz="1800" b="1">
                  <a:latin typeface="Comic Sans MS" pitchFamily="66" charset="0"/>
                </a:rPr>
                <a:t>+ 535 days (24h) of valid ACSM data</a:t>
              </a:r>
            </a:p>
          </p:txBody>
        </p:sp>
        <p:sp>
          <p:nvSpPr>
            <p:cNvPr id="5140" name="ZoneTexte 33"/>
            <p:cNvSpPr txBox="1">
              <a:spLocks noChangeArrowheads="1"/>
            </p:cNvSpPr>
            <p:nvPr/>
          </p:nvSpPr>
          <p:spPr bwMode="auto">
            <a:xfrm>
              <a:off x="473076" y="5836978"/>
              <a:ext cx="854075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ð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0000"/>
                </a:buClr>
                <a:buFont typeface="Arial" charset="0"/>
                <a:buChar char="●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fr-FR" sz="1800">
                  <a:latin typeface="Comic Sans MS" pitchFamily="66" charset="0"/>
                </a:rPr>
                <a:t>+ A unique dataset to investigate sources (primary/secondary) and geographic origin of OA in W. Mediterranean</a:t>
              </a:r>
            </a:p>
          </p:txBody>
        </p:sp>
        <p:sp>
          <p:nvSpPr>
            <p:cNvPr id="5141" name="Rectangle 21"/>
            <p:cNvSpPr>
              <a:spLocks noChangeArrowheads="1"/>
            </p:cNvSpPr>
            <p:nvPr/>
          </p:nvSpPr>
          <p:spPr bwMode="auto">
            <a:xfrm>
              <a:off x="468313" y="5338156"/>
              <a:ext cx="8556625" cy="395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ð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0000"/>
                </a:buClr>
                <a:buFont typeface="Arial" charset="0"/>
                <a:buChar char="●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fr-FR" sz="1800">
                  <a:latin typeface="Comic Sans MS" pitchFamily="66" charset="0"/>
                </a:rPr>
                <a:t>+ A component of the ACTRIS-ACSM network (QA/QC controlled datasets)</a:t>
              </a:r>
            </a:p>
          </p:txBody>
        </p:sp>
      </p:grpSp>
      <p:pic>
        <p:nvPicPr>
          <p:cNvPr id="51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892175"/>
            <a:ext cx="9144000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7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3" y="4200525"/>
            <a:ext cx="2805112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8" name="ZoneTexte 2"/>
          <p:cNvSpPr txBox="1">
            <a:spLocks noChangeArrowheads="1"/>
          </p:cNvSpPr>
          <p:nvPr/>
        </p:nvSpPr>
        <p:spPr bwMode="auto">
          <a:xfrm>
            <a:off x="6207125" y="4032250"/>
            <a:ext cx="2973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ð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Font typeface="Arial" charset="0"/>
              <a:buChar char="●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1600" b="1">
                <a:solidFill>
                  <a:srgbClr val="0000FF"/>
                </a:solidFill>
                <a:latin typeface="Comic Sans MS" pitchFamily="66" charset="0"/>
              </a:rPr>
              <a:t>Comparison with SMPS data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1600" b="1">
                <a:solidFill>
                  <a:srgbClr val="0000FF"/>
                </a:solidFill>
                <a:latin typeface="Comic Sans MS" pitchFamily="66" charset="0"/>
              </a:rPr>
              <a:t>(2012-2014)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611188" y="6350"/>
            <a:ext cx="8532812" cy="773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tIns="72000" bIns="36000">
            <a:sp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Cape </a:t>
            </a: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Corsica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monitoring </a:t>
            </a: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activities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r"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Aerosol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Chemistry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by ACSM</a:t>
            </a:r>
          </a:p>
        </p:txBody>
      </p:sp>
      <p:grpSp>
        <p:nvGrpSpPr>
          <p:cNvPr id="2" name="Groupe 1"/>
          <p:cNvGrpSpPr>
            <a:grpSpLocks/>
          </p:cNvGrpSpPr>
          <p:nvPr/>
        </p:nvGrpSpPr>
        <p:grpSpPr bwMode="auto">
          <a:xfrm>
            <a:off x="334963" y="1146175"/>
            <a:ext cx="4130675" cy="5538788"/>
            <a:chOff x="334963" y="1146175"/>
            <a:chExt cx="4130675" cy="5538788"/>
          </a:xfrm>
        </p:grpSpPr>
        <p:grpSp>
          <p:nvGrpSpPr>
            <p:cNvPr id="6152" name="Groupe 6"/>
            <p:cNvGrpSpPr>
              <a:grpSpLocks/>
            </p:cNvGrpSpPr>
            <p:nvPr/>
          </p:nvGrpSpPr>
          <p:grpSpPr bwMode="auto">
            <a:xfrm>
              <a:off x="744538" y="1146175"/>
              <a:ext cx="2768600" cy="4565650"/>
              <a:chOff x="0" y="1161535"/>
              <a:chExt cx="3204012" cy="5071494"/>
            </a:xfrm>
          </p:grpSpPr>
          <p:grpSp>
            <p:nvGrpSpPr>
              <p:cNvPr id="6154" name="Groupe 3"/>
              <p:cNvGrpSpPr>
                <a:grpSpLocks/>
              </p:cNvGrpSpPr>
              <p:nvPr/>
            </p:nvGrpSpPr>
            <p:grpSpPr bwMode="auto">
              <a:xfrm>
                <a:off x="311843" y="1185961"/>
                <a:ext cx="2892169" cy="5047068"/>
                <a:chOff x="531515" y="1024122"/>
                <a:chExt cx="4326198" cy="6819309"/>
              </a:xfrm>
            </p:grpSpPr>
            <p:pic>
              <p:nvPicPr>
                <p:cNvPr id="6159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1518" y="1024122"/>
                  <a:ext cx="4294187" cy="2832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60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1515" y="2883231"/>
                  <a:ext cx="4294187" cy="28336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61" name="Picture 4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3526" y="5011331"/>
                  <a:ext cx="4294187" cy="2832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6155" name="ZoneTexte 9"/>
              <p:cNvSpPr txBox="1">
                <a:spLocks noChangeArrowheads="1"/>
              </p:cNvSpPr>
              <p:nvPr/>
            </p:nvSpPr>
            <p:spPr bwMode="auto">
              <a:xfrm rot="-5400000">
                <a:off x="-270908" y="2053194"/>
                <a:ext cx="88036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ð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0000"/>
                  </a:buClr>
                  <a:buFont typeface="Arial" charset="0"/>
                  <a:buChar char="●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FR" altLang="fr-FR" sz="800" b="1"/>
                  <a:t>Concentration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FR" altLang="fr-FR" sz="800" b="1"/>
                  <a:t>µg/m</a:t>
                </a:r>
                <a:r>
                  <a:rPr lang="fr-FR" altLang="fr-FR" sz="800" b="1" baseline="30000"/>
                  <a:t>3</a:t>
                </a:r>
              </a:p>
            </p:txBody>
          </p:sp>
          <p:sp>
            <p:nvSpPr>
              <p:cNvPr id="6156" name="ZoneTexte 10"/>
              <p:cNvSpPr txBox="1">
                <a:spLocks noChangeArrowheads="1"/>
              </p:cNvSpPr>
              <p:nvPr/>
            </p:nvSpPr>
            <p:spPr bwMode="auto">
              <a:xfrm rot="-5400000">
                <a:off x="-270907" y="3358660"/>
                <a:ext cx="88036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ð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0000"/>
                  </a:buClr>
                  <a:buFont typeface="Arial" charset="0"/>
                  <a:buChar char="●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FR" altLang="fr-FR" sz="800" b="1"/>
                  <a:t>Concentration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FR" altLang="fr-FR" sz="800" b="1"/>
                  <a:t>µg/m</a:t>
                </a:r>
                <a:r>
                  <a:rPr lang="fr-FR" altLang="fr-FR" sz="800" b="1" baseline="30000"/>
                  <a:t>3</a:t>
                </a:r>
              </a:p>
            </p:txBody>
          </p:sp>
          <p:sp>
            <p:nvSpPr>
              <p:cNvPr id="6157" name="ZoneTexte 11"/>
              <p:cNvSpPr txBox="1">
                <a:spLocks noChangeArrowheads="1"/>
              </p:cNvSpPr>
              <p:nvPr/>
            </p:nvSpPr>
            <p:spPr bwMode="auto">
              <a:xfrm rot="-5400000">
                <a:off x="-236401" y="4871157"/>
                <a:ext cx="88036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ð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0000"/>
                  </a:buClr>
                  <a:buFont typeface="Arial" charset="0"/>
                  <a:buChar char="●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FR" altLang="fr-FR" sz="800" b="1"/>
                  <a:t>Concentration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FR" altLang="fr-FR" sz="800" b="1"/>
                  <a:t>µg/m</a:t>
                </a:r>
                <a:r>
                  <a:rPr lang="fr-FR" altLang="fr-FR" sz="800" b="1" baseline="30000"/>
                  <a:t>3</a:t>
                </a:r>
              </a:p>
            </p:txBody>
          </p:sp>
          <p:sp>
            <p:nvSpPr>
              <p:cNvPr id="6" name="Rectangle à coins arrondis 5"/>
              <p:cNvSpPr/>
              <p:nvPr/>
            </p:nvSpPr>
            <p:spPr>
              <a:xfrm>
                <a:off x="1556076" y="1161535"/>
                <a:ext cx="692611" cy="4905736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sp>
          <p:nvSpPr>
            <p:cNvPr id="6153" name="ZoneTexte 2"/>
            <p:cNvSpPr txBox="1">
              <a:spLocks noChangeArrowheads="1"/>
            </p:cNvSpPr>
            <p:nvPr/>
          </p:nvSpPr>
          <p:spPr bwMode="auto">
            <a:xfrm>
              <a:off x="334963" y="5761038"/>
              <a:ext cx="4130675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ð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0000"/>
                </a:buClr>
                <a:buFont typeface="Arial" charset="0"/>
                <a:buChar char="●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fr-FR" sz="1800" b="1">
                  <a:latin typeface="Comic Sans MS" pitchFamily="66" charset="0"/>
                </a:rPr>
                <a:t>Maximum of OA and SO4 during summertime (max of OA in winter in continental France)</a:t>
              </a:r>
            </a:p>
          </p:txBody>
        </p:sp>
      </p:grpSp>
      <p:grpSp>
        <p:nvGrpSpPr>
          <p:cNvPr id="3" name="Groupe 2"/>
          <p:cNvGrpSpPr>
            <a:grpSpLocks/>
          </p:cNvGrpSpPr>
          <p:nvPr/>
        </p:nvGrpSpPr>
        <p:grpSpPr bwMode="auto">
          <a:xfrm>
            <a:off x="4953000" y="1087438"/>
            <a:ext cx="4191000" cy="5641975"/>
            <a:chOff x="4953000" y="1087438"/>
            <a:chExt cx="4191000" cy="5641975"/>
          </a:xfrm>
        </p:grpSpPr>
        <p:pic>
          <p:nvPicPr>
            <p:cNvPr id="6149" name="Imag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1087438"/>
              <a:ext cx="2838450" cy="234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0" name="Imag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6725" y="3479800"/>
              <a:ext cx="2873375" cy="246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1" name="ZoneTexte 2"/>
            <p:cNvSpPr txBox="1">
              <a:spLocks noChangeArrowheads="1"/>
            </p:cNvSpPr>
            <p:nvPr/>
          </p:nvSpPr>
          <p:spPr bwMode="auto">
            <a:xfrm>
              <a:off x="4953000" y="5807075"/>
              <a:ext cx="4191000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ð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0000"/>
                </a:buClr>
                <a:buFont typeface="Arial" charset="0"/>
                <a:buChar char="●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fr-FR" sz="1800" b="1">
                  <a:latin typeface="Comic Sans MS" pitchFamily="66" charset="0"/>
                </a:rPr>
                <a:t>Most the difference between PM1 and PM2.5 relies on primary natural sources (sea salt and dust)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2114550" y="6350"/>
            <a:ext cx="7029450" cy="773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tIns="72000" bIns="36000">
            <a:sp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Seasonal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variability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of the </a:t>
            </a: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oxidation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state of </a:t>
            </a: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Organic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Aerosols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(OA) in </a:t>
            </a: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Corsica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3" name="Groupe 2"/>
          <p:cNvGrpSpPr>
            <a:grpSpLocks/>
          </p:cNvGrpSpPr>
          <p:nvPr/>
        </p:nvGrpSpPr>
        <p:grpSpPr bwMode="auto">
          <a:xfrm>
            <a:off x="4513263" y="1625600"/>
            <a:ext cx="4619625" cy="784225"/>
            <a:chOff x="4513263" y="1625600"/>
            <a:chExt cx="4619625" cy="784225"/>
          </a:xfrm>
        </p:grpSpPr>
        <p:sp>
          <p:nvSpPr>
            <p:cNvPr id="14" name="Flèche droite 13"/>
            <p:cNvSpPr/>
            <p:nvPr/>
          </p:nvSpPr>
          <p:spPr>
            <a:xfrm>
              <a:off x="4513263" y="1804988"/>
              <a:ext cx="522287" cy="392112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5106988" y="1625600"/>
              <a:ext cx="4025900" cy="784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sz="1500" dirty="0">
                  <a:latin typeface="+mj-lt"/>
                </a:rPr>
                <a:t>Temporal variability of specific organic fragments (f44, f43) related to Acid (CO</a:t>
              </a:r>
              <a:r>
                <a:rPr lang="en-US" sz="1500" baseline="-25000" dirty="0">
                  <a:latin typeface="+mj-lt"/>
                </a:rPr>
                <a:t>2</a:t>
              </a:r>
              <a:r>
                <a:rPr lang="en-US" sz="1500" baseline="30000" dirty="0">
                  <a:latin typeface="+mj-lt"/>
                </a:rPr>
                <a:t>+</a:t>
              </a:r>
              <a:r>
                <a:rPr lang="en-US" sz="1500" dirty="0">
                  <a:latin typeface="+mj-lt"/>
                </a:rPr>
                <a:t>) and non-acid (C</a:t>
              </a:r>
              <a:r>
                <a:rPr lang="en-US" sz="1500" baseline="-25000" dirty="0">
                  <a:latin typeface="+mj-lt"/>
                </a:rPr>
                <a:t>2</a:t>
              </a:r>
              <a:r>
                <a:rPr lang="en-US" sz="1500" dirty="0">
                  <a:latin typeface="+mj-lt"/>
                </a:rPr>
                <a:t>H</a:t>
              </a:r>
              <a:r>
                <a:rPr lang="en-US" sz="1500" baseline="-25000" dirty="0">
                  <a:latin typeface="+mj-lt"/>
                </a:rPr>
                <a:t>3</a:t>
              </a:r>
              <a:r>
                <a:rPr lang="en-US" sz="1500" dirty="0">
                  <a:latin typeface="+mj-lt"/>
                </a:rPr>
                <a:t>O</a:t>
              </a:r>
              <a:r>
                <a:rPr lang="en-US" sz="1500" baseline="30000" dirty="0">
                  <a:latin typeface="+mj-lt"/>
                </a:rPr>
                <a:t>+</a:t>
              </a:r>
              <a:r>
                <a:rPr lang="en-US" sz="1500" dirty="0">
                  <a:latin typeface="+mj-lt"/>
                </a:rPr>
                <a:t> &amp; C</a:t>
              </a:r>
              <a:r>
                <a:rPr lang="en-US" sz="1500" baseline="-25000" dirty="0">
                  <a:latin typeface="+mj-lt"/>
                </a:rPr>
                <a:t>3</a:t>
              </a:r>
              <a:r>
                <a:rPr lang="en-US" sz="1500" dirty="0">
                  <a:latin typeface="+mj-lt"/>
                </a:rPr>
                <a:t>H</a:t>
              </a:r>
              <a:r>
                <a:rPr lang="en-US" sz="1500" baseline="-25000" dirty="0">
                  <a:latin typeface="+mj-lt"/>
                </a:rPr>
                <a:t>7</a:t>
              </a:r>
              <a:r>
                <a:rPr lang="en-US" sz="1500" baseline="30000" dirty="0">
                  <a:latin typeface="+mj-lt"/>
                </a:rPr>
                <a:t>+</a:t>
              </a:r>
              <a:r>
                <a:rPr lang="en-US" sz="1500" dirty="0">
                  <a:latin typeface="+mj-lt"/>
                </a:rPr>
                <a:t>) OOA</a:t>
              </a:r>
            </a:p>
          </p:txBody>
        </p:sp>
      </p:grpSp>
      <p:grpSp>
        <p:nvGrpSpPr>
          <p:cNvPr id="4" name="Groupe 3"/>
          <p:cNvGrpSpPr>
            <a:grpSpLocks/>
          </p:cNvGrpSpPr>
          <p:nvPr/>
        </p:nvGrpSpPr>
        <p:grpSpPr bwMode="auto">
          <a:xfrm>
            <a:off x="4583113" y="2403475"/>
            <a:ext cx="4244975" cy="4618038"/>
            <a:chOff x="4583113" y="2403475"/>
            <a:chExt cx="4244975" cy="4618038"/>
          </a:xfrm>
        </p:grpSpPr>
        <p:grpSp>
          <p:nvGrpSpPr>
            <p:cNvPr id="7181" name="Groupe 10"/>
            <p:cNvGrpSpPr>
              <a:grpSpLocks/>
            </p:cNvGrpSpPr>
            <p:nvPr/>
          </p:nvGrpSpPr>
          <p:grpSpPr bwMode="auto">
            <a:xfrm>
              <a:off x="4583113" y="2968625"/>
              <a:ext cx="4244975" cy="3397250"/>
              <a:chOff x="4690415" y="997527"/>
              <a:chExt cx="4012680" cy="3044146"/>
            </a:xfrm>
          </p:grpSpPr>
          <p:pic>
            <p:nvPicPr>
              <p:cNvPr id="7186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62187" y="1341912"/>
                <a:ext cx="3461914" cy="26997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187" name="ZoneTexte 2"/>
              <p:cNvSpPr txBox="1">
                <a:spLocks noChangeArrowheads="1"/>
              </p:cNvSpPr>
              <p:nvPr/>
            </p:nvSpPr>
            <p:spPr bwMode="auto">
              <a:xfrm>
                <a:off x="4987704" y="997527"/>
                <a:ext cx="3715391" cy="3586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ð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0000"/>
                  </a:buClr>
                  <a:buFont typeface="Arial" charset="0"/>
                  <a:buChar char="●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fr-FR" sz="1000"/>
                  <a:t>Kroll et al., Carbon oxidation state (OSc) as a metric for describing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fr-FR" sz="1000"/>
                  <a:t>the chemistry of atmospheric organic aerosol, </a:t>
                </a:r>
                <a:r>
                  <a:rPr lang="en-US" altLang="fr-FR" sz="1000" b="1" i="1"/>
                  <a:t>Nature</a:t>
                </a:r>
                <a:r>
                  <a:rPr lang="en-US" altLang="fr-FR" sz="1000"/>
                  <a:t>, 2011</a:t>
                </a:r>
              </a:p>
            </p:txBody>
          </p:sp>
          <p:pic>
            <p:nvPicPr>
              <p:cNvPr id="7188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4553506" y="1886861"/>
                <a:ext cx="826015" cy="552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7182" name="Groupe 14"/>
            <p:cNvGrpSpPr>
              <a:grpSpLocks/>
            </p:cNvGrpSpPr>
            <p:nvPr/>
          </p:nvGrpSpPr>
          <p:grpSpPr bwMode="auto">
            <a:xfrm>
              <a:off x="5427663" y="6473825"/>
              <a:ext cx="2947987" cy="547688"/>
              <a:chOff x="106878" y="4478126"/>
              <a:chExt cx="2947949" cy="547774"/>
            </a:xfrm>
          </p:grpSpPr>
          <p:pic>
            <p:nvPicPr>
              <p:cNvPr id="7184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878" y="4478126"/>
                <a:ext cx="819397" cy="5477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ZoneTexte 9"/>
              <p:cNvSpPr txBox="1"/>
              <p:nvPr/>
            </p:nvSpPr>
            <p:spPr>
              <a:xfrm>
                <a:off x="713295" y="4560689"/>
                <a:ext cx="2341532" cy="30643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b="1" dirty="0">
                    <a:latin typeface="+mj-lt"/>
                  </a:rPr>
                  <a:t>= oxidation State of OA</a:t>
                </a:r>
              </a:p>
            </p:txBody>
          </p:sp>
        </p:grpSp>
        <p:sp>
          <p:nvSpPr>
            <p:cNvPr id="18" name="Flèche droite 17"/>
            <p:cNvSpPr/>
            <p:nvPr/>
          </p:nvSpPr>
          <p:spPr>
            <a:xfrm rot="5400000">
              <a:off x="6707188" y="2468562"/>
              <a:ext cx="522288" cy="392113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" name="Groupe 5"/>
          <p:cNvGrpSpPr>
            <a:grpSpLocks/>
          </p:cNvGrpSpPr>
          <p:nvPr/>
        </p:nvGrpSpPr>
        <p:grpSpPr bwMode="auto">
          <a:xfrm>
            <a:off x="617538" y="3309938"/>
            <a:ext cx="3810000" cy="2238375"/>
            <a:chOff x="617538" y="3309938"/>
            <a:chExt cx="3810000" cy="2238375"/>
          </a:xfrm>
        </p:grpSpPr>
        <p:sp>
          <p:nvSpPr>
            <p:cNvPr id="20" name="Flèche droite 19"/>
            <p:cNvSpPr/>
            <p:nvPr/>
          </p:nvSpPr>
          <p:spPr>
            <a:xfrm flipH="1">
              <a:off x="3905250" y="4165600"/>
              <a:ext cx="522288" cy="392113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628650" y="3309938"/>
              <a:ext cx="3159125" cy="9223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0000FF"/>
                  </a:solidFill>
                  <a:latin typeface="+mj-lt"/>
                </a:rPr>
                <a:t>1. Highly oxidized OA for 6 months of the year (from April to August)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617538" y="4625975"/>
              <a:ext cx="3159125" cy="9223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0000FF"/>
                  </a:solidFill>
                  <a:latin typeface="+mj-lt"/>
                </a:rPr>
                <a:t>2. Less oxidized OA for 3 months of the year (from November to January)</a:t>
              </a:r>
            </a:p>
          </p:txBody>
        </p:sp>
      </p:grpSp>
      <p:grpSp>
        <p:nvGrpSpPr>
          <p:cNvPr id="2" name="Groupe 1"/>
          <p:cNvGrpSpPr>
            <a:grpSpLocks/>
          </p:cNvGrpSpPr>
          <p:nvPr/>
        </p:nvGrpSpPr>
        <p:grpSpPr bwMode="auto">
          <a:xfrm>
            <a:off x="214313" y="1222375"/>
            <a:ext cx="4202112" cy="1333500"/>
            <a:chOff x="214313" y="1222375"/>
            <a:chExt cx="4202112" cy="1333500"/>
          </a:xfrm>
        </p:grpSpPr>
        <p:pic>
          <p:nvPicPr>
            <p:cNvPr id="7175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13" y="1389063"/>
              <a:ext cx="4202112" cy="1166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ZoneTexte 12"/>
            <p:cNvSpPr txBox="1"/>
            <p:nvPr/>
          </p:nvSpPr>
          <p:spPr>
            <a:xfrm>
              <a:off x="712788" y="1293813"/>
              <a:ext cx="3216275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b="1" dirty="0">
                  <a:latin typeface="+mj-lt"/>
                </a:rPr>
                <a:t>2-year ACSM observations</a:t>
              </a:r>
            </a:p>
          </p:txBody>
        </p:sp>
        <p:pic>
          <p:nvPicPr>
            <p:cNvPr id="7177" name="Image 37" descr="NO NAME:ACSM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275" y="1222375"/>
              <a:ext cx="461963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1247775"/>
            <a:ext cx="4595813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" name="Groupe 36"/>
          <p:cNvGrpSpPr>
            <a:grpSpLocks/>
          </p:cNvGrpSpPr>
          <p:nvPr/>
        </p:nvGrpSpPr>
        <p:grpSpPr bwMode="auto">
          <a:xfrm>
            <a:off x="3427413" y="1179513"/>
            <a:ext cx="1598612" cy="1922462"/>
            <a:chOff x="3290592" y="1509690"/>
            <a:chExt cx="2164687" cy="1922279"/>
          </a:xfrm>
        </p:grpSpPr>
        <p:sp>
          <p:nvSpPr>
            <p:cNvPr id="8215" name="Rectangle 37"/>
            <p:cNvSpPr>
              <a:spLocks noChangeArrowheads="1"/>
            </p:cNvSpPr>
            <p:nvPr/>
          </p:nvSpPr>
          <p:spPr bwMode="auto">
            <a:xfrm>
              <a:off x="3434869" y="1947214"/>
              <a:ext cx="1730897" cy="1484755"/>
            </a:xfrm>
            <a:prstGeom prst="rect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ð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0000"/>
                </a:buClr>
                <a:buFont typeface="Arial" charset="0"/>
                <a:buChar char="●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fr-FR" altLang="fr-FR" sz="1800"/>
            </a:p>
          </p:txBody>
        </p:sp>
        <p:sp>
          <p:nvSpPr>
            <p:cNvPr id="8216" name="ZoneTexte 38"/>
            <p:cNvSpPr txBox="1">
              <a:spLocks noChangeArrowheads="1"/>
            </p:cNvSpPr>
            <p:nvPr/>
          </p:nvSpPr>
          <p:spPr bwMode="auto">
            <a:xfrm>
              <a:off x="3290592" y="1509690"/>
              <a:ext cx="216468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ð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0000"/>
                </a:buClr>
                <a:buFont typeface="Arial" charset="0"/>
                <a:buChar char="●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3000" b="1">
                  <a:solidFill>
                    <a:srgbClr val="C00000"/>
                  </a:solidFill>
                  <a:latin typeface="Calibri" pitchFamily="34" charset="0"/>
                </a:rPr>
                <a:t>LV -OOA</a:t>
              </a:r>
            </a:p>
          </p:txBody>
        </p:sp>
      </p:grpSp>
      <p:sp>
        <p:nvSpPr>
          <p:cNvPr id="8196" name="ZoneTexte 4"/>
          <p:cNvSpPr txBox="1">
            <a:spLocks noChangeArrowheads="1"/>
          </p:cNvSpPr>
          <p:nvPr/>
        </p:nvSpPr>
        <p:spPr bwMode="auto">
          <a:xfrm>
            <a:off x="2767013" y="5287963"/>
            <a:ext cx="3719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ð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Font typeface="Arial" charset="0"/>
              <a:buChar char="●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>
                <a:latin typeface="Comic Sans MS" pitchFamily="66" charset="0"/>
              </a:rPr>
              <a:t>Triangle plot from </a:t>
            </a:r>
            <a:r>
              <a:rPr lang="fr-FR" altLang="fr-FR" sz="1400" b="1" i="1">
                <a:solidFill>
                  <a:srgbClr val="0033CC"/>
                </a:solidFill>
                <a:latin typeface="Comic Sans MS" pitchFamily="66" charset="0"/>
              </a:rPr>
              <a:t>Ng et al.</a:t>
            </a:r>
            <a:r>
              <a:rPr lang="fr-FR" altLang="fr-FR" sz="1400" b="1">
                <a:solidFill>
                  <a:srgbClr val="0033CC"/>
                </a:solidFill>
                <a:latin typeface="Comic Sans MS" pitchFamily="66" charset="0"/>
              </a:rPr>
              <a:t> (ACP, 2010)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058988" y="4997450"/>
            <a:ext cx="51847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600" b="1" dirty="0">
                <a:latin typeface="+mj-lt"/>
              </a:rPr>
              <a:t>f43 (non-</a:t>
            </a:r>
            <a:r>
              <a:rPr lang="fr-FR" sz="1600" b="1" dirty="0" err="1">
                <a:latin typeface="+mj-lt"/>
              </a:rPr>
              <a:t>acid</a:t>
            </a:r>
            <a:r>
              <a:rPr lang="fr-FR" sz="1600" b="1" dirty="0">
                <a:latin typeface="+mj-lt"/>
              </a:rPr>
              <a:t> fragment in OOA)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009993" y="1023267"/>
            <a:ext cx="430887" cy="371492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sz="1600" b="1" dirty="0">
                <a:latin typeface="+mj-lt"/>
              </a:rPr>
              <a:t>f44 (Acid fragment in OOA)</a:t>
            </a:r>
          </a:p>
        </p:txBody>
      </p:sp>
      <p:cxnSp>
        <p:nvCxnSpPr>
          <p:cNvPr id="8199" name="Connecteur droit avec flèche 22"/>
          <p:cNvCxnSpPr>
            <a:cxnSpLocks noChangeShapeType="1"/>
          </p:cNvCxnSpPr>
          <p:nvPr/>
        </p:nvCxnSpPr>
        <p:spPr bwMode="auto">
          <a:xfrm flipV="1">
            <a:off x="4170363" y="2068513"/>
            <a:ext cx="1587" cy="5461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Connecteur droit 6"/>
          <p:cNvCxnSpPr/>
          <p:nvPr/>
        </p:nvCxnSpPr>
        <p:spPr>
          <a:xfrm>
            <a:off x="3567113" y="1593850"/>
            <a:ext cx="2541587" cy="287337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3532188" y="1604963"/>
            <a:ext cx="819150" cy="29337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4137025" y="2674938"/>
            <a:ext cx="795338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4064000" y="2078038"/>
            <a:ext cx="79533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4884738" y="2495550"/>
            <a:ext cx="2185987" cy="323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rgbClr val="0000FF"/>
                </a:solidFill>
                <a:latin typeface="+mj-lt"/>
              </a:rPr>
              <a:t>Min </a:t>
            </a:r>
            <a:r>
              <a:rPr lang="en-US" sz="1500" b="1" dirty="0" err="1">
                <a:solidFill>
                  <a:srgbClr val="0000FF"/>
                </a:solidFill>
                <a:latin typeface="+mj-lt"/>
              </a:rPr>
              <a:t>OSc</a:t>
            </a:r>
            <a:r>
              <a:rPr lang="en-US" sz="1500" b="1" dirty="0">
                <a:solidFill>
                  <a:srgbClr val="0000FF"/>
                </a:solidFill>
                <a:latin typeface="+mj-lt"/>
              </a:rPr>
              <a:t> = November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4859338" y="1924050"/>
            <a:ext cx="1955800" cy="323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rgbClr val="C00000"/>
                </a:solidFill>
                <a:latin typeface="+mj-lt"/>
              </a:rPr>
              <a:t>Max </a:t>
            </a:r>
            <a:r>
              <a:rPr lang="en-US" sz="1500" b="1" dirty="0" err="1">
                <a:solidFill>
                  <a:srgbClr val="C00000"/>
                </a:solidFill>
                <a:latin typeface="+mj-lt"/>
              </a:rPr>
              <a:t>OSc</a:t>
            </a:r>
            <a:r>
              <a:rPr lang="en-US" sz="1500" b="1" dirty="0">
                <a:solidFill>
                  <a:srgbClr val="C00000"/>
                </a:solidFill>
                <a:latin typeface="+mj-lt"/>
              </a:rPr>
              <a:t> = August</a:t>
            </a:r>
          </a:p>
        </p:txBody>
      </p:sp>
      <p:cxnSp>
        <p:nvCxnSpPr>
          <p:cNvPr id="32" name="Connecteur droit 31"/>
          <p:cNvCxnSpPr/>
          <p:nvPr/>
        </p:nvCxnSpPr>
        <p:spPr>
          <a:xfrm>
            <a:off x="5418138" y="2528888"/>
            <a:ext cx="298450" cy="3175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5475288" y="1970088"/>
            <a:ext cx="298450" cy="158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2114550" y="6350"/>
            <a:ext cx="7029450" cy="773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tIns="72000" bIns="36000">
            <a:sp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Seasonal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variability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of the </a:t>
            </a: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oxidation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state of </a:t>
            </a: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Organic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Aerosols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(OA) in </a:t>
            </a: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Corsica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40" name="Groupe 39"/>
          <p:cNvGrpSpPr>
            <a:grpSpLocks/>
          </p:cNvGrpSpPr>
          <p:nvPr/>
        </p:nvGrpSpPr>
        <p:grpSpPr bwMode="auto">
          <a:xfrm>
            <a:off x="3549650" y="3143250"/>
            <a:ext cx="2070100" cy="873125"/>
            <a:chOff x="3687794" y="4197978"/>
            <a:chExt cx="2520280" cy="632224"/>
          </a:xfrm>
        </p:grpSpPr>
        <p:sp>
          <p:nvSpPr>
            <p:cNvPr id="41" name="Rectangle 40"/>
            <p:cNvSpPr/>
            <p:nvPr/>
          </p:nvSpPr>
          <p:spPr bwMode="auto">
            <a:xfrm>
              <a:off x="3687794" y="4197978"/>
              <a:ext cx="2520280" cy="632224"/>
            </a:xfrm>
            <a:prstGeom prst="rect">
              <a:avLst/>
            </a:prstGeom>
            <a:noFill/>
            <a:ln w="381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fr-FR" sz="1800"/>
            </a:p>
          </p:txBody>
        </p:sp>
        <p:sp>
          <p:nvSpPr>
            <p:cNvPr id="8214" name="ZoneTexte 41"/>
            <p:cNvSpPr txBox="1">
              <a:spLocks noChangeArrowheads="1"/>
            </p:cNvSpPr>
            <p:nvPr/>
          </p:nvSpPr>
          <p:spPr bwMode="auto">
            <a:xfrm>
              <a:off x="4088410" y="4356502"/>
              <a:ext cx="1917209" cy="401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ð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0000"/>
                </a:buClr>
                <a:buFont typeface="Arial" charset="0"/>
                <a:buChar char="●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3000" b="1">
                  <a:latin typeface="Calibri" pitchFamily="34" charset="0"/>
                </a:rPr>
                <a:t>SV-OOA</a:t>
              </a:r>
            </a:p>
          </p:txBody>
        </p:sp>
      </p:grpSp>
      <p:grpSp>
        <p:nvGrpSpPr>
          <p:cNvPr id="8210" name="Groupe 1"/>
          <p:cNvGrpSpPr>
            <a:grpSpLocks/>
          </p:cNvGrpSpPr>
          <p:nvPr/>
        </p:nvGrpSpPr>
        <p:grpSpPr bwMode="auto">
          <a:xfrm>
            <a:off x="2925763" y="5618163"/>
            <a:ext cx="3033712" cy="463550"/>
            <a:chOff x="0" y="6151563"/>
            <a:chExt cx="4727575" cy="463550"/>
          </a:xfrm>
        </p:grpSpPr>
        <p:sp>
          <p:nvSpPr>
            <p:cNvPr id="8211" name="ZoneTexte 42"/>
            <p:cNvSpPr txBox="1">
              <a:spLocks noChangeArrowheads="1"/>
            </p:cNvSpPr>
            <p:nvPr/>
          </p:nvSpPr>
          <p:spPr bwMode="auto">
            <a:xfrm>
              <a:off x="1588" y="6151563"/>
              <a:ext cx="467836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ð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0000"/>
                </a:buClr>
                <a:buFont typeface="Arial" charset="0"/>
                <a:buChar char="●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1200" b="1">
                  <a:solidFill>
                    <a:srgbClr val="C00000"/>
                  </a:solidFill>
                  <a:latin typeface="Calibri" pitchFamily="34" charset="0"/>
                </a:rPr>
                <a:t>LV –OOA : Low volatile (aged) oxidized OA</a:t>
              </a:r>
            </a:p>
          </p:txBody>
        </p:sp>
        <p:sp>
          <p:nvSpPr>
            <p:cNvPr id="8212" name="ZoneTexte 43"/>
            <p:cNvSpPr txBox="1">
              <a:spLocks noChangeArrowheads="1"/>
            </p:cNvSpPr>
            <p:nvPr/>
          </p:nvSpPr>
          <p:spPr bwMode="auto">
            <a:xfrm>
              <a:off x="0" y="6338888"/>
              <a:ext cx="47275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ð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0000"/>
                </a:buClr>
                <a:buFont typeface="Arial" charset="0"/>
                <a:buChar char="●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1200" b="1">
                  <a:latin typeface="Calibri" pitchFamily="34" charset="0"/>
                </a:rPr>
                <a:t>SV-OOA : Semi-volatile (fresh) oxidized OA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>
            <a:grpSpLocks/>
          </p:cNvGrpSpPr>
          <p:nvPr/>
        </p:nvGrpSpPr>
        <p:grpSpPr bwMode="auto">
          <a:xfrm>
            <a:off x="3500438" y="788988"/>
            <a:ext cx="6196012" cy="4673600"/>
            <a:chOff x="3500585" y="789530"/>
            <a:chExt cx="6195865" cy="4672988"/>
          </a:xfrm>
        </p:grpSpPr>
        <p:pic>
          <p:nvPicPr>
            <p:cNvPr id="922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5485" y="1179259"/>
              <a:ext cx="4405165" cy="4283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26" name="ZoneTexte 5"/>
            <p:cNvSpPr txBox="1">
              <a:spLocks noChangeArrowheads="1"/>
            </p:cNvSpPr>
            <p:nvPr/>
          </p:nvSpPr>
          <p:spPr bwMode="auto">
            <a:xfrm>
              <a:off x="4248150" y="789530"/>
              <a:ext cx="54483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ð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0000"/>
                </a:buClr>
                <a:buFont typeface="Arial" charset="0"/>
                <a:buChar char="●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2000">
                  <a:latin typeface="Comic Sans MS" pitchFamily="66" charset="0"/>
                </a:rPr>
                <a:t>Seasonal variation of HOA and OOA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1200">
                  <a:latin typeface="Comic Sans MS" pitchFamily="66" charset="0"/>
                </a:rPr>
                <a:t>(results from 15-month observations)</a:t>
              </a:r>
            </a:p>
          </p:txBody>
        </p:sp>
        <p:cxnSp>
          <p:nvCxnSpPr>
            <p:cNvPr id="7" name="Connecteur droit avec flèche 6"/>
            <p:cNvCxnSpPr/>
            <p:nvPr/>
          </p:nvCxnSpPr>
          <p:spPr>
            <a:xfrm flipV="1">
              <a:off x="3500585" y="3105389"/>
              <a:ext cx="828655" cy="63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4649788" y="5473700"/>
            <a:ext cx="4433887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ð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Font typeface="Arial" charset="0"/>
              <a:buChar char="●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>
                <a:latin typeface="Comic Sans MS" pitchFamily="66" charset="0"/>
              </a:rPr>
              <a:t>OOA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>
                <a:latin typeface="Comic Sans MS" pitchFamily="66" charset="0"/>
                <a:sym typeface="Symbol" pitchFamily="18" charset="2"/>
              </a:rPr>
              <a:t>70% of OA during winter months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>
                <a:latin typeface="Comic Sans MS" pitchFamily="66" charset="0"/>
                <a:sym typeface="Symbol" pitchFamily="18" charset="2"/>
              </a:rPr>
              <a:t>85% of OA during summer months </a:t>
            </a:r>
            <a:endParaRPr lang="fr-FR" altLang="fr-FR" sz="2000" b="1">
              <a:latin typeface="Comic Sans MS" pitchFamily="66" charset="0"/>
            </a:endParaRPr>
          </a:p>
        </p:txBody>
      </p:sp>
      <p:grpSp>
        <p:nvGrpSpPr>
          <p:cNvPr id="4" name="Groupe 3"/>
          <p:cNvGrpSpPr>
            <a:grpSpLocks/>
          </p:cNvGrpSpPr>
          <p:nvPr/>
        </p:nvGrpSpPr>
        <p:grpSpPr bwMode="auto">
          <a:xfrm>
            <a:off x="-1588" y="1062038"/>
            <a:ext cx="4178301" cy="3786187"/>
            <a:chOff x="-1324" y="1061474"/>
            <a:chExt cx="4178579" cy="3787216"/>
          </a:xfrm>
        </p:grpSpPr>
        <p:pic>
          <p:nvPicPr>
            <p:cNvPr id="92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642" y="1175834"/>
              <a:ext cx="3503613" cy="2741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23" name="ZoneTexte 4"/>
            <p:cNvSpPr txBox="1">
              <a:spLocks noChangeArrowheads="1"/>
            </p:cNvSpPr>
            <p:nvPr/>
          </p:nvSpPr>
          <p:spPr bwMode="auto">
            <a:xfrm>
              <a:off x="408679" y="1061474"/>
              <a:ext cx="331409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ð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0000"/>
                </a:buClr>
                <a:buFont typeface="Arial" charset="0"/>
                <a:buChar char="●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2000">
                  <a:latin typeface="Comic Sans MS" pitchFamily="66" charset="0"/>
                </a:rPr>
                <a:t>On a yearly average</a:t>
              </a:r>
            </a:p>
          </p:txBody>
        </p:sp>
        <p:sp>
          <p:nvSpPr>
            <p:cNvPr id="9224" name="ZoneTexte 11"/>
            <p:cNvSpPr txBox="1">
              <a:spLocks noChangeArrowheads="1"/>
            </p:cNvSpPr>
            <p:nvPr/>
          </p:nvSpPr>
          <p:spPr bwMode="auto">
            <a:xfrm>
              <a:off x="-1324" y="3679139"/>
              <a:ext cx="3916246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ð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0000"/>
                </a:buClr>
                <a:buFont typeface="Arial" charset="0"/>
                <a:buChar char="●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1400">
                  <a:latin typeface="Comic Sans MS" pitchFamily="66" charset="0"/>
                </a:rPr>
                <a:t>HOA = Hydrogen-Like Organic Aerosol 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1400">
                  <a:latin typeface="Comic Sans MS" pitchFamily="66" charset="0"/>
                </a:rPr>
                <a:t>primary –combustion- aerosols)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fr-FR" sz="1400">
                <a:latin typeface="Comic Sans MS" pitchFamily="66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1400">
                  <a:latin typeface="Comic Sans MS" pitchFamily="66" charset="0"/>
                </a:rPr>
                <a:t>OOA = Oxygen-Like Organic Aerosol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1400">
                  <a:latin typeface="Comic Sans MS" pitchFamily="66" charset="0"/>
                </a:rPr>
                <a:t>(secondary OA)</a:t>
              </a:r>
            </a:p>
          </p:txBody>
        </p:sp>
      </p:grp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2114550" y="6350"/>
            <a:ext cx="7029450" cy="773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tIns="72000" bIns="36000">
            <a:sp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Seasonal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variability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of </a:t>
            </a:r>
          </a:p>
          <a:p>
            <a:pPr algn="r"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OA sources in </a:t>
            </a: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Corsica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0" y="46228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ð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Font typeface="Arial" charset="0"/>
              <a:buChar char="●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 b="1" dirty="0">
                <a:latin typeface="Comic Sans MS" pitchFamily="66" charset="0"/>
                <a:sym typeface="Symbol" pitchFamily="18" charset="2"/>
              </a:rPr>
              <a:t> A factor 10 in the </a:t>
            </a:r>
            <a:r>
              <a:rPr lang="fr-FR" altLang="fr-FR" sz="1800" b="1" dirty="0" err="1">
                <a:latin typeface="Comic Sans MS" pitchFamily="66" charset="0"/>
                <a:sym typeface="Symbol" pitchFamily="18" charset="2"/>
              </a:rPr>
              <a:t>variability</a:t>
            </a:r>
            <a:r>
              <a:rPr lang="fr-FR" altLang="fr-FR" sz="1800" b="1" dirty="0">
                <a:latin typeface="Comic Sans MS" pitchFamily="66" charset="0"/>
                <a:sym typeface="Symbol" pitchFamily="18" charset="2"/>
              </a:rPr>
              <a:t> of OA concentrations BUT </a:t>
            </a:r>
            <a:r>
              <a:rPr lang="fr-FR" altLang="fr-FR" sz="1800" b="1" dirty="0" err="1">
                <a:latin typeface="Comic Sans MS" pitchFamily="66" charset="0"/>
                <a:sym typeface="Symbol" pitchFamily="18" charset="2"/>
              </a:rPr>
              <a:t>oxidation</a:t>
            </a:r>
            <a:r>
              <a:rPr lang="fr-FR" altLang="fr-FR" sz="1800" b="1" dirty="0">
                <a:latin typeface="Comic Sans MS" pitchFamily="66" charset="0"/>
                <a:sym typeface="Symbol" pitchFamily="18" charset="2"/>
              </a:rPr>
              <a:t> state of OA </a:t>
            </a:r>
            <a:r>
              <a:rPr lang="fr-FR" altLang="fr-FR" sz="1800" b="1" dirty="0">
                <a:latin typeface="Comic Sans MS" pitchFamily="66" charset="0"/>
              </a:rPr>
              <a:t>(f44, f43) </a:t>
            </a:r>
            <a:r>
              <a:rPr lang="fr-FR" altLang="fr-FR" sz="1800" b="1" dirty="0" err="1">
                <a:latin typeface="Comic Sans MS" pitchFamily="66" charset="0"/>
              </a:rPr>
              <a:t>remains</a:t>
            </a:r>
            <a:r>
              <a:rPr lang="fr-FR" altLang="fr-FR" sz="1800" b="1" dirty="0">
                <a:latin typeface="Comic Sans MS" pitchFamily="66" charset="0"/>
              </a:rPr>
              <a:t> </a:t>
            </a:r>
            <a:r>
              <a:rPr lang="fr-FR" altLang="fr-FR" sz="1800" b="1" dirty="0" err="1">
                <a:latin typeface="Comic Sans MS" pitchFamily="66" charset="0"/>
              </a:rPr>
              <a:t>very</a:t>
            </a:r>
            <a:r>
              <a:rPr lang="fr-FR" altLang="fr-FR" sz="1800" b="1" dirty="0">
                <a:latin typeface="Comic Sans MS" pitchFamily="66" charset="0"/>
              </a:rPr>
              <a:t> high and </a:t>
            </a:r>
            <a:r>
              <a:rPr lang="fr-FR" altLang="fr-FR" sz="1800" b="1" dirty="0" err="1">
                <a:latin typeface="Comic Sans MS" pitchFamily="66" charset="0"/>
              </a:rPr>
              <a:t>poorly</a:t>
            </a:r>
            <a:r>
              <a:rPr lang="fr-FR" altLang="fr-FR" sz="1800" b="1" dirty="0">
                <a:latin typeface="Comic Sans MS" pitchFamily="66" charset="0"/>
              </a:rPr>
              <a:t> variable (few </a:t>
            </a:r>
            <a:r>
              <a:rPr lang="fr-FR" altLang="fr-FR" sz="1800" b="1" dirty="0" err="1">
                <a:latin typeface="Comic Sans MS" pitchFamily="66" charset="0"/>
              </a:rPr>
              <a:t>percents</a:t>
            </a:r>
            <a:r>
              <a:rPr lang="fr-FR" altLang="fr-FR" sz="1800" b="1" dirty="0">
                <a:latin typeface="Comic Sans MS" pitchFamily="66" charset="0"/>
              </a:rPr>
              <a:t>)</a:t>
            </a: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2838450" y="0"/>
            <a:ext cx="6305550" cy="773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tIns="72000" bIns="36000">
            <a:sp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Oxidation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state of in </a:t>
            </a: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Corsica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</a:t>
            </a:r>
          </a:p>
          <a:p>
            <a:pPr algn="r"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Focus on the </a:t>
            </a: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Summer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2013 </a:t>
            </a: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campaign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3" name="Groupe 2"/>
          <p:cNvGrpSpPr>
            <a:grpSpLocks/>
          </p:cNvGrpSpPr>
          <p:nvPr/>
        </p:nvGrpSpPr>
        <p:grpSpPr bwMode="auto">
          <a:xfrm>
            <a:off x="136525" y="1200150"/>
            <a:ext cx="8732838" cy="3074988"/>
            <a:chOff x="136525" y="1200150"/>
            <a:chExt cx="8732838" cy="3074988"/>
          </a:xfrm>
        </p:grpSpPr>
        <p:pic>
          <p:nvPicPr>
            <p:cNvPr id="26630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25" y="1476375"/>
              <a:ext cx="4611688" cy="2798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6631" name="Groupe 1"/>
            <p:cNvGrpSpPr>
              <a:grpSpLocks/>
            </p:cNvGrpSpPr>
            <p:nvPr/>
          </p:nvGrpSpPr>
          <p:grpSpPr bwMode="auto">
            <a:xfrm>
              <a:off x="4714875" y="1255713"/>
              <a:ext cx="4154488" cy="2689225"/>
              <a:chOff x="4715220" y="1255923"/>
              <a:chExt cx="4153362" cy="2689252"/>
            </a:xfrm>
          </p:grpSpPr>
          <p:grpSp>
            <p:nvGrpSpPr>
              <p:cNvPr id="26634" name="Groupe 6"/>
              <p:cNvGrpSpPr>
                <a:grpSpLocks/>
              </p:cNvGrpSpPr>
              <p:nvPr/>
            </p:nvGrpSpPr>
            <p:grpSpPr bwMode="auto">
              <a:xfrm>
                <a:off x="5287089" y="1255923"/>
                <a:ext cx="3581493" cy="2689252"/>
                <a:chOff x="109158" y="986259"/>
                <a:chExt cx="5131584" cy="3961451"/>
              </a:xfrm>
            </p:grpSpPr>
            <p:pic>
              <p:nvPicPr>
                <p:cNvPr id="26636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9158" y="1778672"/>
                  <a:ext cx="5131584" cy="31690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6637" name="Groupe 8"/>
                <p:cNvGrpSpPr>
                  <a:grpSpLocks/>
                </p:cNvGrpSpPr>
                <p:nvPr/>
              </p:nvGrpSpPr>
              <p:grpSpPr bwMode="auto">
                <a:xfrm>
                  <a:off x="1486969" y="986259"/>
                  <a:ext cx="2457448" cy="3735866"/>
                  <a:chOff x="4236924" y="704599"/>
                  <a:chExt cx="2457448" cy="5784902"/>
                </a:xfrm>
              </p:grpSpPr>
              <p:cxnSp>
                <p:nvCxnSpPr>
                  <p:cNvPr id="12" name="Connecteur droit 11"/>
                  <p:cNvCxnSpPr/>
                  <p:nvPr/>
                </p:nvCxnSpPr>
                <p:spPr>
                  <a:xfrm>
                    <a:off x="5516626" y="1222421"/>
                    <a:ext cx="0" cy="526876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641" name="ZoneTexte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36924" y="706588"/>
                    <a:ext cx="1332830" cy="6318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lr>
                        <a:srgbClr val="FF0000"/>
                      </a:buClr>
                      <a:buFont typeface="Wingdings" pitchFamily="2" charset="2"/>
                      <a:buChar char="ð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rgbClr val="FF0000"/>
                      </a:buClr>
                      <a:buFont typeface="Arial" charset="0"/>
                      <a:buChar char="●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fr-FR" altLang="fr-FR" sz="1200" b="1">
                        <a:latin typeface="Comic Sans MS" pitchFamily="66" charset="0"/>
                      </a:rPr>
                      <a:t>ADRIMED</a:t>
                    </a:r>
                    <a:endParaRPr lang="fr-FR" altLang="fr-FR" sz="1200" b="1" baseline="-250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6642" name="ZoneTexte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44478" y="704599"/>
                    <a:ext cx="1249894" cy="6318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lr>
                        <a:srgbClr val="FF0000"/>
                      </a:buClr>
                      <a:buFont typeface="Wingdings" pitchFamily="2" charset="2"/>
                      <a:buChar char="ð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rgbClr val="FF0000"/>
                      </a:buClr>
                      <a:buFont typeface="Arial" charset="0"/>
                      <a:buChar char="●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fr-FR" altLang="fr-FR" sz="1200" b="1">
                        <a:latin typeface="Comic Sans MS" pitchFamily="66" charset="0"/>
                      </a:rPr>
                      <a:t>SAFMED</a:t>
                    </a:r>
                    <a:endParaRPr lang="fr-FR" altLang="fr-FR" sz="1200" b="1" baseline="-25000">
                      <a:latin typeface="Comic Sans MS" pitchFamily="66" charset="0"/>
                    </a:endParaRPr>
                  </a:p>
                </p:txBody>
              </p:sp>
              <p:cxnSp>
                <p:nvCxnSpPr>
                  <p:cNvPr id="15" name="Connecteur droit avec flèche 14"/>
                  <p:cNvCxnSpPr/>
                  <p:nvPr/>
                </p:nvCxnSpPr>
                <p:spPr>
                  <a:xfrm>
                    <a:off x="5550734" y="1255013"/>
                    <a:ext cx="266054" cy="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Connecteur droit avec flèche 15"/>
                  <p:cNvCxnSpPr/>
                  <p:nvPr/>
                </p:nvCxnSpPr>
                <p:spPr>
                  <a:xfrm flipH="1">
                    <a:off x="5184627" y="1255013"/>
                    <a:ext cx="268328" cy="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6638" name="ZoneTexte 9"/>
                <p:cNvSpPr txBox="1">
                  <a:spLocks noChangeArrowheads="1"/>
                </p:cNvSpPr>
                <p:nvPr/>
              </p:nvSpPr>
              <p:spPr bwMode="auto">
                <a:xfrm>
                  <a:off x="238086" y="1783888"/>
                  <a:ext cx="2581714" cy="4080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ð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Arial" charset="0"/>
                    <a:buChar char="●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fr-FR" altLang="fr-FR" sz="1200" b="1" i="1">
                      <a:latin typeface="Comic Sans MS" pitchFamily="66" charset="0"/>
                    </a:rPr>
                    <a:t>f</a:t>
                  </a:r>
                  <a:r>
                    <a:rPr lang="fr-FR" altLang="fr-FR" sz="1200" b="1" i="1" baseline="-25000">
                      <a:latin typeface="Comic Sans MS" pitchFamily="66" charset="0"/>
                    </a:rPr>
                    <a:t>44</a:t>
                  </a:r>
                  <a:r>
                    <a:rPr lang="fr-FR" altLang="fr-FR" sz="1200" b="1">
                      <a:latin typeface="Comic Sans MS" pitchFamily="66" charset="0"/>
                    </a:rPr>
                    <a:t> </a:t>
                  </a:r>
                  <a:r>
                    <a:rPr lang="fr-FR" altLang="fr-FR" sz="1200">
                      <a:latin typeface="Comic Sans MS" pitchFamily="66" charset="0"/>
                    </a:rPr>
                    <a:t>(Acid OOA)</a:t>
                  </a:r>
                  <a:endParaRPr lang="fr-FR" altLang="fr-FR" sz="1200" baseline="30000">
                    <a:latin typeface="Comic Sans MS" pitchFamily="66" charset="0"/>
                  </a:endParaRPr>
                </a:p>
              </p:txBody>
            </p:sp>
            <p:sp>
              <p:nvSpPr>
                <p:cNvPr id="26639" name="ZoneTexte 10"/>
                <p:cNvSpPr txBox="1">
                  <a:spLocks noChangeArrowheads="1"/>
                </p:cNvSpPr>
                <p:nvPr/>
              </p:nvSpPr>
              <p:spPr bwMode="auto">
                <a:xfrm>
                  <a:off x="425883" y="3226430"/>
                  <a:ext cx="2508923" cy="4080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ð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Arial" charset="0"/>
                    <a:buChar char="●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fr-FR" altLang="fr-FR" sz="1200" b="1" i="1">
                      <a:latin typeface="Comic Sans MS" pitchFamily="66" charset="0"/>
                    </a:rPr>
                    <a:t>f</a:t>
                  </a:r>
                  <a:r>
                    <a:rPr lang="fr-FR" altLang="fr-FR" sz="1200" b="1" i="1" baseline="-25000">
                      <a:latin typeface="Comic Sans MS" pitchFamily="66" charset="0"/>
                    </a:rPr>
                    <a:t>43</a:t>
                  </a:r>
                  <a:r>
                    <a:rPr lang="fr-FR" altLang="fr-FR" sz="1200" b="1">
                      <a:latin typeface="Comic Sans MS" pitchFamily="66" charset="0"/>
                    </a:rPr>
                    <a:t> </a:t>
                  </a:r>
                  <a:r>
                    <a:rPr lang="fr-FR" altLang="fr-FR" sz="1200">
                      <a:latin typeface="Comic Sans MS" pitchFamily="66" charset="0"/>
                    </a:rPr>
                    <a:t>(Non-Acid OOA)</a:t>
                  </a:r>
                  <a:endParaRPr lang="fr-FR" altLang="fr-FR" sz="1200" baseline="30000">
                    <a:latin typeface="Comic Sans MS" pitchFamily="66" charset="0"/>
                  </a:endParaRPr>
                </a:p>
              </p:txBody>
            </p:sp>
          </p:grpSp>
          <p:sp>
            <p:nvSpPr>
              <p:cNvPr id="26635" name="Flèche droite 16"/>
              <p:cNvSpPr>
                <a:spLocks noChangeArrowheads="1"/>
              </p:cNvSpPr>
              <p:nvPr/>
            </p:nvSpPr>
            <p:spPr bwMode="auto">
              <a:xfrm>
                <a:off x="4715220" y="2566931"/>
                <a:ext cx="462709" cy="253388"/>
              </a:xfrm>
              <a:prstGeom prst="rightArrow">
                <a:avLst>
                  <a:gd name="adj1" fmla="val 50000"/>
                  <a:gd name="adj2" fmla="val 49998"/>
                </a:avLst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ð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0000"/>
                  </a:buClr>
                  <a:buFont typeface="Arial" charset="0"/>
                  <a:buChar char="●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fr-FR" altLang="fr-FR" sz="1800"/>
              </a:p>
            </p:txBody>
          </p:sp>
        </p:grpSp>
        <p:pic>
          <p:nvPicPr>
            <p:cNvPr id="26632" name="Image 37" descr="NO NAME:ACSM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163" y="1651000"/>
              <a:ext cx="461962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ZoneTexte 20"/>
            <p:cNvSpPr txBox="1"/>
            <p:nvPr/>
          </p:nvSpPr>
          <p:spPr>
            <a:xfrm>
              <a:off x="307975" y="1200150"/>
              <a:ext cx="4254500" cy="6461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latin typeface="+mj-lt"/>
                </a:rPr>
                <a:t>Aerosol chemical composition in PM</a:t>
              </a:r>
              <a:r>
                <a:rPr lang="en-US" sz="1800" b="1" baseline="-25000" dirty="0">
                  <a:latin typeface="+mj-lt"/>
                </a:rPr>
                <a:t>1</a:t>
              </a:r>
            </a:p>
            <a:p>
              <a:pPr algn="ctr">
                <a:defRPr/>
              </a:pPr>
              <a:r>
                <a:rPr lang="en-US" sz="1800" b="1" dirty="0">
                  <a:latin typeface="+mj-lt"/>
                </a:rPr>
                <a:t>determined by the ACSM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934497"/>
            <a:ext cx="9063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Century Gothic" panose="020B0502020202020204" pitchFamily="34" charset="0"/>
              </a:rPr>
              <a:t>POLTRACK</a:t>
            </a:r>
            <a:r>
              <a:rPr lang="fr-FR" sz="1400" dirty="0" smtClean="0">
                <a:latin typeface="Century Gothic" panose="020B0502020202020204" pitchFamily="34" charset="0"/>
              </a:rPr>
              <a:t> </a:t>
            </a:r>
            <a:r>
              <a:rPr lang="fr-FR" sz="1200" dirty="0" smtClean="0">
                <a:latin typeface="Century Gothic" panose="020B0502020202020204" pitchFamily="34" charset="0"/>
              </a:rPr>
              <a:t>V1.0.2 beta </a:t>
            </a:r>
            <a:r>
              <a:rPr lang="fr-FR" sz="1200" b="1" dirty="0" smtClean="0">
                <a:latin typeface="Century Gothic" panose="020B0502020202020204" pitchFamily="34" charset="0"/>
              </a:rPr>
              <a:t>Quick Source mapper</a:t>
            </a:r>
          </a:p>
          <a:p>
            <a:r>
              <a:rPr lang="fr-FR" sz="1200" dirty="0" smtClean="0">
                <a:latin typeface="Century Gothic" panose="020B0502020202020204" pitchFamily="34" charset="0"/>
              </a:rPr>
              <a:t>Date: 05/06-05/08/2013 / </a:t>
            </a:r>
            <a:r>
              <a:rPr lang="fr-FR" sz="1200" dirty="0" err="1" smtClean="0">
                <a:latin typeface="Century Gothic" panose="020B0502020202020204" pitchFamily="34" charset="0"/>
              </a:rPr>
              <a:t>Hourly</a:t>
            </a:r>
            <a:r>
              <a:rPr lang="fr-FR" sz="1200" dirty="0" smtClean="0">
                <a:latin typeface="Century Gothic" panose="020B0502020202020204" pitchFamily="34" charset="0"/>
              </a:rPr>
              <a:t> </a:t>
            </a:r>
            <a:r>
              <a:rPr lang="fr-FR" sz="1200" dirty="0" err="1" smtClean="0">
                <a:latin typeface="Century Gothic" panose="020B0502020202020204" pitchFamily="34" charset="0"/>
              </a:rPr>
              <a:t>mean</a:t>
            </a:r>
            <a:r>
              <a:rPr lang="fr-FR" sz="1200" dirty="0" smtClean="0">
                <a:latin typeface="Century Gothic" panose="020B0502020202020204" pitchFamily="34" charset="0"/>
              </a:rPr>
              <a:t> data / </a:t>
            </a:r>
            <a:r>
              <a:rPr lang="fr-FR" sz="1200" dirty="0" err="1" smtClean="0">
                <a:latin typeface="Century Gothic" panose="020B0502020202020204" pitchFamily="34" charset="0"/>
              </a:rPr>
              <a:t>Hysplit</a:t>
            </a:r>
            <a:r>
              <a:rPr lang="fr-FR" sz="1200" dirty="0" smtClean="0">
                <a:latin typeface="Century Gothic" panose="020B0502020202020204" pitchFamily="34" charset="0"/>
              </a:rPr>
              <a:t> – GDAS data</a:t>
            </a:r>
          </a:p>
          <a:p>
            <a:r>
              <a:rPr lang="fr-FR" sz="1200" dirty="0" err="1" smtClean="0">
                <a:latin typeface="Century Gothic" panose="020B0502020202020204" pitchFamily="34" charset="0"/>
              </a:rPr>
              <a:t>Restricting</a:t>
            </a:r>
            <a:r>
              <a:rPr lang="fr-FR" sz="1200" dirty="0" smtClean="0">
                <a:latin typeface="Century Gothic" panose="020B0502020202020204" pitchFamily="34" charset="0"/>
              </a:rPr>
              <a:t> data to air masses </a:t>
            </a:r>
            <a:r>
              <a:rPr lang="fr-FR" sz="1200" dirty="0" err="1" smtClean="0">
                <a:latin typeface="Century Gothic" panose="020B0502020202020204" pitchFamily="34" charset="0"/>
              </a:rPr>
              <a:t>lower</a:t>
            </a:r>
            <a:r>
              <a:rPr lang="fr-FR" sz="1200" dirty="0" smtClean="0">
                <a:latin typeface="Century Gothic" panose="020B0502020202020204" pitchFamily="34" charset="0"/>
              </a:rPr>
              <a:t> </a:t>
            </a:r>
            <a:r>
              <a:rPr lang="fr-FR" sz="1200" dirty="0" err="1" smtClean="0">
                <a:latin typeface="Century Gothic" panose="020B0502020202020204" pitchFamily="34" charset="0"/>
              </a:rPr>
              <a:t>than</a:t>
            </a:r>
            <a:r>
              <a:rPr lang="fr-FR" sz="1200" dirty="0" smtClean="0">
                <a:latin typeface="Century Gothic" panose="020B0502020202020204" pitchFamily="34" charset="0"/>
              </a:rPr>
              <a:t> 1000m / </a:t>
            </a:r>
            <a:r>
              <a:rPr lang="fr-FR" sz="1200" dirty="0" err="1" smtClean="0">
                <a:latin typeface="Century Gothic" panose="020B0502020202020204" pitchFamily="34" charset="0"/>
              </a:rPr>
              <a:t>Reject</a:t>
            </a:r>
            <a:r>
              <a:rPr lang="fr-FR" sz="1200" dirty="0" smtClean="0">
                <a:latin typeface="Century Gothic" panose="020B0502020202020204" pitchFamily="34" charset="0"/>
              </a:rPr>
              <a:t> </a:t>
            </a:r>
            <a:r>
              <a:rPr lang="fr-FR" sz="1200" dirty="0" err="1" smtClean="0">
                <a:latin typeface="Century Gothic" panose="020B0502020202020204" pitchFamily="34" charset="0"/>
              </a:rPr>
              <a:t>backtrajectories</a:t>
            </a:r>
            <a:r>
              <a:rPr lang="fr-FR" sz="1200" dirty="0" smtClean="0">
                <a:latin typeface="Century Gothic" panose="020B0502020202020204" pitchFamily="34" charset="0"/>
              </a:rPr>
              <a:t>: </a:t>
            </a:r>
            <a:r>
              <a:rPr lang="fr-FR" sz="1200" dirty="0" err="1" smtClean="0">
                <a:latin typeface="Century Gothic" panose="020B0502020202020204" pitchFamily="34" charset="0"/>
              </a:rPr>
              <a:t>less</a:t>
            </a:r>
            <a:r>
              <a:rPr lang="fr-FR" sz="1200" dirty="0" smtClean="0">
                <a:latin typeface="Century Gothic" panose="020B0502020202020204" pitchFamily="34" charset="0"/>
              </a:rPr>
              <a:t> 2 per 0.1°x0.1° </a:t>
            </a:r>
            <a:r>
              <a:rPr lang="fr-FR" sz="1200" dirty="0" err="1" smtClean="0">
                <a:latin typeface="Century Gothic" panose="020B0502020202020204" pitchFamily="34" charset="0"/>
              </a:rPr>
              <a:t>grid</a:t>
            </a:r>
            <a:r>
              <a:rPr lang="fr-FR" sz="1200" dirty="0" smtClean="0">
                <a:latin typeface="Century Gothic" panose="020B0502020202020204" pitchFamily="34" charset="0"/>
              </a:rPr>
              <a:t> </a:t>
            </a:r>
            <a:r>
              <a:rPr lang="fr-FR" sz="1200" dirty="0" err="1" smtClean="0">
                <a:latin typeface="Century Gothic" panose="020B0502020202020204" pitchFamily="34" charset="0"/>
              </a:rPr>
              <a:t>cell</a:t>
            </a:r>
            <a:endParaRPr lang="fr-FR" sz="1200" dirty="0" smtClean="0">
              <a:latin typeface="Century Gothic" panose="020B0502020202020204" pitchFamily="34" charset="0"/>
            </a:endParaRPr>
          </a:p>
          <a:p>
            <a:r>
              <a:rPr lang="fr-FR" sz="1200" dirty="0" err="1" smtClean="0">
                <a:latin typeface="Century Gothic" panose="020B0502020202020204" pitchFamily="34" charset="0"/>
              </a:rPr>
              <a:t>Smoothing</a:t>
            </a:r>
            <a:r>
              <a:rPr lang="fr-FR" sz="1200" dirty="0" smtClean="0">
                <a:latin typeface="Century Gothic" panose="020B0502020202020204" pitchFamily="34" charset="0"/>
              </a:rPr>
              <a:t> </a:t>
            </a:r>
            <a:r>
              <a:rPr lang="fr-FR" sz="1200" dirty="0" err="1" smtClean="0">
                <a:latin typeface="Century Gothic" panose="020B0502020202020204" pitchFamily="34" charset="0"/>
              </a:rPr>
              <a:t>Kernel-Gaussian</a:t>
            </a:r>
            <a:r>
              <a:rPr lang="fr-FR" sz="1200" dirty="0" smtClean="0">
                <a:latin typeface="Century Gothic" panose="020B0502020202020204" pitchFamily="34" charset="0"/>
              </a:rPr>
              <a:t> </a:t>
            </a:r>
            <a:r>
              <a:rPr lang="fr-FR" sz="1200" dirty="0" err="1" smtClean="0">
                <a:latin typeface="Century Gothic" panose="020B0502020202020204" pitchFamily="34" charset="0"/>
              </a:rPr>
              <a:t>function</a:t>
            </a:r>
            <a:r>
              <a:rPr lang="fr-FR" sz="1200" dirty="0" smtClean="0">
                <a:latin typeface="Century Gothic" panose="020B0502020202020204" pitchFamily="34" charset="0"/>
              </a:rPr>
              <a:t>: 5</a:t>
            </a:r>
            <a:endParaRPr lang="fr-FR" sz="1200" dirty="0">
              <a:latin typeface="Century Gothic" panose="020B0502020202020204" pitchFamily="34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-68137" y="1942703"/>
            <a:ext cx="3497623" cy="3378480"/>
            <a:chOff x="-68137" y="1942703"/>
            <a:chExt cx="3497623" cy="3378480"/>
          </a:xfrm>
        </p:grpSpPr>
        <p:pic>
          <p:nvPicPr>
            <p:cNvPr id="5" name="Picture 4" descr="C:\Poltrack\data sample\output\CAP CORSE_occ_05062013_05082013_max5.000000_concentration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77579"/>
              <a:ext cx="3429486" cy="3024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>
              <a:off x="-68137" y="4982629"/>
              <a:ext cx="28552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err="1" smtClean="0">
                  <a:latin typeface="Century Gothic" panose="020B0502020202020204" pitchFamily="34" charset="0"/>
                </a:rPr>
                <a:t>Scale</a:t>
              </a:r>
              <a:r>
                <a:rPr lang="fr-FR" sz="1600" b="1" dirty="0" smtClean="0">
                  <a:latin typeface="Century Gothic" panose="020B0502020202020204" pitchFamily="34" charset="0"/>
                </a:rPr>
                <a:t> Nb Occurrence 0 – 5</a:t>
              </a:r>
              <a:endParaRPr lang="fr-FR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30628" y="1942703"/>
              <a:ext cx="26949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>
                  <a:solidFill>
                    <a:schemeClr val="bg1"/>
                  </a:solidFill>
                </a:rPr>
                <a:t>Occurrence of air masses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2847050" y="1920930"/>
            <a:ext cx="3429486" cy="3389368"/>
            <a:chOff x="2847050" y="1920930"/>
            <a:chExt cx="3429486" cy="3389368"/>
          </a:xfrm>
        </p:grpSpPr>
        <p:sp>
          <p:nvSpPr>
            <p:cNvPr id="3" name="ZoneTexte 2"/>
            <p:cNvSpPr txBox="1"/>
            <p:nvPr/>
          </p:nvSpPr>
          <p:spPr>
            <a:xfrm>
              <a:off x="3292493" y="4971744"/>
              <a:ext cx="26003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err="1" smtClean="0">
                  <a:latin typeface="Century Gothic" panose="020B0502020202020204" pitchFamily="34" charset="0"/>
                </a:rPr>
                <a:t>Scale</a:t>
              </a:r>
              <a:r>
                <a:rPr lang="fr-FR" sz="1600" b="1" dirty="0" smtClean="0">
                  <a:latin typeface="Century Gothic" panose="020B0502020202020204" pitchFamily="34" charset="0"/>
                </a:rPr>
                <a:t> [OM] = 0 - 5µg/m</a:t>
              </a:r>
              <a:r>
                <a:rPr lang="fr-FR" sz="1600" b="1" baseline="30000" dirty="0" smtClean="0">
                  <a:latin typeface="Century Gothic" panose="020B0502020202020204" pitchFamily="34" charset="0"/>
                </a:rPr>
                <a:t>3</a:t>
              </a:r>
              <a:endParaRPr lang="fr-FR" sz="1600" b="1" baseline="30000" dirty="0">
                <a:latin typeface="Century Gothic" panose="020B0502020202020204" pitchFamily="34" charset="0"/>
              </a:endParaRPr>
            </a:p>
          </p:txBody>
        </p:sp>
        <p:pic>
          <p:nvPicPr>
            <p:cNvPr id="6" name="Picture 2" descr="C:\Poltrack\data sample\output\CAP CORSE_Org_01062013_05082013_max5.000000_concentration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7050" y="1975133"/>
              <a:ext cx="3429486" cy="3024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ZoneTexte 10"/>
            <p:cNvSpPr txBox="1"/>
            <p:nvPr/>
          </p:nvSpPr>
          <p:spPr>
            <a:xfrm>
              <a:off x="3113315" y="1920930"/>
              <a:ext cx="26168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 err="1" smtClean="0">
                  <a:solidFill>
                    <a:schemeClr val="bg1"/>
                  </a:solidFill>
                </a:rPr>
                <a:t>Organic</a:t>
              </a:r>
              <a:r>
                <a:rPr lang="fr-FR" sz="1600" b="1" dirty="0" smtClean="0">
                  <a:solidFill>
                    <a:schemeClr val="bg1"/>
                  </a:solidFill>
                </a:rPr>
                <a:t> </a:t>
              </a:r>
              <a:r>
                <a:rPr lang="fr-FR" sz="1600" b="1" dirty="0" err="1" smtClean="0">
                  <a:solidFill>
                    <a:schemeClr val="bg1"/>
                  </a:solidFill>
                </a:rPr>
                <a:t>Aerosol</a:t>
              </a:r>
              <a:r>
                <a:rPr lang="fr-FR" sz="1600" b="1" dirty="0" smtClean="0">
                  <a:solidFill>
                    <a:schemeClr val="bg1"/>
                  </a:solidFill>
                </a:rPr>
                <a:t> sources</a:t>
              </a:r>
            </a:p>
            <a:p>
              <a:pPr algn="ctr"/>
              <a:r>
                <a:rPr lang="fr-FR" sz="1600" b="1" dirty="0" smtClean="0">
                  <a:solidFill>
                    <a:schemeClr val="bg1"/>
                  </a:solidFill>
                </a:rPr>
                <a:t>([OA])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838450" y="0"/>
            <a:ext cx="6305550" cy="773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tIns="72000" bIns="36000">
            <a:sp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Oxidation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state of in </a:t>
            </a: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Corsica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</a:t>
            </a:r>
          </a:p>
          <a:p>
            <a:pPr algn="r"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Focus on the </a:t>
            </a: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Summer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2013 </a:t>
            </a: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campaign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4059534" y="3225521"/>
            <a:ext cx="1436914" cy="100483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6352233" y="3888713"/>
            <a:ext cx="782097" cy="67491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1" name="Groupe 20"/>
          <p:cNvGrpSpPr/>
          <p:nvPr/>
        </p:nvGrpSpPr>
        <p:grpSpPr>
          <a:xfrm>
            <a:off x="5677319" y="1921767"/>
            <a:ext cx="3470526" cy="3367597"/>
            <a:chOff x="5677319" y="1931815"/>
            <a:chExt cx="3470526" cy="3367597"/>
          </a:xfrm>
        </p:grpSpPr>
        <p:sp>
          <p:nvSpPr>
            <p:cNvPr id="8" name="ZoneTexte 7"/>
            <p:cNvSpPr txBox="1"/>
            <p:nvPr/>
          </p:nvSpPr>
          <p:spPr>
            <a:xfrm>
              <a:off x="6604815" y="4960858"/>
              <a:ext cx="17171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err="1" smtClean="0">
                  <a:latin typeface="Century Gothic" panose="020B0502020202020204" pitchFamily="34" charset="0"/>
                </a:rPr>
                <a:t>Scale</a:t>
              </a:r>
              <a:r>
                <a:rPr lang="fr-FR" sz="1600" b="1" dirty="0" smtClean="0">
                  <a:latin typeface="Century Gothic" panose="020B0502020202020204" pitchFamily="34" charset="0"/>
                </a:rPr>
                <a:t> </a:t>
              </a:r>
              <a:r>
                <a:rPr lang="fr-FR" sz="1600" b="1" dirty="0" err="1" smtClean="0">
                  <a:latin typeface="Century Gothic" panose="020B0502020202020204" pitchFamily="34" charset="0"/>
                </a:rPr>
                <a:t>OSc</a:t>
              </a:r>
              <a:r>
                <a:rPr lang="fr-FR" sz="1600" b="1" dirty="0" smtClean="0">
                  <a:latin typeface="Century Gothic" panose="020B0502020202020204" pitchFamily="34" charset="0"/>
                </a:rPr>
                <a:t> 0 – 1</a:t>
              </a:r>
              <a:endParaRPr lang="fr-FR" sz="1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36866" name="Picture 2" descr="C:\Poltrack\data sample\output\CAP CORSE_OSc_05062013_05082013_max1.000000_concentration.b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7319" y="1987568"/>
              <a:ext cx="3466681" cy="3027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ZoneTexte 11"/>
            <p:cNvSpPr txBox="1"/>
            <p:nvPr/>
          </p:nvSpPr>
          <p:spPr>
            <a:xfrm>
              <a:off x="5867395" y="1931815"/>
              <a:ext cx="32804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 err="1" smtClean="0">
                  <a:solidFill>
                    <a:schemeClr val="bg1"/>
                  </a:solidFill>
                </a:rPr>
                <a:t>Organic</a:t>
              </a:r>
              <a:r>
                <a:rPr lang="fr-FR" sz="1600" b="1" dirty="0" smtClean="0">
                  <a:solidFill>
                    <a:schemeClr val="bg1"/>
                  </a:solidFill>
                </a:rPr>
                <a:t> </a:t>
              </a:r>
              <a:r>
                <a:rPr lang="fr-FR" sz="1600" b="1" dirty="0" err="1" smtClean="0">
                  <a:solidFill>
                    <a:schemeClr val="bg1"/>
                  </a:solidFill>
                </a:rPr>
                <a:t>Aerosol</a:t>
              </a:r>
              <a:r>
                <a:rPr lang="fr-FR" sz="1600" b="1" dirty="0" smtClean="0">
                  <a:solidFill>
                    <a:schemeClr val="bg1"/>
                  </a:solidFill>
                </a:rPr>
                <a:t> </a:t>
              </a:r>
              <a:r>
                <a:rPr lang="fr-FR" sz="1600" b="1" dirty="0" err="1" smtClean="0">
                  <a:solidFill>
                    <a:schemeClr val="bg1"/>
                  </a:solidFill>
                </a:rPr>
                <a:t>oxidation</a:t>
              </a:r>
              <a:r>
                <a:rPr lang="fr-FR" sz="1600" b="1" dirty="0" smtClean="0">
                  <a:solidFill>
                    <a:schemeClr val="bg1"/>
                  </a:solidFill>
                </a:rPr>
                <a:t> state</a:t>
              </a:r>
            </a:p>
            <a:p>
              <a:pPr algn="ctr"/>
              <a:r>
                <a:rPr lang="fr-FR" sz="1600" b="1" dirty="0" smtClean="0">
                  <a:solidFill>
                    <a:schemeClr val="bg1"/>
                  </a:solidFill>
                </a:rPr>
                <a:t>(</a:t>
              </a:r>
              <a:r>
                <a:rPr lang="fr-FR" sz="1600" b="1" dirty="0" err="1" smtClean="0">
                  <a:solidFill>
                    <a:schemeClr val="bg1"/>
                  </a:solidFill>
                </a:rPr>
                <a:t>OSc</a:t>
              </a:r>
              <a:r>
                <a:rPr lang="fr-FR" sz="1600" b="1" dirty="0" smtClean="0">
                  <a:solidFill>
                    <a:schemeClr val="bg1"/>
                  </a:solidFill>
                </a:rPr>
                <a:t>) 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Ellipse 16"/>
          <p:cNvSpPr/>
          <p:nvPr/>
        </p:nvSpPr>
        <p:spPr>
          <a:xfrm>
            <a:off x="6231653" y="3759759"/>
            <a:ext cx="1436914" cy="100483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0" y="5316137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ð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Font typeface="Arial" charset="0"/>
              <a:buChar char="●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 b="1" dirty="0">
                <a:latin typeface="Comic Sans MS" pitchFamily="66" charset="0"/>
                <a:sym typeface="Symbol" pitchFamily="18" charset="2"/>
              </a:rPr>
              <a:t> </a:t>
            </a:r>
            <a:r>
              <a:rPr lang="fr-FR" altLang="fr-FR" sz="1800" b="1" dirty="0" smtClean="0">
                <a:latin typeface="Comic Sans MS" pitchFamily="66" charset="0"/>
                <a:sym typeface="Symbol" pitchFamily="18" charset="2"/>
              </a:rPr>
              <a:t>The </a:t>
            </a:r>
            <a:r>
              <a:rPr lang="fr-FR" altLang="fr-FR" sz="1800" b="1" dirty="0" err="1" smtClean="0">
                <a:latin typeface="Comic Sans MS" pitchFamily="66" charset="0"/>
                <a:sym typeface="Symbol" pitchFamily="18" charset="2"/>
              </a:rPr>
              <a:t>largest</a:t>
            </a:r>
            <a:r>
              <a:rPr lang="fr-FR" altLang="fr-FR" sz="1800" b="1" dirty="0" smtClean="0">
                <a:latin typeface="Comic Sans MS" pitchFamily="66" charset="0"/>
                <a:sym typeface="Symbol" pitchFamily="18" charset="2"/>
              </a:rPr>
              <a:t> </a:t>
            </a:r>
            <a:r>
              <a:rPr lang="fr-FR" altLang="fr-FR" sz="1800" b="1" dirty="0" err="1" smtClean="0">
                <a:latin typeface="Comic Sans MS" pitchFamily="66" charset="0"/>
                <a:sym typeface="Symbol" pitchFamily="18" charset="2"/>
              </a:rPr>
              <a:t>emitting</a:t>
            </a:r>
            <a:r>
              <a:rPr lang="fr-FR" altLang="fr-FR" sz="1800" b="1" dirty="0" smtClean="0">
                <a:latin typeface="Comic Sans MS" pitchFamily="66" charset="0"/>
                <a:sym typeface="Symbol" pitchFamily="18" charset="2"/>
              </a:rPr>
              <a:t> OA </a:t>
            </a:r>
            <a:r>
              <a:rPr lang="fr-FR" altLang="fr-FR" sz="1800" b="1" dirty="0" err="1" smtClean="0">
                <a:latin typeface="Comic Sans MS" pitchFamily="66" charset="0"/>
                <a:sym typeface="Symbol" pitchFamily="18" charset="2"/>
              </a:rPr>
              <a:t>region</a:t>
            </a:r>
            <a:r>
              <a:rPr lang="fr-FR" altLang="fr-FR" sz="1800" b="1" dirty="0" smtClean="0">
                <a:latin typeface="Comic Sans MS" pitchFamily="66" charset="0"/>
                <a:sym typeface="Symbol" pitchFamily="18" charset="2"/>
              </a:rPr>
              <a:t> </a:t>
            </a:r>
            <a:r>
              <a:rPr lang="fr-FR" altLang="fr-FR" sz="1800" b="1" dirty="0" err="1" smtClean="0">
                <a:latin typeface="Comic Sans MS" pitchFamily="66" charset="0"/>
                <a:sym typeface="Symbol" pitchFamily="18" charset="2"/>
              </a:rPr>
              <a:t>influencing</a:t>
            </a:r>
            <a:r>
              <a:rPr lang="fr-FR" altLang="fr-FR" sz="1800" b="1" dirty="0" smtClean="0">
                <a:latin typeface="Comic Sans MS" pitchFamily="66" charset="0"/>
                <a:sym typeface="Symbol" pitchFamily="18" charset="2"/>
              </a:rPr>
              <a:t> Cape </a:t>
            </a:r>
            <a:r>
              <a:rPr lang="fr-FR" altLang="fr-FR" sz="1800" b="1" dirty="0" err="1" smtClean="0">
                <a:latin typeface="Comic Sans MS" pitchFamily="66" charset="0"/>
                <a:sym typeface="Symbol" pitchFamily="18" charset="2"/>
              </a:rPr>
              <a:t>Corsica</a:t>
            </a:r>
            <a:r>
              <a:rPr lang="fr-FR" altLang="fr-FR" sz="1800" b="1" dirty="0" smtClean="0">
                <a:latin typeface="Comic Sans MS" pitchFamily="66" charset="0"/>
                <a:sym typeface="Symbol" pitchFamily="18" charset="2"/>
              </a:rPr>
              <a:t> </a:t>
            </a:r>
            <a:r>
              <a:rPr lang="fr-FR" altLang="fr-FR" sz="1800" b="1" dirty="0" err="1" smtClean="0">
                <a:latin typeface="Comic Sans MS" pitchFamily="66" charset="0"/>
                <a:sym typeface="Symbol" pitchFamily="18" charset="2"/>
              </a:rPr>
              <a:t>during</a:t>
            </a:r>
            <a:r>
              <a:rPr lang="fr-FR" altLang="fr-FR" sz="1800" b="1" dirty="0" smtClean="0">
                <a:latin typeface="Comic Sans MS" pitchFamily="66" charset="0"/>
                <a:sym typeface="Symbol" pitchFamily="18" charset="2"/>
              </a:rPr>
              <a:t> </a:t>
            </a:r>
            <a:r>
              <a:rPr lang="fr-FR" altLang="fr-FR" sz="1800" b="1" dirty="0" err="1" smtClean="0">
                <a:latin typeface="Comic Sans MS" pitchFamily="66" charset="0"/>
                <a:sym typeface="Symbol" pitchFamily="18" charset="2"/>
              </a:rPr>
              <a:t>summer</a:t>
            </a:r>
            <a:r>
              <a:rPr lang="fr-FR" altLang="fr-FR" sz="1800" b="1" dirty="0" smtClean="0">
                <a:latin typeface="Comic Sans MS" pitchFamily="66" charset="0"/>
                <a:sym typeface="Symbol" pitchFamily="18" charset="2"/>
              </a:rPr>
              <a:t> 2013 are </a:t>
            </a:r>
            <a:r>
              <a:rPr lang="fr-FR" altLang="fr-FR" sz="1800" b="1" u="sng" dirty="0" smtClean="0">
                <a:latin typeface="Comic Sans MS" pitchFamily="66" charset="0"/>
                <a:sym typeface="Symbol" pitchFamily="18" charset="2"/>
              </a:rPr>
              <a:t>continental</a:t>
            </a:r>
            <a:r>
              <a:rPr lang="fr-FR" altLang="fr-FR" sz="1800" b="1" dirty="0" smtClean="0">
                <a:latin typeface="Comic Sans MS" pitchFamily="66" charset="0"/>
                <a:sym typeface="Symbol" pitchFamily="18" charset="2"/>
              </a:rPr>
              <a:t> </a:t>
            </a:r>
            <a:r>
              <a:rPr lang="fr-FR" altLang="fr-FR" sz="1800" b="1" dirty="0" err="1" smtClean="0">
                <a:latin typeface="Comic Sans MS" pitchFamily="66" charset="0"/>
                <a:sym typeface="Symbol" pitchFamily="18" charset="2"/>
              </a:rPr>
              <a:t>originating</a:t>
            </a:r>
            <a:r>
              <a:rPr lang="fr-FR" altLang="fr-FR" sz="1800" b="1" dirty="0" smtClean="0">
                <a:latin typeface="Comic Sans MS" pitchFamily="66" charset="0"/>
                <a:sym typeface="Symbol" pitchFamily="18" charset="2"/>
              </a:rPr>
              <a:t> </a:t>
            </a:r>
            <a:r>
              <a:rPr lang="fr-FR" altLang="fr-FR" sz="1800" b="1" dirty="0" err="1" smtClean="0">
                <a:latin typeface="Comic Sans MS" pitchFamily="66" charset="0"/>
                <a:sym typeface="Symbol" pitchFamily="18" charset="2"/>
              </a:rPr>
              <a:t>from</a:t>
            </a:r>
            <a:r>
              <a:rPr lang="fr-FR" altLang="fr-FR" sz="1800" b="1" dirty="0" smtClean="0">
                <a:latin typeface="Comic Sans MS" pitchFamily="66" charset="0"/>
                <a:sym typeface="Symbol" pitchFamily="18" charset="2"/>
              </a:rPr>
              <a:t> </a:t>
            </a:r>
            <a:r>
              <a:rPr lang="fr-FR" altLang="fr-FR" sz="1800" b="1" dirty="0" err="1" smtClean="0">
                <a:latin typeface="Comic Sans MS" pitchFamily="66" charset="0"/>
                <a:sym typeface="Symbol" pitchFamily="18" charset="2"/>
              </a:rPr>
              <a:t>Italy</a:t>
            </a:r>
            <a:r>
              <a:rPr lang="fr-FR" altLang="fr-FR" sz="1800" b="1" dirty="0" smtClean="0">
                <a:latin typeface="Comic Sans MS" pitchFamily="66" charset="0"/>
                <a:sym typeface="Symbol" pitchFamily="18" charset="2"/>
              </a:rPr>
              <a:t> and Central/</a:t>
            </a:r>
            <a:r>
              <a:rPr lang="fr-FR" altLang="fr-FR" sz="1800" b="1" dirty="0" err="1" smtClean="0">
                <a:latin typeface="Comic Sans MS" pitchFamily="66" charset="0"/>
                <a:sym typeface="Symbol" pitchFamily="18" charset="2"/>
              </a:rPr>
              <a:t>Eastern</a:t>
            </a:r>
            <a:r>
              <a:rPr lang="fr-FR" altLang="fr-FR" sz="1800" b="1" dirty="0" smtClean="0">
                <a:latin typeface="Comic Sans MS" pitchFamily="66" charset="0"/>
                <a:sym typeface="Symbol" pitchFamily="18" charset="2"/>
              </a:rPr>
              <a:t> Europe</a:t>
            </a:r>
            <a:endParaRPr lang="fr-FR" altLang="fr-FR" sz="1800" b="1" dirty="0">
              <a:latin typeface="Comic Sans MS" pitchFamily="66" charset="0"/>
            </a:endParaRPr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0" y="6211669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ð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Font typeface="Arial" charset="0"/>
              <a:buChar char="●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 b="1" dirty="0">
                <a:latin typeface="Comic Sans MS" pitchFamily="66" charset="0"/>
                <a:sym typeface="Symbol" pitchFamily="18" charset="2"/>
              </a:rPr>
              <a:t> </a:t>
            </a:r>
            <a:r>
              <a:rPr lang="fr-FR" altLang="fr-FR" sz="1800" b="1" dirty="0" smtClean="0">
                <a:latin typeface="Comic Sans MS" pitchFamily="66" charset="0"/>
                <a:sym typeface="Symbol" pitchFamily="18" charset="2"/>
              </a:rPr>
              <a:t>The </a:t>
            </a:r>
            <a:r>
              <a:rPr lang="fr-FR" altLang="fr-FR" sz="1800" b="1" dirty="0" err="1" smtClean="0">
                <a:latin typeface="Comic Sans MS" pitchFamily="66" charset="0"/>
                <a:sym typeface="Symbol" pitchFamily="18" charset="2"/>
              </a:rPr>
              <a:t>most</a:t>
            </a:r>
            <a:r>
              <a:rPr lang="fr-FR" altLang="fr-FR" sz="1800" b="1" dirty="0" smtClean="0">
                <a:latin typeface="Comic Sans MS" pitchFamily="66" charset="0"/>
                <a:sym typeface="Symbol" pitchFamily="18" charset="2"/>
              </a:rPr>
              <a:t> </a:t>
            </a:r>
            <a:r>
              <a:rPr lang="fr-FR" altLang="fr-FR" sz="1800" b="1" dirty="0" err="1" smtClean="0">
                <a:latin typeface="Comic Sans MS" pitchFamily="66" charset="0"/>
                <a:sym typeface="Symbol" pitchFamily="18" charset="2"/>
              </a:rPr>
              <a:t>oxidized</a:t>
            </a:r>
            <a:r>
              <a:rPr lang="fr-FR" altLang="fr-FR" sz="1800" b="1" dirty="0" smtClean="0">
                <a:latin typeface="Comic Sans MS" pitchFamily="66" charset="0"/>
                <a:sym typeface="Symbol" pitchFamily="18" charset="2"/>
              </a:rPr>
              <a:t> OA are </a:t>
            </a:r>
            <a:r>
              <a:rPr lang="fr-FR" altLang="fr-FR" sz="1800" b="1" dirty="0" err="1" smtClean="0">
                <a:latin typeface="Comic Sans MS" pitchFamily="66" charset="0"/>
                <a:sym typeface="Symbol" pitchFamily="18" charset="2"/>
              </a:rPr>
              <a:t>found</a:t>
            </a:r>
            <a:r>
              <a:rPr lang="fr-FR" altLang="fr-FR" sz="1800" b="1" dirty="0" smtClean="0">
                <a:latin typeface="Comic Sans MS" pitchFamily="66" charset="0"/>
                <a:sym typeface="Symbol" pitchFamily="18" charset="2"/>
              </a:rPr>
              <a:t> for </a:t>
            </a:r>
            <a:r>
              <a:rPr lang="fr-FR" altLang="fr-FR" sz="1800" b="1" u="sng" dirty="0" smtClean="0">
                <a:latin typeface="Comic Sans MS" pitchFamily="66" charset="0"/>
                <a:sym typeface="Symbol" pitchFamily="18" charset="2"/>
              </a:rPr>
              <a:t>marine (</a:t>
            </a:r>
            <a:r>
              <a:rPr lang="fr-FR" altLang="fr-FR" sz="1800" b="1" u="sng" dirty="0" err="1" smtClean="0">
                <a:latin typeface="Comic Sans MS" pitchFamily="66" charset="0"/>
                <a:sym typeface="Symbol" pitchFamily="18" charset="2"/>
              </a:rPr>
              <a:t>highly</a:t>
            </a:r>
            <a:r>
              <a:rPr lang="fr-FR" altLang="fr-FR" sz="1800" b="1" u="sng" dirty="0" smtClean="0">
                <a:latin typeface="Comic Sans MS" pitchFamily="66" charset="0"/>
                <a:sym typeface="Symbol" pitchFamily="18" charset="2"/>
              </a:rPr>
              <a:t> </a:t>
            </a:r>
            <a:r>
              <a:rPr lang="fr-FR" altLang="fr-FR" sz="1800" b="1" u="sng" dirty="0" err="1" smtClean="0">
                <a:latin typeface="Comic Sans MS" pitchFamily="66" charset="0"/>
                <a:sym typeface="Symbol" pitchFamily="18" charset="2"/>
              </a:rPr>
              <a:t>processed</a:t>
            </a:r>
            <a:r>
              <a:rPr lang="fr-FR" altLang="fr-FR" sz="1800" b="1" u="sng" dirty="0" smtClean="0">
                <a:latin typeface="Comic Sans MS" pitchFamily="66" charset="0"/>
                <a:sym typeface="Symbol" pitchFamily="18" charset="2"/>
              </a:rPr>
              <a:t>)</a:t>
            </a:r>
            <a:r>
              <a:rPr lang="fr-FR" altLang="fr-FR" sz="1800" b="1" dirty="0" smtClean="0">
                <a:latin typeface="Comic Sans MS" pitchFamily="66" charset="0"/>
                <a:sym typeface="Symbol" pitchFamily="18" charset="2"/>
              </a:rPr>
              <a:t> air masses (</a:t>
            </a:r>
            <a:r>
              <a:rPr lang="fr-FR" altLang="fr-FR" sz="1800" b="1" dirty="0" err="1" smtClean="0">
                <a:latin typeface="Comic Sans MS" pitchFamily="66" charset="0"/>
                <a:sym typeface="Symbol" pitchFamily="18" charset="2"/>
              </a:rPr>
              <a:t>e.g</a:t>
            </a:r>
            <a:r>
              <a:rPr lang="fr-FR" altLang="fr-FR" sz="1800" b="1" dirty="0" smtClean="0">
                <a:latin typeface="Comic Sans MS" pitchFamily="66" charset="0"/>
                <a:sym typeface="Symbol" pitchFamily="18" charset="2"/>
              </a:rPr>
              <a:t>. not </a:t>
            </a:r>
            <a:r>
              <a:rPr lang="fr-FR" altLang="fr-FR" sz="1800" b="1" dirty="0" err="1" smtClean="0">
                <a:latin typeface="Comic Sans MS" pitchFamily="66" charset="0"/>
                <a:sym typeface="Symbol" pitchFamily="18" charset="2"/>
              </a:rPr>
              <a:t>fed</a:t>
            </a:r>
            <a:r>
              <a:rPr lang="fr-FR" altLang="fr-FR" sz="1800" b="1" dirty="0" smtClean="0">
                <a:latin typeface="Comic Sans MS" pitchFamily="66" charset="0"/>
                <a:sym typeface="Symbol" pitchFamily="18" charset="2"/>
              </a:rPr>
              <a:t> by continental </a:t>
            </a:r>
            <a:r>
              <a:rPr lang="fr-FR" altLang="fr-FR" sz="1800" b="1" dirty="0" err="1" smtClean="0">
                <a:latin typeface="Comic Sans MS" pitchFamily="66" charset="0"/>
                <a:sym typeface="Symbol" pitchFamily="18" charset="2"/>
              </a:rPr>
              <a:t>emissions</a:t>
            </a:r>
            <a:r>
              <a:rPr lang="fr-FR" altLang="fr-FR" sz="1800" b="1" dirty="0" smtClean="0">
                <a:latin typeface="Comic Sans MS" pitchFamily="66" charset="0"/>
                <a:sym typeface="Symbol" pitchFamily="18" charset="2"/>
              </a:rPr>
              <a:t>) </a:t>
            </a:r>
            <a:endParaRPr lang="fr-FR" altLang="fr-FR" sz="1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77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162050"/>
            <a:ext cx="353060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ZoneTexte 2"/>
          <p:cNvSpPr txBox="1">
            <a:spLocks noChangeArrowheads="1"/>
          </p:cNvSpPr>
          <p:nvPr/>
        </p:nvSpPr>
        <p:spPr bwMode="auto">
          <a:xfrm>
            <a:off x="955675" y="762000"/>
            <a:ext cx="200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ð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Font typeface="Arial" charset="0"/>
              <a:buChar char="●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i="1">
                <a:latin typeface="Comic Sans MS" pitchFamily="66" charset="0"/>
              </a:rPr>
              <a:t>f</a:t>
            </a:r>
            <a:r>
              <a:rPr lang="fr-FR" altLang="fr-FR" sz="2000" b="1" i="1" baseline="-25000">
                <a:latin typeface="Comic Sans MS" pitchFamily="66" charset="0"/>
              </a:rPr>
              <a:t>44</a:t>
            </a:r>
            <a:r>
              <a:rPr lang="fr-FR" altLang="fr-FR" sz="1600" b="1">
                <a:latin typeface="Comic Sans MS" pitchFamily="66" charset="0"/>
              </a:rPr>
              <a:t> </a:t>
            </a:r>
            <a:r>
              <a:rPr lang="fr-FR" altLang="fr-FR" sz="1600">
                <a:latin typeface="Comic Sans MS" pitchFamily="66" charset="0"/>
              </a:rPr>
              <a:t>(Acid OOA)</a:t>
            </a:r>
            <a:endParaRPr lang="fr-FR" altLang="fr-FR" sz="1600" baseline="30000">
              <a:latin typeface="Comic Sans MS" pitchFamily="66" charset="0"/>
            </a:endParaRPr>
          </a:p>
        </p:txBody>
      </p:sp>
      <p:sp>
        <p:nvSpPr>
          <p:cNvPr id="28676" name="ZoneTexte 3"/>
          <p:cNvSpPr txBox="1">
            <a:spLocks noChangeArrowheads="1"/>
          </p:cNvSpPr>
          <p:nvPr/>
        </p:nvSpPr>
        <p:spPr bwMode="auto">
          <a:xfrm>
            <a:off x="879475" y="5043488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ð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Font typeface="Arial" charset="0"/>
              <a:buChar char="●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i="1">
                <a:latin typeface="Comic Sans MS" pitchFamily="66" charset="0"/>
              </a:rPr>
              <a:t>f</a:t>
            </a:r>
            <a:r>
              <a:rPr lang="fr-FR" altLang="fr-FR" sz="2000" b="1" i="1" baseline="-25000">
                <a:latin typeface="Comic Sans MS" pitchFamily="66" charset="0"/>
              </a:rPr>
              <a:t>43</a:t>
            </a:r>
            <a:r>
              <a:rPr lang="fr-FR" altLang="fr-FR" sz="1600" b="1">
                <a:latin typeface="Comic Sans MS" pitchFamily="66" charset="0"/>
              </a:rPr>
              <a:t> </a:t>
            </a:r>
            <a:r>
              <a:rPr lang="fr-FR" altLang="fr-FR" sz="1600">
                <a:latin typeface="Comic Sans MS" pitchFamily="66" charset="0"/>
              </a:rPr>
              <a:t>(Non-Acid OOA)</a:t>
            </a:r>
            <a:endParaRPr lang="fr-FR" altLang="fr-FR" sz="1600" baseline="30000">
              <a:latin typeface="Comic Sans MS" pitchFamily="66" charset="0"/>
            </a:endParaRPr>
          </a:p>
        </p:txBody>
      </p:sp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1638300"/>
            <a:ext cx="4146550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1647825"/>
            <a:ext cx="356235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necteur droit 7"/>
          <p:cNvCxnSpPr/>
          <p:nvPr/>
        </p:nvCxnSpPr>
        <p:spPr>
          <a:xfrm flipH="1" flipV="1">
            <a:off x="6781800" y="1533525"/>
            <a:ext cx="590550" cy="1490663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7658100" y="1533525"/>
            <a:ext cx="219075" cy="1490663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1" name="ZoneTexte 15"/>
          <p:cNvSpPr txBox="1">
            <a:spLocks noChangeArrowheads="1"/>
          </p:cNvSpPr>
          <p:nvPr/>
        </p:nvSpPr>
        <p:spPr bwMode="auto">
          <a:xfrm>
            <a:off x="5803900" y="854075"/>
            <a:ext cx="1795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ð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Font typeface="Arial" charset="0"/>
              <a:buChar char="●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i="1">
                <a:latin typeface="Comic Sans MS" pitchFamily="66" charset="0"/>
              </a:rPr>
              <a:t>10:00 LT (morning)</a:t>
            </a:r>
            <a:endParaRPr lang="fr-FR" altLang="fr-FR" sz="1600" baseline="30000">
              <a:latin typeface="Comic Sans MS" pitchFamily="66" charset="0"/>
            </a:endParaRPr>
          </a:p>
        </p:txBody>
      </p:sp>
      <p:sp>
        <p:nvSpPr>
          <p:cNvPr id="28682" name="ZoneTexte 16"/>
          <p:cNvSpPr txBox="1">
            <a:spLocks noChangeArrowheads="1"/>
          </p:cNvSpPr>
          <p:nvPr/>
        </p:nvSpPr>
        <p:spPr bwMode="auto">
          <a:xfrm>
            <a:off x="7172325" y="844550"/>
            <a:ext cx="1795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ð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Font typeface="Arial" charset="0"/>
              <a:buChar char="●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i="1">
                <a:latin typeface="Comic Sans MS" pitchFamily="66" charset="0"/>
              </a:rPr>
              <a:t>21:00 LT (evening)</a:t>
            </a:r>
            <a:endParaRPr lang="fr-FR" altLang="fr-FR" sz="1600" baseline="30000">
              <a:latin typeface="Comic Sans MS" pitchFamily="66" charset="0"/>
            </a:endParaRPr>
          </a:p>
        </p:txBody>
      </p:sp>
      <p:sp>
        <p:nvSpPr>
          <p:cNvPr id="28683" name="ZoneTexte 19"/>
          <p:cNvSpPr txBox="1">
            <a:spLocks noChangeArrowheads="1"/>
          </p:cNvSpPr>
          <p:nvPr/>
        </p:nvSpPr>
        <p:spPr bwMode="auto">
          <a:xfrm>
            <a:off x="95250" y="5576888"/>
            <a:ext cx="9048750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ð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Font typeface="Arial" charset="0"/>
              <a:buChar char="●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>
                <a:latin typeface="Comic Sans MS" pitchFamily="66" charset="0"/>
                <a:sym typeface="Symbol" pitchFamily="18" charset="2"/>
              </a:rPr>
              <a:t> </a:t>
            </a:r>
            <a:r>
              <a:rPr lang="fr-FR" altLang="fr-FR" sz="2000">
                <a:latin typeface="Comic Sans MS" pitchFamily="66" charset="0"/>
              </a:rPr>
              <a:t>Photochemically-induced formation/destruction of non-acid OOA (</a:t>
            </a:r>
            <a:r>
              <a:rPr lang="fr-FR" altLang="fr-FR" sz="2000" i="1">
                <a:latin typeface="Comic Sans MS" pitchFamily="66" charset="0"/>
              </a:rPr>
              <a:t>f</a:t>
            </a:r>
            <a:r>
              <a:rPr lang="fr-FR" altLang="fr-FR" sz="2000" i="1" baseline="-25000">
                <a:latin typeface="Comic Sans MS" pitchFamily="66" charset="0"/>
              </a:rPr>
              <a:t>43</a:t>
            </a:r>
            <a:r>
              <a:rPr lang="fr-FR" altLang="fr-FR" sz="2000">
                <a:latin typeface="Comic Sans MS" pitchFamily="66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200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>
                <a:latin typeface="Comic Sans MS" pitchFamily="66" charset="0"/>
                <a:sym typeface="Symbol" pitchFamily="18" charset="2"/>
              </a:rPr>
              <a:t> </a:t>
            </a:r>
            <a:r>
              <a:rPr lang="fr-FR" altLang="fr-FR" sz="2000">
                <a:latin typeface="Comic Sans MS" pitchFamily="66" charset="0"/>
              </a:rPr>
              <a:t>Photochemically-induced formation of acid OOA (</a:t>
            </a:r>
            <a:r>
              <a:rPr lang="fr-FR" altLang="fr-FR" sz="2000" i="1">
                <a:latin typeface="Comic Sans MS" pitchFamily="66" charset="0"/>
              </a:rPr>
              <a:t>f</a:t>
            </a:r>
            <a:r>
              <a:rPr lang="fr-FR" altLang="fr-FR" sz="2000" i="1" baseline="-25000">
                <a:latin typeface="Comic Sans MS" pitchFamily="66" charset="0"/>
              </a:rPr>
              <a:t>44</a:t>
            </a:r>
            <a:r>
              <a:rPr lang="fr-FR" altLang="fr-FR" sz="2000">
                <a:latin typeface="Comic Sans MS" pitchFamily="66" charset="0"/>
              </a:rPr>
              <a:t>). Possibly with fragmentation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600" baseline="30000">
              <a:latin typeface="Comic Sans MS" pitchFamily="66" charset="0"/>
            </a:endParaRPr>
          </a:p>
        </p:txBody>
      </p:sp>
      <p:sp>
        <p:nvSpPr>
          <p:cNvPr id="28684" name="ZoneTexte 8"/>
          <p:cNvSpPr txBox="1">
            <a:spLocks noChangeArrowheads="1"/>
          </p:cNvSpPr>
          <p:nvPr/>
        </p:nvSpPr>
        <p:spPr bwMode="auto">
          <a:xfrm>
            <a:off x="2125663" y="0"/>
            <a:ext cx="70183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ð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Font typeface="Arial" charset="0"/>
              <a:buChar char="●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600" b="1">
                <a:latin typeface="Comic Sans MS" pitchFamily="66" charset="0"/>
              </a:rPr>
              <a:t>ACSM – Oxidation State of OA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45424</TotalTime>
  <Words>818</Words>
  <Application>Microsoft Office PowerPoint</Application>
  <PresentationFormat>Affichage à l'écran (4:3)</PresentationFormat>
  <Paragraphs>107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dulac</dc:creator>
  <cp:lastModifiedBy>sciare</cp:lastModifiedBy>
  <cp:revision>931</cp:revision>
  <cp:lastPrinted>2014-09-04T09:53:20Z</cp:lastPrinted>
  <dcterms:created xsi:type="dcterms:W3CDTF">2008-10-22T05:59:51Z</dcterms:created>
  <dcterms:modified xsi:type="dcterms:W3CDTF">2014-10-23T14:32:57Z</dcterms:modified>
</cp:coreProperties>
</file>