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64" r:id="rId3"/>
    <p:sldId id="256" r:id="rId4"/>
    <p:sldId id="261" r:id="rId5"/>
    <p:sldId id="258" r:id="rId6"/>
    <p:sldId id="260" r:id="rId7"/>
    <p:sldId id="263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8" d="100"/>
          <a:sy n="68" d="100"/>
        </p:scale>
        <p:origin x="-2028" y="-534"/>
      </p:cViewPr>
      <p:guideLst>
        <p:guide orient="horz" pos="2190"/>
        <p:guide pos="28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69674-ABC2-464E-81F3-A404CB9E6E30}" type="datetimeFigureOut">
              <a:rPr lang="fr-FR" smtClean="0"/>
              <a:t>22/10/2014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9B4A7-012D-41E7-9F39-22749F53C4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045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685817" indent="-263776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55103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477145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899186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AA2B2B-CAC3-458A-A9EC-D817F50D7803}" type="slidenum">
              <a:rPr lang="fr-FR" altLang="fr-FR" sz="12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fr-FR" altLang="fr-FR" sz="1200">
              <a:solidFill>
                <a:prstClr val="black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3DB0-394E-4E45-8502-D1E26910D190}" type="datetimeFigureOut">
              <a:rPr lang="fr-FR" smtClean="0"/>
              <a:t>22/10/2014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DFD8-64C2-434C-AC46-BD86A1BB9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1900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3DB0-394E-4E45-8502-D1E26910D190}" type="datetimeFigureOut">
              <a:rPr lang="fr-FR" smtClean="0"/>
              <a:t>22/10/2014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DFD8-64C2-434C-AC46-BD86A1BB9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414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3DB0-394E-4E45-8502-D1E26910D190}" type="datetimeFigureOut">
              <a:rPr lang="fr-FR" smtClean="0"/>
              <a:t>22/10/2014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DFD8-64C2-434C-AC46-BD86A1BB9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5379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944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6961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14088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426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5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3098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876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37028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3DB0-394E-4E45-8502-D1E26910D190}" type="datetimeFigureOut">
              <a:rPr lang="fr-FR" smtClean="0"/>
              <a:t>22/10/2014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DFD8-64C2-434C-AC46-BD86A1BB9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895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89140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901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174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3DB0-394E-4E45-8502-D1E26910D190}" type="datetimeFigureOut">
              <a:rPr lang="fr-FR" smtClean="0"/>
              <a:t>22/10/2014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DFD8-64C2-434C-AC46-BD86A1BB9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634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3DB0-394E-4E45-8502-D1E26910D190}" type="datetimeFigureOut">
              <a:rPr lang="fr-FR" smtClean="0"/>
              <a:t>22/10/2014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DFD8-64C2-434C-AC46-BD86A1BB9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6658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3DB0-394E-4E45-8502-D1E26910D190}" type="datetimeFigureOut">
              <a:rPr lang="fr-FR" smtClean="0"/>
              <a:t>22/10/2014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DFD8-64C2-434C-AC46-BD86A1BB9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187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3DB0-394E-4E45-8502-D1E26910D190}" type="datetimeFigureOut">
              <a:rPr lang="fr-FR" smtClean="0"/>
              <a:t>22/10/2014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DFD8-64C2-434C-AC46-BD86A1BB9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4717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3DB0-394E-4E45-8502-D1E26910D190}" type="datetimeFigureOut">
              <a:rPr lang="fr-FR" smtClean="0"/>
              <a:t>22/10/2014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DFD8-64C2-434C-AC46-BD86A1BB9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24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3DB0-394E-4E45-8502-D1E26910D190}" type="datetimeFigureOut">
              <a:rPr lang="fr-FR" smtClean="0"/>
              <a:t>22/10/2014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DFD8-64C2-434C-AC46-BD86A1BB9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285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3DB0-394E-4E45-8502-D1E26910D190}" type="datetimeFigureOut">
              <a:rPr lang="fr-FR" smtClean="0"/>
              <a:t>22/10/2014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DFD8-64C2-434C-AC46-BD86A1BB9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1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23DB0-394E-4E45-8502-D1E26910D190}" type="datetimeFigureOut">
              <a:rPr lang="fr-FR" smtClean="0"/>
              <a:t>22/10/2014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0DFD8-64C2-434C-AC46-BD86A1BB9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45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0"/>
            <a:ext cx="6767513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00200"/>
            <a:ext cx="8597900" cy="485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 useBgFill="1"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6638925"/>
            <a:ext cx="5205413" cy="219075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44447" rIns="18000" bIns="36000">
            <a:spAutoFit/>
          </a:bodyPr>
          <a:lstStyle>
            <a:lvl1pPr defTabSz="739775"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39775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39775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39775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39775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397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397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397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397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000" b="1" dirty="0" smtClean="0">
                <a:solidFill>
                  <a:srgbClr val="1892BF"/>
                </a:solidFill>
              </a:rPr>
              <a:t>Audition MISTRALS/ChArMEx, Orly, 5 sept. 2014</a:t>
            </a:r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8459788" y="6611938"/>
            <a:ext cx="6826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rIns="5400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4E3F4502-0FF8-4256-8DAB-9A386F04B463}" type="slidenum">
              <a:rPr lang="fr-FR" altLang="fr-FR" sz="1000" b="1" smtClean="0">
                <a:solidFill>
                  <a:srgbClr val="1892B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r>
              <a:rPr lang="fr-FR" altLang="fr-FR" sz="1000" b="1" dirty="0" smtClean="0">
                <a:solidFill>
                  <a:srgbClr val="1892BF"/>
                </a:solidFill>
              </a:rPr>
              <a:t>/Total</a:t>
            </a:r>
          </a:p>
        </p:txBody>
      </p:sp>
      <p:pic>
        <p:nvPicPr>
          <p:cNvPr id="1030" name="Picture 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22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>
            <a:spLocks noChangeArrowheads="1"/>
          </p:cNvSpPr>
          <p:nvPr userDrawn="1"/>
        </p:nvSpPr>
        <p:spPr bwMode="auto">
          <a:xfrm>
            <a:off x="0" y="0"/>
            <a:ext cx="1597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00" i="1" u="sng" dirty="0" smtClean="0">
                <a:solidFill>
                  <a:srgbClr val="0000CC"/>
                </a:solidFill>
              </a:rPr>
              <a:t>http://charmex.lsce.ipsl.fr</a:t>
            </a:r>
          </a:p>
        </p:txBody>
      </p:sp>
    </p:spTree>
    <p:extLst>
      <p:ext uri="{BB962C8B-B14F-4D97-AF65-F5344CB8AC3E}">
        <p14:creationId xmlns:p14="http://schemas.microsoft.com/office/powerpoint/2010/main" val="205903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ð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●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6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5.png"/><Relationship Id="rId5" Type="http://schemas.openxmlformats.org/officeDocument/2006/relationships/image" Target="../media/image10.jpeg"/><Relationship Id="rId10" Type="http://schemas.openxmlformats.org/officeDocument/2006/relationships/image" Target="../media/image14.png"/><Relationship Id="rId4" Type="http://schemas.openxmlformats.org/officeDocument/2006/relationships/image" Target="../media/image9.jpeg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emf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12" Type="http://schemas.openxmlformats.org/officeDocument/2006/relationships/image" Target="../media/image36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gif"/><Relationship Id="rId5" Type="http://schemas.openxmlformats.org/officeDocument/2006/relationships/image" Target="../media/image29.emf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45" name="Rectangle 13"/>
          <p:cNvSpPr>
            <a:spLocks noChangeArrowheads="1"/>
          </p:cNvSpPr>
          <p:nvPr/>
        </p:nvSpPr>
        <p:spPr bwMode="auto">
          <a:xfrm>
            <a:off x="3190875" y="44450"/>
            <a:ext cx="5934075" cy="884652"/>
          </a:xfrm>
          <a:prstGeom prst="rect">
            <a:avLst/>
          </a:prstGeom>
          <a:solidFill>
            <a:schemeClr val="bg1"/>
          </a:solidFill>
          <a:ln w="28575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72000" bIns="3600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Atmospheric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monitoring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activities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in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Cyprus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066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95638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uble flèche horizontale 5"/>
          <p:cNvSpPr/>
          <p:nvPr/>
        </p:nvSpPr>
        <p:spPr>
          <a:xfrm rot="1350223">
            <a:off x="1076325" y="1306513"/>
            <a:ext cx="1657350" cy="155575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FFFFFF"/>
              </a:solidFill>
            </a:endParaRPr>
          </a:p>
        </p:txBody>
      </p:sp>
      <p:pic>
        <p:nvPicPr>
          <p:cNvPr id="2061" name="Picture 9" descr="C:\Users\sciare\Desktop\CyI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248" y="1430338"/>
            <a:ext cx="2300527" cy="63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6" y="1358900"/>
            <a:ext cx="819150" cy="82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4" descr="C:\Users\sciare\Desktop\e7afac58-b7d4-4e2f-bb27-3ed08126ce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109" y="1320800"/>
            <a:ext cx="903891" cy="75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 bwMode="auto">
          <a:xfrm>
            <a:off x="2952750" y="1057275"/>
            <a:ext cx="61912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71998" tIns="185997" rIns="371998" bIns="185997" anchor="ctr"/>
          <a:lstStyle/>
          <a:p>
            <a:pPr algn="ctr">
              <a:lnSpc>
                <a:spcPct val="105000"/>
              </a:lnSpc>
              <a:spcAft>
                <a:spcPts val="895"/>
              </a:spcAft>
            </a:pPr>
            <a:r>
              <a:rPr lang="en-US" sz="1600" b="1" dirty="0" err="1" smtClean="0">
                <a:latin typeface="Candara" pitchFamily="34" charset="0"/>
                <a:ea typeface="Calibri" pitchFamily="34" charset="0"/>
                <a:cs typeface="Times New Roman" pitchFamily="18" charset="0"/>
              </a:rPr>
              <a:t>Kleanthous</a:t>
            </a:r>
            <a:r>
              <a:rPr lang="en-US" sz="1600" b="1" dirty="0" smtClean="0">
                <a:latin typeface="Candara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1600" b="1" dirty="0" smtClean="0">
                <a:latin typeface="Candara" pitchFamily="34" charset="0"/>
                <a:ea typeface="Calibri" pitchFamily="34" charset="0"/>
                <a:cs typeface="Times New Roman" pitchFamily="18" charset="0"/>
              </a:rPr>
              <a:t>S., </a:t>
            </a:r>
            <a:r>
              <a:rPr lang="en-US" sz="1600" b="1" dirty="0" smtClean="0">
                <a:latin typeface="Candara" pitchFamily="34" charset="0"/>
                <a:ea typeface="Calibri" pitchFamily="34" charset="0"/>
                <a:cs typeface="Times New Roman" pitchFamily="18" charset="0"/>
              </a:rPr>
              <a:t>Vrekoussis, </a:t>
            </a:r>
            <a:r>
              <a:rPr lang="en-US" sz="1600" b="1" dirty="0" smtClean="0">
                <a:latin typeface="Candara" pitchFamily="34" charset="0"/>
                <a:ea typeface="Calibri" pitchFamily="34" charset="0"/>
                <a:cs typeface="Times New Roman" pitchFamily="18" charset="0"/>
              </a:rPr>
              <a:t>M., </a:t>
            </a:r>
            <a:r>
              <a:rPr lang="en-US" sz="1600" b="1" dirty="0" smtClean="0">
                <a:latin typeface="Candara" pitchFamily="34" charset="0"/>
                <a:ea typeface="Calibri" pitchFamily="34" charset="0"/>
                <a:cs typeface="Times New Roman" pitchFamily="18" charset="0"/>
              </a:rPr>
              <a:t>Mihalopoulos, </a:t>
            </a:r>
            <a:r>
              <a:rPr lang="en-US" sz="1600" b="1" dirty="0" smtClean="0">
                <a:latin typeface="Candara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1600" b="1" dirty="0" smtClean="0">
                <a:latin typeface="Candara" pitchFamily="34" charset="0"/>
                <a:ea typeface="Calibri" pitchFamily="34" charset="0"/>
                <a:cs typeface="Times New Roman" pitchFamily="18" charset="0"/>
              </a:rPr>
              <a:t>., R. </a:t>
            </a:r>
            <a:r>
              <a:rPr lang="en-US" sz="1600" b="1" dirty="0" err="1" smtClean="0">
                <a:latin typeface="Candara" pitchFamily="34" charset="0"/>
                <a:ea typeface="Calibri" pitchFamily="34" charset="0"/>
                <a:cs typeface="Times New Roman" pitchFamily="18" charset="0"/>
              </a:rPr>
              <a:t>Mamouri</a:t>
            </a:r>
            <a:r>
              <a:rPr lang="en-US" sz="1600" dirty="0" smtClean="0">
                <a:latin typeface="Candara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Candara" pitchFamily="34" charset="0"/>
                <a:ea typeface="Calibri" pitchFamily="34" charset="0"/>
                <a:cs typeface="Times New Roman" pitchFamily="18" charset="0"/>
              </a:rPr>
            </a:br>
            <a:endParaRPr lang="en-US" sz="1600" dirty="0" smtClean="0">
              <a:latin typeface="Candara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195" y="2333625"/>
            <a:ext cx="7119357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70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 descr="C:\Users\mvrek\Desktop\cyprus.gif"/>
          <p:cNvPicPr>
            <a:picLocks noChangeAspect="1" noChangeArrowheads="1"/>
          </p:cNvPicPr>
          <p:nvPr/>
        </p:nvPicPr>
        <p:blipFill>
          <a:blip r:embed="rId2" cstate="print"/>
          <a:srcRect t="6048" r="4293"/>
          <a:stretch>
            <a:fillRect/>
          </a:stretch>
        </p:blipFill>
        <p:spPr bwMode="auto">
          <a:xfrm>
            <a:off x="1154165" y="1574113"/>
            <a:ext cx="3976047" cy="2531474"/>
          </a:xfrm>
          <a:prstGeom prst="rect">
            <a:avLst/>
          </a:prstGeom>
          <a:noFill/>
        </p:spPr>
      </p:pic>
      <p:sp>
        <p:nvSpPr>
          <p:cNvPr id="8" name="Oval 143"/>
          <p:cNvSpPr/>
          <p:nvPr/>
        </p:nvSpPr>
        <p:spPr>
          <a:xfrm>
            <a:off x="2414030" y="3212022"/>
            <a:ext cx="197847" cy="190455"/>
          </a:xfrm>
          <a:prstGeom prst="ellipse">
            <a:avLst/>
          </a:prstGeom>
          <a:solidFill>
            <a:srgbClr val="4706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itchFamily="34" charset="0"/>
            </a:endParaRPr>
          </a:p>
        </p:txBody>
      </p:sp>
      <p:sp>
        <p:nvSpPr>
          <p:cNvPr id="9" name="Oval 144"/>
          <p:cNvSpPr/>
          <p:nvPr/>
        </p:nvSpPr>
        <p:spPr>
          <a:xfrm>
            <a:off x="3029371" y="2831114"/>
            <a:ext cx="151980" cy="1502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66874" y="2686014"/>
            <a:ext cx="1084490" cy="2523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  <a:t>Ag. Marina</a:t>
            </a:r>
            <a:endParaRPr lang="en-US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09264" y="3832025"/>
            <a:ext cx="890606" cy="2523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  <a:t>Limassol</a:t>
            </a:r>
            <a:endParaRPr lang="en-US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32747" y="2387730"/>
            <a:ext cx="760998" cy="2523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  <a:t>Nicosia</a:t>
            </a:r>
            <a:endParaRPr lang="en-US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6" name="Oval 213"/>
          <p:cNvSpPr/>
          <p:nvPr/>
        </p:nvSpPr>
        <p:spPr>
          <a:xfrm>
            <a:off x="3171372" y="3592931"/>
            <a:ext cx="150624" cy="13762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81380" y="3135840"/>
            <a:ext cx="817899" cy="2523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  <a:t>Larnaca</a:t>
            </a:r>
            <a:endParaRPr lang="en-US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4099" y="3108893"/>
            <a:ext cx="673582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  <a:t>Inia</a:t>
            </a:r>
            <a:endParaRPr lang="en-US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39838" y="3660206"/>
            <a:ext cx="489138" cy="2523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  <a:t>Zygi</a:t>
            </a:r>
            <a:endParaRPr lang="en-US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20" name="Picture 18" descr="C:\Users\mvrek\Desktop\larna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9877" y="3663489"/>
            <a:ext cx="1572552" cy="9521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19" descr="C:\Users\mvrek\Desktop\Nic_Tra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0724" y="1277346"/>
            <a:ext cx="1183216" cy="1496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0" descr="C:\Users\mvrek\Desktop\Limtr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3407" y="5135056"/>
            <a:ext cx="1572552" cy="9521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1" descr="C:\Users\mvrek\Desktop\P10101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106143"/>
            <a:ext cx="1577621" cy="9521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2" descr="C:\Users\mvrek\Desktop\emep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88795" y="1801825"/>
            <a:ext cx="1577621" cy="9521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3" descr="C:\Users\mvrek\Desktop\P101006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1777" y="4492583"/>
            <a:ext cx="1577621" cy="9521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14" descr="C:\Users\sciare\Desktop\e7afac58-b7d4-4e2f-bb27-3ed08126ce5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84" y="111125"/>
            <a:ext cx="903891" cy="75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1143001" y="273050"/>
            <a:ext cx="6515100" cy="49685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square" tIns="72000" bIns="3600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Air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quality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Network in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Cyprus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766" y="1496910"/>
            <a:ext cx="26384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val 143"/>
          <p:cNvSpPr/>
          <p:nvPr/>
        </p:nvSpPr>
        <p:spPr>
          <a:xfrm>
            <a:off x="1347230" y="3381397"/>
            <a:ext cx="180013" cy="190455"/>
          </a:xfrm>
          <a:prstGeom prst="ellipse">
            <a:avLst/>
          </a:prstGeom>
          <a:solidFill>
            <a:srgbClr val="4706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itchFamily="34" charset="0"/>
            </a:endParaRPr>
          </a:p>
        </p:txBody>
      </p:sp>
      <p:sp>
        <p:nvSpPr>
          <p:cNvPr id="29" name="Oval 144"/>
          <p:cNvSpPr/>
          <p:nvPr/>
        </p:nvSpPr>
        <p:spPr>
          <a:xfrm>
            <a:off x="3124621" y="2869214"/>
            <a:ext cx="151980" cy="1502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930" y="3536415"/>
            <a:ext cx="2605731" cy="106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Oval 144"/>
          <p:cNvSpPr/>
          <p:nvPr/>
        </p:nvSpPr>
        <p:spPr>
          <a:xfrm>
            <a:off x="3496096" y="3240688"/>
            <a:ext cx="151980" cy="1502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itchFamily="34" charset="0"/>
            </a:endParaRPr>
          </a:p>
        </p:txBody>
      </p:sp>
      <p:sp>
        <p:nvSpPr>
          <p:cNvPr id="32" name="Oval 144"/>
          <p:cNvSpPr/>
          <p:nvPr/>
        </p:nvSpPr>
        <p:spPr>
          <a:xfrm>
            <a:off x="3362746" y="3238500"/>
            <a:ext cx="151980" cy="1502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itchFamily="34" charset="0"/>
            </a:endParaRPr>
          </a:p>
        </p:txBody>
      </p:sp>
      <p:sp>
        <p:nvSpPr>
          <p:cNvPr id="33" name="Oval 144"/>
          <p:cNvSpPr/>
          <p:nvPr/>
        </p:nvSpPr>
        <p:spPr>
          <a:xfrm>
            <a:off x="2610676" y="3780372"/>
            <a:ext cx="151980" cy="1502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itchFamily="34" charset="0"/>
            </a:endParaRPr>
          </a:p>
        </p:txBody>
      </p:sp>
      <p:sp>
        <p:nvSpPr>
          <p:cNvPr id="34" name="Oval 144"/>
          <p:cNvSpPr/>
          <p:nvPr/>
        </p:nvSpPr>
        <p:spPr>
          <a:xfrm>
            <a:off x="2508333" y="3736232"/>
            <a:ext cx="151980" cy="1502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itchFamily="34" charset="0"/>
            </a:endParaRPr>
          </a:p>
        </p:txBody>
      </p:sp>
      <p:sp>
        <p:nvSpPr>
          <p:cNvPr id="35" name="Oval 144"/>
          <p:cNvSpPr/>
          <p:nvPr/>
        </p:nvSpPr>
        <p:spPr>
          <a:xfrm>
            <a:off x="1516315" y="3785236"/>
            <a:ext cx="151980" cy="1502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44082" y="3661452"/>
            <a:ext cx="1184941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  <a:t>Paphos</a:t>
            </a:r>
            <a:endParaRPr lang="en-US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02" y="1163402"/>
            <a:ext cx="1602144" cy="53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327337"/>
            <a:ext cx="5057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00FF"/>
                </a:solidFill>
              </a:rPr>
              <a:t>http://www.airquality.dli.mlsi.gov.cy/Default.aspx</a:t>
            </a:r>
          </a:p>
        </p:txBody>
      </p:sp>
    </p:spTree>
    <p:extLst>
      <p:ext uri="{BB962C8B-B14F-4D97-AF65-F5344CB8AC3E}">
        <p14:creationId xmlns:p14="http://schemas.microsoft.com/office/powerpoint/2010/main" val="256742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660650"/>
            <a:ext cx="406400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39725" y="5091113"/>
            <a:ext cx="221138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latin typeface="+mj-lt"/>
              </a:rPr>
              <a:t>from </a:t>
            </a:r>
            <a:r>
              <a:rPr lang="en-US" sz="1200" i="1" dirty="0" err="1">
                <a:latin typeface="+mj-lt"/>
              </a:rPr>
              <a:t>Kleanthous</a:t>
            </a:r>
            <a:r>
              <a:rPr lang="en-US" sz="1200" i="1" dirty="0">
                <a:latin typeface="+mj-lt"/>
              </a:rPr>
              <a:t> et al., 2014</a:t>
            </a:r>
          </a:p>
        </p:txBody>
      </p:sp>
      <p:pic>
        <p:nvPicPr>
          <p:cNvPr id="4" name="Picture 3" descr="trajectories(withoutLM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t="5580" r="8360"/>
          <a:stretch>
            <a:fillRect/>
          </a:stretch>
        </p:blipFill>
        <p:spPr bwMode="auto">
          <a:xfrm>
            <a:off x="4713288" y="2554288"/>
            <a:ext cx="3597275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45400" y="2514600"/>
            <a:ext cx="442913" cy="26003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68900" y="2495550"/>
            <a:ext cx="442913" cy="26003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Connecteur droit 6"/>
          <p:cNvCxnSpPr>
            <a:stCxn id="6" idx="0"/>
          </p:cNvCxnSpPr>
          <p:nvPr/>
        </p:nvCxnSpPr>
        <p:spPr>
          <a:xfrm flipV="1">
            <a:off x="5389563" y="2057400"/>
            <a:ext cx="617537" cy="4381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>
            <a:stCxn id="5" idx="0"/>
          </p:cNvCxnSpPr>
          <p:nvPr/>
        </p:nvCxnSpPr>
        <p:spPr>
          <a:xfrm flipH="1" flipV="1">
            <a:off x="5997575" y="2057400"/>
            <a:ext cx="1868488" cy="457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762625" y="1762125"/>
            <a:ext cx="1982788" cy="339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latin typeface="+mj-lt"/>
                <a:sym typeface="Symbol"/>
              </a:rPr>
              <a:t>Middle East 20%</a:t>
            </a:r>
          </a:p>
        </p:txBody>
      </p:sp>
      <p:cxnSp>
        <p:nvCxnSpPr>
          <p:cNvPr id="10" name="Connecteur droit 9"/>
          <p:cNvCxnSpPr/>
          <p:nvPr/>
        </p:nvCxnSpPr>
        <p:spPr>
          <a:xfrm flipH="1">
            <a:off x="6750050" y="4105275"/>
            <a:ext cx="0" cy="15621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5930900" y="3990975"/>
            <a:ext cx="19050" cy="22479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549900" y="6229350"/>
            <a:ext cx="26384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latin typeface="+mj-lt"/>
              </a:rPr>
              <a:t>W. Europe </a:t>
            </a:r>
            <a:r>
              <a:rPr lang="en-US" sz="1600" b="1" dirty="0">
                <a:latin typeface="+mj-lt"/>
                <a:sym typeface="Symbol"/>
              </a:rPr>
              <a:t></a:t>
            </a:r>
            <a:r>
              <a:rPr lang="en-US" sz="1600" b="1" dirty="0">
                <a:latin typeface="+mj-lt"/>
              </a:rPr>
              <a:t> 25%</a:t>
            </a:r>
          </a:p>
          <a:p>
            <a:pPr>
              <a:defRPr/>
            </a:pPr>
            <a:r>
              <a:rPr lang="en-US" sz="1600" b="1" dirty="0">
                <a:latin typeface="+mj-lt"/>
              </a:rPr>
              <a:t>on a yearly average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59500" y="5562600"/>
            <a:ext cx="2419350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latin typeface="+mj-lt"/>
              </a:rPr>
              <a:t>E. Europe </a:t>
            </a:r>
            <a:r>
              <a:rPr lang="en-US" sz="1600" b="1" dirty="0">
                <a:latin typeface="+mj-lt"/>
                <a:sym typeface="Symbol"/>
              </a:rPr>
              <a:t></a:t>
            </a:r>
            <a:r>
              <a:rPr lang="en-US" sz="1600" b="1" dirty="0">
                <a:latin typeface="+mj-lt"/>
              </a:rPr>
              <a:t> 50%</a:t>
            </a:r>
          </a:p>
          <a:p>
            <a:pPr>
              <a:defRPr/>
            </a:pPr>
            <a:r>
              <a:rPr lang="en-US" sz="1400" b="1" dirty="0">
                <a:latin typeface="+mj-lt"/>
              </a:rPr>
              <a:t>during summertime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84150" y="2108200"/>
            <a:ext cx="44529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dirty="0">
                <a:latin typeface="+mj-lt"/>
              </a:rPr>
              <a:t>Origin of air masses in Cyprus</a:t>
            </a:r>
          </a:p>
          <a:p>
            <a:pPr algn="ctr">
              <a:defRPr/>
            </a:pPr>
            <a:r>
              <a:rPr lang="en-US" sz="1400" dirty="0">
                <a:latin typeface="+mj-lt"/>
              </a:rPr>
              <a:t>(</a:t>
            </a:r>
            <a:r>
              <a:rPr lang="en-US" sz="1400" dirty="0" err="1">
                <a:latin typeface="+mj-lt"/>
              </a:rPr>
              <a:t>Agia</a:t>
            </a:r>
            <a:r>
              <a:rPr lang="en-US" sz="1400" dirty="0">
                <a:latin typeface="+mj-lt"/>
              </a:rPr>
              <a:t> Marina </a:t>
            </a:r>
            <a:r>
              <a:rPr lang="en-US" sz="1400" dirty="0" err="1">
                <a:latin typeface="+mj-lt"/>
              </a:rPr>
              <a:t>Xyliatou</a:t>
            </a:r>
            <a:r>
              <a:rPr lang="en-US" sz="1400" dirty="0">
                <a:latin typeface="+mj-lt"/>
              </a:rPr>
              <a:t> Station; 15-year climatology)</a:t>
            </a:r>
          </a:p>
        </p:txBody>
      </p:sp>
      <p:sp>
        <p:nvSpPr>
          <p:cNvPr id="15" name="ZoneTexte 14"/>
          <p:cNvSpPr txBox="1"/>
          <p:nvPr/>
        </p:nvSpPr>
        <p:spPr>
          <a:xfrm rot="16200000">
            <a:off x="7277894" y="3890169"/>
            <a:ext cx="2211387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latin typeface="+mj-lt"/>
              </a:rPr>
              <a:t>from </a:t>
            </a:r>
            <a:r>
              <a:rPr lang="en-US" sz="1200" i="1" dirty="0" err="1">
                <a:latin typeface="+mj-lt"/>
              </a:rPr>
              <a:t>Kleanthous</a:t>
            </a:r>
            <a:r>
              <a:rPr lang="en-US" sz="1200" i="1" dirty="0">
                <a:latin typeface="+mj-lt"/>
              </a:rPr>
              <a:t> et al., 2014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2104465" y="519535"/>
            <a:ext cx="4753535" cy="487224"/>
            <a:chOff x="876300" y="5198555"/>
            <a:chExt cx="7156450" cy="1307020"/>
          </a:xfrm>
        </p:grpSpPr>
        <p:pic>
          <p:nvPicPr>
            <p:cNvPr id="17" name="Picture 10" descr="F:\SCIENCES\LSCE\2-CONF+ PROG\4-EU\OTHER\Cyprus\2. CyI\AGIA MARINA XYLIATOU\Panorama_station-Agia-Marina-Xyliatou_PB094126-4137c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00" y="5262563"/>
              <a:ext cx="7156450" cy="1243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ZoneTexte 17"/>
            <p:cNvSpPr txBox="1"/>
            <p:nvPr/>
          </p:nvSpPr>
          <p:spPr>
            <a:xfrm>
              <a:off x="2756702" y="5198555"/>
              <a:ext cx="3551237" cy="5238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EMEP atmospheric supersite</a:t>
              </a:r>
            </a:p>
            <a:p>
              <a:pPr algn="ctr">
                <a:defRPr/>
              </a:pPr>
              <a:r>
                <a:rPr lang="en-US" sz="1400" b="1" dirty="0" err="1">
                  <a:solidFill>
                    <a:schemeClr val="bg1"/>
                  </a:solidFill>
                  <a:latin typeface="+mj-lt"/>
                </a:rPr>
                <a:t>Agia</a:t>
              </a:r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 Marina </a:t>
              </a:r>
              <a:r>
                <a:rPr lang="en-US" sz="1400" b="1" dirty="0" err="1">
                  <a:solidFill>
                    <a:schemeClr val="bg1"/>
                  </a:solidFill>
                  <a:latin typeface="+mj-lt"/>
                </a:rPr>
                <a:t>Xyliatou</a:t>
              </a:r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, Cyprus</a:t>
              </a:r>
            </a:p>
          </p:txBody>
        </p:sp>
      </p:grp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1143001" y="-8310"/>
            <a:ext cx="6515100" cy="49685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square" tIns="72000" bIns="3600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Air masses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origin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in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Cyprus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ZoneTexte 19"/>
          <p:cNvSpPr txBox="1"/>
          <p:nvPr/>
        </p:nvSpPr>
        <p:spPr bwMode="auto">
          <a:xfrm>
            <a:off x="0" y="1017463"/>
            <a:ext cx="9144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 smtClean="0">
                <a:solidFill>
                  <a:srgbClr val="0000FF"/>
                </a:solidFill>
                <a:latin typeface="+mj-lt"/>
                <a:sym typeface="Symbol"/>
              </a:rPr>
              <a:t>Important contributions from W. Europe and E. Europe (+Turkey) sectors.</a:t>
            </a:r>
          </a:p>
          <a:p>
            <a:pPr>
              <a:defRPr/>
            </a:pPr>
            <a:r>
              <a:rPr lang="en-US" sz="1800" b="1" dirty="0" smtClean="0">
                <a:solidFill>
                  <a:srgbClr val="0000FF"/>
                </a:solidFill>
                <a:latin typeface="+mj-lt"/>
                <a:sym typeface="Symbol"/>
              </a:rPr>
              <a:t>Middle East air masses observed during the fall/winter period</a:t>
            </a:r>
            <a:endParaRPr lang="en-US" sz="1600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91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5"/>
          <p:cNvPicPr/>
          <p:nvPr/>
        </p:nvPicPr>
        <p:blipFill>
          <a:blip r:embed="rId2" cstate="print"/>
          <a:srcRect t="13182" r="51615" b="30348"/>
          <a:stretch>
            <a:fillRect/>
          </a:stretch>
        </p:blipFill>
        <p:spPr bwMode="auto">
          <a:xfrm>
            <a:off x="168816" y="1328101"/>
            <a:ext cx="3628583" cy="275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88"/>
          <p:cNvPicPr/>
          <p:nvPr/>
        </p:nvPicPr>
        <p:blipFill>
          <a:blip r:embed="rId2" cstate="print"/>
          <a:srcRect l="48385" t="13182" r="3229" b="30348"/>
          <a:stretch>
            <a:fillRect/>
          </a:stretch>
        </p:blipFill>
        <p:spPr bwMode="auto">
          <a:xfrm>
            <a:off x="3925766" y="1541931"/>
            <a:ext cx="2181547" cy="268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necteur droit 9"/>
          <p:cNvCxnSpPr/>
          <p:nvPr/>
        </p:nvCxnSpPr>
        <p:spPr>
          <a:xfrm>
            <a:off x="592679" y="3522865"/>
            <a:ext cx="3010767" cy="382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460329" y="4007900"/>
            <a:ext cx="3371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FF"/>
                </a:solidFill>
                <a:latin typeface="+mj-lt"/>
              </a:rPr>
              <a:t>Yearly average PM</a:t>
            </a:r>
            <a:r>
              <a:rPr lang="en-US" sz="1800" baseline="-25000" dirty="0">
                <a:solidFill>
                  <a:srgbClr val="0000FF"/>
                </a:solidFill>
                <a:latin typeface="+mj-lt"/>
              </a:rPr>
              <a:t>10</a:t>
            </a:r>
            <a:r>
              <a:rPr lang="en-US" sz="1800" dirty="0">
                <a:solidFill>
                  <a:srgbClr val="0000FF"/>
                </a:solidFill>
                <a:latin typeface="+mj-lt"/>
              </a:rPr>
              <a:t> Cape Corsica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606966" y="3512278"/>
            <a:ext cx="0" cy="57097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730" y="2264671"/>
            <a:ext cx="2525712" cy="1211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143001" y="5758"/>
            <a:ext cx="6515100" cy="49685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square" tIns="72000" bIns="3600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15-year record of PM in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Cyprus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2104465" y="533603"/>
            <a:ext cx="4753535" cy="487224"/>
            <a:chOff x="876300" y="5198555"/>
            <a:chExt cx="7156450" cy="1307020"/>
          </a:xfrm>
        </p:grpSpPr>
        <p:pic>
          <p:nvPicPr>
            <p:cNvPr id="17" name="Picture 10" descr="F:\SCIENCES\LSCE\2-CONF+ PROG\4-EU\OTHER\Cyprus\2. CyI\AGIA MARINA XYLIATOU\Panorama_station-Agia-Marina-Xyliatou_PB094126-4137c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00" y="5262563"/>
              <a:ext cx="7156450" cy="1243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ZoneTexte 17"/>
            <p:cNvSpPr txBox="1"/>
            <p:nvPr/>
          </p:nvSpPr>
          <p:spPr>
            <a:xfrm>
              <a:off x="2756702" y="5198555"/>
              <a:ext cx="3551237" cy="5238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EMEP atmospheric supersite</a:t>
              </a:r>
            </a:p>
            <a:p>
              <a:pPr algn="ctr">
                <a:defRPr/>
              </a:pPr>
              <a:r>
                <a:rPr lang="en-US" sz="1400" b="1" dirty="0" err="1">
                  <a:solidFill>
                    <a:schemeClr val="bg1"/>
                  </a:solidFill>
                  <a:latin typeface="+mj-lt"/>
                </a:rPr>
                <a:t>Agia</a:t>
              </a:r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 Marina </a:t>
              </a:r>
              <a:r>
                <a:rPr lang="en-US" sz="1400" b="1" dirty="0" err="1">
                  <a:solidFill>
                    <a:schemeClr val="bg1"/>
                  </a:solidFill>
                  <a:latin typeface="+mj-lt"/>
                </a:rPr>
                <a:t>Xyliatou</a:t>
              </a:r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, Cyprus</a:t>
              </a: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420131" y="4200525"/>
            <a:ext cx="8039249" cy="2701976"/>
            <a:chOff x="88900" y="1690688"/>
            <a:chExt cx="8672100" cy="2879665"/>
          </a:xfrm>
        </p:grpSpPr>
        <p:grpSp>
          <p:nvGrpSpPr>
            <p:cNvPr id="20" name="Groupe 22"/>
            <p:cNvGrpSpPr>
              <a:grpSpLocks/>
            </p:cNvGrpSpPr>
            <p:nvPr/>
          </p:nvGrpSpPr>
          <p:grpSpPr bwMode="auto">
            <a:xfrm>
              <a:off x="117475" y="1690688"/>
              <a:ext cx="4810125" cy="2814637"/>
              <a:chOff x="3827928" y="1341315"/>
              <a:chExt cx="3980329" cy="2171009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900179" y="1389070"/>
                <a:ext cx="3827947" cy="199101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24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27928" y="1341315"/>
                <a:ext cx="3980329" cy="217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5916615" y="2582941"/>
                <a:ext cx="68309" cy="4163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199048" y="2772736"/>
                <a:ext cx="65682" cy="2265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478853" y="2793553"/>
                <a:ext cx="61741" cy="2044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6767854" y="2852328"/>
                <a:ext cx="59114" cy="148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7046346" y="2933144"/>
                <a:ext cx="73564" cy="61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7326152" y="2952735"/>
                <a:ext cx="76191" cy="453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7599389" y="2947838"/>
                <a:ext cx="76191" cy="465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351750" y="2847430"/>
                <a:ext cx="60427" cy="1493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066691" y="2933144"/>
                <a:ext cx="74877" cy="61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782945" y="2951511"/>
                <a:ext cx="76191" cy="453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493944" y="2947838"/>
                <a:ext cx="77504" cy="453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066370" y="1984169"/>
                <a:ext cx="51232" cy="453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" name="ZoneTexte 36"/>
              <p:cNvSpPr txBox="1"/>
              <p:nvPr/>
            </p:nvSpPr>
            <p:spPr>
              <a:xfrm>
                <a:off x="6057175" y="1915598"/>
                <a:ext cx="763224" cy="17755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900" b="1" dirty="0">
                    <a:solidFill>
                      <a:schemeClr val="bg1"/>
                    </a:solidFill>
                    <a:latin typeface="+mn-lt"/>
                  </a:rPr>
                  <a:t>Cape Corsica</a:t>
                </a:r>
              </a:p>
            </p:txBody>
          </p:sp>
        </p:grpSp>
        <p:sp>
          <p:nvSpPr>
            <p:cNvPr id="21" name="ZoneTexte 20"/>
            <p:cNvSpPr txBox="1"/>
            <p:nvPr/>
          </p:nvSpPr>
          <p:spPr>
            <a:xfrm>
              <a:off x="4825587" y="2329360"/>
              <a:ext cx="3935413" cy="9223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lvl="1">
                <a:defRPr/>
              </a:pPr>
              <a:r>
                <a:rPr lang="en-US" sz="1800" dirty="0">
                  <a:latin typeface="+mj-lt"/>
                </a:rPr>
                <a:t>A clear West-to-East gradient of dust aerosols</a:t>
              </a:r>
            </a:p>
            <a:p>
              <a:pPr marL="0" lvl="1">
                <a:defRPr/>
              </a:pPr>
              <a:r>
                <a:rPr lang="en-US" sz="1800" dirty="0">
                  <a:latin typeface="+mj-lt"/>
                </a:rPr>
                <a:t>Cyprus&gt;Crete&gt;Corsica</a:t>
              </a: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88900" y="4275138"/>
              <a:ext cx="5003832" cy="2952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i="1" dirty="0" err="1">
                  <a:latin typeface="+mj-lt"/>
                </a:rPr>
                <a:t>Kleanthous</a:t>
              </a:r>
              <a:r>
                <a:rPr lang="en-US" sz="1200" i="1" dirty="0">
                  <a:latin typeface="+mj-lt"/>
                </a:rPr>
                <a:t>, </a:t>
              </a:r>
              <a:r>
                <a:rPr lang="en-US" sz="1200" i="1" dirty="0" err="1">
                  <a:latin typeface="+mj-lt"/>
                </a:rPr>
                <a:t>Mihalopoulos</a:t>
              </a:r>
              <a:r>
                <a:rPr lang="en-US" sz="1200" i="1" dirty="0">
                  <a:latin typeface="+mj-lt"/>
                </a:rPr>
                <a:t>, </a:t>
              </a:r>
              <a:r>
                <a:rPr lang="en-US" sz="1200" i="1" dirty="0" err="1">
                  <a:latin typeface="+mj-lt"/>
                </a:rPr>
                <a:t>Vrekoussis</a:t>
              </a:r>
              <a:r>
                <a:rPr lang="en-US" sz="1200" i="1" dirty="0">
                  <a:latin typeface="+mj-lt"/>
                </a:rPr>
                <a:t>, </a:t>
              </a:r>
              <a:r>
                <a:rPr lang="en-US" sz="1200" i="1" dirty="0" err="1">
                  <a:latin typeface="+mj-lt"/>
                </a:rPr>
                <a:t>Sciare</a:t>
              </a:r>
              <a:r>
                <a:rPr lang="en-US" sz="1200" i="1" dirty="0">
                  <a:latin typeface="+mj-lt"/>
                </a:rPr>
                <a:t>, unpublished data, 2014</a:t>
              </a:r>
            </a:p>
          </p:txBody>
        </p:sp>
      </p:grpSp>
      <p:sp>
        <p:nvSpPr>
          <p:cNvPr id="40" name="ZoneTexte 39"/>
          <p:cNvSpPr txBox="1"/>
          <p:nvPr/>
        </p:nvSpPr>
        <p:spPr bwMode="auto">
          <a:xfrm>
            <a:off x="0" y="1017463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 smtClean="0">
                <a:solidFill>
                  <a:srgbClr val="0000FF"/>
                </a:solidFill>
                <a:latin typeface="+mj-lt"/>
                <a:sym typeface="Symbol"/>
              </a:rPr>
              <a:t>High levels of PM10, with among the highest dust concentrations in the Mediterranean</a:t>
            </a:r>
            <a:endParaRPr lang="en-US" sz="1600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528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2104465" y="505467"/>
            <a:ext cx="4753535" cy="487224"/>
            <a:chOff x="876300" y="5198555"/>
            <a:chExt cx="7156450" cy="1307020"/>
          </a:xfrm>
        </p:grpSpPr>
        <p:pic>
          <p:nvPicPr>
            <p:cNvPr id="7" name="Picture 10" descr="F:\SCIENCES\LSCE\2-CONF+ PROG\4-EU\OTHER\Cyprus\2. CyI\AGIA MARINA XYLIATOU\Panorama_station-Agia-Marina-Xyliatou_PB094126-4137c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00" y="5262563"/>
              <a:ext cx="7156450" cy="1243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>
              <a:off x="2756702" y="5198555"/>
              <a:ext cx="3551237" cy="5238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EMEP atmospheric supersite</a:t>
              </a:r>
            </a:p>
            <a:p>
              <a:pPr algn="ctr">
                <a:defRPr/>
              </a:pPr>
              <a:r>
                <a:rPr lang="en-US" sz="1400" b="1" dirty="0" err="1">
                  <a:solidFill>
                    <a:schemeClr val="bg1"/>
                  </a:solidFill>
                  <a:latin typeface="+mj-lt"/>
                </a:rPr>
                <a:t>Agia</a:t>
              </a:r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 Marina </a:t>
              </a:r>
              <a:r>
                <a:rPr lang="en-US" sz="1400" b="1" dirty="0" err="1">
                  <a:solidFill>
                    <a:schemeClr val="bg1"/>
                  </a:solidFill>
                  <a:latin typeface="+mj-lt"/>
                </a:rPr>
                <a:t>Xyliatou</a:t>
              </a:r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, Cyprus</a:t>
              </a:r>
            </a:p>
          </p:txBody>
        </p:sp>
      </p:grp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143001" y="-22378"/>
            <a:ext cx="6515100" cy="49685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square" tIns="72000" bIns="3600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15-year record of O3 in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Cyprus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76800" y="2277035"/>
            <a:ext cx="9067200" cy="3708362"/>
            <a:chOff x="76800" y="2067199"/>
            <a:chExt cx="9972454" cy="3918198"/>
          </a:xfrm>
        </p:grpSpPr>
        <p:pic>
          <p:nvPicPr>
            <p:cNvPr id="2" name="Picture 3" descr="C:\Users\mvrek\Desktop\Figure2_all_data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731" t="5727" r="8653" b="9917"/>
            <a:stretch>
              <a:fillRect/>
            </a:stretch>
          </p:blipFill>
          <p:spPr bwMode="auto">
            <a:xfrm>
              <a:off x="76800" y="2228921"/>
              <a:ext cx="4889648" cy="3756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 l="25592" t="7000" r="18102" b="13901"/>
            <a:stretch>
              <a:fillRect/>
            </a:stretch>
          </p:blipFill>
          <p:spPr bwMode="auto">
            <a:xfrm>
              <a:off x="5297866" y="2067199"/>
              <a:ext cx="4751388" cy="3787775"/>
            </a:xfrm>
            <a:prstGeom prst="snipRound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17" descr="C:\Users\mvrek\Desktop\rose_in_yellow.tif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37778" y="3591478"/>
              <a:ext cx="2592388" cy="200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e 4"/>
            <p:cNvGrpSpPr/>
            <p:nvPr/>
          </p:nvGrpSpPr>
          <p:grpSpPr>
            <a:xfrm>
              <a:off x="117195" y="4634473"/>
              <a:ext cx="4286250" cy="993775"/>
              <a:chOff x="4456113" y="2509838"/>
              <a:chExt cx="4286250" cy="993775"/>
            </a:xfrm>
          </p:grpSpPr>
          <p:cxnSp>
            <p:nvCxnSpPr>
              <p:cNvPr id="9" name="Connecteur droit 8"/>
              <p:cNvCxnSpPr/>
              <p:nvPr/>
            </p:nvCxnSpPr>
            <p:spPr>
              <a:xfrm>
                <a:off x="4621213" y="2509838"/>
                <a:ext cx="4121150" cy="17462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9"/>
              <p:cNvCxnSpPr/>
              <p:nvPr/>
            </p:nvCxnSpPr>
            <p:spPr>
              <a:xfrm>
                <a:off x="4635500" y="2524125"/>
                <a:ext cx="0" cy="665163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ZoneTexte 10"/>
              <p:cNvSpPr txBox="1"/>
              <p:nvPr/>
            </p:nvSpPr>
            <p:spPr>
              <a:xfrm>
                <a:off x="4456113" y="3133725"/>
                <a:ext cx="3551237" cy="3698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 dirty="0">
                    <a:solidFill>
                      <a:srgbClr val="0000FF"/>
                    </a:solidFill>
                    <a:latin typeface="+mj-lt"/>
                  </a:rPr>
                  <a:t>Yearly average O</a:t>
                </a:r>
                <a:r>
                  <a:rPr lang="en-US" sz="1800" baseline="-25000" dirty="0">
                    <a:solidFill>
                      <a:srgbClr val="0000FF"/>
                    </a:solidFill>
                    <a:latin typeface="+mj-lt"/>
                  </a:rPr>
                  <a:t>3</a:t>
                </a:r>
                <a:r>
                  <a:rPr lang="en-US" sz="1800" dirty="0">
                    <a:solidFill>
                      <a:srgbClr val="0000FF"/>
                    </a:solidFill>
                    <a:latin typeface="+mj-lt"/>
                  </a:rPr>
                  <a:t> Cape Corsica</a:t>
                </a:r>
              </a:p>
            </p:txBody>
          </p:sp>
        </p:grpSp>
        <p:sp>
          <p:nvSpPr>
            <p:cNvPr id="14" name="Ellipse 13"/>
            <p:cNvSpPr/>
            <p:nvPr/>
          </p:nvSpPr>
          <p:spPr>
            <a:xfrm>
              <a:off x="7037294" y="4446494"/>
              <a:ext cx="80682" cy="986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ZoneTexte 15"/>
          <p:cNvSpPr txBox="1"/>
          <p:nvPr/>
        </p:nvSpPr>
        <p:spPr bwMode="auto">
          <a:xfrm>
            <a:off x="0" y="114407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 smtClean="0">
                <a:solidFill>
                  <a:srgbClr val="0000FF"/>
                </a:solidFill>
                <a:latin typeface="+mj-lt"/>
                <a:sym typeface="Symbol"/>
              </a:rPr>
              <a:t>Among the highest O3 levels in the Mediterranean</a:t>
            </a:r>
            <a:endParaRPr lang="en-US" sz="1600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905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>
            <a:grpSpLocks/>
          </p:cNvGrpSpPr>
          <p:nvPr/>
        </p:nvGrpSpPr>
        <p:grpSpPr bwMode="auto">
          <a:xfrm>
            <a:off x="0" y="806450"/>
            <a:ext cx="9144000" cy="3470275"/>
            <a:chOff x="0" y="3253409"/>
            <a:chExt cx="9144000" cy="3470121"/>
          </a:xfrm>
        </p:grpSpPr>
        <p:sp>
          <p:nvSpPr>
            <p:cNvPr id="3" name="ZoneTexte 2"/>
            <p:cNvSpPr txBox="1"/>
            <p:nvPr/>
          </p:nvSpPr>
          <p:spPr>
            <a:xfrm>
              <a:off x="0" y="3253409"/>
              <a:ext cx="9144000" cy="3698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0000FF"/>
                  </a:solidFill>
                  <a:latin typeface="+mj-lt"/>
                  <a:sym typeface="Symbol"/>
                </a:rPr>
                <a:t>A large variability of dust events from different origins </a:t>
              </a:r>
              <a:r>
                <a:rPr lang="en-US" sz="1600" b="1" dirty="0">
                  <a:solidFill>
                    <a:srgbClr val="0000FF"/>
                  </a:solidFill>
                  <a:latin typeface="+mj-lt"/>
                  <a:sym typeface="Symbol"/>
                </a:rPr>
                <a:t>(Africa, Saudi Arabia)</a:t>
              </a:r>
              <a:endParaRPr lang="en-US" sz="1600" dirty="0">
                <a:solidFill>
                  <a:srgbClr val="0000FF"/>
                </a:solidFill>
                <a:latin typeface="+mj-lt"/>
              </a:endParaRPr>
            </a:p>
          </p:txBody>
        </p:sp>
        <p:pic>
          <p:nvPicPr>
            <p:cNvPr id="4" name="Picture 4" descr="131031_ALL_RCS_106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5071" y="3980330"/>
              <a:ext cx="2191709" cy="127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1"/>
            <p:cNvSpPr txBox="1">
              <a:spLocks noChangeArrowheads="1"/>
            </p:cNvSpPr>
            <p:nvPr/>
          </p:nvSpPr>
          <p:spPr bwMode="auto">
            <a:xfrm>
              <a:off x="4116947" y="3676929"/>
              <a:ext cx="1560042" cy="276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ð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0000"/>
                </a:buClr>
                <a:buFont typeface="Arial" charset="0"/>
                <a:buChar char="●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fr-FR" sz="1200" b="1">
                  <a:solidFill>
                    <a:schemeClr val="bg1"/>
                  </a:solidFill>
                </a:rPr>
                <a:t>Middle East Desert</a:t>
              </a:r>
            </a:p>
          </p:txBody>
        </p:sp>
        <p:pic>
          <p:nvPicPr>
            <p:cNvPr id="6" name="Picture 5" descr="LM131031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8193" y="3863789"/>
              <a:ext cx="1857811" cy="1326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 descr="120312_RCS_53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269" y="5468469"/>
              <a:ext cx="1953220" cy="116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 descr="LM1203121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6604" y="5318773"/>
              <a:ext cx="1966476" cy="1404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 descr="130530_D_RCS_106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519" y="3935502"/>
              <a:ext cx="1625015" cy="1174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6"/>
            <p:cNvSpPr txBox="1">
              <a:spLocks noChangeArrowheads="1"/>
            </p:cNvSpPr>
            <p:nvPr/>
          </p:nvSpPr>
          <p:spPr bwMode="auto">
            <a:xfrm>
              <a:off x="313764" y="3641066"/>
              <a:ext cx="1956433" cy="276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ð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0000"/>
                </a:buClr>
                <a:buFont typeface="Arial" charset="0"/>
                <a:buChar char="●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fr-FR" sz="1200" b="1">
                  <a:solidFill>
                    <a:schemeClr val="bg1"/>
                  </a:solidFill>
                </a:rPr>
                <a:t>Western Saharan Desert</a:t>
              </a:r>
            </a:p>
          </p:txBody>
        </p:sp>
        <p:pic>
          <p:nvPicPr>
            <p:cNvPr id="11" name="Picture 6" descr="LM130530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6795" y="3801031"/>
              <a:ext cx="1881840" cy="1343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Εικόνα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2641" y="5531223"/>
              <a:ext cx="816610" cy="81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4"/>
            <p:cNvSpPr txBox="1">
              <a:spLocks noChangeArrowheads="1"/>
            </p:cNvSpPr>
            <p:nvPr/>
          </p:nvSpPr>
          <p:spPr bwMode="auto">
            <a:xfrm>
              <a:off x="5120591" y="5538881"/>
              <a:ext cx="338105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ð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0000"/>
                </a:buClr>
                <a:buFont typeface="Arial" charset="0"/>
                <a:buChar char="●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fr-FR" sz="1000" dirty="0"/>
                <a:t>Cyprus University of Technology 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fr-FR" sz="1000" dirty="0"/>
                <a:t>Laboratory of Atmospheric Physics and Remote Sensing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fr-FR" sz="1000" dirty="0"/>
                <a:t>CUT-TEPAK AERONET station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fr-FR" sz="1000" dirty="0"/>
                <a:t>EARLINET depolarization </a:t>
              </a:r>
              <a:r>
                <a:rPr lang="en-US" altLang="fr-FR" sz="1000" dirty="0" err="1"/>
                <a:t>Lidar</a:t>
              </a:r>
              <a:r>
                <a:rPr lang="en-US" altLang="fr-FR" sz="1000" dirty="0"/>
                <a:t> system</a:t>
              </a:r>
            </a:p>
          </p:txBody>
        </p:sp>
        <p:sp>
          <p:nvSpPr>
            <p:cNvPr id="14" name="TextBox 5"/>
            <p:cNvSpPr txBox="1">
              <a:spLocks noChangeArrowheads="1"/>
            </p:cNvSpPr>
            <p:nvPr/>
          </p:nvSpPr>
          <p:spPr bwMode="auto">
            <a:xfrm>
              <a:off x="324878" y="5174035"/>
              <a:ext cx="1915909" cy="276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ð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0000"/>
                </a:buClr>
                <a:buFont typeface="Arial" charset="0"/>
                <a:buChar char="●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fr-FR" sz="1200" b="1">
                  <a:solidFill>
                    <a:schemeClr val="bg1"/>
                  </a:solidFill>
                </a:rPr>
                <a:t>Eastern Saharan Desert</a:t>
              </a:r>
            </a:p>
          </p:txBody>
        </p:sp>
      </p:grp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1143001" y="273050"/>
            <a:ext cx="6515100" cy="49685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square" tIns="72000" bIns="3600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Aerosol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Vertical Observations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07" y="4963561"/>
            <a:ext cx="3260188" cy="165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sciare\Desktop\cut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524" y="4950590"/>
            <a:ext cx="2177463" cy="163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ciare\Desktop\draw_piece_of_data_opera_v2_new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704" y="4965904"/>
            <a:ext cx="2191467" cy="16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llipse 18"/>
          <p:cNvSpPr/>
          <p:nvPr/>
        </p:nvSpPr>
        <p:spPr>
          <a:xfrm>
            <a:off x="2475909" y="5627086"/>
            <a:ext cx="351692" cy="30948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01" name="Picture 5" descr="C:\Users\sciare\Desktop\aeronet_banner2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24" y="4509549"/>
            <a:ext cx="3209441" cy="43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43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255</Words>
  <Application>Microsoft Office PowerPoint</Application>
  <PresentationFormat>Affichage à l'écran (4:3)</PresentationFormat>
  <Paragraphs>49</Paragraphs>
  <Slides>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8" baseType="lpstr">
      <vt:lpstr>Thème Office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sciare</dc:creator>
  <cp:lastModifiedBy>sciare</cp:lastModifiedBy>
  <cp:revision>7</cp:revision>
  <dcterms:created xsi:type="dcterms:W3CDTF">2014-10-22T06:02:18Z</dcterms:created>
  <dcterms:modified xsi:type="dcterms:W3CDTF">2014-10-22T07:19:05Z</dcterms:modified>
</cp:coreProperties>
</file>