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59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84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3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34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56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42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58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24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5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9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67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16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C496-1AEE-4882-87AF-B3F5BA9E4FE9}" type="datetimeFigureOut">
              <a:rPr lang="pt-BR" smtClean="0"/>
              <a:t>31/03/2014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F005-E566-4064-92E6-323146DE0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40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idia-ae.usp.br/portal" TargetMode="External"/><Relationship Id="rId2" Type="http://schemas.openxmlformats.org/officeDocument/2006/relationships/hyperlink" Target="http://www.scirp.org/journal/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20436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Arial"/>
                <a:ea typeface="Times New Roman"/>
              </a:rPr>
              <a:t>C</a:t>
            </a:r>
            <a:r>
              <a:rPr lang="en-US" b="1" dirty="0" smtClean="0">
                <a:solidFill>
                  <a:srgbClr val="0000FF"/>
                </a:solidFill>
                <a:latin typeface="Arial"/>
                <a:ea typeface="Times New Roman"/>
              </a:rPr>
              <a:t>a</a:t>
            </a:r>
            <a:r>
              <a:rPr lang="en-US" b="1" dirty="0" smtClean="0">
                <a:solidFill>
                  <a:srgbClr val="99CC00"/>
                </a:solidFill>
                <a:latin typeface="Arial"/>
                <a:ea typeface="Times New Roman"/>
              </a:rPr>
              <a:t>l</a:t>
            </a:r>
            <a:r>
              <a:rPr lang="en-US" b="1" dirty="0" smtClean="0">
                <a:solidFill>
                  <a:srgbClr val="33CCCC"/>
                </a:solidFill>
                <a:latin typeface="Arial"/>
                <a:ea typeface="Times New Roman"/>
              </a:rPr>
              <a:t>c</a:t>
            </a:r>
            <a:r>
              <a:rPr lang="en-US" b="1" dirty="0" smtClean="0">
                <a:solidFill>
                  <a:srgbClr val="FF00FF"/>
                </a:solidFill>
                <a:latin typeface="Arial"/>
                <a:ea typeface="Times New Roman"/>
              </a:rPr>
              <a:t>u</a:t>
            </a:r>
            <a:r>
              <a:rPr lang="en-US" b="1" dirty="0" smtClean="0">
                <a:solidFill>
                  <a:srgbClr val="FFFF00"/>
                </a:solidFill>
                <a:latin typeface="Arial"/>
                <a:ea typeface="Times New Roman"/>
              </a:rPr>
              <a:t>l</a:t>
            </a:r>
            <a:r>
              <a:rPr lang="en-US" b="1" dirty="0" smtClean="0">
                <a:solidFill>
                  <a:srgbClr val="993366"/>
                </a:solidFill>
                <a:latin typeface="Arial"/>
                <a:ea typeface="Times New Roman"/>
              </a:rPr>
              <a:t>us</a:t>
            </a:r>
            <a:r>
              <a:rPr lang="en-US" b="1" dirty="0" smtClean="0">
                <a:latin typeface="Arial"/>
                <a:ea typeface="Times New Roman"/>
              </a:rPr>
              <a:t> for </a:t>
            </a:r>
            <a:r>
              <a:rPr lang="en-US" b="1" dirty="0" smtClean="0">
                <a:solidFill>
                  <a:srgbClr val="FF0000"/>
                </a:solidFill>
                <a:latin typeface="Arial"/>
                <a:ea typeface="Times New Roman"/>
              </a:rPr>
              <a:t>C</a:t>
            </a:r>
            <a:r>
              <a:rPr lang="en-US" b="1" dirty="0" smtClean="0">
                <a:solidFill>
                  <a:srgbClr val="0000FF"/>
                </a:solidFill>
                <a:latin typeface="Arial"/>
                <a:ea typeface="Times New Roman"/>
              </a:rPr>
              <a:t>o</a:t>
            </a:r>
            <a:r>
              <a:rPr lang="en-US" b="1" dirty="0" smtClean="0">
                <a:solidFill>
                  <a:srgbClr val="FF00FF"/>
                </a:solidFill>
                <a:latin typeface="Arial"/>
                <a:ea typeface="Times New Roman"/>
              </a:rPr>
              <a:t>l</a:t>
            </a:r>
            <a:r>
              <a:rPr lang="en-US" b="1" dirty="0" smtClean="0">
                <a:solidFill>
                  <a:srgbClr val="008000"/>
                </a:solidFill>
                <a:latin typeface="Arial"/>
                <a:ea typeface="Times New Roman"/>
              </a:rPr>
              <a:t>o</a:t>
            </a:r>
            <a:r>
              <a:rPr lang="en-US" b="1" dirty="0" smtClean="0">
                <a:solidFill>
                  <a:srgbClr val="993300"/>
                </a:solidFill>
                <a:latin typeface="Arial"/>
                <a:ea typeface="Times New Roman"/>
              </a:rPr>
              <a:t>r</a:t>
            </a:r>
            <a:r>
              <a:rPr lang="en-US" b="1" dirty="0" smtClean="0">
                <a:solidFill>
                  <a:srgbClr val="003366"/>
                </a:solidFill>
                <a:latin typeface="Arial"/>
                <a:ea typeface="Times New Roman"/>
              </a:rPr>
              <a:t>i</a:t>
            </a:r>
            <a:r>
              <a:rPr lang="en-US" b="1" dirty="0" smtClean="0">
                <a:solidFill>
                  <a:srgbClr val="FF99CC"/>
                </a:solidFill>
                <a:latin typeface="Arial"/>
                <a:ea typeface="Times New Roman"/>
              </a:rPr>
              <a:t>ng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Prof. Juan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HelveticaNeue"/>
              </a:rPr>
              <a:t>López</a:t>
            </a: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 Linares</a:t>
            </a:r>
            <a:b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</a:b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FZEA-USP, D. de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HelveticaNeue"/>
              </a:rPr>
              <a:t>Ciências</a:t>
            </a: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HelveticaNeue"/>
              </a:rPr>
              <a:t>Básicas</a:t>
            </a: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,</a:t>
            </a:r>
            <a:b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</a:b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Pirassununga, São Paulo, BRASIL</a:t>
            </a:r>
            <a:b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</a:br>
            <a:r>
              <a:rPr lang="en-US" dirty="0" smtClean="0">
                <a:solidFill>
                  <a:srgbClr val="000000"/>
                </a:solidFill>
                <a:effectLst/>
                <a:latin typeface="HelveticaNeue"/>
              </a:rPr>
              <a:t>E-mail: jlopez@usp.br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27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251" y="1762125"/>
            <a:ext cx="3333750" cy="3333750"/>
          </a:xfrm>
          <a:prstGeom prst="rect">
            <a:avLst/>
          </a:prstGeom>
        </p:spPr>
      </p:pic>
      <p:pic>
        <p:nvPicPr>
          <p:cNvPr id="11" name="Espaço Reservado para Conteúdo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4345"/>
            <a:ext cx="3333750" cy="3333750"/>
          </a:xfr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1762125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Calculus: </a:t>
            </a:r>
          </a:p>
          <a:p>
            <a:pPr marL="0" indent="0" algn="ctr">
              <a:buNone/>
            </a:pPr>
            <a:r>
              <a:rPr lang="en-US" sz="9600" dirty="0" smtClean="0"/>
              <a:t>Why not?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5945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coloring?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focus in details.</a:t>
            </a:r>
          </a:p>
          <a:p>
            <a:r>
              <a:rPr lang="en-US" dirty="0" smtClean="0"/>
              <a:t>Active learning: hands and mind must be coordinated. Help Memorization.</a:t>
            </a:r>
          </a:p>
          <a:p>
            <a:r>
              <a:rPr lang="en-US" dirty="0" smtClean="0"/>
              <a:t>More beautiful.</a:t>
            </a:r>
          </a:p>
          <a:p>
            <a:r>
              <a:rPr lang="en-US" dirty="0" smtClean="0"/>
              <a:t>Unique (each one choose his colors).</a:t>
            </a:r>
          </a:p>
          <a:p>
            <a:r>
              <a:rPr lang="en-US" dirty="0" smtClean="0"/>
              <a:t>Better when color are associated with concepts.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Text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10" y="980728"/>
            <a:ext cx="3833105" cy="58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30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For </a:t>
            </a:r>
            <a:r>
              <a:rPr lang="pt-BR" dirty="0" err="1" smtClean="0"/>
              <a:t>Coloring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172" y="908720"/>
            <a:ext cx="4215044" cy="5960549"/>
          </a:xfrm>
        </p:spPr>
      </p:pic>
    </p:spTree>
    <p:extLst>
      <p:ext uri="{BB962C8B-B14F-4D97-AF65-F5344CB8AC3E}">
        <p14:creationId xmlns:p14="http://schemas.microsoft.com/office/powerpoint/2010/main" val="27853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Colored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836712"/>
            <a:ext cx="4257996" cy="6021288"/>
          </a:xfrm>
        </p:spPr>
      </p:pic>
    </p:spTree>
    <p:extLst>
      <p:ext uri="{BB962C8B-B14F-4D97-AF65-F5344CB8AC3E}">
        <p14:creationId xmlns:p14="http://schemas.microsoft.com/office/powerpoint/2010/main" val="23404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Evaluations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surveys: one in 2010 with 77 students of Calculus III and the second in 2013 with 80 students of Calculus IV.</a:t>
            </a:r>
          </a:p>
          <a:p>
            <a:r>
              <a:rPr lang="en-US" dirty="0" smtClean="0"/>
              <a:t>Both cases they found it the method helpful for studying.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2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t-BR" dirty="0" smtClean="0"/>
              <a:t>Sergio </a:t>
            </a:r>
            <a:r>
              <a:rPr lang="pt-BR" dirty="0" err="1"/>
              <a:t>Adriani</a:t>
            </a:r>
            <a:r>
              <a:rPr lang="pt-BR" dirty="0"/>
              <a:t> David, C. Valentim e J. López, </a:t>
            </a:r>
            <a:r>
              <a:rPr lang="pt-BR" i="1" dirty="0" err="1"/>
              <a:t>Calculus</a:t>
            </a:r>
            <a:r>
              <a:rPr lang="pt-BR" i="1" dirty="0"/>
              <a:t> for </a:t>
            </a:r>
            <a:r>
              <a:rPr lang="pt-BR" i="1" dirty="0" err="1"/>
              <a:t>Coloring</a:t>
            </a:r>
            <a:r>
              <a:rPr lang="pt-BR" dirty="0"/>
              <a:t>, </a:t>
            </a:r>
            <a:r>
              <a:rPr lang="pt-BR" dirty="0" err="1"/>
              <a:t>Creative</a:t>
            </a:r>
            <a:r>
              <a:rPr lang="pt-BR" dirty="0"/>
              <a:t> </a:t>
            </a:r>
            <a:r>
              <a:rPr lang="pt-BR" dirty="0" err="1"/>
              <a:t>Education</a:t>
            </a:r>
            <a:r>
              <a:rPr lang="pt-BR" dirty="0"/>
              <a:t>, Vol.4, No.4, 254-258, </a:t>
            </a:r>
            <a:r>
              <a:rPr lang="pt-BR" dirty="0" err="1"/>
              <a:t>April</a:t>
            </a:r>
            <a:r>
              <a:rPr lang="pt-BR" dirty="0"/>
              <a:t> (2013). </a:t>
            </a:r>
            <a:r>
              <a:rPr lang="pt-BR" u="sng" dirty="0">
                <a:hlinkClick r:id="rId2"/>
              </a:rPr>
              <a:t>http://www.scirp.org/journal/ce/</a:t>
            </a:r>
            <a:r>
              <a:rPr lang="pt-BR" dirty="0"/>
              <a:t>, DOI:10.4236/ce.2013.44037</a:t>
            </a:r>
          </a:p>
          <a:p>
            <a:pPr lvl="0"/>
            <a:r>
              <a:rPr lang="pt-BR" dirty="0"/>
              <a:t>Estudantes e professores com cadastro no site de Aprendizado Eletrônico da USP Tidia-Ae (</a:t>
            </a:r>
            <a:r>
              <a:rPr lang="pt-BR" u="sng" dirty="0">
                <a:hlinkClick r:id="rId3"/>
              </a:rPr>
              <a:t>http://tidia-ae.usp.br/portal</a:t>
            </a:r>
            <a:r>
              <a:rPr lang="pt-BR" dirty="0"/>
              <a:t>) podem inscrever-se no curso “</a:t>
            </a:r>
            <a:r>
              <a:rPr lang="pt-BR" i="1" dirty="0"/>
              <a:t>Cálculo para Colorir</a:t>
            </a:r>
            <a:r>
              <a:rPr lang="pt-BR" dirty="0"/>
              <a:t>” e ter acesso gratuito a todas as lâminas: de texto, para colorir e coloridas</a:t>
            </a:r>
            <a:r>
              <a:rPr lang="pt-BR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58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173</Words>
  <Application>Microsoft Office PowerPoint</Application>
  <PresentationFormat>Apresentação na tela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Calculus for Coloring</vt:lpstr>
      <vt:lpstr>Motivation</vt:lpstr>
      <vt:lpstr>Apresentação do PowerPoint</vt:lpstr>
      <vt:lpstr>Why coloring?</vt:lpstr>
      <vt:lpstr>Text</vt:lpstr>
      <vt:lpstr>For Coloring</vt:lpstr>
      <vt:lpstr>Colored</vt:lpstr>
      <vt:lpstr>Evaluations</vt:lpstr>
      <vt:lpstr>Publications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for Coloring</dc:title>
  <dc:creator>User</dc:creator>
  <cp:lastModifiedBy>User</cp:lastModifiedBy>
  <cp:revision>13</cp:revision>
  <dcterms:created xsi:type="dcterms:W3CDTF">2014-03-18T10:41:28Z</dcterms:created>
  <dcterms:modified xsi:type="dcterms:W3CDTF">2014-03-31T13:01:37Z</dcterms:modified>
</cp:coreProperties>
</file>