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100" d="100"/>
          <a:sy n="100" d="100"/>
        </p:scale>
        <p:origin x="-21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4/6/2014 5:48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4/6/2014 5:48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4/6/2014 5:48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4/6/2014 5:48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4/6/2014 5:48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4/6/2014 5:48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4/6/2014 5:48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4/6/2014 5:48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4/6/2014 5:48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4/6/2014 5:48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4/6/2014 5:48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4/6/2014 5:48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resentation%20Files/GI_U1_T2%20Fisica%20General%20II%20100613.docx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Presentation%20Files/FS-200%20Video%2020.docx" TargetMode="External"/><Relationship Id="rId5" Type="http://schemas.openxmlformats.org/officeDocument/2006/relationships/hyperlink" Target="Presentation%20Files/FS-200%20Video%2013.docx" TargetMode="External"/><Relationship Id="rId4" Type="http://schemas.openxmlformats.org/officeDocument/2006/relationships/hyperlink" Target="Presentation%20Files/FS-200%20Video%2012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mpusvirtual.unah.edu.hn/die/moodle/course/view.php?id=76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07504" y="1052736"/>
            <a:ext cx="8064896" cy="4608512"/>
          </a:xfrm>
        </p:spPr>
        <p:txBody>
          <a:bodyPr>
            <a:normAutofit/>
          </a:bodyPr>
          <a:lstStyle/>
          <a:p>
            <a:r>
              <a:rPr lang="es-HN" sz="4600" cap="none" dirty="0" err="1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Using</a:t>
            </a:r>
            <a:r>
              <a:rPr lang="es-HN" sz="4600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 </a:t>
            </a:r>
            <a:r>
              <a:rPr lang="es-HN" sz="4600" cap="none" dirty="0" err="1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Moodle</a:t>
            </a:r>
            <a:r>
              <a:rPr lang="es-HN" sz="4600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 in </a:t>
            </a:r>
            <a:r>
              <a:rPr lang="es-HN" sz="4600" cap="none" dirty="0" err="1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Physics</a:t>
            </a:r>
            <a:r>
              <a:rPr lang="es-HN" sz="4600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 </a:t>
            </a:r>
            <a:r>
              <a:rPr lang="es-HN" sz="4600" cap="none" dirty="0" err="1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Learning</a:t>
            </a:r>
            <a:r>
              <a:rPr lang="es-HN" sz="4600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 at UNAH</a:t>
            </a:r>
            <a:r>
              <a:rPr lang="es-HN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/>
            </a:r>
            <a:br>
              <a:rPr lang="es-HN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</a:br>
            <a:r>
              <a:rPr lang="es-HN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/>
            </a:r>
            <a:br>
              <a:rPr lang="es-HN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</a:br>
            <a:r>
              <a:rPr lang="es-HN" sz="3200" cap="none" dirty="0" err="1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Physics</a:t>
            </a:r>
            <a:r>
              <a:rPr lang="es-HN" sz="3200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  <a:t> II </a:t>
            </a:r>
            <a:br>
              <a:rPr lang="es-HN" sz="3200" cap="none" dirty="0" smtClean="0">
                <a:latin typeface="Gill Sans MT Condensed" pitchFamily="34" charset="0"/>
                <a:ea typeface="Meiryo" pitchFamily="34" charset="-128"/>
                <a:cs typeface="AngsanaUPC" pitchFamily="18" charset="-34"/>
              </a:rPr>
            </a:br>
            <a:r>
              <a:rPr lang="en-US" sz="2400" cap="none" dirty="0" smtClean="0"/>
              <a:t>Science and Engineering</a:t>
            </a:r>
            <a:endParaRPr lang="en-US" cap="none" dirty="0">
              <a:latin typeface="Gill Sans MT Condensed" pitchFamily="34" charset="0"/>
              <a:ea typeface="Meiryo" pitchFamily="34" charset="-128"/>
              <a:cs typeface="AngsanaUPC" pitchFamily="18" charset="-34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BSc. Roberto Mejia</a:t>
            </a:r>
          </a:p>
          <a:p>
            <a:r>
              <a:rPr lang="en-US" dirty="0" smtClean="0"/>
              <a:t>Teaching Physics – Masters Program in Physics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 l="8905"/>
          <a:stretch>
            <a:fillRect/>
          </a:stretch>
        </p:blipFill>
        <p:spPr bwMode="auto">
          <a:xfrm>
            <a:off x="0" y="6021288"/>
            <a:ext cx="2267744" cy="79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111480" cy="4853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Project Description</a:t>
            </a:r>
          </a:p>
          <a:p>
            <a:pPr lvl="1"/>
            <a:r>
              <a:rPr lang="en-US" sz="2400" dirty="0" smtClean="0"/>
              <a:t>Objectives</a:t>
            </a:r>
          </a:p>
          <a:p>
            <a:pPr lvl="1"/>
            <a:r>
              <a:rPr lang="en-US" sz="2400" dirty="0" smtClean="0"/>
              <a:t>Results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sz="2800" dirty="0" smtClean="0"/>
              <a:t>Project Methodology</a:t>
            </a:r>
          </a:p>
          <a:p>
            <a:endParaRPr lang="es-HN" sz="1000" dirty="0" smtClean="0"/>
          </a:p>
          <a:p>
            <a:r>
              <a:rPr lang="es-HN" sz="2800" dirty="0" smtClean="0"/>
              <a:t>The Course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2656"/>
            <a:ext cx="864096" cy="63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628800"/>
            <a:ext cx="2735391" cy="183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365104"/>
            <a:ext cx="2736304" cy="181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868144" y="3573016"/>
            <a:ext cx="2573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HN" sz="1000" dirty="0" smtClean="0"/>
              <a:t>Servers at Dirección de Innovación Educativa </a:t>
            </a:r>
          </a:p>
          <a:p>
            <a:r>
              <a:rPr lang="es-HN" sz="1000" dirty="0" smtClean="0"/>
              <a:t>DIE- UNAH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5868145" y="6237312"/>
            <a:ext cx="2736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Users and Students taking academic courses on </a:t>
            </a:r>
            <a:r>
              <a:rPr lang="en-US" sz="1000" dirty="0" err="1" smtClean="0"/>
              <a:t>moodle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63808" cy="355699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Objectives</a:t>
            </a:r>
          </a:p>
          <a:p>
            <a:pPr lvl="1" algn="just"/>
            <a:r>
              <a:rPr lang="en-US" sz="2000" dirty="0" smtClean="0"/>
              <a:t>Develop a support tool to meet the demand of students in Physics II</a:t>
            </a:r>
          </a:p>
          <a:p>
            <a:pPr lvl="1" algn="just"/>
            <a:r>
              <a:rPr lang="en-US" sz="2000" dirty="0" smtClean="0"/>
              <a:t>Use audiovisual and interactive media to achieve meaningful learning</a:t>
            </a:r>
          </a:p>
          <a:p>
            <a:pPr lvl="1" algn="just">
              <a:buNone/>
            </a:pPr>
            <a:endParaRPr lang="en-US" sz="2000" dirty="0" smtClean="0"/>
          </a:p>
          <a:p>
            <a:pPr algn="just"/>
            <a:r>
              <a:rPr lang="en-US" dirty="0" smtClean="0"/>
              <a:t>Results</a:t>
            </a:r>
          </a:p>
          <a:p>
            <a:pPr lvl="1" algn="just"/>
            <a:r>
              <a:rPr lang="en-US" sz="2000" dirty="0" smtClean="0"/>
              <a:t>Ensures long enough to cover the course topics </a:t>
            </a:r>
          </a:p>
          <a:p>
            <a:pPr lvl="1" algn="just"/>
            <a:r>
              <a:rPr lang="en-US" sz="2000" dirty="0" smtClean="0"/>
              <a:t>Create an interactive environment between the participants </a:t>
            </a:r>
          </a:p>
          <a:p>
            <a:pPr lvl="1" algn="just"/>
            <a:r>
              <a:rPr lang="en-US" sz="2000" dirty="0" smtClean="0"/>
              <a:t>Support classroom courses through virtual laboratories and audiovisual tools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5517232"/>
            <a:ext cx="4320480" cy="9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332656"/>
            <a:ext cx="864096" cy="63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Procedure/Methodology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800" dirty="0" smtClean="0"/>
              <a:t>Development of a job template for the preparation of contents </a:t>
            </a:r>
          </a:p>
          <a:p>
            <a:pPr marL="319088" indent="42863">
              <a:buNone/>
            </a:pPr>
            <a:r>
              <a:rPr lang="en-US" sz="1200" dirty="0" smtClean="0"/>
              <a:t>Unit 1: </a:t>
            </a:r>
            <a:r>
              <a:rPr lang="en-US" sz="1200" dirty="0" smtClean="0">
                <a:hlinkClick r:id="rId3" action="ppaction://hlinkfile"/>
              </a:rPr>
              <a:t>Presentation Files\GI_U1_T2 </a:t>
            </a:r>
            <a:r>
              <a:rPr lang="en-US" sz="1200" dirty="0" err="1" smtClean="0">
                <a:hlinkClick r:id="rId3" action="ppaction://hlinkfile"/>
              </a:rPr>
              <a:t>Fisica</a:t>
            </a:r>
            <a:r>
              <a:rPr lang="en-US" sz="1200" dirty="0" smtClean="0">
                <a:hlinkClick r:id="rId3" action="ppaction://hlinkfile"/>
              </a:rPr>
              <a:t> General II 100613.docx</a:t>
            </a:r>
            <a:endParaRPr lang="en-US" sz="1200" dirty="0" smtClean="0"/>
          </a:p>
          <a:p>
            <a:pPr marL="319088" indent="42863">
              <a:buNone/>
            </a:pPr>
            <a:endParaRPr lang="en-US" sz="500" dirty="0" smtClean="0"/>
          </a:p>
          <a:p>
            <a:r>
              <a:rPr lang="en-US" sz="1800" dirty="0" smtClean="0"/>
              <a:t>Adaptation of educational videos created by the school and produced by physical UNAH-TV </a:t>
            </a:r>
          </a:p>
          <a:p>
            <a:pPr marL="319088" indent="42863">
              <a:buNone/>
            </a:pPr>
            <a:r>
              <a:rPr lang="en-US" sz="1200" dirty="0" smtClean="0"/>
              <a:t>Unit 1: </a:t>
            </a:r>
            <a:r>
              <a:rPr lang="en-US" sz="1200" dirty="0" smtClean="0">
                <a:hlinkClick r:id="rId4" action="ppaction://hlinkfile"/>
              </a:rPr>
              <a:t>Presentation Files\FS-200 Video 12.docx</a:t>
            </a:r>
            <a:endParaRPr lang="en-US" sz="1200" dirty="0" smtClean="0"/>
          </a:p>
          <a:p>
            <a:pPr marL="319088" indent="42863">
              <a:buNone/>
            </a:pPr>
            <a:r>
              <a:rPr lang="en-US" sz="1200" dirty="0" smtClean="0"/>
              <a:t>Unit 1: </a:t>
            </a:r>
            <a:r>
              <a:rPr lang="en-US" sz="1200" dirty="0" smtClean="0">
                <a:hlinkClick r:id="rId5" action="ppaction://hlinkfile"/>
              </a:rPr>
              <a:t>Presentation Files\FS-200 Video 13.docx</a:t>
            </a:r>
            <a:endParaRPr lang="en-US" sz="1200" dirty="0" smtClean="0"/>
          </a:p>
          <a:p>
            <a:pPr marL="319088" indent="42863">
              <a:buNone/>
            </a:pPr>
            <a:r>
              <a:rPr lang="en-US" sz="1200" dirty="0" smtClean="0"/>
              <a:t>Unit 1: </a:t>
            </a:r>
            <a:r>
              <a:rPr lang="en-US" sz="1200" dirty="0" smtClean="0">
                <a:hlinkClick r:id="rId6" action="ppaction://hlinkfile"/>
              </a:rPr>
              <a:t>Presentation Files\FS-200 Video 20.docx</a:t>
            </a:r>
            <a:endParaRPr lang="en-US" sz="1200" dirty="0" smtClean="0"/>
          </a:p>
          <a:p>
            <a:pPr marL="319088" indent="42863">
              <a:buNone/>
            </a:pPr>
            <a:endParaRPr lang="en-US" sz="1100" dirty="0" smtClean="0"/>
          </a:p>
          <a:p>
            <a:r>
              <a:rPr lang="en-US" sz="1800" dirty="0" smtClean="0"/>
              <a:t>Evaluations using online forums, interactive videos, problem solving </a:t>
            </a:r>
          </a:p>
          <a:p>
            <a:pPr>
              <a:buNone/>
            </a:pPr>
            <a:endParaRPr lang="en-US" sz="600" dirty="0" smtClean="0"/>
          </a:p>
          <a:p>
            <a:r>
              <a:rPr lang="en-US" sz="1800" dirty="0" smtClean="0"/>
              <a:t>Creating a virtual classroom that allows interaction between participants and the tutor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332656"/>
            <a:ext cx="864096" cy="63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Course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2656"/>
            <a:ext cx="864096" cy="63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3568" y="1772816"/>
            <a:ext cx="792088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Creators</a:t>
            </a:r>
          </a:p>
          <a:p>
            <a:endParaRPr lang="es-HN" dirty="0" smtClean="0"/>
          </a:p>
          <a:p>
            <a:pPr>
              <a:buFontTx/>
              <a:buChar char="-"/>
            </a:pPr>
            <a:r>
              <a:rPr lang="es-HN" dirty="0" smtClean="0"/>
              <a:t> </a:t>
            </a:r>
            <a:r>
              <a:rPr lang="es-HN" dirty="0" err="1" smtClean="0"/>
              <a:t>Eiby</a:t>
            </a:r>
            <a:r>
              <a:rPr lang="es-HN" dirty="0" smtClean="0"/>
              <a:t> Alvarado</a:t>
            </a:r>
          </a:p>
          <a:p>
            <a:pPr>
              <a:buFontTx/>
              <a:buChar char="-"/>
            </a:pPr>
            <a:r>
              <a:rPr lang="es-HN" dirty="0" smtClean="0"/>
              <a:t> María Mejía</a:t>
            </a:r>
          </a:p>
          <a:p>
            <a:pPr>
              <a:buFontTx/>
              <a:buChar char="-"/>
            </a:pPr>
            <a:r>
              <a:rPr lang="es-HN" dirty="0" smtClean="0"/>
              <a:t> Oscar Ocampo</a:t>
            </a:r>
          </a:p>
          <a:p>
            <a:pPr>
              <a:buFontTx/>
              <a:buChar char="-"/>
            </a:pPr>
            <a:r>
              <a:rPr lang="es-HN" dirty="0" smtClean="0"/>
              <a:t> Roberto Mejía</a:t>
            </a:r>
          </a:p>
          <a:p>
            <a:pPr>
              <a:buFontTx/>
              <a:buChar char="-"/>
            </a:pPr>
            <a:endParaRPr lang="es-HN" dirty="0" smtClean="0"/>
          </a:p>
          <a:p>
            <a:r>
              <a:rPr lang="es-HN" sz="1400" dirty="0" err="1" smtClean="0"/>
              <a:t>Students</a:t>
            </a:r>
            <a:r>
              <a:rPr lang="es-HN" sz="1400" dirty="0" smtClean="0"/>
              <a:t> of </a:t>
            </a:r>
            <a:r>
              <a:rPr lang="es-HN" sz="1400" dirty="0" err="1" smtClean="0"/>
              <a:t>Physics</a:t>
            </a:r>
            <a:r>
              <a:rPr lang="es-HN" sz="1400" dirty="0" smtClean="0"/>
              <a:t> </a:t>
            </a:r>
            <a:r>
              <a:rPr lang="es-HN" sz="1400" dirty="0" err="1" smtClean="0"/>
              <a:t>Master</a:t>
            </a:r>
            <a:r>
              <a:rPr lang="es-HN" sz="1400" dirty="0" smtClean="0"/>
              <a:t> </a:t>
            </a:r>
            <a:r>
              <a:rPr lang="es-HN" sz="1400" dirty="0" err="1" smtClean="0"/>
              <a:t>Degree</a:t>
            </a:r>
            <a:r>
              <a:rPr lang="es-HN" sz="1400" dirty="0" smtClean="0"/>
              <a:t> </a:t>
            </a:r>
            <a:r>
              <a:rPr lang="es-HN" sz="1400" dirty="0" err="1" smtClean="0"/>
              <a:t>Program</a:t>
            </a:r>
            <a:r>
              <a:rPr lang="es-HN" sz="1400" dirty="0" smtClean="0"/>
              <a:t> at UNAH – 2013</a:t>
            </a:r>
          </a:p>
          <a:p>
            <a:endParaRPr lang="es-HN" sz="1400" dirty="0" smtClean="0"/>
          </a:p>
          <a:p>
            <a:endParaRPr lang="es-HN" sz="1400" dirty="0" smtClean="0"/>
          </a:p>
          <a:p>
            <a:endParaRPr lang="es-HN" sz="1400" dirty="0" smtClean="0"/>
          </a:p>
          <a:p>
            <a:r>
              <a:rPr lang="es-HN" sz="1400" dirty="0" smtClean="0"/>
              <a:t>Link of </a:t>
            </a:r>
            <a:r>
              <a:rPr lang="es-HN" sz="1400" dirty="0" err="1" smtClean="0"/>
              <a:t>the</a:t>
            </a:r>
            <a:r>
              <a:rPr lang="es-HN" sz="1400" dirty="0" smtClean="0"/>
              <a:t> Course</a:t>
            </a:r>
          </a:p>
          <a:p>
            <a:r>
              <a:rPr lang="es-HN" sz="1400" dirty="0" smtClean="0">
                <a:hlinkClick r:id="rId4"/>
              </a:rPr>
              <a:t>https://www.campusvirtual.unah.edu.hn/die/moodle/course/view.php?id=763</a:t>
            </a:r>
            <a:endParaRPr lang="es-HN" sz="1400" dirty="0" smtClean="0"/>
          </a:p>
          <a:p>
            <a:endParaRPr lang="es-HN" sz="1400" dirty="0" smtClean="0"/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The creation of an online course for the subject of physics II allows adapting a methodology and interactive audiovisual content that enriches Physics II course offered at UNAH </a:t>
            </a:r>
          </a:p>
          <a:p>
            <a:endParaRPr lang="en-US" sz="2000" dirty="0" smtClean="0"/>
          </a:p>
          <a:p>
            <a:r>
              <a:rPr lang="en-US" sz="2000" dirty="0" smtClean="0"/>
              <a:t>The assistance of an online tutor allows all participants to evacuate most of the questions that traditionally have not fully accomplished in person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The creation of educational videos improves the learning issues that have presented difficulties for students in physics II at UNAH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9552" y="2348880"/>
            <a:ext cx="2010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Any Questions</a:t>
            </a:r>
            <a:r>
              <a:rPr lang="en-US" sz="2000" dirty="0" smtClean="0">
                <a:latin typeface="Arial Narrow" pitchFamily="34" charset="0"/>
              </a:rPr>
              <a:t>?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5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TS010167125</Template>
  <TotalTime>0</TotalTime>
  <Words>267</Words>
  <Application>Microsoft Office PowerPoint</Application>
  <PresentationFormat>On-screen Show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TS010167125</vt:lpstr>
      <vt:lpstr>Using Moodle in Physics Learning at UNAH  Physics II  Science and Engineering</vt:lpstr>
      <vt:lpstr>Overview</vt:lpstr>
      <vt:lpstr>Project Description</vt:lpstr>
      <vt:lpstr>Procedure/Methodology</vt:lpstr>
      <vt:lpstr>The Course</vt:lpstr>
      <vt:lpstr>Conclusions</vt:lpstr>
      <vt:lpstr>Questions and Discussion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2014-04-06T15:18:42Z</dcterms:created>
  <dcterms:modified xsi:type="dcterms:W3CDTF">2014-04-07T04:27:54Z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