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94" r:id="rId2"/>
  </p:sldMasterIdLst>
  <p:notesMasterIdLst>
    <p:notesMasterId r:id="rId10"/>
  </p:notesMasterIdLst>
  <p:sldIdLst>
    <p:sldId id="256" r:id="rId3"/>
    <p:sldId id="257" r:id="rId4"/>
    <p:sldId id="258" r:id="rId5"/>
    <p:sldId id="259" r:id="rId6"/>
    <p:sldId id="260" r:id="rId7"/>
    <p:sldId id="265" r:id="rId8"/>
    <p:sldId id="266" r:id="rId9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63" autoAdjust="0"/>
    <p:restoredTop sz="94660"/>
  </p:normalViewPr>
  <p:slideViewPr>
    <p:cSldViewPr>
      <p:cViewPr>
        <p:scale>
          <a:sx n="100" d="100"/>
          <a:sy n="100" d="100"/>
        </p:scale>
        <p:origin x="-216" y="-17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r">
              <a:defRPr sz="1200"/>
            </a:lvl1pPr>
          </a:lstStyle>
          <a:p>
            <a:fld id="{2447E72A-D913-4DC2-9E0A-E520CE8FCC86}" type="datetimeFigureOut">
              <a:rPr lang="en-US" smtClean="0"/>
              <a:pPr/>
              <a:t>4/6/2014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r">
              <a:defRPr sz="1200"/>
            </a:lvl1pPr>
          </a:lstStyle>
          <a:p>
            <a:fld id="{A5D78FC6-CE17-4259-A63C-DDFC12E048F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rtl="0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D78FC6-CE17-4259-A63C-DDFC12E048FC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D78FC6-CE17-4259-A63C-DDFC12E048FC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D78FC6-CE17-4259-A63C-DDFC12E048FC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D78FC6-CE17-4259-A63C-DDFC12E048FC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D78FC6-CE17-4259-A63C-DDFC12E048FC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D78FC6-CE17-4259-A63C-DDFC12E048FC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D78FC6-CE17-4259-A63C-DDFC12E048FC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pPr algn="ctr"/>
            <a:fld id="{743653DA-8BF4-4869-96FE-9BCF43372D46}" type="datetime8">
              <a:rPr lang="en-US" smtClean="0"/>
              <a:pPr algn="ctr"/>
              <a:t>4/6/2014 5:48 PM</a:t>
            </a:fld>
            <a:endParaRPr lang="en-US" sz="2000" dirty="0">
              <a:solidFill>
                <a:srgbClr val="FFFFFF"/>
              </a:solidFill>
            </a:endParaRPr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pPr algn="r"/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2AC53DF-4216-466D-99A7-94400E6C2A25}" type="slidenum">
              <a:rPr lang="en-US" smtClean="0"/>
              <a:pPr/>
              <a:t>‹#›</a:t>
            </a:fld>
            <a:endParaRPr lang="en-US" dirty="0">
              <a:solidFill>
                <a:schemeClr val="tx2"/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816DF-213E-421B-92D3-C068DBB023D6}" type="datetime8">
              <a:rPr lang="en-US" smtClean="0">
                <a:solidFill>
                  <a:schemeClr val="tx2"/>
                </a:solidFill>
              </a:rPr>
              <a:pPr/>
              <a:t>4/6/2014 5:48 PM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C53DF-4216-466D-99A7-94400E6C2A25}" type="slidenum">
              <a:rPr lang="en-US" sz="1200" smtClean="0">
                <a:solidFill>
                  <a:schemeClr val="tx2"/>
                </a:solidFill>
              </a:rPr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8D3816DF-213E-421B-92D3-C068DBB023D6}" type="datetime8">
              <a:rPr lang="en-US" smtClean="0">
                <a:solidFill>
                  <a:schemeClr val="tx2"/>
                </a:solidFill>
              </a:rPr>
              <a:pPr/>
              <a:t>4/6/2014 5:48 PM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72AC53DF-4216-466D-99A7-94400E6C2A25}" type="slidenum">
              <a:rPr lang="en-US" sz="1200" smtClean="0">
                <a:solidFill>
                  <a:schemeClr val="tx2"/>
                </a:solidFill>
              </a:rPr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29108-AC8D-4212-9283-60D9E99BF07A}" type="datetime8">
              <a:rPr lang="en-US" smtClean="0"/>
              <a:pPr/>
              <a:t>4/6/2014 5:48 PM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AD93096-5B34-4342-9326-69289CEAE4C2}" type="slidenum">
              <a:rPr lang="en-US" smtClean="0"/>
              <a:pPr/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ED3D3-6235-4F4C-B439-DF277FB555A7}" type="datetime8">
              <a:rPr lang="en-US" smtClean="0"/>
              <a:pPr/>
              <a:t>4/6/2014 5:48 PM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pPr algn="ctr"/>
            <a:fld id="{1AD93096-5B34-4342-9326-69289CEAE4C2}" type="slidenum">
              <a:rPr lang="en-US" smtClean="0"/>
              <a:pPr algn="ctr"/>
              <a:t>‹#›</a:t>
            </a:fld>
            <a:endParaRPr lang="en-US" sz="2400" dirty="0">
              <a:solidFill>
                <a:srgbClr val="FFFFFF"/>
              </a:solidFill>
            </a:endParaRPr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3B5F1E3E-4B2F-4895-B65E-28B2E64F39F6}" type="datetime8">
              <a:rPr lang="en-US" smtClean="0"/>
              <a:pPr/>
              <a:t>4/6/2014 5:48 PM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pPr algn="ctr"/>
            <a:fld id="{1AD93096-5B34-4342-9326-69289CEAE4C2}" type="slidenum">
              <a:rPr lang="en-US" smtClean="0"/>
              <a:pPr algn="ctr"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63085435-8225-4333-BFFA-0096413F0D76}" type="datetime8">
              <a:rPr lang="en-US" smtClean="0"/>
              <a:pPr/>
              <a:t>4/6/2014 5:48 PM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pPr algn="ctr"/>
            <a:fld id="{1AD93096-5B34-4342-9326-69289CEAE4C2}" type="slidenum">
              <a:rPr lang="en-US" smtClean="0"/>
              <a:pPr algn="ctr"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83C494-2A87-468C-A21B-CB14FB9ABB00}" type="datetime8">
              <a:rPr lang="en-US" smtClean="0"/>
              <a:pPr/>
              <a:t>4/6/2014 5:48 PM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AD93096-5B34-4342-9326-69289CEAE4C2}" type="slidenum">
              <a:rPr lang="en-US" smtClean="0"/>
              <a:pPr/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80FA0-5B31-4864-A2BB-719EA5A679C6}" type="datetime8">
              <a:rPr lang="en-US" smtClean="0"/>
              <a:pPr/>
              <a:t>4/6/2014 5:48 PM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AD93096-5B34-4342-9326-69289CEAE4C2}" type="slidenum">
              <a:rPr lang="en-US" smtClean="0"/>
              <a:pPr/>
              <a:t>‹#›</a:t>
            </a:fld>
            <a:endParaRPr lang="en-US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CC0C8-36B8-442A-833D-B6AACE86BB77}" type="datetime8">
              <a:rPr lang="en-US" smtClean="0"/>
              <a:pPr/>
              <a:t>4/6/2014 5:48 PM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AD93096-5B34-4342-9326-69289CEAE4C2}" type="slidenum">
              <a:rPr lang="en-US" smtClean="0"/>
              <a:pPr/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51E20EC5-AC53-4169-941E-EDF10CD23748}" type="datetime8">
              <a:rPr lang="en-US" smtClean="0"/>
              <a:pPr/>
              <a:t>4/6/2014 5:48 PM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pPr algn="ctr"/>
            <a:fld id="{1AD93096-5B34-4342-9326-69289CEAE4C2}" type="slidenum">
              <a:rPr lang="en-US" smtClean="0"/>
              <a:pPr algn="ctr"/>
              <a:t>‹#›</a:t>
            </a:fld>
            <a:endParaRPr lang="en-US" sz="2800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>
              <a:defRPr sz="1400">
                <a:solidFill>
                  <a:schemeClr val="tx2"/>
                </a:solidFill>
              </a:defRPr>
            </a:lvl1pPr>
          </a:lstStyle>
          <a:p>
            <a:fld id="{8D3816DF-213E-421B-92D3-C068DBB023D6}" type="datetime8">
              <a:rPr lang="en-US" smtClean="0">
                <a:solidFill>
                  <a:schemeClr val="tx2"/>
                </a:solidFill>
              </a:rPr>
              <a:pPr/>
              <a:t>4/6/2014 5:48 PM</a:t>
            </a:fld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>
              <a:defRPr sz="1400">
                <a:solidFill>
                  <a:schemeClr val="tx2"/>
                </a:solidFill>
              </a:defRPr>
            </a:lvl1pPr>
          </a:lstStyle>
          <a:p>
            <a:pPr algn="r"/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>
              <a:defRPr sz="1400" b="1">
                <a:solidFill>
                  <a:srgbClr val="FFFFFF"/>
                </a:solidFill>
              </a:defRPr>
            </a:lvl1pPr>
          </a:lstStyle>
          <a:p>
            <a:pPr algn="ctr"/>
            <a:fld id="{72AC53DF-4216-466D-99A7-94400E6C2A25}" type="slidenum">
              <a:rPr lang="en-US" sz="1200" smtClean="0">
                <a:solidFill>
                  <a:schemeClr val="tx2"/>
                </a:solidFill>
              </a:rPr>
              <a:pPr algn="ctr"/>
              <a:t>‹#›</a:t>
            </a:fld>
            <a:endParaRPr lang="en-US" sz="1400" b="1" dirty="0">
              <a:solidFill>
                <a:srgbClr val="FFFFFF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3" r:id="rId9"/>
    <p:sldLayoutId id="2147483704" r:id="rId10"/>
    <p:sldLayoutId id="2147483705" r:id="rId11"/>
  </p:sldLayoutIdLst>
  <p:txStyles>
    <p:titleStyle>
      <a:lvl1pPr algn="l" rtl="0" eaLnBrk="1" latinLnBrk="0" hangingPunct="1">
        <a:spcBef>
          <a:spcPct val="0"/>
        </a:spcBef>
        <a:buNone/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Presentation%20Files/GI_U1_T2%20Fisica%20General%20II%20100613.docx" TargetMode="External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hyperlink" Target="Presentation%20Files/FS-200%20Video%2020.docx" TargetMode="External"/><Relationship Id="rId5" Type="http://schemas.openxmlformats.org/officeDocument/2006/relationships/hyperlink" Target="Presentation%20Files/FS-200%20Video%2013.docx" TargetMode="External"/><Relationship Id="rId4" Type="http://schemas.openxmlformats.org/officeDocument/2006/relationships/hyperlink" Target="Presentation%20Files/FS-200%20Video%2012.docx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campusvirtual.unah.edu.hn/die/moodle/course/view.php?id=763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ctrTitle"/>
          </p:nvPr>
        </p:nvSpPr>
        <p:spPr>
          <a:xfrm>
            <a:off x="107504" y="1052736"/>
            <a:ext cx="8064896" cy="4608512"/>
          </a:xfrm>
        </p:spPr>
        <p:txBody>
          <a:bodyPr>
            <a:normAutofit/>
          </a:bodyPr>
          <a:lstStyle/>
          <a:p>
            <a:r>
              <a:rPr lang="es-HN" sz="4600" cap="none" dirty="0" err="1" smtClean="0">
                <a:latin typeface="Gill Sans MT Condensed" pitchFamily="34" charset="0"/>
                <a:ea typeface="Meiryo" pitchFamily="34" charset="-128"/>
                <a:cs typeface="AngsanaUPC" pitchFamily="18" charset="-34"/>
              </a:rPr>
              <a:t>Using</a:t>
            </a:r>
            <a:r>
              <a:rPr lang="es-HN" sz="4600" cap="none" dirty="0" smtClean="0">
                <a:latin typeface="Gill Sans MT Condensed" pitchFamily="34" charset="0"/>
                <a:ea typeface="Meiryo" pitchFamily="34" charset="-128"/>
                <a:cs typeface="AngsanaUPC" pitchFamily="18" charset="-34"/>
              </a:rPr>
              <a:t> </a:t>
            </a:r>
            <a:r>
              <a:rPr lang="es-HN" sz="4600" cap="none" dirty="0" err="1" smtClean="0">
                <a:latin typeface="Gill Sans MT Condensed" pitchFamily="34" charset="0"/>
                <a:ea typeface="Meiryo" pitchFamily="34" charset="-128"/>
                <a:cs typeface="AngsanaUPC" pitchFamily="18" charset="-34"/>
              </a:rPr>
              <a:t>Moodle</a:t>
            </a:r>
            <a:r>
              <a:rPr lang="es-HN" sz="4600" cap="none" dirty="0" smtClean="0">
                <a:latin typeface="Gill Sans MT Condensed" pitchFamily="34" charset="0"/>
                <a:ea typeface="Meiryo" pitchFamily="34" charset="-128"/>
                <a:cs typeface="AngsanaUPC" pitchFamily="18" charset="-34"/>
              </a:rPr>
              <a:t> in </a:t>
            </a:r>
            <a:r>
              <a:rPr lang="es-HN" sz="4600" cap="none" dirty="0" err="1" smtClean="0">
                <a:latin typeface="Gill Sans MT Condensed" pitchFamily="34" charset="0"/>
                <a:ea typeface="Meiryo" pitchFamily="34" charset="-128"/>
                <a:cs typeface="AngsanaUPC" pitchFamily="18" charset="-34"/>
              </a:rPr>
              <a:t>Physics</a:t>
            </a:r>
            <a:r>
              <a:rPr lang="es-HN" sz="4600" cap="none" dirty="0" smtClean="0">
                <a:latin typeface="Gill Sans MT Condensed" pitchFamily="34" charset="0"/>
                <a:ea typeface="Meiryo" pitchFamily="34" charset="-128"/>
                <a:cs typeface="AngsanaUPC" pitchFamily="18" charset="-34"/>
              </a:rPr>
              <a:t> </a:t>
            </a:r>
            <a:r>
              <a:rPr lang="es-HN" sz="4600" cap="none" dirty="0" err="1" smtClean="0">
                <a:latin typeface="Gill Sans MT Condensed" pitchFamily="34" charset="0"/>
                <a:ea typeface="Meiryo" pitchFamily="34" charset="-128"/>
                <a:cs typeface="AngsanaUPC" pitchFamily="18" charset="-34"/>
              </a:rPr>
              <a:t>Learning</a:t>
            </a:r>
            <a:r>
              <a:rPr lang="es-HN" sz="4600" cap="none" dirty="0" smtClean="0">
                <a:latin typeface="Gill Sans MT Condensed" pitchFamily="34" charset="0"/>
                <a:ea typeface="Meiryo" pitchFamily="34" charset="-128"/>
                <a:cs typeface="AngsanaUPC" pitchFamily="18" charset="-34"/>
              </a:rPr>
              <a:t> at UNAH</a:t>
            </a:r>
            <a:r>
              <a:rPr lang="es-HN" cap="none" dirty="0" smtClean="0">
                <a:latin typeface="Gill Sans MT Condensed" pitchFamily="34" charset="0"/>
                <a:ea typeface="Meiryo" pitchFamily="34" charset="-128"/>
                <a:cs typeface="AngsanaUPC" pitchFamily="18" charset="-34"/>
              </a:rPr>
              <a:t/>
            </a:r>
            <a:br>
              <a:rPr lang="es-HN" cap="none" dirty="0" smtClean="0">
                <a:latin typeface="Gill Sans MT Condensed" pitchFamily="34" charset="0"/>
                <a:ea typeface="Meiryo" pitchFamily="34" charset="-128"/>
                <a:cs typeface="AngsanaUPC" pitchFamily="18" charset="-34"/>
              </a:rPr>
            </a:br>
            <a:r>
              <a:rPr lang="es-HN" cap="none" dirty="0" smtClean="0">
                <a:latin typeface="Gill Sans MT Condensed" pitchFamily="34" charset="0"/>
                <a:ea typeface="Meiryo" pitchFamily="34" charset="-128"/>
                <a:cs typeface="AngsanaUPC" pitchFamily="18" charset="-34"/>
              </a:rPr>
              <a:t/>
            </a:r>
            <a:br>
              <a:rPr lang="es-HN" cap="none" dirty="0" smtClean="0">
                <a:latin typeface="Gill Sans MT Condensed" pitchFamily="34" charset="0"/>
                <a:ea typeface="Meiryo" pitchFamily="34" charset="-128"/>
                <a:cs typeface="AngsanaUPC" pitchFamily="18" charset="-34"/>
              </a:rPr>
            </a:br>
            <a:r>
              <a:rPr lang="es-HN" sz="3200" cap="none" dirty="0" err="1" smtClean="0">
                <a:latin typeface="Gill Sans MT Condensed" pitchFamily="34" charset="0"/>
                <a:ea typeface="Meiryo" pitchFamily="34" charset="-128"/>
                <a:cs typeface="AngsanaUPC" pitchFamily="18" charset="-34"/>
              </a:rPr>
              <a:t>Physics</a:t>
            </a:r>
            <a:r>
              <a:rPr lang="es-HN" sz="3200" cap="none" dirty="0" smtClean="0">
                <a:latin typeface="Gill Sans MT Condensed" pitchFamily="34" charset="0"/>
                <a:ea typeface="Meiryo" pitchFamily="34" charset="-128"/>
                <a:cs typeface="AngsanaUPC" pitchFamily="18" charset="-34"/>
              </a:rPr>
              <a:t> II </a:t>
            </a:r>
            <a:br>
              <a:rPr lang="es-HN" sz="3200" cap="none" dirty="0" smtClean="0">
                <a:latin typeface="Gill Sans MT Condensed" pitchFamily="34" charset="0"/>
                <a:ea typeface="Meiryo" pitchFamily="34" charset="-128"/>
                <a:cs typeface="AngsanaUPC" pitchFamily="18" charset="-34"/>
              </a:rPr>
            </a:br>
            <a:r>
              <a:rPr lang="en-US" sz="2400" cap="none" dirty="0" smtClean="0"/>
              <a:t>Science and Engineering</a:t>
            </a:r>
            <a:endParaRPr lang="en-US" cap="none" dirty="0">
              <a:latin typeface="Gill Sans MT Condensed" pitchFamily="34" charset="0"/>
              <a:ea typeface="Meiryo" pitchFamily="34" charset="-128"/>
              <a:cs typeface="AngsanaUPC" pitchFamily="18" charset="-34"/>
            </a:endParaRPr>
          </a:p>
        </p:txBody>
      </p:sp>
      <p:sp>
        <p:nvSpPr>
          <p:cNvPr id="3" name="Rectang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BSc. Roberto Mejia</a:t>
            </a:r>
          </a:p>
          <a:p>
            <a:r>
              <a:rPr lang="en-US" dirty="0" smtClean="0"/>
              <a:t>Teaching Physics – Masters Program in Physics</a:t>
            </a:r>
            <a:endParaRPr lang="en-US" dirty="0"/>
          </a:p>
        </p:txBody>
      </p:sp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3" cstate="print"/>
          <a:srcRect l="8905"/>
          <a:stretch>
            <a:fillRect/>
          </a:stretch>
        </p:blipFill>
        <p:spPr bwMode="auto">
          <a:xfrm>
            <a:off x="0" y="6021288"/>
            <a:ext cx="2267744" cy="7985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Rectangle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5111480" cy="4853136"/>
          </a:xfrm>
        </p:spPr>
        <p:txBody>
          <a:bodyPr>
            <a:normAutofit/>
          </a:bodyPr>
          <a:lstStyle/>
          <a:p>
            <a:r>
              <a:rPr lang="en-US" sz="2800" dirty="0" smtClean="0"/>
              <a:t>Project Description</a:t>
            </a:r>
          </a:p>
          <a:p>
            <a:pPr lvl="1"/>
            <a:r>
              <a:rPr lang="en-US" sz="2400" dirty="0" smtClean="0"/>
              <a:t>Objectives</a:t>
            </a:r>
          </a:p>
          <a:p>
            <a:pPr lvl="1"/>
            <a:r>
              <a:rPr lang="en-US" sz="2400" dirty="0" smtClean="0"/>
              <a:t>Results</a:t>
            </a:r>
          </a:p>
          <a:p>
            <a:pPr lvl="1">
              <a:buNone/>
            </a:pPr>
            <a:endParaRPr lang="en-US" sz="1000" dirty="0" smtClean="0"/>
          </a:p>
          <a:p>
            <a:r>
              <a:rPr lang="en-US" sz="2800" dirty="0" smtClean="0"/>
              <a:t>Project Methodology</a:t>
            </a:r>
          </a:p>
          <a:p>
            <a:endParaRPr lang="es-HN" sz="1000" dirty="0" smtClean="0"/>
          </a:p>
          <a:p>
            <a:r>
              <a:rPr lang="es-HN" sz="2800" dirty="0" smtClean="0"/>
              <a:t>The Course</a:t>
            </a:r>
            <a:endParaRPr lang="en-US" sz="2800" dirty="0" smtClean="0"/>
          </a:p>
          <a:p>
            <a:endParaRPr lang="en-US" sz="1000" dirty="0" smtClean="0"/>
          </a:p>
          <a:p>
            <a:r>
              <a:rPr lang="en-US" sz="2800" dirty="0" smtClean="0"/>
              <a:t>Conclusion</a:t>
            </a:r>
            <a:endParaRPr lang="en-US" sz="2800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12360" y="332656"/>
            <a:ext cx="864096" cy="6334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868144" y="1628800"/>
            <a:ext cx="2735391" cy="18381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868144" y="4365104"/>
            <a:ext cx="2736304" cy="18178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7"/>
          <p:cNvSpPr/>
          <p:nvPr/>
        </p:nvSpPr>
        <p:spPr>
          <a:xfrm>
            <a:off x="5868144" y="3573016"/>
            <a:ext cx="257301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HN" sz="1000" dirty="0" smtClean="0"/>
              <a:t>Servers at Dirección de Innovación Educativa </a:t>
            </a:r>
          </a:p>
          <a:p>
            <a:r>
              <a:rPr lang="es-HN" sz="1000" dirty="0" smtClean="0"/>
              <a:t>DIE- UNAH</a:t>
            </a:r>
            <a:endParaRPr lang="en-US" sz="1000" dirty="0"/>
          </a:p>
        </p:txBody>
      </p:sp>
      <p:sp>
        <p:nvSpPr>
          <p:cNvPr id="9" name="Rectangle 8"/>
          <p:cNvSpPr/>
          <p:nvPr/>
        </p:nvSpPr>
        <p:spPr>
          <a:xfrm>
            <a:off x="5868145" y="6237312"/>
            <a:ext cx="273630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00" dirty="0" smtClean="0"/>
              <a:t>Users and Students taking academic courses on </a:t>
            </a:r>
            <a:r>
              <a:rPr lang="en-US" sz="1000" dirty="0" err="1" smtClean="0"/>
              <a:t>moodle</a:t>
            </a:r>
            <a:endParaRPr lang="en-US" sz="1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Project Description</a:t>
            </a:r>
            <a:endParaRPr lang="en-US" dirty="0"/>
          </a:p>
        </p:txBody>
      </p:sp>
      <p:sp>
        <p:nvSpPr>
          <p:cNvPr id="3" name="Rectangle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063808" cy="3556992"/>
          </a:xfrm>
        </p:spPr>
        <p:txBody>
          <a:bodyPr>
            <a:normAutofit lnSpcReduction="10000"/>
          </a:bodyPr>
          <a:lstStyle/>
          <a:p>
            <a:pPr algn="just"/>
            <a:r>
              <a:rPr lang="en-US" dirty="0" smtClean="0"/>
              <a:t>Objectives</a:t>
            </a:r>
          </a:p>
          <a:p>
            <a:pPr lvl="1" algn="just"/>
            <a:r>
              <a:rPr lang="en-US" sz="2000" dirty="0" smtClean="0"/>
              <a:t>Develop a support tool to meet the demand of students in Physics II</a:t>
            </a:r>
          </a:p>
          <a:p>
            <a:pPr lvl="1" algn="just"/>
            <a:r>
              <a:rPr lang="en-US" sz="2000" dirty="0" smtClean="0"/>
              <a:t>Use audiovisual and interactive media to achieve meaningful learning</a:t>
            </a:r>
          </a:p>
          <a:p>
            <a:pPr lvl="1" algn="just">
              <a:buNone/>
            </a:pPr>
            <a:endParaRPr lang="en-US" sz="2000" dirty="0" smtClean="0"/>
          </a:p>
          <a:p>
            <a:pPr algn="just"/>
            <a:r>
              <a:rPr lang="en-US" dirty="0" smtClean="0"/>
              <a:t>Results</a:t>
            </a:r>
          </a:p>
          <a:p>
            <a:pPr lvl="1" algn="just"/>
            <a:r>
              <a:rPr lang="en-US" sz="2000" dirty="0" smtClean="0"/>
              <a:t>Ensures long enough to cover the course topics </a:t>
            </a:r>
          </a:p>
          <a:p>
            <a:pPr lvl="1" algn="just"/>
            <a:r>
              <a:rPr lang="en-US" sz="2000" dirty="0" smtClean="0"/>
              <a:t>Create an interactive environment between the participants </a:t>
            </a:r>
          </a:p>
          <a:p>
            <a:pPr lvl="1" algn="just"/>
            <a:r>
              <a:rPr lang="en-US" sz="2000" dirty="0" smtClean="0"/>
              <a:t>Support classroom courses through virtual laboratories and audiovisual tools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355976" y="5517232"/>
            <a:ext cx="4320480" cy="9960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812360" y="332656"/>
            <a:ext cx="864096" cy="6334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Procedure/Methodology</a:t>
            </a:r>
            <a:endParaRPr lang="en-US" dirty="0"/>
          </a:p>
        </p:txBody>
      </p:sp>
      <p:sp>
        <p:nvSpPr>
          <p:cNvPr id="3" name="Rectangle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925144"/>
          </a:xfrm>
        </p:spPr>
        <p:txBody>
          <a:bodyPr>
            <a:normAutofit/>
          </a:bodyPr>
          <a:lstStyle/>
          <a:p>
            <a:endParaRPr lang="en-US" dirty="0" smtClean="0"/>
          </a:p>
          <a:p>
            <a:r>
              <a:rPr lang="en-US" sz="1800" dirty="0" smtClean="0"/>
              <a:t>Development of a job template for the preparation of contents </a:t>
            </a:r>
          </a:p>
          <a:p>
            <a:pPr marL="319088" indent="42863">
              <a:buNone/>
            </a:pPr>
            <a:r>
              <a:rPr lang="en-US" sz="1200" dirty="0" smtClean="0"/>
              <a:t>Unit 1: </a:t>
            </a:r>
            <a:r>
              <a:rPr lang="en-US" sz="1200" dirty="0" smtClean="0">
                <a:hlinkClick r:id="rId3" action="ppaction://hlinkfile"/>
              </a:rPr>
              <a:t>Presentation Files\GI_U1_T2 </a:t>
            </a:r>
            <a:r>
              <a:rPr lang="en-US" sz="1200" dirty="0" err="1" smtClean="0">
                <a:hlinkClick r:id="rId3" action="ppaction://hlinkfile"/>
              </a:rPr>
              <a:t>Fisica</a:t>
            </a:r>
            <a:r>
              <a:rPr lang="en-US" sz="1200" dirty="0" smtClean="0">
                <a:hlinkClick r:id="rId3" action="ppaction://hlinkfile"/>
              </a:rPr>
              <a:t> General II 100613.docx</a:t>
            </a:r>
            <a:endParaRPr lang="en-US" sz="1200" dirty="0" smtClean="0"/>
          </a:p>
          <a:p>
            <a:pPr marL="319088" indent="42863">
              <a:buNone/>
            </a:pPr>
            <a:endParaRPr lang="en-US" sz="500" dirty="0" smtClean="0"/>
          </a:p>
          <a:p>
            <a:r>
              <a:rPr lang="en-US" sz="1800" dirty="0" smtClean="0"/>
              <a:t>Adaptation of educational videos created by the school and produced by physical UNAH-TV </a:t>
            </a:r>
          </a:p>
          <a:p>
            <a:pPr marL="319088" indent="42863">
              <a:buNone/>
            </a:pPr>
            <a:r>
              <a:rPr lang="en-US" sz="1200" dirty="0" smtClean="0"/>
              <a:t>Unit 1: </a:t>
            </a:r>
            <a:r>
              <a:rPr lang="en-US" sz="1200" dirty="0" smtClean="0">
                <a:hlinkClick r:id="rId4" action="ppaction://hlinkfile"/>
              </a:rPr>
              <a:t>Presentation Files\FS-200 Video 12.docx</a:t>
            </a:r>
            <a:endParaRPr lang="en-US" sz="1200" dirty="0" smtClean="0"/>
          </a:p>
          <a:p>
            <a:pPr marL="319088" indent="42863">
              <a:buNone/>
            </a:pPr>
            <a:r>
              <a:rPr lang="en-US" sz="1200" dirty="0" smtClean="0"/>
              <a:t>Unit 1: </a:t>
            </a:r>
            <a:r>
              <a:rPr lang="en-US" sz="1200" dirty="0" smtClean="0">
                <a:hlinkClick r:id="rId5" action="ppaction://hlinkfile"/>
              </a:rPr>
              <a:t>Presentation Files\FS-200 Video 13.docx</a:t>
            </a:r>
            <a:endParaRPr lang="en-US" sz="1200" dirty="0" smtClean="0"/>
          </a:p>
          <a:p>
            <a:pPr marL="319088" indent="42863">
              <a:buNone/>
            </a:pPr>
            <a:r>
              <a:rPr lang="en-US" sz="1200" dirty="0" smtClean="0"/>
              <a:t>Unit 1: </a:t>
            </a:r>
            <a:r>
              <a:rPr lang="en-US" sz="1200" dirty="0" smtClean="0">
                <a:hlinkClick r:id="rId6" action="ppaction://hlinkfile"/>
              </a:rPr>
              <a:t>Presentation Files\FS-200 Video 20.docx</a:t>
            </a:r>
            <a:endParaRPr lang="en-US" sz="1200" dirty="0" smtClean="0"/>
          </a:p>
          <a:p>
            <a:pPr marL="319088" indent="42863">
              <a:buNone/>
            </a:pPr>
            <a:endParaRPr lang="en-US" sz="1100" dirty="0" smtClean="0"/>
          </a:p>
          <a:p>
            <a:r>
              <a:rPr lang="en-US" sz="1800" dirty="0" smtClean="0"/>
              <a:t>Evaluations using online forums, interactive videos, problem solving </a:t>
            </a:r>
          </a:p>
          <a:p>
            <a:pPr>
              <a:buNone/>
            </a:pPr>
            <a:endParaRPr lang="en-US" sz="600" dirty="0" smtClean="0"/>
          </a:p>
          <a:p>
            <a:r>
              <a:rPr lang="en-US" sz="1800" dirty="0" smtClean="0"/>
              <a:t>Creating a virtual classroom that allows interaction between participants and the tutor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812360" y="332656"/>
            <a:ext cx="864096" cy="6334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Course</a:t>
            </a:r>
            <a:endParaRPr lang="en-US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12360" y="332656"/>
            <a:ext cx="864096" cy="6334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6"/>
          <p:cNvSpPr/>
          <p:nvPr/>
        </p:nvSpPr>
        <p:spPr>
          <a:xfrm>
            <a:off x="683568" y="1772816"/>
            <a:ext cx="7920880" cy="37548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Creators</a:t>
            </a:r>
          </a:p>
          <a:p>
            <a:endParaRPr lang="es-HN" dirty="0" smtClean="0"/>
          </a:p>
          <a:p>
            <a:pPr>
              <a:buFontTx/>
              <a:buChar char="-"/>
            </a:pPr>
            <a:r>
              <a:rPr lang="es-HN" dirty="0" smtClean="0"/>
              <a:t> </a:t>
            </a:r>
            <a:r>
              <a:rPr lang="es-HN" dirty="0" err="1" smtClean="0"/>
              <a:t>Eiby</a:t>
            </a:r>
            <a:r>
              <a:rPr lang="es-HN" dirty="0" smtClean="0"/>
              <a:t> Alvarado</a:t>
            </a:r>
          </a:p>
          <a:p>
            <a:pPr>
              <a:buFontTx/>
              <a:buChar char="-"/>
            </a:pPr>
            <a:r>
              <a:rPr lang="es-HN" dirty="0" smtClean="0"/>
              <a:t> María Mejía</a:t>
            </a:r>
          </a:p>
          <a:p>
            <a:pPr>
              <a:buFontTx/>
              <a:buChar char="-"/>
            </a:pPr>
            <a:r>
              <a:rPr lang="es-HN" dirty="0" smtClean="0"/>
              <a:t> Oscar Ocampo</a:t>
            </a:r>
          </a:p>
          <a:p>
            <a:pPr>
              <a:buFontTx/>
              <a:buChar char="-"/>
            </a:pPr>
            <a:r>
              <a:rPr lang="es-HN" dirty="0" smtClean="0"/>
              <a:t> Roberto Mejía</a:t>
            </a:r>
          </a:p>
          <a:p>
            <a:pPr>
              <a:buFontTx/>
              <a:buChar char="-"/>
            </a:pPr>
            <a:endParaRPr lang="es-HN" dirty="0" smtClean="0"/>
          </a:p>
          <a:p>
            <a:r>
              <a:rPr lang="es-HN" sz="1400" dirty="0" err="1" smtClean="0"/>
              <a:t>Students</a:t>
            </a:r>
            <a:r>
              <a:rPr lang="es-HN" sz="1400" dirty="0" smtClean="0"/>
              <a:t> of </a:t>
            </a:r>
            <a:r>
              <a:rPr lang="es-HN" sz="1400" dirty="0" err="1" smtClean="0"/>
              <a:t>Physics</a:t>
            </a:r>
            <a:r>
              <a:rPr lang="es-HN" sz="1400" dirty="0" smtClean="0"/>
              <a:t> </a:t>
            </a:r>
            <a:r>
              <a:rPr lang="es-HN" sz="1400" dirty="0" err="1" smtClean="0"/>
              <a:t>Master</a:t>
            </a:r>
            <a:r>
              <a:rPr lang="es-HN" sz="1400" dirty="0" smtClean="0"/>
              <a:t> </a:t>
            </a:r>
            <a:r>
              <a:rPr lang="es-HN" sz="1400" dirty="0" err="1" smtClean="0"/>
              <a:t>Degree</a:t>
            </a:r>
            <a:r>
              <a:rPr lang="es-HN" sz="1400" dirty="0" smtClean="0"/>
              <a:t> </a:t>
            </a:r>
            <a:r>
              <a:rPr lang="es-HN" sz="1400" dirty="0" err="1" smtClean="0"/>
              <a:t>Program</a:t>
            </a:r>
            <a:r>
              <a:rPr lang="es-HN" sz="1400" dirty="0" smtClean="0"/>
              <a:t> at UNAH – 2013</a:t>
            </a:r>
          </a:p>
          <a:p>
            <a:endParaRPr lang="es-HN" sz="1400" dirty="0" smtClean="0"/>
          </a:p>
          <a:p>
            <a:endParaRPr lang="es-HN" sz="1400" dirty="0" smtClean="0"/>
          </a:p>
          <a:p>
            <a:endParaRPr lang="es-HN" sz="1400" dirty="0" smtClean="0"/>
          </a:p>
          <a:p>
            <a:r>
              <a:rPr lang="es-HN" sz="1400" dirty="0" smtClean="0"/>
              <a:t>Link of </a:t>
            </a:r>
            <a:r>
              <a:rPr lang="es-HN" sz="1400" dirty="0" err="1" smtClean="0"/>
              <a:t>the</a:t>
            </a:r>
            <a:r>
              <a:rPr lang="es-HN" sz="1400" dirty="0" smtClean="0"/>
              <a:t> Course</a:t>
            </a:r>
          </a:p>
          <a:p>
            <a:r>
              <a:rPr lang="es-HN" sz="1400" dirty="0" smtClean="0">
                <a:hlinkClick r:id="rId4"/>
              </a:rPr>
              <a:t>https://www.campusvirtual.unah.edu.hn/die/moodle/course/view.php?id=763</a:t>
            </a:r>
            <a:endParaRPr lang="es-HN" sz="1400" dirty="0" smtClean="0"/>
          </a:p>
          <a:p>
            <a:endParaRPr lang="es-HN" sz="1400" dirty="0" smtClean="0"/>
          </a:p>
          <a:p>
            <a:endParaRPr lang="en-US" sz="1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endParaRPr lang="en-US" sz="2000" dirty="0" smtClean="0"/>
          </a:p>
          <a:p>
            <a:r>
              <a:rPr lang="en-US" sz="2000" dirty="0" smtClean="0"/>
              <a:t>The creation of an online course for the subject of physics II allows adapting a methodology and interactive audiovisual content that enriches Physics II course offered at UNAH </a:t>
            </a:r>
          </a:p>
          <a:p>
            <a:endParaRPr lang="en-US" sz="2000" dirty="0" smtClean="0"/>
          </a:p>
          <a:p>
            <a:r>
              <a:rPr lang="en-US" sz="2000" dirty="0" smtClean="0"/>
              <a:t>The assistance of an online tutor allows all participants to evacuate most of the questions that traditionally have not fully accomplished in person </a:t>
            </a:r>
            <a:br>
              <a:rPr lang="en-US" sz="2000" dirty="0" smtClean="0"/>
            </a:br>
            <a:endParaRPr lang="en-US" sz="2000" dirty="0" smtClean="0"/>
          </a:p>
          <a:p>
            <a:r>
              <a:rPr lang="en-US" sz="2000" dirty="0" smtClean="0"/>
              <a:t>The creation of educational videos improves the learning issues that have presented difficulties for students in physics II at UNAH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 and Discussion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539552" y="2348880"/>
            <a:ext cx="201093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/>
              <a:t>Any Questions</a:t>
            </a:r>
            <a:r>
              <a:rPr lang="en-US" sz="2000" dirty="0" smtClean="0">
                <a:latin typeface="Arial Narrow" pitchFamily="34" charset="0"/>
              </a:rPr>
              <a:t>?</a:t>
            </a:r>
            <a:endParaRPr lang="en-US" sz="2400" dirty="0"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S010167125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A9000B0E-F247-42DE-B4C8-953FA55828E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TS010167125</Template>
  <TotalTime>0</TotalTime>
  <Words>267</Words>
  <Application>Microsoft Office PowerPoint</Application>
  <PresentationFormat>On-screen Show (4:3)</PresentationFormat>
  <Paragraphs>67</Paragraphs>
  <Slides>7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TS010167125</vt:lpstr>
      <vt:lpstr>Using Moodle in Physics Learning at UNAH  Physics II  Science and Engineering</vt:lpstr>
      <vt:lpstr>Overview</vt:lpstr>
      <vt:lpstr>Project Description</vt:lpstr>
      <vt:lpstr>Procedure/Methodology</vt:lpstr>
      <vt:lpstr>The Course</vt:lpstr>
      <vt:lpstr>Conclusions</vt:lpstr>
      <vt:lpstr>Questions and Discussion</vt:lpstr>
    </vt:vector>
  </TitlesOfParts>
  <Manager/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2014-04-06T15:18:42Z</dcterms:created>
  <dcterms:modified xsi:type="dcterms:W3CDTF">2014-04-07T04:27:54Z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TC101671259990</vt:lpwstr>
  </property>
</Properties>
</file>