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438" r:id="rId2"/>
    <p:sldId id="500" r:id="rId3"/>
    <p:sldId id="494" r:id="rId4"/>
    <p:sldId id="519" r:id="rId5"/>
    <p:sldId id="511" r:id="rId6"/>
    <p:sldId id="507" r:id="rId7"/>
    <p:sldId id="465" r:id="rId8"/>
    <p:sldId id="456" r:id="rId9"/>
    <p:sldId id="501" r:id="rId10"/>
    <p:sldId id="502" r:id="rId11"/>
    <p:sldId id="464" r:id="rId12"/>
    <p:sldId id="467" r:id="rId13"/>
    <p:sldId id="471" r:id="rId14"/>
    <p:sldId id="412" r:id="rId15"/>
    <p:sldId id="427" r:id="rId16"/>
    <p:sldId id="520" r:id="rId17"/>
    <p:sldId id="468" r:id="rId18"/>
    <p:sldId id="473" r:id="rId19"/>
    <p:sldId id="524" r:id="rId20"/>
    <p:sldId id="541" r:id="rId21"/>
    <p:sldId id="526" r:id="rId22"/>
    <p:sldId id="568" r:id="rId23"/>
    <p:sldId id="537" r:id="rId24"/>
    <p:sldId id="485" r:id="rId25"/>
    <p:sldId id="531" r:id="rId26"/>
    <p:sldId id="530" r:id="rId27"/>
    <p:sldId id="534" r:id="rId28"/>
    <p:sldId id="532" r:id="rId29"/>
    <p:sldId id="533" r:id="rId30"/>
    <p:sldId id="535" r:id="rId31"/>
    <p:sldId id="536" r:id="rId32"/>
    <p:sldId id="572" r:id="rId33"/>
    <p:sldId id="549" r:id="rId34"/>
    <p:sldId id="550" r:id="rId35"/>
    <p:sldId id="551" r:id="rId36"/>
    <p:sldId id="579" r:id="rId37"/>
    <p:sldId id="525" r:id="rId38"/>
    <p:sldId id="528" r:id="rId39"/>
    <p:sldId id="538" r:id="rId40"/>
    <p:sldId id="580" r:id="rId41"/>
    <p:sldId id="581" r:id="rId42"/>
    <p:sldId id="585" r:id="rId43"/>
    <p:sldId id="584" r:id="rId44"/>
    <p:sldId id="582" r:id="rId45"/>
    <p:sldId id="583" r:id="rId46"/>
    <p:sldId id="439" r:id="rId47"/>
    <p:sldId id="457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FF07B8"/>
    <a:srgbClr val="0066FF"/>
    <a:srgbClr val="07FFFF"/>
    <a:srgbClr val="07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94980" autoAdjust="0"/>
  </p:normalViewPr>
  <p:slideViewPr>
    <p:cSldViewPr snapToGrid="0">
      <p:cViewPr varScale="1">
        <p:scale>
          <a:sx n="53" d="100"/>
          <a:sy n="53" d="100"/>
        </p:scale>
        <p:origin x="104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6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773"/>
    </p:cViewPr>
  </p:sorterViewPr>
  <p:notesViewPr>
    <p:cSldViewPr snapToGrid="0">
      <p:cViewPr varScale="1">
        <p:scale>
          <a:sx n="75" d="100"/>
          <a:sy n="75" d="100"/>
        </p:scale>
        <p:origin x="-205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F263C83-486C-4205-BF3B-8E9473E1A928}" type="datetimeFigureOut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44629A-A0CA-4A73-A019-A0A28179C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86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5-31T14:51:15.819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0 2,'0'0'3,"0"0"-1,0 0-1,0 0-1,0 0-2,0 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B1A5DB-94C4-4EE6-9EB8-18DF1BF2C80D}" type="datetimeFigureOut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D1C995-B10F-470C-AC3E-A59DE2ADB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74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28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hape 2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Computational Modeling is using computers to solve problems.</a:t>
            </a:r>
          </a:p>
          <a:p>
            <a:pPr>
              <a:spcBef>
                <a:spcPct val="0"/>
              </a:spcBef>
            </a:pPr>
            <a:r>
              <a:rPr lang="en-US" smtClean="0"/>
              <a:t>We want to </a:t>
            </a:r>
            <a:r>
              <a:rPr lang="en-US" b="1" smtClean="0"/>
              <a:t>AUGMENT</a:t>
            </a:r>
            <a:r>
              <a:rPr lang="en-US" smtClean="0"/>
              <a:t> modeling instruction with computational modeling.</a:t>
            </a:r>
          </a:p>
        </p:txBody>
      </p:sp>
    </p:spTree>
    <p:extLst>
      <p:ext uri="{BB962C8B-B14F-4D97-AF65-F5344CB8AC3E}">
        <p14:creationId xmlns:p14="http://schemas.microsoft.com/office/powerpoint/2010/main" val="42253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49656D-F2B3-4B95-A5F3-97144C88FD91}" type="slidenum">
              <a:rPr lang="en-US" smtClean="0"/>
              <a:pPr>
                <a:spcBef>
                  <a:spcPct val="0"/>
                </a:spcBef>
              </a:pPr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61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C0AA0E-D8C4-4F2F-B0A2-8593BBC83FD9}" type="slidenum">
              <a:rPr lang="en-US" smtClean="0"/>
              <a:pPr>
                <a:spcBef>
                  <a:spcPct val="0"/>
                </a:spcBef>
              </a:pPr>
              <a:t>12</a:t>
            </a:fld>
            <a:endParaRPr lang="en-US" smtClean="0"/>
          </a:p>
        </p:txBody>
      </p:sp>
      <p:sp>
        <p:nvSpPr>
          <p:cNvPr id="18435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6472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5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smtClean="0">
                <a:latin typeface="Arial" panose="020B0604020202020204" pitchFamily="34" charset="0"/>
                <a:ea typeface="SimSun" panose="02010600030101010101" pitchFamily="2" charset="-122"/>
              </a:rPr>
              <a:t>Reduce cognitive overhead – students are focused on physics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smtClean="0">
                <a:latin typeface="Arial" panose="020B0604020202020204" pitchFamily="34" charset="0"/>
                <a:ea typeface="SimSun" panose="02010600030101010101" pitchFamily="2" charset="-122"/>
              </a:rPr>
              <a:t>Model failure leads to new model with one line of code</a:t>
            </a:r>
          </a:p>
        </p:txBody>
      </p:sp>
    </p:spTree>
    <p:extLst>
      <p:ext uri="{BB962C8B-B14F-4D97-AF65-F5344CB8AC3E}">
        <p14:creationId xmlns:p14="http://schemas.microsoft.com/office/powerpoint/2010/main" val="88481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52A9FA-3D0A-4D72-A49A-BE7F2CA8C3E2}" type="slidenum">
              <a:rPr lang="en-US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smtClean="0">
              <a:ea typeface="MS PGothic" panose="020B0600070205080204" pitchFamily="34" charset="-128"/>
            </a:endParaRPr>
          </a:p>
        </p:txBody>
      </p:sp>
      <p:sp>
        <p:nvSpPr>
          <p:cNvPr id="2355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6" tIns="45443" rIns="90886" bIns="4544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5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86" tIns="45443" rIns="90886" bIns="45443" anchor="b"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26AA6D1C-426F-465F-B40E-65080719005D}" type="slidenum">
              <a:rPr lang="en-US">
                <a:latin typeface="Times" panose="02020603050405020304" pitchFamily="18" charset="0"/>
              </a:rPr>
              <a:pPr algn="r">
                <a:spcBef>
                  <a:spcPct val="0"/>
                </a:spcBef>
              </a:pPr>
              <a:t>16</a:t>
            </a:fld>
            <a:endParaRPr 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09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CFA149-CCC3-480B-A87E-B6A60A359054}" type="slidenum">
              <a:rPr lang="en-US" smtClean="0"/>
              <a:pPr>
                <a:spcBef>
                  <a:spcPct val="0"/>
                </a:spcBef>
              </a:pPr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888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C297A-1185-4C7D-89E0-FAAACF65C6A2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9522D-214B-42F2-B1F9-8DDBCE887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0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0E1C3-C46A-4077-972E-82A5FDAAAFE0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B8959-BE96-4610-913B-A189D093A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8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D81CF-EC89-4402-AA71-B82AE43D9488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4C526-49D4-44BB-AB87-F71F2A5D7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7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A9470-EDCC-4203-B9AA-CC5E0F71ED3B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9FD6D-BE0B-4994-A296-ABA6FF34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EEEB0-8B52-40EB-BE33-FAC80BFCC369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B7E1-FB83-4E86-B924-8F3D26C10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2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305" b="1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2822014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25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018676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04014-DAE7-4A7D-83D2-07B931CA8FB2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F826-1592-4A3F-8439-E68063512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4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FC18F-3CC9-4162-ABD6-5BECF63E7FDF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DF4B9-4E0A-48D4-AB0A-BB979517E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58250-948C-47B3-9D38-1D3F5D0A01AB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3D3B2-FCA4-473B-B856-C5E6D93D4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C3737-EB3F-44F0-AC07-21242D3C4ECF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37EEC-B930-4BFA-845E-8A39C12AA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4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0704-9DB7-4499-B95C-297C7327C7C1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C8A85-50B8-4199-8714-4C9620F36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9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325A8-1A7B-4BE0-9E0D-F23B8E6E55B0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C27BF-EA22-4FB1-9CA1-92824503F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6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61745-A74F-4560-BE58-4F8286A45942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1D3A9-6638-4F3D-8542-4EF448CF6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6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0D25F-1553-4091-836F-34B58ABB605A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DA5A4-7522-4E99-ADFC-0FCADFE0D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4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3AD74C-D33E-4190-B467-AF4FA5EF629D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6070A7-F4FE-4CAA-8847-E1CA3CB56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s201\Documents\Camtasia%20Studio\video_analysis_example\video_analysis_example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s201\Documents\Camtasia%20Studio\motion_visualization_example\motion_visualization_example.mp4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ink/ink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s201\Desktop\ICTP_MOOC_talk\USG_symposium_Physics_MOOC\YWYL%20Highlights%20Reel%20(Small).mp4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s201\Documents\Camtasia%20Studio\video_capture_example\video_capture_example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25"/>
          <p:cNvSpPr>
            <a:spLocks noChangeArrowheads="1"/>
          </p:cNvSpPr>
          <p:nvPr/>
        </p:nvSpPr>
        <p:spPr bwMode="auto">
          <a:xfrm>
            <a:off x="7900988" y="5573713"/>
            <a:ext cx="1243012" cy="12842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3600"/>
          </a:p>
        </p:txBody>
      </p:sp>
      <p:sp>
        <p:nvSpPr>
          <p:cNvPr id="4099" name="Shape 26"/>
          <p:cNvSpPr>
            <a:spLocks noChangeArrowheads="1"/>
          </p:cNvSpPr>
          <p:nvPr/>
        </p:nvSpPr>
        <p:spPr bwMode="auto">
          <a:xfrm>
            <a:off x="1428750" y="5311775"/>
            <a:ext cx="80359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Georgia" panose="02040502050405020303" pitchFamily="18" charset="0"/>
              </a:rPr>
              <a:t>Supported by the Gates Foundation &amp; NSF  (DUE-0942076)</a:t>
            </a:r>
          </a:p>
        </p:txBody>
      </p:sp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1984375" y="316350"/>
            <a:ext cx="523557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A Blended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Physics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Course &amp; Lab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2" descr="Bill &amp; Melinda Gates Found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6057900"/>
            <a:ext cx="2466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88455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Analyze Video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>
                <a:latin typeface="Times New Roman" pitchFamily="18" charset="0"/>
                <a:cs typeface="Times New Roman" pitchFamily="18" charset="0"/>
              </a:rPr>
            </a:b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ideo_analysis_exampl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565275"/>
            <a:ext cx="812482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…on the Shoulders of Giants…</a:t>
            </a:r>
          </a:p>
        </p:txBody>
      </p:sp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231775" y="1177925"/>
            <a:ext cx="67992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Video-analysis-based labs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(Douglas Brown (Tracker); P. Laws,  R. Teese, others; )</a:t>
            </a: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255588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 Predictive Models</a:t>
            </a:r>
          </a:p>
        </p:txBody>
      </p:sp>
      <p:pic>
        <p:nvPicPr>
          <p:cNvPr id="2" name="motion_visualization_exampl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676400"/>
            <a:ext cx="787717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…on the Shoulders of Giants…</a:t>
            </a:r>
          </a:p>
        </p:txBody>
      </p:sp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231775" y="1177925"/>
            <a:ext cx="7947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Video-Analysis-Based Labs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(Douglas Brown (Tracker); P. Laws,  R. Teese, others; 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Modeling (including computer models)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(Modeling Instruction :  D. Hestenes et al.;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NRC Framework for K-12 Science Education: H. Quinn et al.;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 &amp; Interactions:  R. Chabay &amp; B. Sherwood)   </a:t>
            </a: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20713"/>
            <a:ext cx="9272588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Foundation for Standards </a:t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(from US National Academy of Sciences)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784350"/>
            <a:ext cx="56292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2509838"/>
            <a:ext cx="54197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124325" y="5243513"/>
            <a:ext cx="457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98450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Practices 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285875"/>
            <a:ext cx="7853363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-19050" y="6211888"/>
            <a:ext cx="441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NRC Framework for K-12 Science Education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42938"/>
            <a:ext cx="8912225" cy="655637"/>
          </a:xfrm>
        </p:spPr>
        <p:txBody>
          <a:bodyPr/>
          <a:lstStyle/>
          <a:p>
            <a:pPr eaLnBrk="1" hangingPunct="1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and Engineering Practices</a:t>
            </a:r>
            <a:b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381000" y="2057400"/>
            <a:ext cx="4038600" cy="47244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Asking questions and </a:t>
            </a:r>
            <a:r>
              <a:rPr lang="en-US" sz="24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defining problems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and using models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Planning and carrying out investigations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Analyzing and interpreting data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endParaRPr lang="en-US" sz="2400" smtClean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endParaRPr lang="en-US" sz="2400" smtClean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2532" name="Content Placeholder 3"/>
          <p:cNvSpPr>
            <a:spLocks noGrp="1"/>
          </p:cNvSpPr>
          <p:nvPr>
            <p:ph sz="half" idx="4294967295"/>
          </p:nvPr>
        </p:nvSpPr>
        <p:spPr>
          <a:xfrm>
            <a:off x="4343400" y="2057400"/>
            <a:ext cx="4038600" cy="43434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Using mathematics and </a:t>
            </a:r>
            <a:r>
              <a:rPr lang="en-US" sz="24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thinking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Developing explanations and </a:t>
            </a:r>
            <a:r>
              <a:rPr lang="en-US" sz="24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designing solutions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4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Engaging in argument from evidence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Obtaining, </a:t>
            </a:r>
            <a:r>
              <a:rPr lang="en-US" sz="24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evaluating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communicating information</a:t>
            </a:r>
          </a:p>
          <a:p>
            <a:pPr marL="457200" indent="-457200" eaLnBrk="1" hangingPunct="1">
              <a:spcAft>
                <a:spcPct val="20000"/>
              </a:spcAft>
              <a:buFontTx/>
              <a:buNone/>
            </a:pPr>
            <a:endParaRPr lang="en-US" smtClean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223838" y="6248400"/>
            <a:ext cx="195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H. Quinn, Stanford</a:t>
            </a: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0" y="5862638"/>
            <a:ext cx="441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NRC Framework for K-12 Science Education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255588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 &amp; Peer Evaluate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73250"/>
            <a:ext cx="8285163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…on the Shoulders of Giants…</a:t>
            </a:r>
          </a:p>
        </p:txBody>
      </p:sp>
      <p:sp>
        <p:nvSpPr>
          <p:cNvPr id="25603" name="TextBox 8"/>
          <p:cNvSpPr txBox="1">
            <a:spLocks noChangeArrowheads="1"/>
          </p:cNvSpPr>
          <p:nvPr/>
        </p:nvSpPr>
        <p:spPr bwMode="auto">
          <a:xfrm>
            <a:off x="231775" y="1177925"/>
            <a:ext cx="9048750" cy="77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Video-Analysis-Based Labs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(Douglas Brown (Tracker);  P. Laws,  R. Teese, others; 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Modeling (including computer models)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(Modeling Instruction :  D. Hestenes et al.;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	NRC Framework for K-12 Science Education: H. Quinn et al.;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	Matter &amp; Interactions:  R. Chabay &amp; B. Sherwood)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0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Science Communication &amp; Peer Evaluation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(Calibrated Peer Review:  A. Russell et al.;  E. Price, F. Goldberg, et al.) </a:t>
            </a: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GT Blended Course </a:t>
            </a:r>
            <a:br>
              <a:rPr lang="en-US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with MOOC Content</a:t>
            </a:r>
          </a:p>
        </p:txBody>
      </p:sp>
      <p:sp>
        <p:nvSpPr>
          <p:cNvPr id="26627" name="TextBox 8"/>
          <p:cNvSpPr txBox="1">
            <a:spLocks noChangeArrowheads="1"/>
          </p:cNvSpPr>
          <p:nvPr/>
        </p:nvSpPr>
        <p:spPr bwMode="auto">
          <a:xfrm>
            <a:off x="239713" y="1243013"/>
            <a:ext cx="8904287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Contact (per week)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Flipped Contact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498475" y="4167188"/>
            <a:ext cx="8899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Two 1-hr Group Prob. Solving (M,W)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498475" y="4803775"/>
            <a:ext cx="8169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One 1-hr Quiz Period (F)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One 3-hr Prob. Solve/Science Comm.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98475" y="1927225"/>
            <a:ext cx="82518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Three 1-hr Large Lectures (MWF)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One 3-hr Lab-Recitation (TU or TH)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8"/>
          <p:cNvSpPr txBox="1">
            <a:spLocks noChangeArrowheads="1"/>
          </p:cNvSpPr>
          <p:nvPr/>
        </p:nvSpPr>
        <p:spPr bwMode="auto">
          <a:xfrm>
            <a:off x="1411288" y="387350"/>
            <a:ext cx="35718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1146175" y="1833563"/>
            <a:ext cx="639445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Incorporate Reforms (Content)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Improve On-Campus Learning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Advance K-12 Learning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(Beyond   “AP”)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711200" y="3175"/>
            <a:ext cx="7500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Out-of-Class Activities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4462463" y="911225"/>
            <a:ext cx="433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Labs,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Homework &amp; Quizzes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7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71788" y="4029075"/>
              <a:ext cx="1587" cy="1588"/>
            </p14:xfrm>
          </p:contentPart>
        </mc:Choice>
        <mc:Fallback xmlns="">
          <p:pic>
            <p:nvPicPr>
              <p:cNvPr id="307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9092" y="4016371"/>
                <a:ext cx="26979" cy="26996"/>
              </a:xfrm>
              <a:prstGeom prst="rect">
                <a:avLst/>
              </a:prstGeom>
            </p:spPr>
          </p:pic>
        </mc:Fallback>
      </mc:AlternateContent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15913" y="819150"/>
            <a:ext cx="336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Textbook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(Book &amp; e-book)</a:t>
            </a:r>
          </a:p>
        </p:txBody>
      </p:sp>
      <p:sp>
        <p:nvSpPr>
          <p:cNvPr id="27654" name="Rectangle 1"/>
          <p:cNvSpPr>
            <a:spLocks noChangeArrowheads="1"/>
          </p:cNvSpPr>
          <p:nvPr/>
        </p:nvSpPr>
        <p:spPr bwMode="auto">
          <a:xfrm>
            <a:off x="1290638" y="4721225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Forum</a:t>
            </a:r>
          </a:p>
        </p:txBody>
      </p:sp>
      <p:pic>
        <p:nvPicPr>
          <p:cNvPr id="2765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019300"/>
            <a:ext cx="197167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2111375"/>
            <a:ext cx="34274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702300"/>
            <a:ext cx="27749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YWYL Highlights Reel (Small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5045075"/>
            <a:ext cx="2871788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5"/>
          <p:cNvSpPr>
            <a:spLocks noChangeArrowheads="1"/>
          </p:cNvSpPr>
          <p:nvPr/>
        </p:nvSpPr>
        <p:spPr bwMode="auto">
          <a:xfrm>
            <a:off x="5135563" y="3817938"/>
            <a:ext cx="2990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Video Lectures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(Coursera)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Peer Evaluation of Labs:</a:t>
            </a:r>
            <a:b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305" b="1"/>
              <a:t>Peer Grading in Large Courses: Requirements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Students should receive </a:t>
            </a:r>
            <a:r>
              <a:rPr sz="2531" b="1"/>
              <a:t>accurate grades</a:t>
            </a:r>
            <a:r>
              <a:rPr sz="2531"/>
              <a:t> for summative assessment</a:t>
            </a:r>
          </a:p>
          <a:p>
            <a:pPr lvl="0">
              <a:defRPr sz="1800"/>
            </a:pPr>
            <a:r>
              <a:rPr sz="2531"/>
              <a:t>Students should receive </a:t>
            </a:r>
            <a:r>
              <a:rPr sz="2531" b="1"/>
              <a:t>useful feedback</a:t>
            </a:r>
            <a:r>
              <a:rPr sz="2531"/>
              <a:t> for formative assessment</a:t>
            </a:r>
          </a:p>
          <a:p>
            <a:pPr lvl="0">
              <a:defRPr sz="1800"/>
            </a:pPr>
            <a:r>
              <a:rPr sz="2531"/>
              <a:t>Instructors should </a:t>
            </a:r>
            <a:r>
              <a:rPr sz="2531" b="1"/>
              <a:t>save time and effort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Labs (with Peer Eval):  </a:t>
            </a:r>
          </a:p>
        </p:txBody>
      </p:sp>
      <p:sp>
        <p:nvSpPr>
          <p:cNvPr id="29699" name="TextBox 8"/>
          <p:cNvSpPr txBox="1">
            <a:spLocks noChangeArrowheads="1"/>
          </p:cNvSpPr>
          <p:nvPr/>
        </p:nvSpPr>
        <p:spPr bwMode="auto">
          <a:xfrm>
            <a:off x="352425" y="1282700"/>
            <a:ext cx="890428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Assignment (due in two weeks):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457200" y="2132013"/>
            <a:ext cx="8799513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Observe motion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Record on video; analyze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Build predictive model from fundamentals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Report results (5 minute video on YouTube)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857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Rubric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279400" y="1058863"/>
            <a:ext cx="9758363" cy="2571750"/>
          </a:xfrm>
        </p:spPr>
        <p:txBody>
          <a:bodyPr/>
          <a:lstStyle/>
          <a:p>
            <a:pPr marL="623888" eaLnBrk="1" hangingPunct="1">
              <a:spcBef>
                <a:spcPts val="1638"/>
              </a:spcBef>
              <a:buFont typeface="Arial" panose="020B0604020202020204" pitchFamily="34" charset="0"/>
              <a:buNone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Likert-scale (Excellent, Very Good, Good, Fair, Poor)</a:t>
            </a:r>
          </a:p>
        </p:txBody>
      </p:sp>
      <p:sp>
        <p:nvSpPr>
          <p:cNvPr id="30724" name="Rectangle 3"/>
          <p:cNvSpPr>
            <a:spLocks/>
          </p:cNvSpPr>
          <p:nvPr/>
        </p:nvSpPr>
        <p:spPr bwMode="auto">
          <a:xfrm>
            <a:off x="1435100" y="2420938"/>
            <a:ext cx="6651625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6075" indent="-346075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2675"/>
              </a:spcBef>
              <a:buFontTx/>
              <a:buAutoNum type="arabicPeriod"/>
            </a:pPr>
            <a:endParaRPr lang="en-US" sz="1700"/>
          </a:p>
          <a:p>
            <a:pPr eaLnBrk="1" hangingPunct="1">
              <a:spcBef>
                <a:spcPts val="2675"/>
              </a:spcBef>
              <a:buFontTx/>
              <a:buAutoNum type="arabicPeriod"/>
            </a:pPr>
            <a:endParaRPr lang="en-US" sz="1700"/>
          </a:p>
          <a:p>
            <a:pPr eaLnBrk="1" hangingPunct="1">
              <a:spcBef>
                <a:spcPts val="2675"/>
              </a:spcBef>
              <a:buFontTx/>
              <a:buAutoNum type="arabicPeriod"/>
            </a:pPr>
            <a:r>
              <a:rPr lang="en-US">
                <a:latin typeface="Times New Roman" panose="02020603050405020304" pitchFamily="18" charset="0"/>
                <a:ea typeface="Gill Sans" charset="0"/>
                <a:cs typeface="Times New Roman" panose="02020603050405020304" pitchFamily="18" charset="0"/>
              </a:rPr>
              <a:t>Organization &amp; Structure</a:t>
            </a:r>
          </a:p>
          <a:p>
            <a:pPr eaLnBrk="1" hangingPunct="1">
              <a:spcBef>
                <a:spcPts val="2675"/>
              </a:spcBef>
              <a:buFontTx/>
              <a:buAutoNum type="arabicPeriod"/>
            </a:pPr>
            <a:r>
              <a:rPr lang="en-US">
                <a:latin typeface="Times New Roman" panose="02020603050405020304" pitchFamily="18" charset="0"/>
                <a:ea typeface="Gill Sans" charset="0"/>
                <a:cs typeface="Times New Roman" panose="02020603050405020304" pitchFamily="18" charset="0"/>
              </a:rPr>
              <a:t>Content Models</a:t>
            </a:r>
          </a:p>
          <a:p>
            <a:pPr eaLnBrk="1" hangingPunct="1">
              <a:spcBef>
                <a:spcPts val="2675"/>
              </a:spcBef>
              <a:buFontTx/>
              <a:buAutoNum type="arabicPeriod"/>
            </a:pPr>
            <a:r>
              <a:rPr lang="en-US">
                <a:latin typeface="Times New Roman" panose="02020603050405020304" pitchFamily="18" charset="0"/>
                <a:ea typeface="Gill Sans" charset="0"/>
                <a:cs typeface="Times New Roman" panose="02020603050405020304" pitchFamily="18" charset="0"/>
              </a:rPr>
              <a:t>Content Prediction Discussion</a:t>
            </a:r>
          </a:p>
          <a:p>
            <a:pPr eaLnBrk="1" hangingPunct="1">
              <a:spcBef>
                <a:spcPts val="2675"/>
              </a:spcBef>
              <a:buFontTx/>
              <a:buAutoNum type="arabicPeriod"/>
            </a:pPr>
            <a:r>
              <a:rPr lang="en-US">
                <a:latin typeface="Times New Roman" panose="02020603050405020304" pitchFamily="18" charset="0"/>
                <a:ea typeface="Gill Sans" charset="0"/>
                <a:cs typeface="Times New Roman" panose="02020603050405020304" pitchFamily="18" charset="0"/>
              </a:rPr>
              <a:t>Content Overall</a:t>
            </a:r>
          </a:p>
          <a:p>
            <a:pPr eaLnBrk="1" hangingPunct="1">
              <a:spcBef>
                <a:spcPts val="2675"/>
              </a:spcBef>
              <a:buFontTx/>
              <a:buAutoNum type="arabicPeriod"/>
            </a:pPr>
            <a:r>
              <a:rPr lang="en-US">
                <a:latin typeface="Times New Roman" panose="02020603050405020304" pitchFamily="18" charset="0"/>
                <a:ea typeface="Gill Sans" charset="0"/>
                <a:cs typeface="Times New Roman" panose="02020603050405020304" pitchFamily="18" charset="0"/>
              </a:rPr>
              <a:t>Production &amp; Delivery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4857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Rubric</a:t>
            </a:r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46213"/>
            <a:ext cx="89852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“Work-in-Progress”</a:t>
            </a:r>
          </a:p>
        </p:txBody>
      </p:sp>
      <p:sp>
        <p:nvSpPr>
          <p:cNvPr id="32771" name="TextBox 8"/>
          <p:cNvSpPr txBox="1">
            <a:spLocks noChangeArrowheads="1"/>
          </p:cNvSpPr>
          <p:nvPr/>
        </p:nvSpPr>
        <p:spPr bwMode="auto">
          <a:xfrm>
            <a:off x="352425" y="1282700"/>
            <a:ext cx="890428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Rough Draft (3-hr session, week lab is due):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457200" y="2132013"/>
            <a:ext cx="87995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Present to Small Group at Lab Table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  (Presenter + 3-5 Evaluators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Live Presentation (3 minutes)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One Rubric Item per Evaluator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In Parallel with Problem Solving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>
          <a:xfrm>
            <a:off x="4857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Submit Lab Report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31763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Final Report</a:t>
            </a:r>
          </a:p>
        </p:txBody>
      </p:sp>
      <p:sp>
        <p:nvSpPr>
          <p:cNvPr id="34819" name="TextBox 8"/>
          <p:cNvSpPr txBox="1">
            <a:spLocks noChangeArrowheads="1"/>
          </p:cNvSpPr>
          <p:nvPr/>
        </p:nvSpPr>
        <p:spPr bwMode="auto">
          <a:xfrm>
            <a:off x="352425" y="1282700"/>
            <a:ext cx="890428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During 3-hr session, week AFTER lab is due: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457200" y="2132013"/>
            <a:ext cx="87995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Present to Small Group at Lab Table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  (Presenter + 3-5 Evaluators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Live Presentation (3 minutes)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One Rubric Item per Evaluator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In Parallel with Problem Solving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Peer Evaluation: Practice</a:t>
            </a:r>
          </a:p>
        </p:txBody>
      </p:sp>
      <p:sp>
        <p:nvSpPr>
          <p:cNvPr id="59395" name="TextBox 8"/>
          <p:cNvSpPr txBox="1">
            <a:spLocks noChangeArrowheads="1"/>
          </p:cNvSpPr>
          <p:nvPr/>
        </p:nvSpPr>
        <p:spPr bwMode="auto">
          <a:xfrm>
            <a:off x="352425" y="1282700"/>
            <a:ext cx="890428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Online, due week AFTER lab is due: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457200" y="2132013"/>
            <a:ext cx="879951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Evaluate two sample video reports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Compare with expert scores, comments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No impact on grade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8"/>
          <p:cNvSpPr txBox="1">
            <a:spLocks noChangeArrowheads="1"/>
          </p:cNvSpPr>
          <p:nvPr/>
        </p:nvSpPr>
        <p:spPr bwMode="auto">
          <a:xfrm>
            <a:off x="1450975" y="387350"/>
            <a:ext cx="4746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General Education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Box 8"/>
          <p:cNvSpPr txBox="1">
            <a:spLocks noChangeArrowheads="1"/>
          </p:cNvSpPr>
          <p:nvPr/>
        </p:nvSpPr>
        <p:spPr bwMode="auto">
          <a:xfrm>
            <a:off x="1146175" y="1833563"/>
            <a:ext cx="65151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Foundational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Large-Enrollment (On-Campus)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Traditionally “Low-Success”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Peer Evaluation: Calibration</a:t>
            </a:r>
          </a:p>
        </p:txBody>
      </p:sp>
      <p:sp>
        <p:nvSpPr>
          <p:cNvPr id="60419" name="TextBox 8"/>
          <p:cNvSpPr txBox="1">
            <a:spLocks noChangeArrowheads="1"/>
          </p:cNvSpPr>
          <p:nvPr/>
        </p:nvSpPr>
        <p:spPr bwMode="auto">
          <a:xfrm>
            <a:off x="352425" y="1282700"/>
            <a:ext cx="890428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Online, due week AFTER lab is due: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457200" y="2132013"/>
            <a:ext cx="8799513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Must complete practice assignment first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Evaluate two sample video reports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Compare with expert scores, comments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Graded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Peer Evaluation: Grading</a:t>
            </a:r>
          </a:p>
        </p:txBody>
      </p:sp>
      <p:sp>
        <p:nvSpPr>
          <p:cNvPr id="61443" name="TextBox 8"/>
          <p:cNvSpPr txBox="1">
            <a:spLocks noChangeArrowheads="1"/>
          </p:cNvSpPr>
          <p:nvPr/>
        </p:nvSpPr>
        <p:spPr bwMode="auto">
          <a:xfrm>
            <a:off x="352425" y="1282700"/>
            <a:ext cx="890428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Online, due week AFTER lab is due: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457200" y="2132013"/>
            <a:ext cx="8799513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Must complete calibration assignment first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Evaluate 5 video reports: (3 other student reports, own report, and “hidden” sample)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Grades:  Hidden Sample (Calibration Grade)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Peer Score (Lab Grade)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5" b="1">
                <a:latin typeface="+mj-lt"/>
                <a:ea typeface="+mj-ea"/>
                <a:cs typeface="+mj-cs"/>
                <a:sym typeface="Times New Roman"/>
              </a:rPr>
              <a:t>The SWAPR Method:</a:t>
            </a:r>
          </a:p>
          <a:p>
            <a:pPr lvl="0">
              <a:defRPr sz="1800"/>
            </a:pPr>
            <a:r>
              <a:rPr sz="3305" b="1">
                <a:latin typeface="+mj-lt"/>
                <a:ea typeface="+mj-ea"/>
                <a:cs typeface="+mj-cs"/>
                <a:sym typeface="Times New Roman"/>
              </a:rPr>
              <a:t>Statistically Weighted Aggregate Peer Review</a:t>
            </a:r>
          </a:p>
        </p:txBody>
      </p:sp>
      <p:pic>
        <p:nvPicPr>
          <p:cNvPr id="53" name="droppedImage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602" y="4259461"/>
            <a:ext cx="2072720" cy="1232297"/>
          </a:xfrm>
          <a:prstGeom prst="rect">
            <a:avLst/>
          </a:prstGeom>
          <a:ln w="101600">
            <a:solidFill>
              <a:srgbClr val="7A7A7A"/>
            </a:solidFill>
            <a:miter lim="400000"/>
          </a:ln>
        </p:spPr>
      </p:pic>
      <p:graphicFrame>
        <p:nvGraphicFramePr>
          <p:cNvPr id="54" name="Table 54"/>
          <p:cNvGraphicFramePr/>
          <p:nvPr/>
        </p:nvGraphicFramePr>
        <p:xfrm>
          <a:off x="1446609" y="4357687"/>
          <a:ext cx="285750" cy="10983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FF401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FF4013"/>
                      </a:solidFill>
                      <a:miter lim="400000"/>
                    </a:lnL>
                    <a:lnR w="25400">
                      <a:solidFill>
                        <a:srgbClr val="FF4013"/>
                      </a:solidFill>
                      <a:miter lim="400000"/>
                    </a:lnR>
                    <a:lnT w="25400">
                      <a:solidFill>
                        <a:srgbClr val="FF4013"/>
                      </a:solidFill>
                      <a:miter lim="400000"/>
                    </a:lnT>
                    <a:lnB w="25400">
                      <a:solidFill>
                        <a:srgbClr val="FF4013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FF401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FF4013"/>
                      </a:solidFill>
                      <a:miter lim="400000"/>
                    </a:lnL>
                    <a:lnR w="25400">
                      <a:solidFill>
                        <a:srgbClr val="FF4013"/>
                      </a:solidFill>
                      <a:miter lim="400000"/>
                    </a:lnR>
                    <a:lnT w="25400">
                      <a:solidFill>
                        <a:srgbClr val="FF4013"/>
                      </a:solidFill>
                      <a:miter lim="400000"/>
                    </a:lnT>
                    <a:lnB w="25400">
                      <a:solidFill>
                        <a:srgbClr val="FF4013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FF401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FF4013"/>
                      </a:solidFill>
                      <a:miter lim="400000"/>
                    </a:lnL>
                    <a:lnR w="25400">
                      <a:solidFill>
                        <a:srgbClr val="FF4013"/>
                      </a:solidFill>
                      <a:miter lim="400000"/>
                    </a:lnR>
                    <a:lnT w="25400">
                      <a:solidFill>
                        <a:srgbClr val="FF4013"/>
                      </a:solidFill>
                      <a:miter lim="400000"/>
                    </a:lnT>
                    <a:lnB w="25400">
                      <a:solidFill>
                        <a:srgbClr val="FF4013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FF401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FF4013"/>
                      </a:solidFill>
                      <a:miter lim="400000"/>
                    </a:lnL>
                    <a:lnR w="25400">
                      <a:solidFill>
                        <a:srgbClr val="FF4013"/>
                      </a:solidFill>
                      <a:miter lim="400000"/>
                    </a:lnR>
                    <a:lnT w="25400">
                      <a:solidFill>
                        <a:srgbClr val="FF4013"/>
                      </a:solidFill>
                      <a:miter lim="400000"/>
                    </a:lnT>
                    <a:lnB w="25400">
                      <a:solidFill>
                        <a:srgbClr val="FF4013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5" name="Table 55"/>
          <p:cNvGraphicFramePr/>
          <p:nvPr/>
        </p:nvGraphicFramePr>
        <p:xfrm>
          <a:off x="4250531" y="4357687"/>
          <a:ext cx="285750" cy="10983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60606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7A7A7A"/>
                      </a:solidFill>
                      <a:miter lim="400000"/>
                    </a:lnL>
                    <a:lnR w="25400">
                      <a:solidFill>
                        <a:srgbClr val="7A7A7A"/>
                      </a:solidFill>
                      <a:miter lim="400000"/>
                    </a:lnR>
                    <a:lnT w="25400">
                      <a:solidFill>
                        <a:srgbClr val="7A7A7A"/>
                      </a:solidFill>
                      <a:miter lim="400000"/>
                    </a:lnT>
                    <a:lnB w="25400">
                      <a:solidFill>
                        <a:srgbClr val="7A7A7A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60606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7A7A7A"/>
                      </a:solidFill>
                      <a:miter lim="400000"/>
                    </a:lnL>
                    <a:lnR w="25400">
                      <a:solidFill>
                        <a:srgbClr val="7A7A7A"/>
                      </a:solidFill>
                      <a:miter lim="400000"/>
                    </a:lnR>
                    <a:lnT w="25400">
                      <a:solidFill>
                        <a:srgbClr val="7A7A7A"/>
                      </a:solidFill>
                      <a:miter lim="400000"/>
                    </a:lnT>
                    <a:lnB w="25400">
                      <a:solidFill>
                        <a:srgbClr val="7A7A7A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60606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7A7A7A"/>
                      </a:solidFill>
                      <a:miter lim="400000"/>
                    </a:lnL>
                    <a:lnR w="25400">
                      <a:solidFill>
                        <a:srgbClr val="7A7A7A"/>
                      </a:solidFill>
                      <a:miter lim="400000"/>
                    </a:lnR>
                    <a:lnT w="25400">
                      <a:solidFill>
                        <a:srgbClr val="7A7A7A"/>
                      </a:solidFill>
                      <a:miter lim="400000"/>
                    </a:lnT>
                    <a:lnB w="25400">
                      <a:solidFill>
                        <a:srgbClr val="7A7A7A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60606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7A7A7A"/>
                      </a:solidFill>
                      <a:miter lim="400000"/>
                    </a:lnL>
                    <a:lnR w="25400">
                      <a:solidFill>
                        <a:srgbClr val="7A7A7A"/>
                      </a:solidFill>
                      <a:miter lim="400000"/>
                    </a:lnR>
                    <a:lnT w="25400">
                      <a:solidFill>
                        <a:srgbClr val="7A7A7A"/>
                      </a:solidFill>
                      <a:miter lim="400000"/>
                    </a:lnT>
                    <a:lnB w="25400">
                      <a:solidFill>
                        <a:srgbClr val="7A7A7A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6" name="Shape 56"/>
          <p:cNvSpPr/>
          <p:nvPr/>
        </p:nvSpPr>
        <p:spPr>
          <a:xfrm rot="18900000">
            <a:off x="1285955" y="3628514"/>
            <a:ext cx="141384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546100">
              <a:defRPr sz="18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66"/>
              <a:t>Student Responses</a:t>
            </a:r>
          </a:p>
        </p:txBody>
      </p:sp>
      <p:sp>
        <p:nvSpPr>
          <p:cNvPr id="57" name="Shape 57"/>
          <p:cNvSpPr/>
          <p:nvPr/>
        </p:nvSpPr>
        <p:spPr>
          <a:xfrm rot="18900000">
            <a:off x="4085674" y="3628514"/>
            <a:ext cx="1532471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546100">
              <a:defRPr sz="18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66"/>
              <a:t>Instructor Responses</a:t>
            </a:r>
          </a:p>
        </p:txBody>
      </p:sp>
      <p:graphicFrame>
        <p:nvGraphicFramePr>
          <p:cNvPr id="58" name="Table 58"/>
          <p:cNvGraphicFramePr/>
          <p:nvPr>
            <p:extLst>
              <p:ext uri="{D42A27DB-BD31-4B8C-83A1-F6EECF244321}">
                <p14:modId xmlns:p14="http://schemas.microsoft.com/office/powerpoint/2010/main" val="4012839787"/>
              </p:ext>
            </p:extLst>
          </p:nvPr>
        </p:nvGraphicFramePr>
        <p:xfrm>
          <a:off x="118265" y="4045149"/>
          <a:ext cx="1482328" cy="1428745"/>
        </p:xfrm>
        <a:graphic>
          <a:graphicData uri="http://schemas.openxmlformats.org/drawingml/2006/table">
            <a:tbl>
              <a:tblPr/>
              <a:tblGrid>
                <a:gridCol w="1482328"/>
              </a:tblGrid>
              <a:tr h="28574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000" i="1" dirty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Rubric: Rate 1-5</a:t>
                      </a:r>
                    </a:p>
                  </a:txBody>
                  <a:tcPr marL="35719" marR="35719" marT="35719" marB="35719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noFill/>
                  </a:tcPr>
                </a:tc>
              </a:tr>
              <a:tr h="28574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Structure</a:t>
                      </a:r>
                    </a:p>
                  </a:txBody>
                  <a:tcPr marL="35719" marR="35719" marT="35719" marB="35719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noFill/>
                  </a:tcPr>
                </a:tc>
              </a:tr>
              <a:tr h="28574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Models</a:t>
                      </a:r>
                    </a:p>
                  </a:txBody>
                  <a:tcPr marL="35719" marR="35719" marT="35719" marB="35719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noFill/>
                  </a:tcPr>
                </a:tc>
              </a:tr>
              <a:tr h="28574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Prediction</a:t>
                      </a:r>
                    </a:p>
                  </a:txBody>
                  <a:tcPr marL="35719" marR="35719" marT="35719" marB="35719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noFill/>
                  </a:tcPr>
                </a:tc>
              </a:tr>
              <a:tr h="28574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 dirty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Overall Content</a:t>
                      </a:r>
                    </a:p>
                  </a:txBody>
                  <a:tcPr marL="35719" marR="35719" marT="35719" marB="35719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9" name="Shape 59"/>
          <p:cNvSpPr/>
          <p:nvPr/>
        </p:nvSpPr>
        <p:spPr>
          <a:xfrm>
            <a:off x="2376177" y="4658553"/>
            <a:ext cx="1279196" cy="38946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546100">
              <a:defRPr sz="3600">
                <a:solidFill>
                  <a:srgbClr val="7B219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31"/>
              <a:t>VIDEO 1</a:t>
            </a:r>
          </a:p>
        </p:txBody>
      </p:sp>
      <p:sp>
        <p:nvSpPr>
          <p:cNvPr id="60" name="Shape 60"/>
          <p:cNvSpPr/>
          <p:nvPr/>
        </p:nvSpPr>
        <p:spPr>
          <a:xfrm>
            <a:off x="166629" y="1790402"/>
            <a:ext cx="8664231" cy="389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3600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>
              <a:defRPr sz="1800"/>
            </a:pPr>
            <a:r>
              <a:rPr sz="2531"/>
              <a:t>Step 1: Students evaluate several instructor-provided videos</a:t>
            </a:r>
          </a:p>
        </p:txBody>
      </p:sp>
      <p:pic>
        <p:nvPicPr>
          <p:cNvPr id="61" name="dropped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599" y="4293780"/>
            <a:ext cx="2071688" cy="1238157"/>
          </a:xfrm>
          <a:prstGeom prst="rect">
            <a:avLst/>
          </a:prstGeom>
          <a:ln w="101600">
            <a:solidFill>
              <a:srgbClr val="7A7A7A"/>
            </a:solidFill>
            <a:miter lim="400000"/>
          </a:ln>
        </p:spPr>
      </p:pic>
      <p:graphicFrame>
        <p:nvGraphicFramePr>
          <p:cNvPr id="62" name="Table 62"/>
          <p:cNvGraphicFramePr/>
          <p:nvPr/>
        </p:nvGraphicFramePr>
        <p:xfrm>
          <a:off x="4960607" y="4365216"/>
          <a:ext cx="285750" cy="10983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FF401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FF4013"/>
                      </a:solidFill>
                      <a:miter lim="400000"/>
                    </a:lnL>
                    <a:lnR w="25400">
                      <a:solidFill>
                        <a:srgbClr val="FF4013"/>
                      </a:solidFill>
                      <a:miter lim="400000"/>
                    </a:lnR>
                    <a:lnT w="25400">
                      <a:solidFill>
                        <a:srgbClr val="FF4013"/>
                      </a:solidFill>
                      <a:miter lim="400000"/>
                    </a:lnT>
                    <a:lnB w="25400">
                      <a:solidFill>
                        <a:srgbClr val="FF4013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FF401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FF4013"/>
                      </a:solidFill>
                      <a:miter lim="400000"/>
                    </a:lnL>
                    <a:lnR w="25400">
                      <a:solidFill>
                        <a:srgbClr val="FF4013"/>
                      </a:solidFill>
                      <a:miter lim="400000"/>
                    </a:lnR>
                    <a:lnT w="25400">
                      <a:solidFill>
                        <a:srgbClr val="FF4013"/>
                      </a:solidFill>
                      <a:miter lim="400000"/>
                    </a:lnT>
                    <a:lnB w="25400">
                      <a:solidFill>
                        <a:srgbClr val="FF4013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FF401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FF4013"/>
                      </a:solidFill>
                      <a:miter lim="400000"/>
                    </a:lnL>
                    <a:lnR w="25400">
                      <a:solidFill>
                        <a:srgbClr val="FF4013"/>
                      </a:solidFill>
                      <a:miter lim="400000"/>
                    </a:lnR>
                    <a:lnT w="25400">
                      <a:solidFill>
                        <a:srgbClr val="FF4013"/>
                      </a:solidFill>
                      <a:miter lim="400000"/>
                    </a:lnT>
                    <a:lnB w="25400">
                      <a:solidFill>
                        <a:srgbClr val="FF4013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FF401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FF4013"/>
                      </a:solidFill>
                      <a:miter lim="400000"/>
                    </a:lnL>
                    <a:lnR w="25400">
                      <a:solidFill>
                        <a:srgbClr val="FF4013"/>
                      </a:solidFill>
                      <a:miter lim="400000"/>
                    </a:lnR>
                    <a:lnT w="25400">
                      <a:solidFill>
                        <a:srgbClr val="FF4013"/>
                      </a:solidFill>
                      <a:miter lim="400000"/>
                    </a:lnT>
                    <a:lnB w="25400">
                      <a:solidFill>
                        <a:srgbClr val="FF4013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3" name="Table 63"/>
          <p:cNvGraphicFramePr/>
          <p:nvPr/>
        </p:nvGraphicFramePr>
        <p:xfrm>
          <a:off x="7764529" y="4365216"/>
          <a:ext cx="285750" cy="10983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60606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7A7A7A"/>
                      </a:solidFill>
                      <a:miter lim="400000"/>
                    </a:lnL>
                    <a:lnR w="25400">
                      <a:solidFill>
                        <a:srgbClr val="7A7A7A"/>
                      </a:solidFill>
                      <a:miter lim="400000"/>
                    </a:lnR>
                    <a:lnT w="25400">
                      <a:solidFill>
                        <a:srgbClr val="7A7A7A"/>
                      </a:solidFill>
                      <a:miter lim="400000"/>
                    </a:lnT>
                    <a:lnB w="25400">
                      <a:solidFill>
                        <a:srgbClr val="7A7A7A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60606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7A7A7A"/>
                      </a:solidFill>
                      <a:miter lim="400000"/>
                    </a:lnL>
                    <a:lnR w="25400">
                      <a:solidFill>
                        <a:srgbClr val="7A7A7A"/>
                      </a:solidFill>
                      <a:miter lim="400000"/>
                    </a:lnR>
                    <a:lnT w="25400">
                      <a:solidFill>
                        <a:srgbClr val="7A7A7A"/>
                      </a:solidFill>
                      <a:miter lim="400000"/>
                    </a:lnT>
                    <a:lnB w="25400">
                      <a:solidFill>
                        <a:srgbClr val="7A7A7A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60606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7A7A7A"/>
                      </a:solidFill>
                      <a:miter lim="400000"/>
                    </a:lnL>
                    <a:lnR w="25400">
                      <a:solidFill>
                        <a:srgbClr val="7A7A7A"/>
                      </a:solidFill>
                      <a:miter lim="400000"/>
                    </a:lnR>
                    <a:lnT w="25400">
                      <a:solidFill>
                        <a:srgbClr val="7A7A7A"/>
                      </a:solidFill>
                      <a:miter lim="400000"/>
                    </a:lnT>
                    <a:lnB w="25400">
                      <a:solidFill>
                        <a:srgbClr val="7A7A7A"/>
                      </a:solidFill>
                      <a:miter lim="400000"/>
                    </a:lnB>
                    <a:noFill/>
                  </a:tcPr>
                </a:tc>
              </a:tr>
              <a:tr h="274588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1300">
                          <a:solidFill>
                            <a:srgbClr val="606060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7A7A7A"/>
                      </a:solidFill>
                      <a:miter lim="400000"/>
                    </a:lnL>
                    <a:lnR w="25400">
                      <a:solidFill>
                        <a:srgbClr val="7A7A7A"/>
                      </a:solidFill>
                      <a:miter lim="400000"/>
                    </a:lnR>
                    <a:lnT w="25400">
                      <a:solidFill>
                        <a:srgbClr val="7A7A7A"/>
                      </a:solidFill>
                      <a:miter lim="400000"/>
                    </a:lnT>
                    <a:lnB w="25400">
                      <a:solidFill>
                        <a:srgbClr val="7A7A7A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4" name="Shape 64"/>
          <p:cNvSpPr/>
          <p:nvPr/>
        </p:nvSpPr>
        <p:spPr>
          <a:xfrm>
            <a:off x="5871435" y="4737519"/>
            <a:ext cx="1279196" cy="38946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546100">
              <a:defRPr sz="3600">
                <a:solidFill>
                  <a:srgbClr val="7B219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31"/>
              <a:t>VIDEO 2</a:t>
            </a:r>
          </a:p>
        </p:txBody>
      </p:sp>
      <p:graphicFrame>
        <p:nvGraphicFramePr>
          <p:cNvPr id="65" name="Table 65"/>
          <p:cNvGraphicFramePr/>
          <p:nvPr/>
        </p:nvGraphicFramePr>
        <p:xfrm>
          <a:off x="3955852" y="4006500"/>
          <a:ext cx="1482328" cy="1428745"/>
        </p:xfrm>
        <a:graphic>
          <a:graphicData uri="http://schemas.openxmlformats.org/drawingml/2006/table">
            <a:tbl>
              <a:tblPr/>
              <a:tblGrid>
                <a:gridCol w="1482328"/>
              </a:tblGrid>
              <a:tr h="28574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400" i="1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000"/>
                    </a:p>
                  </a:txBody>
                  <a:tcPr marL="35719" marR="35719" marT="35719" marB="35719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noFill/>
                  </a:tcPr>
                </a:tc>
              </a:tr>
              <a:tr h="28574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noFill/>
                  </a:tcPr>
                </a:tc>
              </a:tr>
              <a:tr h="28574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noFill/>
                  </a:tcPr>
                </a:tc>
              </a:tr>
              <a:tr h="28574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noFill/>
                  </a:tcPr>
                </a:tc>
              </a:tr>
              <a:tr h="28574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6" name="Shape 66"/>
          <p:cNvSpPr/>
          <p:nvPr/>
        </p:nvSpPr>
        <p:spPr>
          <a:xfrm rot="18900000">
            <a:off x="4799953" y="3683622"/>
            <a:ext cx="141384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546100">
              <a:defRPr sz="18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66"/>
              <a:t>Student Responses</a:t>
            </a:r>
          </a:p>
        </p:txBody>
      </p:sp>
      <p:sp>
        <p:nvSpPr>
          <p:cNvPr id="67" name="Shape 67"/>
          <p:cNvSpPr/>
          <p:nvPr/>
        </p:nvSpPr>
        <p:spPr>
          <a:xfrm rot="18900000">
            <a:off x="7599672" y="3683622"/>
            <a:ext cx="1532471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546100">
              <a:defRPr sz="18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66"/>
              <a:t>Instructor Responses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/>
          </p:cNvSpPr>
          <p:nvPr/>
        </p:nvSpPr>
        <p:spPr bwMode="auto">
          <a:xfrm rot="18900000">
            <a:off x="2130425" y="3487738"/>
            <a:ext cx="1493838" cy="2873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FF4013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Responses</a:t>
            </a:r>
            <a:endParaRPr lang="en-US" sz="2531" dirty="0" smtClean="0"/>
          </a:p>
        </p:txBody>
      </p:sp>
      <p:sp>
        <p:nvSpPr>
          <p:cNvPr id="12291" name="AutoShape 3"/>
          <p:cNvSpPr>
            <a:spLocks/>
          </p:cNvSpPr>
          <p:nvPr/>
        </p:nvSpPr>
        <p:spPr bwMode="auto">
          <a:xfrm rot="18900000">
            <a:off x="2403475" y="3419475"/>
            <a:ext cx="1630363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60606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Instructor Responses</a:t>
            </a:r>
            <a:endParaRPr lang="en-US" sz="2531" dirty="0" smtClean="0"/>
          </a:p>
        </p:txBody>
      </p:sp>
      <p:sp>
        <p:nvSpPr>
          <p:cNvPr id="12292" name="AutoShape 4"/>
          <p:cNvSpPr>
            <a:spLocks/>
          </p:cNvSpPr>
          <p:nvPr/>
        </p:nvSpPr>
        <p:spPr bwMode="auto">
          <a:xfrm>
            <a:off x="166688" y="1790700"/>
            <a:ext cx="8810625" cy="839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en-US" sz="2531"/>
              <a:t>Step 1: Students evaluate several instructor-provided videos</a:t>
            </a:r>
          </a:p>
          <a:p>
            <a:pPr>
              <a:defRPr/>
            </a:pPr>
            <a:r>
              <a:rPr lang="en-US" sz="2531"/>
              <a:t>Step 2: We calculate student weights (per item)</a:t>
            </a:r>
          </a:p>
        </p:txBody>
      </p:sp>
      <p:sp>
        <p:nvSpPr>
          <p:cNvPr id="12293" name="AutoShape 5"/>
          <p:cNvSpPr>
            <a:spLocks/>
          </p:cNvSpPr>
          <p:nvPr/>
        </p:nvSpPr>
        <p:spPr bwMode="auto">
          <a:xfrm>
            <a:off x="2284413" y="4183063"/>
            <a:ext cx="4492625" cy="339725"/>
          </a:xfrm>
          <a:prstGeom prst="rightArrow">
            <a:avLst>
              <a:gd name="adj1" fmla="val 75204"/>
              <a:gd name="adj2" fmla="val 125506"/>
            </a:avLst>
          </a:prstGeom>
          <a:solidFill>
            <a:srgbClr val="FFFFFF"/>
          </a:solidFill>
          <a:ln w="25400" cap="flat" cmpd="sng">
            <a:solidFill>
              <a:srgbClr val="669C35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2812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294" name="AutoShape 6"/>
          <p:cNvSpPr>
            <a:spLocks/>
          </p:cNvSpPr>
          <p:nvPr/>
        </p:nvSpPr>
        <p:spPr bwMode="auto">
          <a:xfrm>
            <a:off x="5670550" y="4987925"/>
            <a:ext cx="1116013" cy="338138"/>
          </a:xfrm>
          <a:prstGeom prst="rightArrow">
            <a:avLst>
              <a:gd name="adj1" fmla="val 75204"/>
              <a:gd name="adj2" fmla="val 125487"/>
            </a:avLst>
          </a:prstGeom>
          <a:solidFill>
            <a:srgbClr val="FFFFFF"/>
          </a:solidFill>
          <a:ln w="25400" cap="flat" cmpd="sng">
            <a:solidFill>
              <a:srgbClr val="669C35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2812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295" name="AutoShape 7"/>
          <p:cNvSpPr>
            <a:spLocks/>
          </p:cNvSpPr>
          <p:nvPr/>
        </p:nvSpPr>
        <p:spPr bwMode="auto">
          <a:xfrm>
            <a:off x="2292350" y="4433888"/>
            <a:ext cx="4475163" cy="339725"/>
          </a:xfrm>
          <a:prstGeom prst="rightArrow">
            <a:avLst>
              <a:gd name="adj1" fmla="val 75204"/>
              <a:gd name="adj2" fmla="val 125464"/>
            </a:avLst>
          </a:prstGeom>
          <a:solidFill>
            <a:srgbClr val="FFFFFF"/>
          </a:solidFill>
          <a:ln w="25400" cap="flat" cmpd="sng">
            <a:solidFill>
              <a:srgbClr val="669C35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2812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graphicFrame>
        <p:nvGraphicFramePr>
          <p:cNvPr id="12296" name="Group 8"/>
          <p:cNvGraphicFramePr>
            <a:graphicFrameLocks noGrp="1"/>
          </p:cNvGraphicFramePr>
          <p:nvPr/>
        </p:nvGraphicFramePr>
        <p:xfrm>
          <a:off x="5599113" y="4210050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DD8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DD8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DD8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14" name="Group 26"/>
          <p:cNvGraphicFramePr>
            <a:graphicFrameLocks noGrp="1"/>
          </p:cNvGraphicFramePr>
          <p:nvPr/>
        </p:nvGraphicFramePr>
        <p:xfrm>
          <a:off x="2249488" y="4219575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DD8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DD8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32" name="Group 44"/>
          <p:cNvGraphicFramePr>
            <a:graphicFrameLocks noGrp="1"/>
          </p:cNvGraphicFramePr>
          <p:nvPr/>
        </p:nvGraphicFramePr>
        <p:xfrm>
          <a:off x="5946775" y="4210050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DD8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DD8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DD8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50" name="Group 62"/>
          <p:cNvGraphicFramePr>
            <a:graphicFrameLocks noGrp="1"/>
          </p:cNvGraphicFramePr>
          <p:nvPr/>
        </p:nvGraphicFramePr>
        <p:xfrm>
          <a:off x="2589213" y="4219575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DD8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DD8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68" name="Group 80"/>
          <p:cNvGraphicFramePr>
            <a:graphicFrameLocks noGrp="1"/>
          </p:cNvGraphicFramePr>
          <p:nvPr/>
        </p:nvGraphicFramePr>
        <p:xfrm>
          <a:off x="2874963" y="4192588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C35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C35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669C35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669C35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86" name="Group 98"/>
          <p:cNvGraphicFramePr>
            <a:graphicFrameLocks noGrp="1"/>
          </p:cNvGraphicFramePr>
          <p:nvPr/>
        </p:nvGraphicFramePr>
        <p:xfrm>
          <a:off x="6269038" y="4183063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C35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C35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669C35"/>
                        </a:solidFill>
                        <a:effectLst/>
                        <a:latin typeface="Gill Sans" charset="0"/>
                        <a:ea typeface="Gill Sans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C35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404" name="Group 116"/>
          <p:cNvGraphicFramePr>
            <a:graphicFrameLocks noGrp="1"/>
          </p:cNvGraphicFramePr>
          <p:nvPr/>
        </p:nvGraphicFramePr>
        <p:xfrm>
          <a:off x="6831013" y="4192588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B39E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B39E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B39E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B39E"/>
                    </a:solidFill>
                  </a:tcPr>
                </a:tc>
              </a:tr>
            </a:tbl>
          </a:graphicData>
        </a:graphic>
      </p:graphicFrame>
      <p:sp>
        <p:nvSpPr>
          <p:cNvPr id="12422" name="AutoShape 134"/>
          <p:cNvSpPr>
            <a:spLocks/>
          </p:cNvSpPr>
          <p:nvPr/>
        </p:nvSpPr>
        <p:spPr bwMode="auto">
          <a:xfrm rot="18900000">
            <a:off x="6742113" y="3576638"/>
            <a:ext cx="1135062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FF4013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Weights</a:t>
            </a:r>
            <a:endParaRPr lang="en-US" sz="2531" smtClean="0"/>
          </a:p>
        </p:txBody>
      </p:sp>
      <p:sp>
        <p:nvSpPr>
          <p:cNvPr id="12423" name="AutoShape 135"/>
          <p:cNvSpPr>
            <a:spLocks/>
          </p:cNvSpPr>
          <p:nvPr/>
        </p:nvSpPr>
        <p:spPr bwMode="auto">
          <a:xfrm>
            <a:off x="2252663" y="5408613"/>
            <a:ext cx="676275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7B219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VIDEO 1</a:t>
            </a:r>
            <a:endParaRPr lang="en-US" sz="2531" smtClean="0"/>
          </a:p>
        </p:txBody>
      </p:sp>
      <p:sp>
        <p:nvSpPr>
          <p:cNvPr id="12424" name="AutoShape 136"/>
          <p:cNvSpPr>
            <a:spLocks/>
          </p:cNvSpPr>
          <p:nvPr/>
        </p:nvSpPr>
        <p:spPr bwMode="auto">
          <a:xfrm>
            <a:off x="5573713" y="5400675"/>
            <a:ext cx="677862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7B219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VIDEO 2</a:t>
            </a:r>
            <a:endParaRPr lang="en-US" sz="2531" smtClean="0"/>
          </a:p>
        </p:txBody>
      </p:sp>
      <p:sp>
        <p:nvSpPr>
          <p:cNvPr id="12425" name="AutoShape 137"/>
          <p:cNvSpPr>
            <a:spLocks/>
          </p:cNvSpPr>
          <p:nvPr/>
        </p:nvSpPr>
        <p:spPr bwMode="auto">
          <a:xfrm rot="18900000">
            <a:off x="5453063" y="3465513"/>
            <a:ext cx="1498600" cy="2381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FF4013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Responses</a:t>
            </a:r>
            <a:endParaRPr lang="en-US" sz="2531" dirty="0" smtClean="0"/>
          </a:p>
        </p:txBody>
      </p:sp>
      <p:sp>
        <p:nvSpPr>
          <p:cNvPr id="12426" name="AutoShape 138"/>
          <p:cNvSpPr>
            <a:spLocks/>
          </p:cNvSpPr>
          <p:nvPr/>
        </p:nvSpPr>
        <p:spPr bwMode="auto">
          <a:xfrm rot="18900000">
            <a:off x="5862638" y="3409950"/>
            <a:ext cx="1641475" cy="147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60606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Instructor Responses</a:t>
            </a:r>
            <a:endParaRPr lang="en-US" sz="2531" dirty="0" smtClean="0"/>
          </a:p>
        </p:txBody>
      </p:sp>
      <p:sp>
        <p:nvSpPr>
          <p:cNvPr id="12427" name="AutoShape 139"/>
          <p:cNvSpPr>
            <a:spLocks/>
          </p:cNvSpPr>
          <p:nvPr/>
        </p:nvSpPr>
        <p:spPr bwMode="auto">
          <a:xfrm>
            <a:off x="23813" y="6000750"/>
            <a:ext cx="9094787" cy="6778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spcBef>
                <a:spcPts val="2250"/>
              </a:spcBef>
              <a:defRPr/>
            </a:pPr>
            <a:r>
              <a:rPr lang="en-US" sz="1969"/>
              <a:t>For each rubric item, a student gets 1 “weight point” each time he or she agrees with the instructor’s response (±1)</a:t>
            </a:r>
            <a:endParaRPr lang="en-US" sz="2531"/>
          </a:p>
        </p:txBody>
      </p:sp>
      <p:sp>
        <p:nvSpPr>
          <p:cNvPr id="6357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371475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to Grade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/>
          <p:cNvSpPr>
            <a:spLocks/>
          </p:cNvSpPr>
          <p:nvPr/>
        </p:nvSpPr>
        <p:spPr bwMode="auto">
          <a:xfrm rot="18900000">
            <a:off x="2128838" y="3509963"/>
            <a:ext cx="1444625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FF4013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Responses</a:t>
            </a:r>
            <a:endParaRPr lang="en-US" sz="2531" dirty="0" smtClean="0"/>
          </a:p>
        </p:txBody>
      </p:sp>
      <p:sp>
        <p:nvSpPr>
          <p:cNvPr id="13313" name="AutoShape 1"/>
          <p:cNvSpPr>
            <a:spLocks/>
          </p:cNvSpPr>
          <p:nvPr/>
        </p:nvSpPr>
        <p:spPr bwMode="auto">
          <a:xfrm>
            <a:off x="2452688" y="4343400"/>
            <a:ext cx="4433887" cy="842963"/>
          </a:xfrm>
          <a:prstGeom prst="rightArrow">
            <a:avLst>
              <a:gd name="adj1" fmla="val 58981"/>
              <a:gd name="adj2" fmla="val 79400"/>
            </a:avLst>
          </a:prstGeom>
          <a:solidFill>
            <a:srgbClr val="FFFFFF"/>
          </a:solidFill>
          <a:ln w="25400" cap="flat" cmpd="sng">
            <a:solidFill>
              <a:srgbClr val="53585F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687" dirty="0">
                <a:solidFill>
                  <a:srgbClr val="773F9B"/>
                </a:solidFill>
              </a:rPr>
              <a:t>Take average</a:t>
            </a:r>
          </a:p>
          <a:p>
            <a:pPr algn="ctr">
              <a:defRPr/>
            </a:pPr>
            <a:r>
              <a:rPr lang="en-US" sz="1687" dirty="0">
                <a:solidFill>
                  <a:srgbClr val="773F9B"/>
                </a:solidFill>
              </a:rPr>
              <a:t>per-item difference</a:t>
            </a:r>
            <a:endParaRPr lang="en-US" sz="2531" dirty="0"/>
          </a:p>
        </p:txBody>
      </p:sp>
      <p:sp>
        <p:nvSpPr>
          <p:cNvPr id="13316" name="AutoShape 4"/>
          <p:cNvSpPr>
            <a:spLocks/>
          </p:cNvSpPr>
          <p:nvPr/>
        </p:nvSpPr>
        <p:spPr bwMode="auto">
          <a:xfrm rot="18900000">
            <a:off x="2363788" y="3370263"/>
            <a:ext cx="1787525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60606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Instructor Responses</a:t>
            </a:r>
            <a:endParaRPr lang="en-US" sz="2531" dirty="0" smtClean="0"/>
          </a:p>
        </p:txBody>
      </p:sp>
      <p:sp>
        <p:nvSpPr>
          <p:cNvPr id="13317" name="AutoShape 5"/>
          <p:cNvSpPr>
            <a:spLocks/>
          </p:cNvSpPr>
          <p:nvPr/>
        </p:nvSpPr>
        <p:spPr bwMode="auto">
          <a:xfrm>
            <a:off x="166688" y="1790700"/>
            <a:ext cx="8810625" cy="12223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en-US" sz="2531"/>
              <a:t>Step 1: Students evaluate several instructor-provided videos</a:t>
            </a:r>
          </a:p>
          <a:p>
            <a:pPr>
              <a:defRPr/>
            </a:pPr>
            <a:r>
              <a:rPr lang="en-US" sz="2531"/>
              <a:t>Step 2: We calculate student weights (per item)</a:t>
            </a:r>
          </a:p>
          <a:p>
            <a:pPr>
              <a:defRPr/>
            </a:pPr>
            <a:r>
              <a:rPr lang="en-US" sz="2531"/>
              <a:t>Step 3: We calculate student offsets (per item)</a:t>
            </a:r>
          </a:p>
        </p:txBody>
      </p:sp>
      <p:graphicFrame>
        <p:nvGraphicFramePr>
          <p:cNvPr id="13318" name="Group 6"/>
          <p:cNvGraphicFramePr>
            <a:graphicFrameLocks noGrp="1"/>
          </p:cNvGraphicFramePr>
          <p:nvPr/>
        </p:nvGraphicFramePr>
        <p:xfrm>
          <a:off x="5599113" y="4211638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36" name="Group 24"/>
          <p:cNvGraphicFramePr>
            <a:graphicFrameLocks noGrp="1"/>
          </p:cNvGraphicFramePr>
          <p:nvPr/>
        </p:nvGraphicFramePr>
        <p:xfrm>
          <a:off x="2249488" y="4221163"/>
          <a:ext cx="285750" cy="1096964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2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674" marB="35674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2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674" marB="35674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2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674" marB="35674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2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4013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674" marB="35674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54" name="Group 42"/>
          <p:cNvGraphicFramePr>
            <a:graphicFrameLocks noGrp="1"/>
          </p:cNvGraphicFramePr>
          <p:nvPr/>
        </p:nvGraphicFramePr>
        <p:xfrm>
          <a:off x="5946775" y="4211638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72" name="Group 60"/>
          <p:cNvGraphicFramePr>
            <a:graphicFrameLocks noGrp="1"/>
          </p:cNvGraphicFramePr>
          <p:nvPr/>
        </p:nvGraphicFramePr>
        <p:xfrm>
          <a:off x="2589213" y="4221163"/>
          <a:ext cx="285750" cy="1096964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2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674" marB="35674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2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674" marB="35674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2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674" marB="35674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2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A7A7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674" marB="35674" anchor="ctr" horzOverflow="overflow">
                    <a:lnL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A7A7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90" name="Group 78"/>
          <p:cNvGraphicFramePr>
            <a:graphicFrameLocks noGrp="1"/>
          </p:cNvGraphicFramePr>
          <p:nvPr/>
        </p:nvGraphicFramePr>
        <p:xfrm>
          <a:off x="2874963" y="4194175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73F9B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73F9B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–1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73F9B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3F9B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408" name="Group 96"/>
          <p:cNvGraphicFramePr>
            <a:graphicFrameLocks noGrp="1"/>
          </p:cNvGraphicFramePr>
          <p:nvPr/>
        </p:nvGraphicFramePr>
        <p:xfrm>
          <a:off x="6269038" y="4184650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3F9B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3F9B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3F9B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3F9B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426" name="Group 114"/>
          <p:cNvGraphicFramePr>
            <a:graphicFrameLocks noGrp="1"/>
          </p:cNvGraphicFramePr>
          <p:nvPr/>
        </p:nvGraphicFramePr>
        <p:xfrm>
          <a:off x="6831013" y="4194175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8250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+0.5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B39E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8250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B39E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8250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B39E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8250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+1.5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4013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B39E"/>
                    </a:solidFill>
                  </a:tcPr>
                </a:tc>
              </a:tr>
            </a:tbl>
          </a:graphicData>
        </a:graphic>
      </p:graphicFrame>
      <p:sp>
        <p:nvSpPr>
          <p:cNvPr id="13444" name="AutoShape 132"/>
          <p:cNvSpPr>
            <a:spLocks/>
          </p:cNvSpPr>
          <p:nvPr/>
        </p:nvSpPr>
        <p:spPr bwMode="auto">
          <a:xfrm rot="18900000">
            <a:off x="6762750" y="3578225"/>
            <a:ext cx="1093788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FF4013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Offsets</a:t>
            </a:r>
            <a:endParaRPr lang="en-US" sz="2531" smtClean="0"/>
          </a:p>
        </p:txBody>
      </p:sp>
      <p:sp>
        <p:nvSpPr>
          <p:cNvPr id="13445" name="AutoShape 133"/>
          <p:cNvSpPr>
            <a:spLocks/>
          </p:cNvSpPr>
          <p:nvPr/>
        </p:nvSpPr>
        <p:spPr bwMode="auto">
          <a:xfrm>
            <a:off x="2252663" y="5410200"/>
            <a:ext cx="676275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7B219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VIDEO 1</a:t>
            </a:r>
            <a:endParaRPr lang="en-US" sz="2531" smtClean="0"/>
          </a:p>
        </p:txBody>
      </p:sp>
      <p:sp>
        <p:nvSpPr>
          <p:cNvPr id="13446" name="AutoShape 134"/>
          <p:cNvSpPr>
            <a:spLocks/>
          </p:cNvSpPr>
          <p:nvPr/>
        </p:nvSpPr>
        <p:spPr bwMode="auto">
          <a:xfrm>
            <a:off x="5573713" y="5400675"/>
            <a:ext cx="677862" cy="260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7B219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VIDEO 2</a:t>
            </a:r>
            <a:endParaRPr lang="en-US" sz="2531" smtClean="0"/>
          </a:p>
        </p:txBody>
      </p:sp>
      <p:sp>
        <p:nvSpPr>
          <p:cNvPr id="13447" name="AutoShape 135"/>
          <p:cNvSpPr>
            <a:spLocks/>
          </p:cNvSpPr>
          <p:nvPr/>
        </p:nvSpPr>
        <p:spPr bwMode="auto">
          <a:xfrm rot="18900000">
            <a:off x="5462588" y="3471863"/>
            <a:ext cx="1476375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FF4013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Responses</a:t>
            </a:r>
            <a:endParaRPr lang="en-US" sz="2531" dirty="0" smtClean="0"/>
          </a:p>
        </p:txBody>
      </p:sp>
      <p:sp>
        <p:nvSpPr>
          <p:cNvPr id="13448" name="AutoShape 136"/>
          <p:cNvSpPr>
            <a:spLocks/>
          </p:cNvSpPr>
          <p:nvPr/>
        </p:nvSpPr>
        <p:spPr bwMode="auto">
          <a:xfrm rot="18900000">
            <a:off x="5737225" y="3422650"/>
            <a:ext cx="1562100" cy="260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60606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Instructor Responses</a:t>
            </a:r>
            <a:endParaRPr lang="en-US" sz="2531" dirty="0" smtClean="0"/>
          </a:p>
        </p:txBody>
      </p:sp>
      <p:sp>
        <p:nvSpPr>
          <p:cNvPr id="13449" name="AutoShape 137"/>
          <p:cNvSpPr>
            <a:spLocks/>
          </p:cNvSpPr>
          <p:nvPr/>
        </p:nvSpPr>
        <p:spPr bwMode="auto">
          <a:xfrm rot="18900000">
            <a:off x="2822575" y="3716338"/>
            <a:ext cx="755650" cy="260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773F9B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Difference</a:t>
            </a:r>
            <a:endParaRPr lang="en-US" sz="2531" smtClean="0"/>
          </a:p>
        </p:txBody>
      </p:sp>
      <p:sp>
        <p:nvSpPr>
          <p:cNvPr id="13450" name="AutoShape 138"/>
          <p:cNvSpPr>
            <a:spLocks/>
          </p:cNvSpPr>
          <p:nvPr/>
        </p:nvSpPr>
        <p:spPr bwMode="auto">
          <a:xfrm rot="18900000">
            <a:off x="6230938" y="3656013"/>
            <a:ext cx="757237" cy="260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773F9B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Difference</a:t>
            </a:r>
            <a:endParaRPr lang="en-US" sz="2531" smtClean="0"/>
          </a:p>
        </p:txBody>
      </p:sp>
      <p:sp>
        <p:nvSpPr>
          <p:cNvPr id="13451" name="AutoShape 139"/>
          <p:cNvSpPr>
            <a:spLocks/>
          </p:cNvSpPr>
          <p:nvPr/>
        </p:nvSpPr>
        <p:spPr bwMode="auto">
          <a:xfrm>
            <a:off x="193675" y="6000750"/>
            <a:ext cx="8756650" cy="6778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spcBef>
                <a:spcPts val="2250"/>
              </a:spcBef>
              <a:defRPr/>
            </a:pPr>
            <a:r>
              <a:rPr lang="en-US" sz="1969"/>
              <a:t>For each rubric item, we record the average difference between the student’s responses and the instructor responses (students tend to over-grade!) </a:t>
            </a:r>
            <a:endParaRPr lang="en-US" sz="2531"/>
          </a:p>
        </p:txBody>
      </p:sp>
      <p:sp>
        <p:nvSpPr>
          <p:cNvPr id="64596" name="Rectangle 1"/>
          <p:cNvSpPr>
            <a:spLocks noGrp="1" noChangeArrowheads="1"/>
          </p:cNvSpPr>
          <p:nvPr>
            <p:ph type="title"/>
          </p:nvPr>
        </p:nvSpPr>
        <p:spPr>
          <a:xfrm>
            <a:off x="550863" y="173038"/>
            <a:ext cx="8229600" cy="1143000"/>
          </a:xfrm>
        </p:spPr>
        <p:txBody>
          <a:bodyPr/>
          <a:lstStyle/>
          <a:p>
            <a:pPr defTabSz="371475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to Grade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/>
          </p:cNvSpPr>
          <p:nvPr/>
        </p:nvSpPr>
        <p:spPr bwMode="auto">
          <a:xfrm rot="18900000">
            <a:off x="1384300" y="2847975"/>
            <a:ext cx="2260600" cy="3095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B5D18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Responses</a:t>
            </a:r>
            <a:endParaRPr lang="en-US" sz="2531" dirty="0" smtClean="0"/>
          </a:p>
        </p:txBody>
      </p:sp>
      <p:sp>
        <p:nvSpPr>
          <p:cNvPr id="14339" name="AutoShape 3"/>
          <p:cNvSpPr>
            <a:spLocks/>
          </p:cNvSpPr>
          <p:nvPr/>
        </p:nvSpPr>
        <p:spPr bwMode="auto">
          <a:xfrm rot="18900000">
            <a:off x="1836738" y="3170238"/>
            <a:ext cx="1325562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B5D18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Weights</a:t>
            </a:r>
            <a:endParaRPr lang="en-US" sz="2531" dirty="0" smtClean="0"/>
          </a:p>
        </p:txBody>
      </p:sp>
      <p:sp>
        <p:nvSpPr>
          <p:cNvPr id="14340" name="AutoShape 4"/>
          <p:cNvSpPr>
            <a:spLocks/>
          </p:cNvSpPr>
          <p:nvPr/>
        </p:nvSpPr>
        <p:spPr bwMode="auto">
          <a:xfrm>
            <a:off x="2701925" y="1827213"/>
            <a:ext cx="3743325" cy="4556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en-US" sz="2531"/>
              <a:t>Finally: Calculate grades!</a:t>
            </a:r>
          </a:p>
        </p:txBody>
      </p:sp>
      <p:sp>
        <p:nvSpPr>
          <p:cNvPr id="14341" name="AutoShape 5"/>
          <p:cNvSpPr>
            <a:spLocks/>
          </p:cNvSpPr>
          <p:nvPr/>
        </p:nvSpPr>
        <p:spPr bwMode="auto">
          <a:xfrm rot="18900000">
            <a:off x="7721600" y="3349625"/>
            <a:ext cx="828675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FF4013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Final Grade</a:t>
            </a:r>
            <a:endParaRPr lang="en-US" sz="2531" smtClean="0"/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363538" y="6000750"/>
            <a:ext cx="8415337" cy="6778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spcBef>
                <a:spcPts val="2250"/>
              </a:spcBef>
              <a:defRPr/>
            </a:pPr>
            <a:r>
              <a:rPr lang="en-US" sz="1969"/>
              <a:t>Subtract each student’s offsets from their responses, then take a weighted average for each item</a:t>
            </a:r>
            <a:endParaRPr lang="en-US" sz="2531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2506663" y="4281488"/>
            <a:ext cx="5265737" cy="0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stealth" w="med" len="med"/>
            <a:tailEnd/>
          </a:ln>
          <a:effectLst>
            <a:outerShdw blurRad="127000" dist="76201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>
            <a:lvl1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endParaRPr lang="en-US" sz="844" smtClean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497138" y="4540250"/>
            <a:ext cx="5283200" cy="0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stealth" w="med" len="med"/>
            <a:tailEnd/>
          </a:ln>
          <a:effectLst>
            <a:outerShdw blurRad="127000" dist="76201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>
            <a:lvl1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endParaRPr lang="en-US" sz="844" smtClean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2506663" y="4781550"/>
            <a:ext cx="5265737" cy="0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stealth" w="med" len="med"/>
            <a:tailEnd/>
          </a:ln>
          <a:effectLst>
            <a:outerShdw blurRad="127000" dist="76201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>
            <a:lvl1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endParaRPr lang="en-US" sz="844" smtClean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H="1">
            <a:off x="2520950" y="4043363"/>
            <a:ext cx="5248275" cy="1587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stealth" w="med" len="med"/>
            <a:tailEnd/>
          </a:ln>
          <a:effectLst>
            <a:outerShdw blurRad="127000" dist="76201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>
            <a:lvl1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endParaRPr lang="en-US" sz="844" smtClean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graphicFrame>
        <p:nvGraphicFramePr>
          <p:cNvPr id="14347" name="Group 11"/>
          <p:cNvGraphicFramePr>
            <a:graphicFrameLocks noGrp="1"/>
          </p:cNvGraphicFramePr>
          <p:nvPr/>
        </p:nvGraphicFramePr>
        <p:xfrm>
          <a:off x="7770813" y="3889375"/>
          <a:ext cx="660400" cy="1136649"/>
        </p:xfrm>
        <a:graphic>
          <a:graphicData uri="http://schemas.openxmlformats.org/drawingml/2006/table">
            <a:tbl>
              <a:tblPr/>
              <a:tblGrid>
                <a:gridCol w="660400"/>
              </a:tblGrid>
              <a:tr h="289025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2.7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7" marR="35697" marT="35721" marB="35721" anchor="ctr" horzOverflow="overflow">
                    <a:lnL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025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4.2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7" marR="35697" marT="35721" marB="35721" anchor="ctr" horzOverflow="overflow">
                    <a:lnL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574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7" marR="35697" marT="35721" marB="35721" anchor="ctr" horzOverflow="overflow">
                    <a:lnL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025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4.9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7" marR="35697" marT="35721" marB="35721" anchor="ctr" horzOverflow="overflow">
                    <a:lnL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365" name="Group 29"/>
          <p:cNvGraphicFramePr>
            <a:graphicFrameLocks noGrp="1"/>
          </p:cNvGraphicFramePr>
          <p:nvPr/>
        </p:nvGraphicFramePr>
        <p:xfrm>
          <a:off x="1955800" y="3875088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83" name="Group 47"/>
          <p:cNvGraphicFramePr>
            <a:graphicFrameLocks noGrp="1"/>
          </p:cNvGraphicFramePr>
          <p:nvPr/>
        </p:nvGraphicFramePr>
        <p:xfrm>
          <a:off x="3117850" y="3897313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01" name="Group 65"/>
          <p:cNvGraphicFramePr>
            <a:graphicFrameLocks noGrp="1"/>
          </p:cNvGraphicFramePr>
          <p:nvPr/>
        </p:nvGraphicFramePr>
        <p:xfrm>
          <a:off x="4352925" y="3897313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</a:tbl>
          </a:graphicData>
        </a:graphic>
      </p:graphicFrame>
      <p:sp>
        <p:nvSpPr>
          <p:cNvPr id="14419" name="AutoShape 83"/>
          <p:cNvSpPr>
            <a:spLocks/>
          </p:cNvSpPr>
          <p:nvPr/>
        </p:nvSpPr>
        <p:spPr bwMode="auto">
          <a:xfrm>
            <a:off x="1847850" y="5111750"/>
            <a:ext cx="500063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4F7A28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Peer 1</a:t>
            </a:r>
            <a:endParaRPr lang="en-US" sz="2531" smtClean="0"/>
          </a:p>
        </p:txBody>
      </p:sp>
      <p:sp>
        <p:nvSpPr>
          <p:cNvPr id="14420" name="AutoShape 84"/>
          <p:cNvSpPr>
            <a:spLocks/>
          </p:cNvSpPr>
          <p:nvPr/>
        </p:nvSpPr>
        <p:spPr bwMode="auto">
          <a:xfrm>
            <a:off x="3009900" y="5111750"/>
            <a:ext cx="500063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00A3D7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Peer 2</a:t>
            </a:r>
            <a:endParaRPr lang="en-US" sz="2531" smtClean="0"/>
          </a:p>
        </p:txBody>
      </p:sp>
      <p:sp>
        <p:nvSpPr>
          <p:cNvPr id="14421" name="AutoShape 85"/>
          <p:cNvSpPr>
            <a:spLocks/>
          </p:cNvSpPr>
          <p:nvPr/>
        </p:nvSpPr>
        <p:spPr bwMode="auto">
          <a:xfrm>
            <a:off x="4244975" y="5111750"/>
            <a:ext cx="501650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9929BD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Peer 3</a:t>
            </a:r>
            <a:endParaRPr lang="en-US" sz="2531" smtClean="0"/>
          </a:p>
        </p:txBody>
      </p:sp>
      <p:graphicFrame>
        <p:nvGraphicFramePr>
          <p:cNvPr id="14422" name="Group 86"/>
          <p:cNvGraphicFramePr>
            <a:graphicFrameLocks noGrp="1"/>
          </p:cNvGraphicFramePr>
          <p:nvPr/>
        </p:nvGraphicFramePr>
        <p:xfrm>
          <a:off x="1630363" y="3875088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40" name="Group 104"/>
          <p:cNvGraphicFramePr>
            <a:graphicFrameLocks noGrp="1"/>
          </p:cNvGraphicFramePr>
          <p:nvPr/>
        </p:nvGraphicFramePr>
        <p:xfrm>
          <a:off x="3409950" y="3894138"/>
          <a:ext cx="541338" cy="1109671"/>
        </p:xfrm>
        <a:graphic>
          <a:graphicData uri="http://schemas.openxmlformats.org/drawingml/2006/table">
            <a:tbl>
              <a:tblPr/>
              <a:tblGrid>
                <a:gridCol w="541338"/>
              </a:tblGrid>
              <a:tr h="269519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1" marR="35711" marT="35701" marB="35701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301105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-1.1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1" marR="35711" marT="35701" marB="35701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269519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1" marR="35711" marT="35701" marB="35701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269519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1" marR="35711" marT="35701" marB="35701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58" name="Group 122"/>
          <p:cNvGraphicFramePr>
            <a:graphicFrameLocks noGrp="1"/>
          </p:cNvGraphicFramePr>
          <p:nvPr/>
        </p:nvGraphicFramePr>
        <p:xfrm>
          <a:off x="4664075" y="3897313"/>
          <a:ext cx="438150" cy="1111251"/>
        </p:xfrm>
        <a:graphic>
          <a:graphicData uri="http://schemas.openxmlformats.org/drawingml/2006/table">
            <a:tbl>
              <a:tblPr/>
              <a:tblGrid>
                <a:gridCol w="438150"/>
              </a:tblGrid>
              <a:tr h="269613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81" marR="35681" marT="35726" marB="35726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269613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81" marR="35681" marT="35726" marB="35726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302412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-0.1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81" marR="35681" marT="35726" marB="35726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269613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81" marR="35681" marT="35726" marB="35726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76" name="Group 140"/>
          <p:cNvGraphicFramePr>
            <a:graphicFrameLocks noGrp="1"/>
          </p:cNvGraphicFramePr>
          <p:nvPr/>
        </p:nvGraphicFramePr>
        <p:xfrm>
          <a:off x="2290763" y="3875088"/>
          <a:ext cx="414337" cy="1101724"/>
        </p:xfrm>
        <a:graphic>
          <a:graphicData uri="http://schemas.openxmlformats.org/drawingml/2006/table">
            <a:tbl>
              <a:tblPr/>
              <a:tblGrid>
                <a:gridCol w="414337"/>
              </a:tblGrid>
              <a:tr h="2810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-0.5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3" marR="35693" marT="35754" marB="35754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6982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3" marR="35693" marT="35754" marB="35754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6982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3" marR="35693" marT="35754" marB="35754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810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-0.3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3" marR="35693" marT="35754" marB="35754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94" name="Group 158"/>
          <p:cNvGraphicFramePr>
            <a:graphicFrameLocks noGrp="1"/>
          </p:cNvGraphicFramePr>
          <p:nvPr/>
        </p:nvGraphicFramePr>
        <p:xfrm>
          <a:off x="2798763" y="3897313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512" name="Group 176"/>
          <p:cNvGraphicFramePr>
            <a:graphicFrameLocks noGrp="1"/>
          </p:cNvGraphicFramePr>
          <p:nvPr/>
        </p:nvGraphicFramePr>
        <p:xfrm>
          <a:off x="4032250" y="3897313"/>
          <a:ext cx="285750" cy="1098550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972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1" marB="35711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526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1" marB="35711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526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1" marB="35711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526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1" marB="35711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5670" name="Picture 194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3925888"/>
            <a:ext cx="24860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531" name="AutoShape 195"/>
          <p:cNvSpPr>
            <a:spLocks/>
          </p:cNvSpPr>
          <p:nvPr/>
        </p:nvSpPr>
        <p:spPr bwMode="auto">
          <a:xfrm rot="18900000">
            <a:off x="2268538" y="3297238"/>
            <a:ext cx="1157287" cy="166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B5D18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Offsets</a:t>
            </a:r>
            <a:endParaRPr lang="en-US" sz="2531" dirty="0" smtClean="0"/>
          </a:p>
        </p:txBody>
      </p:sp>
      <p:sp>
        <p:nvSpPr>
          <p:cNvPr id="14532" name="AutoShape 196"/>
          <p:cNvSpPr>
            <a:spLocks/>
          </p:cNvSpPr>
          <p:nvPr/>
        </p:nvSpPr>
        <p:spPr bwMode="auto">
          <a:xfrm rot="18900000">
            <a:off x="2633663" y="3117850"/>
            <a:ext cx="1511300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365C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Responses</a:t>
            </a:r>
            <a:endParaRPr lang="en-US" sz="2531" dirty="0" smtClean="0"/>
          </a:p>
        </p:txBody>
      </p:sp>
      <p:sp>
        <p:nvSpPr>
          <p:cNvPr id="14533" name="AutoShape 197"/>
          <p:cNvSpPr>
            <a:spLocks/>
          </p:cNvSpPr>
          <p:nvPr/>
        </p:nvSpPr>
        <p:spPr bwMode="auto">
          <a:xfrm rot="18900000">
            <a:off x="3001963" y="3184525"/>
            <a:ext cx="1281112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365C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Weights</a:t>
            </a:r>
            <a:endParaRPr lang="en-US" sz="2531" dirty="0" smtClean="0"/>
          </a:p>
        </p:txBody>
      </p:sp>
      <p:sp>
        <p:nvSpPr>
          <p:cNvPr id="14534" name="AutoShape 198"/>
          <p:cNvSpPr>
            <a:spLocks/>
          </p:cNvSpPr>
          <p:nvPr/>
        </p:nvSpPr>
        <p:spPr bwMode="auto">
          <a:xfrm rot="18900000">
            <a:off x="3355975" y="3198813"/>
            <a:ext cx="1182688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365C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Offsets</a:t>
            </a:r>
            <a:endParaRPr lang="en-US" sz="2531" dirty="0" smtClean="0"/>
          </a:p>
        </p:txBody>
      </p:sp>
      <p:sp>
        <p:nvSpPr>
          <p:cNvPr id="14535" name="AutoShape 199"/>
          <p:cNvSpPr>
            <a:spLocks/>
          </p:cNvSpPr>
          <p:nvPr/>
        </p:nvSpPr>
        <p:spPr bwMode="auto">
          <a:xfrm rot="18900000">
            <a:off x="3862388" y="3119438"/>
            <a:ext cx="1508125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773F9B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Responses</a:t>
            </a:r>
            <a:endParaRPr lang="en-US" sz="2531" dirty="0" smtClean="0"/>
          </a:p>
        </p:txBody>
      </p:sp>
      <p:sp>
        <p:nvSpPr>
          <p:cNvPr id="14536" name="AutoShape 200"/>
          <p:cNvSpPr>
            <a:spLocks/>
          </p:cNvSpPr>
          <p:nvPr/>
        </p:nvSpPr>
        <p:spPr bwMode="auto">
          <a:xfrm rot="18900000">
            <a:off x="4229100" y="3182938"/>
            <a:ext cx="1284288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773F9B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Weights</a:t>
            </a:r>
            <a:endParaRPr lang="en-US" sz="2531" dirty="0" smtClean="0"/>
          </a:p>
        </p:txBody>
      </p:sp>
      <p:sp>
        <p:nvSpPr>
          <p:cNvPr id="14537" name="AutoShape 201"/>
          <p:cNvSpPr>
            <a:spLocks/>
          </p:cNvSpPr>
          <p:nvPr/>
        </p:nvSpPr>
        <p:spPr bwMode="auto">
          <a:xfrm rot="18900000">
            <a:off x="4564063" y="3151188"/>
            <a:ext cx="1317625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773F9B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Offsets</a:t>
            </a:r>
            <a:endParaRPr lang="en-US" sz="2531" dirty="0" smtClean="0"/>
          </a:p>
        </p:txBody>
      </p:sp>
      <p:sp>
        <p:nvSpPr>
          <p:cNvPr id="65678" name="Rectangle 1"/>
          <p:cNvSpPr>
            <a:spLocks noGrp="1" noChangeArrowheads="1"/>
          </p:cNvSpPr>
          <p:nvPr>
            <p:ph type="title"/>
          </p:nvPr>
        </p:nvSpPr>
        <p:spPr>
          <a:xfrm>
            <a:off x="631825" y="185738"/>
            <a:ext cx="8229600" cy="1143000"/>
          </a:xfrm>
        </p:spPr>
        <p:txBody>
          <a:bodyPr/>
          <a:lstStyle/>
          <a:p>
            <a:pPr defTabSz="371475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to Grade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305" b="1"/>
              <a:t>Time and Effort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06277" indent="-306277" defTabSz="402536">
              <a:spcBef>
                <a:spcPts val="2883"/>
              </a:spcBef>
              <a:defRPr sz="1800"/>
            </a:pPr>
            <a:r>
              <a:rPr sz="2481"/>
              <a:t>Peer grading capacity automatically scales with the number of students, </a:t>
            </a:r>
            <a:r>
              <a:rPr sz="2481" b="1"/>
              <a:t>but…</a:t>
            </a:r>
            <a:endParaRPr sz="2481"/>
          </a:p>
          <a:p>
            <a:pPr marL="612554" lvl="1" indent="-306277" defTabSz="402536">
              <a:spcBef>
                <a:spcPts val="2883"/>
              </a:spcBef>
              <a:defRPr sz="1800"/>
            </a:pPr>
            <a:r>
              <a:rPr sz="2481"/>
              <a:t>…we’ve found it important to provide the students with the option of seeking a </a:t>
            </a:r>
            <a:r>
              <a:rPr sz="2481" b="1"/>
              <a:t>manual regrade</a:t>
            </a:r>
            <a:r>
              <a:rPr sz="2481"/>
              <a:t>, which requires TA effort in proportion to the number of students seeking regrades</a:t>
            </a:r>
          </a:p>
          <a:p>
            <a:pPr marL="612554" lvl="1" indent="-306277" defTabSz="402536">
              <a:spcBef>
                <a:spcPts val="2883"/>
              </a:spcBef>
              <a:defRPr sz="1800"/>
            </a:pPr>
            <a:r>
              <a:rPr sz="2481"/>
              <a:t>…the preparation of the calibration assignments requires </a:t>
            </a:r>
            <a:r>
              <a:rPr sz="2481" b="1"/>
              <a:t>a lot</a:t>
            </a:r>
            <a:r>
              <a:rPr sz="2481"/>
              <a:t> of instructor time! Not a problem after the first run of the course, assuming the rubrics and grading policy stay the same (a big assumption)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Issues</a:t>
            </a:r>
          </a:p>
        </p:txBody>
      </p:sp>
      <p:sp>
        <p:nvSpPr>
          <p:cNvPr id="35843" name="TextBox 8"/>
          <p:cNvSpPr txBox="1">
            <a:spLocks noChangeArrowheads="1"/>
          </p:cNvSpPr>
          <p:nvPr/>
        </p:nvSpPr>
        <p:spPr bwMode="auto">
          <a:xfrm>
            <a:off x="160338" y="1330325"/>
            <a:ext cx="8904287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Lab Space for Small-Group Meetings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457200" y="2103438"/>
            <a:ext cx="82518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Labs unused in a.m.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More space needed for widespread flipping of intro. lab courses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Critical Issue:  Instructor Career Development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457200" y="2357438"/>
            <a:ext cx="82518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Facilitate scientific communication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Facilitate small group problem solving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TA Workshop </a:t>
            </a:r>
            <a:b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28-30 2014</a:t>
            </a:r>
          </a:p>
        </p:txBody>
      </p:sp>
      <p:pic>
        <p:nvPicPr>
          <p:cNvPr id="378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293813"/>
            <a:ext cx="5972175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GT Blended Course </a:t>
            </a:r>
            <a:br>
              <a:rPr lang="en-US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with MOOC Content</a:t>
            </a:r>
          </a:p>
        </p:txBody>
      </p:sp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0" y="1431925"/>
            <a:ext cx="8904288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On-line:  Lectures, Homework, Labs, Forum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On-campus: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droppedImage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709">
            <a:off x="696515" y="1398054"/>
            <a:ext cx="5134571" cy="288819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0" name="dropped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5218">
            <a:off x="4527352" y="1973460"/>
            <a:ext cx="4070610" cy="22860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1" name="droppedImage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9731">
            <a:off x="4203628" y="4009364"/>
            <a:ext cx="4286251" cy="241101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2" name="droppedImage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5066">
            <a:off x="741164" y="3946922"/>
            <a:ext cx="3684286" cy="207168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63" name="Shape 163"/>
          <p:cNvSpPr/>
          <p:nvPr/>
        </p:nvSpPr>
        <p:spPr>
          <a:xfrm>
            <a:off x="892969" y="-27822"/>
            <a:ext cx="7358063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47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>
              <a:defRPr sz="1800" b="0"/>
            </a:pPr>
            <a:r>
              <a:rPr sz="3305"/>
              <a:t>Video Lectures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droppedImage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709">
            <a:off x="696515" y="1398054"/>
            <a:ext cx="5134571" cy="288819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6" name="dropped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5218">
            <a:off x="4527352" y="1973460"/>
            <a:ext cx="4070610" cy="22860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7" name="droppedImage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9731">
            <a:off x="4203628" y="4009364"/>
            <a:ext cx="4286251" cy="241101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8" name="droppedImage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5066">
            <a:off x="741164" y="3946922"/>
            <a:ext cx="3684286" cy="207168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69" name="Shape 169"/>
          <p:cNvSpPr/>
          <p:nvPr/>
        </p:nvSpPr>
        <p:spPr>
          <a:xfrm>
            <a:off x="84347" y="325054"/>
            <a:ext cx="8975306" cy="6388067"/>
          </a:xfrm>
          <a:prstGeom prst="rect">
            <a:avLst/>
          </a:prstGeom>
          <a:solidFill>
            <a:srgbClr val="FFFFFF">
              <a:alpha val="79081"/>
            </a:srgbClr>
          </a:solidFill>
          <a:ln w="25400">
            <a:solidFill>
              <a:srgbClr val="FFFFFF">
                <a:alpha val="7908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+mn-lt"/>
                <a:ea typeface="+mn-ea"/>
                <a:cs typeface="+mn-cs"/>
                <a:sym typeface="Helvetica Light"/>
              </a:defRPr>
            </a:pPr>
            <a:endParaRPr sz="2531"/>
          </a:p>
        </p:txBody>
      </p:sp>
      <p:sp>
        <p:nvSpPr>
          <p:cNvPr id="170" name="Shape 170"/>
          <p:cNvSpPr/>
          <p:nvPr/>
        </p:nvSpPr>
        <p:spPr>
          <a:xfrm>
            <a:off x="892969" y="-27822"/>
            <a:ext cx="7358063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47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>
              <a:defRPr sz="1800" b="0"/>
            </a:pPr>
            <a:r>
              <a:rPr sz="3305"/>
              <a:t>Video Lectures</a:t>
            </a:r>
          </a:p>
        </p:txBody>
      </p:sp>
      <p:sp>
        <p:nvSpPr>
          <p:cNvPr id="171" name="Shape 171"/>
          <p:cNvSpPr/>
          <p:nvPr/>
        </p:nvSpPr>
        <p:spPr>
          <a:xfrm>
            <a:off x="6491530" y="4266903"/>
            <a:ext cx="1910954" cy="52685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457200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87"/>
              <a:t>Many videos have clicker questions</a:t>
            </a:r>
          </a:p>
        </p:txBody>
      </p:sp>
      <p:pic>
        <p:nvPicPr>
          <p:cNvPr id="172" name="droppedImage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701" y="4912816"/>
            <a:ext cx="3036610" cy="17145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73" name="Shape 173"/>
          <p:cNvSpPr>
            <a:spLocks noGrp="1"/>
          </p:cNvSpPr>
          <p:nvPr>
            <p:ph type="body" idx="4294967295"/>
          </p:nvPr>
        </p:nvSpPr>
        <p:spPr>
          <a:xfrm>
            <a:off x="358326" y="1483806"/>
            <a:ext cx="5188149" cy="49560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2531"/>
              <a:t>Our course contains ~70 videos, most around 10 minutes long, many hand-animated</a:t>
            </a:r>
          </a:p>
          <a:p>
            <a:pPr lvl="0">
              <a:defRPr sz="1800"/>
            </a:pPr>
            <a:endParaRPr sz="2531"/>
          </a:p>
          <a:p>
            <a:pPr lvl="0">
              <a:defRPr sz="1800"/>
            </a:pPr>
            <a:r>
              <a:rPr sz="2531"/>
              <a:t>5 animators, 1 full-time graduate student, hundreds of work-hours to produce a one-semester course</a:t>
            </a:r>
          </a:p>
          <a:p>
            <a:pPr lvl="0">
              <a:defRPr sz="1800"/>
            </a:pPr>
            <a:r>
              <a:rPr sz="2531"/>
              <a:t>We wanted to avoid the more traditional “camera-in-a-lecture-hall” approach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2277070" y="-116086"/>
            <a:ext cx="7804548" cy="1518047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305" b="1"/>
              <a:t>Anatomy of a Storyboard</a:t>
            </a:r>
          </a:p>
        </p:txBody>
      </p:sp>
      <p:pic>
        <p:nvPicPr>
          <p:cNvPr id="196" name="Storyboard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47" y="648476"/>
            <a:ext cx="2756675" cy="206856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5199170" y="1634133"/>
            <a:ext cx="3752795" cy="4822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 fontScale="92500" lnSpcReduction="10000"/>
          </a:bodyPr>
          <a:lstStyle/>
          <a:p>
            <a:pPr marL="246897" indent="-246897" defTabSz="324493">
              <a:spcBef>
                <a:spcPts val="2320"/>
              </a:spcBef>
              <a:buSzPct val="75000"/>
              <a:buChar char="•"/>
              <a:defRPr sz="1800"/>
            </a:pPr>
            <a:r>
              <a:rPr lang="en-US" sz="2000" dirty="0">
                <a:latin typeface="+mj-lt"/>
                <a:ea typeface="+mj-ea"/>
                <a:cs typeface="+mj-cs"/>
                <a:sym typeface="Times New Roman"/>
              </a:rPr>
              <a:t>Script </a:t>
            </a:r>
            <a:r>
              <a:rPr sz="2000" dirty="0">
                <a:latin typeface="+mj-lt"/>
                <a:ea typeface="+mj-ea"/>
                <a:cs typeface="+mj-cs"/>
                <a:sym typeface="Times New Roman"/>
              </a:rPr>
              <a:t>is divided up into “sheets”; each sheet</a:t>
            </a:r>
            <a:r>
              <a:rPr lang="en-US" sz="2000" dirty="0">
                <a:latin typeface="+mj-lt"/>
                <a:ea typeface="+mj-ea"/>
                <a:cs typeface="+mj-cs"/>
                <a:sym typeface="Times New Roman"/>
              </a:rPr>
              <a:t> on the storyboard</a:t>
            </a:r>
            <a:r>
              <a:rPr sz="2000" dirty="0">
                <a:latin typeface="+mj-lt"/>
                <a:ea typeface="+mj-ea"/>
                <a:cs typeface="+mj-cs"/>
                <a:sym typeface="Times New Roman"/>
              </a:rPr>
              <a:t> corresponds to 1 piece of paper, and 10s to 1m of video</a:t>
            </a:r>
          </a:p>
          <a:p>
            <a:pPr marL="246897" indent="-246897" defTabSz="324493">
              <a:spcBef>
                <a:spcPts val="2320"/>
              </a:spcBef>
              <a:buSzPct val="75000"/>
              <a:buChar char="•"/>
              <a:defRPr sz="1800"/>
            </a:pPr>
            <a:r>
              <a:rPr sz="2000" b="1" dirty="0">
                <a:latin typeface="+mj-lt"/>
                <a:ea typeface="+mj-ea"/>
                <a:cs typeface="+mj-cs"/>
                <a:sym typeface="Times New Roman"/>
              </a:rPr>
              <a:t>Each element</a:t>
            </a:r>
            <a:r>
              <a:rPr sz="2000" dirty="0">
                <a:latin typeface="+mj-lt"/>
                <a:ea typeface="+mj-ea"/>
                <a:cs typeface="+mj-cs"/>
                <a:sym typeface="Times New Roman"/>
              </a:rPr>
              <a:t> on each sheet is numbered in the order in which it must be drawn; if you mess up and draw “y” before “x”, you have to start the sheet from the beginning!</a:t>
            </a:r>
          </a:p>
          <a:p>
            <a:pPr marL="246897" indent="-246897" defTabSz="324493">
              <a:spcBef>
                <a:spcPts val="2320"/>
              </a:spcBef>
              <a:buSzPct val="75000"/>
              <a:buChar char="•"/>
              <a:defRPr sz="1800"/>
            </a:pPr>
            <a:r>
              <a:rPr sz="2000" dirty="0">
                <a:latin typeface="+mj-lt"/>
                <a:ea typeface="+mj-ea"/>
                <a:cs typeface="+mj-cs"/>
                <a:sym typeface="Times New Roman"/>
              </a:rPr>
              <a:t>Animators will keep the storyboard with them in the studio; it should tell them exactly which pen-stroke is coming up next</a:t>
            </a:r>
          </a:p>
        </p:txBody>
      </p:sp>
      <p:pic>
        <p:nvPicPr>
          <p:cNvPr id="198" name="Storyboard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301" y="3033024"/>
            <a:ext cx="4911329" cy="323254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305" b="1"/>
              <a:t>Three Stages of Video Production</a:t>
            </a:r>
          </a:p>
        </p:txBody>
      </p:sp>
      <p:sp>
        <p:nvSpPr>
          <p:cNvPr id="183" name="Shape 183"/>
          <p:cNvSpPr/>
          <p:nvPr/>
        </p:nvSpPr>
        <p:spPr>
          <a:xfrm>
            <a:off x="380313" y="1638910"/>
            <a:ext cx="2686511" cy="1889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 b="1"/>
              <a:t>Pre-Production:</a:t>
            </a:r>
          </a:p>
          <a:p>
            <a:pPr lvl="0">
              <a:defRPr sz="1800"/>
            </a:pPr>
            <a:r>
              <a:rPr sz="1687"/>
              <a:t>Video is scripted and storyboarded; storyboard is edited, revised, discarded, restarted from scratch, edited, then finalized (twice)</a:t>
            </a:r>
          </a:p>
        </p:txBody>
      </p:sp>
      <p:sp>
        <p:nvSpPr>
          <p:cNvPr id="184" name="Shape 184"/>
          <p:cNvSpPr/>
          <p:nvPr/>
        </p:nvSpPr>
        <p:spPr>
          <a:xfrm>
            <a:off x="3383526" y="4039011"/>
            <a:ext cx="2686511" cy="1110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 b="1" dirty="0"/>
              <a:t>Production (Shooting):</a:t>
            </a:r>
          </a:p>
          <a:p>
            <a:pPr lvl="0">
              <a:defRPr sz="1800"/>
            </a:pPr>
            <a:r>
              <a:rPr sz="1687" dirty="0"/>
              <a:t>Animator warms up the studio lights and puts marker to paper</a:t>
            </a:r>
          </a:p>
        </p:txBody>
      </p:sp>
      <p:sp>
        <p:nvSpPr>
          <p:cNvPr id="185" name="Shape 185"/>
          <p:cNvSpPr/>
          <p:nvPr/>
        </p:nvSpPr>
        <p:spPr>
          <a:xfrm>
            <a:off x="6318416" y="1509099"/>
            <a:ext cx="2686511" cy="2149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 b="1"/>
              <a:t>Post-Production:</a:t>
            </a:r>
          </a:p>
          <a:p>
            <a:pPr lvl="0">
              <a:defRPr sz="1800"/>
            </a:pPr>
            <a:r>
              <a:rPr sz="1687"/>
              <a:t>Raw footage from production is loaded into video editing software (iMovie or Windows Movie Maker were sufficient for us) and synced with narration audio</a:t>
            </a:r>
          </a:p>
        </p:txBody>
      </p:sp>
      <p:pic>
        <p:nvPicPr>
          <p:cNvPr id="186" name="Storyboard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98" y="4264278"/>
            <a:ext cx="1729458" cy="12977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7" name="Storyboard2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54" y="3540403"/>
            <a:ext cx="1345300" cy="100949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8" name="Screen Shot 2014-04-08 at 11.43.44 PM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8165">
            <a:off x="1400125" y="3793925"/>
            <a:ext cx="1729458" cy="223846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89" name="Shape 189"/>
          <p:cNvSpPr/>
          <p:nvPr/>
        </p:nvSpPr>
        <p:spPr>
          <a:xfrm>
            <a:off x="277821" y="5533429"/>
            <a:ext cx="8588360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2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>
              <a:defRPr sz="1800" b="0"/>
            </a:pPr>
            <a:r>
              <a:rPr sz="2250"/>
              <a:t>Each stage takes roughly the same amount of time; plan accordingly!</a:t>
            </a:r>
          </a:p>
        </p:txBody>
      </p:sp>
      <p:pic>
        <p:nvPicPr>
          <p:cNvPr id="190" name="Screen Shot 2013-07-02 at 11.32.10 PM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509" y="3716982"/>
            <a:ext cx="2600326" cy="162520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1" name="IMG_1765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031" y="1512094"/>
            <a:ext cx="2857501" cy="214312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2" name="Shape 192"/>
          <p:cNvSpPr/>
          <p:nvPr/>
        </p:nvSpPr>
        <p:spPr>
          <a:xfrm rot="19579688">
            <a:off x="2684859" y="3166210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31"/>
          </a:p>
        </p:txBody>
      </p:sp>
      <p:sp>
        <p:nvSpPr>
          <p:cNvPr id="193" name="Shape 193"/>
          <p:cNvSpPr/>
          <p:nvPr/>
        </p:nvSpPr>
        <p:spPr>
          <a:xfrm rot="2274551">
            <a:off x="5594160" y="3241113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3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39" y="2458168"/>
            <a:ext cx="3465960" cy="194166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76" name="pasted-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17" y="4679156"/>
            <a:ext cx="3546004" cy="194166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77" name="pasted-image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17" y="186540"/>
            <a:ext cx="3546004" cy="199230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78" name="Shape 178"/>
          <p:cNvSpPr/>
          <p:nvPr/>
        </p:nvSpPr>
        <p:spPr>
          <a:xfrm>
            <a:off x="4434357" y="2743877"/>
            <a:ext cx="3673404" cy="13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sz="1687" b="1"/>
              <a:t>Live-Action Videos:</a:t>
            </a:r>
            <a:r>
              <a:rPr sz="1687"/>
              <a:t> Some experimental techniques are best presented “live”—less laborious than the whiteboard videos, but not well-suited to diagrams or equations</a:t>
            </a:r>
          </a:p>
        </p:txBody>
      </p:sp>
      <p:sp>
        <p:nvSpPr>
          <p:cNvPr id="179" name="Shape 179"/>
          <p:cNvSpPr/>
          <p:nvPr/>
        </p:nvSpPr>
        <p:spPr>
          <a:xfrm>
            <a:off x="4434357" y="108135"/>
            <a:ext cx="3673404" cy="2149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sz="1687" b="1"/>
              <a:t>Whiteboard-Style Videos:</a:t>
            </a:r>
            <a:r>
              <a:rPr sz="1687"/>
              <a:t> Hand-animated videos are by far the most laborious—2 hours of work to produce 1 minute of video </a:t>
            </a:r>
            <a:r>
              <a:rPr sz="1687" b="1"/>
              <a:t>at a bare minimum</a:t>
            </a:r>
            <a:endParaRPr sz="1687"/>
          </a:p>
          <a:p>
            <a:pPr lvl="0" algn="l">
              <a:defRPr sz="1800"/>
            </a:pPr>
            <a:endParaRPr sz="1687"/>
          </a:p>
          <a:p>
            <a:pPr lvl="0" algn="l">
              <a:defRPr sz="1800"/>
            </a:pPr>
            <a:r>
              <a:rPr sz="1687"/>
              <a:t>We like the results, though!</a:t>
            </a:r>
          </a:p>
          <a:p>
            <a:pPr lvl="0" algn="l">
              <a:defRPr sz="1800"/>
            </a:pPr>
            <a:r>
              <a:rPr sz="1687"/>
              <a:t>(inspiration from Minute Physics)</a:t>
            </a:r>
          </a:p>
        </p:txBody>
      </p:sp>
      <p:sp>
        <p:nvSpPr>
          <p:cNvPr id="180" name="Shape 180"/>
          <p:cNvSpPr/>
          <p:nvPr/>
        </p:nvSpPr>
        <p:spPr>
          <a:xfrm>
            <a:off x="4434357" y="5094675"/>
            <a:ext cx="3673404" cy="1110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sz="1687" b="1"/>
              <a:t>Screencasted Videos:</a:t>
            </a:r>
            <a:r>
              <a:rPr sz="1687"/>
              <a:t> Khan-Academy-Style videos afford the least visual quality, but the fastest production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2410442" y="417692"/>
            <a:ext cx="4615687" cy="58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7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>
              <a:defRPr sz="1800" b="0"/>
            </a:pPr>
            <a:r>
              <a:rPr sz="3305"/>
              <a:t>Mobile Animation Studio</a:t>
            </a:r>
          </a:p>
        </p:txBody>
      </p:sp>
      <p:pic>
        <p:nvPicPr>
          <p:cNvPr id="183" name="image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4" y="1397300"/>
            <a:ext cx="3100116" cy="232508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4" name="pasted-image.ti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460" y="1364817"/>
            <a:ext cx="2173189" cy="289758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5" name="IMG_1764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377" y="2184514"/>
            <a:ext cx="2594287" cy="345904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86" name="Shape 186"/>
          <p:cNvSpPr/>
          <p:nvPr/>
        </p:nvSpPr>
        <p:spPr>
          <a:xfrm rot="1470242">
            <a:off x="2793763" y="2799958"/>
            <a:ext cx="1118541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31"/>
          </a:p>
        </p:txBody>
      </p:sp>
      <p:sp>
        <p:nvSpPr>
          <p:cNvPr id="187" name="Shape 187"/>
          <p:cNvSpPr/>
          <p:nvPr/>
        </p:nvSpPr>
        <p:spPr>
          <a:xfrm rot="20043040">
            <a:off x="5859623" y="2877348"/>
            <a:ext cx="1118542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31"/>
          </a:p>
        </p:txBody>
      </p:sp>
      <p:sp>
        <p:nvSpPr>
          <p:cNvPr id="188" name="Shape 188"/>
          <p:cNvSpPr/>
          <p:nvPr/>
        </p:nvSpPr>
        <p:spPr>
          <a:xfrm>
            <a:off x="469768" y="6014623"/>
            <a:ext cx="8949566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/>
              <a:t>Our animation setup is compact &amp; collapsible. Easy to transport and distribute; convenient for</a:t>
            </a:r>
          </a:p>
          <a:p>
            <a:pPr lvl="0">
              <a:defRPr sz="1800"/>
            </a:pPr>
            <a:r>
              <a:rPr sz="1687"/>
              <a:t>small dorm rooms, long-distance work, and unpredictable animator schedules</a:t>
            </a:r>
          </a:p>
        </p:txBody>
      </p:sp>
      <p:sp>
        <p:nvSpPr>
          <p:cNvPr id="189" name="Shape 189"/>
          <p:cNvSpPr/>
          <p:nvPr/>
        </p:nvSpPr>
        <p:spPr>
          <a:xfrm>
            <a:off x="294164" y="4035886"/>
            <a:ext cx="306975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/>
              <a:t>Some videos made in the lab…</a:t>
            </a:r>
          </a:p>
        </p:txBody>
      </p:sp>
      <p:sp>
        <p:nvSpPr>
          <p:cNvPr id="190" name="Shape 190"/>
          <p:cNvSpPr/>
          <p:nvPr/>
        </p:nvSpPr>
        <p:spPr>
          <a:xfrm>
            <a:off x="6639112" y="4483529"/>
            <a:ext cx="2240999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/>
              <a:t>…others, at animators’</a:t>
            </a:r>
          </a:p>
          <a:p>
            <a:pPr lvl="0">
              <a:defRPr sz="1800"/>
            </a:pPr>
            <a:r>
              <a:rPr sz="1687"/>
              <a:t>homes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2363788" y="180975"/>
            <a:ext cx="4687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0" y="1495425"/>
            <a:ext cx="5459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Georgia Tech </a:t>
            </a:r>
            <a:r>
              <a:rPr lang="en-US" sz="2400"/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Scott Douglas, Shih-Yin Lin,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Emily Alicia-Munoz, Ed Greco</a:t>
            </a:r>
          </a:p>
        </p:txBody>
      </p:sp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503238" y="2879725"/>
            <a:ext cx="4373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Georgia State 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John Aiken, Brian Thoms</a:t>
            </a:r>
          </a:p>
        </p:txBody>
      </p:sp>
      <p:sp>
        <p:nvSpPr>
          <p:cNvPr id="57349" name="TextBox 3"/>
          <p:cNvSpPr txBox="1">
            <a:spLocks noChangeArrowheads="1"/>
          </p:cNvSpPr>
          <p:nvPr/>
        </p:nvSpPr>
        <p:spPr bwMode="auto">
          <a:xfrm>
            <a:off x="-833438" y="3967163"/>
            <a:ext cx="4373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NC State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Ruth Chabay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Bruce Sherwood</a:t>
            </a:r>
          </a:p>
        </p:txBody>
      </p:sp>
      <p:sp>
        <p:nvSpPr>
          <p:cNvPr id="57350" name="TextBox 3"/>
          <p:cNvSpPr txBox="1">
            <a:spLocks noChangeArrowheads="1"/>
          </p:cNvSpPr>
          <p:nvPr/>
        </p:nvSpPr>
        <p:spPr bwMode="auto">
          <a:xfrm>
            <a:off x="4770438" y="1565275"/>
            <a:ext cx="43735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Michigan State University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Danny Caballero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366838" y="5464175"/>
            <a:ext cx="6500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Supported by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the Gates Foundation 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NSF DUE-0942076</a:t>
            </a:r>
          </a:p>
        </p:txBody>
      </p:sp>
      <p:sp>
        <p:nvSpPr>
          <p:cNvPr id="57352" name="TextBox 3"/>
          <p:cNvSpPr txBox="1">
            <a:spLocks noChangeArrowheads="1"/>
          </p:cNvSpPr>
          <p:nvPr/>
        </p:nvSpPr>
        <p:spPr bwMode="auto">
          <a:xfrm>
            <a:off x="4770438" y="2868613"/>
            <a:ext cx="4373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St. Andrew’s School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John Burk</a:t>
            </a:r>
          </a:p>
        </p:txBody>
      </p:sp>
      <p:sp>
        <p:nvSpPr>
          <p:cNvPr id="57353" name="TextBox 3"/>
          <p:cNvSpPr txBox="1">
            <a:spLocks noChangeArrowheads="1"/>
          </p:cNvSpPr>
          <p:nvPr/>
        </p:nvSpPr>
        <p:spPr bwMode="auto">
          <a:xfrm>
            <a:off x="2363788" y="3935413"/>
            <a:ext cx="4373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Highpoint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University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Aaron Titus</a:t>
            </a:r>
          </a:p>
        </p:txBody>
      </p:sp>
      <p:sp>
        <p:nvSpPr>
          <p:cNvPr id="57354" name="TextBox 3"/>
          <p:cNvSpPr txBox="1">
            <a:spLocks noChangeArrowheads="1"/>
          </p:cNvSpPr>
          <p:nvPr/>
        </p:nvSpPr>
        <p:spPr bwMode="auto">
          <a:xfrm>
            <a:off x="5451475" y="3927475"/>
            <a:ext cx="4373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Hamline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University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Andy Rundquist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Question</a:t>
            </a:r>
          </a:p>
        </p:txBody>
      </p:sp>
      <p:sp>
        <p:nvSpPr>
          <p:cNvPr id="9219" name="TextBox 8"/>
          <p:cNvSpPr txBox="1">
            <a:spLocks noChangeArrowheads="1"/>
          </p:cNvSpPr>
          <p:nvPr/>
        </p:nvSpPr>
        <p:spPr bwMode="auto">
          <a:xfrm>
            <a:off x="0" y="1046163"/>
            <a:ext cx="8904288" cy="760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Scenario:  Your large lecture (200-student)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on-campus lab science course will use online content (lectures and labs).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will you do in-class?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main purpose of the lab?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GT Blended Course </a:t>
            </a:r>
            <a:br>
              <a:rPr lang="en-US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with MOOC Content</a:t>
            </a:r>
          </a:p>
        </p:txBody>
      </p:sp>
      <p:sp>
        <p:nvSpPr>
          <p:cNvPr id="10243" name="TextBox 8"/>
          <p:cNvSpPr txBox="1">
            <a:spLocks noChangeArrowheads="1"/>
          </p:cNvSpPr>
          <p:nvPr/>
        </p:nvSpPr>
        <p:spPr bwMode="auto">
          <a:xfrm>
            <a:off x="0" y="1431925"/>
            <a:ext cx="890428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On-line:  Lectures, Homework, Labs, Forum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On-campus: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34988" y="4497388"/>
            <a:ext cx="7832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Scientific Communication/Evaluation</a:t>
            </a: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534988" y="3811588"/>
            <a:ext cx="8169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Small Group Guided Problem Solving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1016000"/>
            <a:ext cx="8970963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dn.techpp.com/wp-content/uploads/2012/01/smartphone-cam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566738"/>
            <a:ext cx="5649913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smartphone-camer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3797300"/>
            <a:ext cx="38354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336550" y="5449888"/>
            <a:ext cx="4762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(a web cam works, too.) 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88455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Observe Motion and </a:t>
            </a:r>
            <a:br>
              <a:rPr lang="en-US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Capture on Video</a:t>
            </a:r>
          </a:p>
        </p:txBody>
      </p:sp>
      <p:pic>
        <p:nvPicPr>
          <p:cNvPr id="2" name="video_capture_exampl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2057400"/>
            <a:ext cx="7439025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16169</TotalTime>
  <Words>1587</Words>
  <Application>Microsoft Office PowerPoint</Application>
  <PresentationFormat>On-screen Show (4:3)</PresentationFormat>
  <Paragraphs>517</Paragraphs>
  <Slides>47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MS PGothic</vt:lpstr>
      <vt:lpstr>SimSun</vt:lpstr>
      <vt:lpstr>Arial</vt:lpstr>
      <vt:lpstr>Calibri</vt:lpstr>
      <vt:lpstr>Georgia</vt:lpstr>
      <vt:lpstr>Gill Sans</vt:lpstr>
      <vt:lpstr>Helvetica</vt:lpstr>
      <vt:lpstr>Helvetica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GT Blended Course  with MOOC Content</vt:lpstr>
      <vt:lpstr>Discussion Question</vt:lpstr>
      <vt:lpstr>GT Blended Course  with MOOC Content</vt:lpstr>
      <vt:lpstr>PowerPoint Presentation</vt:lpstr>
      <vt:lpstr>PowerPoint Presentation</vt:lpstr>
      <vt:lpstr>Observe Motion and  Capture on Video</vt:lpstr>
      <vt:lpstr>Analyze Video  </vt:lpstr>
      <vt:lpstr>…on the Shoulders of Giants…</vt:lpstr>
      <vt:lpstr>Build Predictive Models</vt:lpstr>
      <vt:lpstr>…on the Shoulders of Giants…</vt:lpstr>
      <vt:lpstr>Foundation for Standards  (from US National Academy of Sciences) </vt:lpstr>
      <vt:lpstr>Integrating Practices </vt:lpstr>
      <vt:lpstr>Scientific and Engineering Practices </vt:lpstr>
      <vt:lpstr>Report &amp; Peer Evaluate</vt:lpstr>
      <vt:lpstr>…on the Shoulders of Giants…</vt:lpstr>
      <vt:lpstr>GT Blended Course  with MOOC Content</vt:lpstr>
      <vt:lpstr>PowerPoint Presentation</vt:lpstr>
      <vt:lpstr>Peer Evaluation of Labs: Overview</vt:lpstr>
      <vt:lpstr>Peer Grading in Large Courses: Requirements</vt:lpstr>
      <vt:lpstr>Labs (with Peer Eval):  </vt:lpstr>
      <vt:lpstr>Rubric</vt:lpstr>
      <vt:lpstr>Rubric</vt:lpstr>
      <vt:lpstr>Present “Work-in-Progress”</vt:lpstr>
      <vt:lpstr>Submit Lab Report</vt:lpstr>
      <vt:lpstr>Present Final Report</vt:lpstr>
      <vt:lpstr>Peer Evaluation: Practice</vt:lpstr>
      <vt:lpstr>Peer Evaluation: Calibration</vt:lpstr>
      <vt:lpstr>Peer Evaluation: Grading</vt:lpstr>
      <vt:lpstr>The SWAPR Method: Statistically Weighted Aggregate Peer Review</vt:lpstr>
      <vt:lpstr>Evaluation to Grade</vt:lpstr>
      <vt:lpstr>Evaluation to Grade</vt:lpstr>
      <vt:lpstr>Evaluation to Grade</vt:lpstr>
      <vt:lpstr>Time and Effort</vt:lpstr>
      <vt:lpstr>Space Issues</vt:lpstr>
      <vt:lpstr>Critical Issue:  Instructor Career Development</vt:lpstr>
      <vt:lpstr>National TA Workshop  May 28-30 2014</vt:lpstr>
      <vt:lpstr>PowerPoint Presentation</vt:lpstr>
      <vt:lpstr>PowerPoint Presentation</vt:lpstr>
      <vt:lpstr>Anatomy of a Storyboard</vt:lpstr>
      <vt:lpstr>Three Stages of Video Production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Matthew Kohlmyer</dc:creator>
  <cp:lastModifiedBy>Michael Schatz</cp:lastModifiedBy>
  <cp:revision>653</cp:revision>
  <dcterms:created xsi:type="dcterms:W3CDTF">2008-06-09T14:03:01Z</dcterms:created>
  <dcterms:modified xsi:type="dcterms:W3CDTF">2014-04-11T19:30:05Z</dcterms:modified>
</cp:coreProperties>
</file>