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38" r:id="rId2"/>
    <p:sldId id="568" r:id="rId3"/>
    <p:sldId id="597" r:id="rId4"/>
    <p:sldId id="569" r:id="rId5"/>
    <p:sldId id="570" r:id="rId6"/>
    <p:sldId id="571" r:id="rId7"/>
    <p:sldId id="572" r:id="rId8"/>
    <p:sldId id="573" r:id="rId9"/>
    <p:sldId id="574" r:id="rId10"/>
    <p:sldId id="585" r:id="rId11"/>
    <p:sldId id="586" r:id="rId12"/>
    <p:sldId id="587" r:id="rId13"/>
    <p:sldId id="577" r:id="rId14"/>
    <p:sldId id="584" r:id="rId15"/>
    <p:sldId id="578" r:id="rId16"/>
    <p:sldId id="579" r:id="rId17"/>
    <p:sldId id="580" r:id="rId18"/>
    <p:sldId id="582" r:id="rId19"/>
    <p:sldId id="551" r:id="rId20"/>
    <p:sldId id="552" r:id="rId21"/>
    <p:sldId id="553" r:id="rId22"/>
    <p:sldId id="594" r:id="rId23"/>
    <p:sldId id="595" r:id="rId24"/>
    <p:sldId id="588" r:id="rId25"/>
    <p:sldId id="590" r:id="rId26"/>
    <p:sldId id="591" r:id="rId27"/>
    <p:sldId id="482" r:id="rId28"/>
    <p:sldId id="505" r:id="rId29"/>
    <p:sldId id="506" r:id="rId30"/>
    <p:sldId id="596" r:id="rId31"/>
    <p:sldId id="439" r:id="rId32"/>
    <p:sldId id="558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FF07B8"/>
    <a:srgbClr val="0066FF"/>
    <a:srgbClr val="07FFFF"/>
    <a:srgbClr val="07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4" autoAdjust="0"/>
    <p:restoredTop sz="94980" autoAdjust="0"/>
  </p:normalViewPr>
  <p:slideViewPr>
    <p:cSldViewPr snapToGrid="0">
      <p:cViewPr varScale="1">
        <p:scale>
          <a:sx n="53" d="100"/>
          <a:sy n="53" d="100"/>
        </p:scale>
        <p:origin x="104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86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-205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5061B41-910D-47A6-BB32-2871805AD165}" type="datetimeFigureOut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A98434-7C71-4685-A218-2D3BD56B1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44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D01A9EA-974D-405F-86EC-8B0E911E7728}" type="datetimeFigureOut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2BB06B2-C3F0-485C-9553-DAA7593BE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25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28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Shape 2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Computational Modeling is using computers to solve problems.</a:t>
            </a:r>
          </a:p>
          <a:p>
            <a:pPr>
              <a:spcBef>
                <a:spcPct val="0"/>
              </a:spcBef>
            </a:pPr>
            <a:r>
              <a:rPr lang="en-US" smtClean="0"/>
              <a:t>We want to </a:t>
            </a:r>
            <a:r>
              <a:rPr lang="en-US" b="1" smtClean="0"/>
              <a:t>AUGMENT</a:t>
            </a:r>
            <a:r>
              <a:rPr lang="en-US" smtClean="0"/>
              <a:t> modeling instruction with computational modeling.</a:t>
            </a:r>
          </a:p>
        </p:txBody>
      </p:sp>
    </p:spTree>
    <p:extLst>
      <p:ext uri="{BB962C8B-B14F-4D97-AF65-F5344CB8AC3E}">
        <p14:creationId xmlns:p14="http://schemas.microsoft.com/office/powerpoint/2010/main" val="1518258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8574087-0CA0-4FC3-AFA7-7B15CF38D537}" type="slidenum">
              <a:rPr lang="en-US" sz="1200" smtClean="0">
                <a:latin typeface="Calibri" panose="020F0502020204030204" pitchFamily="34" charset="0"/>
              </a:rPr>
              <a:pPr/>
              <a:t>13</a:t>
            </a:fld>
            <a:endParaRPr lang="en-US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084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This is data from fall 2013 MOOC, lab 4_calibration 2 video, N=51</a:t>
            </a:r>
          </a:p>
          <a:p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C96352-90C7-4B22-BCB4-0D5217CCC8A4}" type="slidenum">
              <a:rPr lang="en-US" sz="1200" smtClean="0">
                <a:latin typeface="Calibri" panose="020F0502020204030204" pitchFamily="34" charset="0"/>
              </a:rPr>
              <a:pPr/>
              <a:t>15</a:t>
            </a:fld>
            <a:endParaRPr lang="en-US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224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89013"/>
            <a:r>
              <a:rPr lang="en-US" smtClean="0"/>
              <a:t>This is fall 2013 mooc, lab 4 videos. (Good video: calibration 2, expert score=11.3 ; Poor video: hidden calibration video, expert score=80.6) </a:t>
            </a:r>
          </a:p>
          <a:p>
            <a:pPr defTabSz="989013"/>
            <a:r>
              <a:rPr lang="en-US" smtClean="0"/>
              <a:t>For both videos, N=51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93E0461-4716-42A2-BD89-54E0829C8777}" type="slidenum">
              <a:rPr lang="en-US" sz="1200" smtClean="0">
                <a:latin typeface="Calibri" panose="020F0502020204030204" pitchFamily="34" charset="0"/>
              </a:rPr>
              <a:pPr/>
              <a:t>16</a:t>
            </a:fld>
            <a:endParaRPr lang="en-US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79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This is lab 4 hidden calibration video (N=51 in fall 2013, N=110 in summer 2013)</a:t>
            </a:r>
          </a:p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E35651-FC61-4347-AB3E-9DB390C121F9}" type="slidenum">
              <a:rPr lang="en-US" sz="1200" smtClean="0">
                <a:latin typeface="Calibri" panose="020F0502020204030204" pitchFamily="34" charset="0"/>
              </a:rPr>
              <a:pPr/>
              <a:t>17</a:t>
            </a:fld>
            <a:endParaRPr lang="en-US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197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29CBFF-8BFD-4ACE-9C3C-0221590C4506}" type="slidenum">
              <a:rPr lang="en-US" smtClean="0"/>
              <a:pPr>
                <a:spcBef>
                  <a:spcPct val="0"/>
                </a:spcBef>
              </a:pPr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86140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2C4D3-1E5E-4086-B6B9-CB742FA852E6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0ABFF-8ADD-45E5-9C59-E4C63B65F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87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D2E4F-CBCF-416E-94C5-6BCCF1318088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5E5BD-CE87-40D4-934D-F678C033D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49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B3F2B-DEAF-4CE7-844E-FCE944300B24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62C56-E420-419C-A504-28F115564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48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93366-AAB8-48DC-84E7-59D51659A627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FA47D-CF94-4125-8BFA-3E2365121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2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5F30E-94DF-44AE-BF19-A5921C49BB57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1A5C0-EDCF-4368-BD71-1F47D9F3C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58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25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25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25436029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199789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261B9-EEE1-4145-8178-53925FB20927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CCBAE-353A-4205-A673-1B3D24072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198DC-1DF9-46A3-B757-1CCC43340DB6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E118C-F943-4527-B73E-D7F3B419B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29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0756A-2DDC-45C2-8207-BC0AD86A304C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AF8EE-982E-437B-9257-DE4A05473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65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B530F-A253-40AD-AD69-EAC3AC657573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576BD-0156-4B76-AF94-97178A74B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00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7E77D-C4C5-4BA5-80FD-F2D6E45339CD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C2598-FD27-43DE-8AA4-7DB5D8F1E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4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DB5A9-58A8-4F84-A307-AF0CB6EC1460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81E51-D977-41B5-AFA1-34B408F44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65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7A5C1-155F-45E5-920A-9D6B72DD03CC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0B80A-B609-4EF6-9EA0-0828DF9F2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40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670B2-9809-458D-B4F2-A8F477A61F95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F352A-B24F-48A0-9181-0E103918A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6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E3C5C3-60B4-4870-87DB-E55E3BD93F30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A04CAE3-1128-4D45-A7CB-0E099D3ED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25"/>
          <p:cNvSpPr>
            <a:spLocks noChangeArrowheads="1"/>
          </p:cNvSpPr>
          <p:nvPr/>
        </p:nvSpPr>
        <p:spPr bwMode="auto">
          <a:xfrm>
            <a:off x="7900988" y="5573713"/>
            <a:ext cx="1243012" cy="12842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3600"/>
          </a:p>
        </p:txBody>
      </p:sp>
      <p:sp>
        <p:nvSpPr>
          <p:cNvPr id="4099" name="Shape 26"/>
          <p:cNvSpPr>
            <a:spLocks noChangeArrowheads="1"/>
          </p:cNvSpPr>
          <p:nvPr/>
        </p:nvSpPr>
        <p:spPr bwMode="auto">
          <a:xfrm>
            <a:off x="1428750" y="5311775"/>
            <a:ext cx="80359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Georgia" panose="02040502050405020303" pitchFamily="18" charset="0"/>
              </a:rPr>
              <a:t>Supported by the Gates Foundation &amp; NSF  (DUE-0942076)</a:t>
            </a:r>
          </a:p>
        </p:txBody>
      </p:sp>
      <p:sp>
        <p:nvSpPr>
          <p:cNvPr id="4100" name="TextBox 8"/>
          <p:cNvSpPr txBox="1">
            <a:spLocks noChangeArrowheads="1"/>
          </p:cNvSpPr>
          <p:nvPr/>
        </p:nvSpPr>
        <p:spPr bwMode="auto">
          <a:xfrm>
            <a:off x="1459316" y="249238"/>
            <a:ext cx="628569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 in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MOOC/Flipped/Blended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Introductory Physics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Course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2" descr="Bill &amp; Melinda Gates Found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6057900"/>
            <a:ext cx="24669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817750" y="-1160860"/>
            <a:ext cx="7358063" cy="2321719"/>
          </a:xfrm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3305" b="1" dirty="0"/>
              <a:t>Summative Assessment:</a:t>
            </a:r>
          </a:p>
          <a:p>
            <a:pPr lvl="0">
              <a:defRPr sz="1800" b="0"/>
            </a:pPr>
            <a:r>
              <a:rPr sz="3305" b="1" dirty="0"/>
              <a:t>Calibration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371266" y="1160859"/>
            <a:ext cx="7804547" cy="3362569"/>
          </a:xfrm>
          <a:prstGeom prst="rect">
            <a:avLst/>
          </a:prstGeom>
        </p:spPr>
        <p:txBody>
          <a:bodyPr/>
          <a:lstStyle/>
          <a:p>
            <a:pPr marL="275024" indent="-275024" defTabSz="361460">
              <a:spcBef>
                <a:spcPts val="2531"/>
              </a:spcBef>
              <a:defRPr sz="1800"/>
            </a:pPr>
            <a:r>
              <a:rPr sz="2227" dirty="0"/>
              <a:t>A “calibrated” peer grading system adjusts the grades students receive based on the measured </a:t>
            </a:r>
            <a:r>
              <a:rPr sz="2227" b="1" dirty="0"/>
              <a:t>expertise</a:t>
            </a:r>
            <a:r>
              <a:rPr sz="2227" dirty="0"/>
              <a:t> of their graders</a:t>
            </a:r>
          </a:p>
          <a:p>
            <a:pPr marL="275024" indent="-275024" defTabSz="361460">
              <a:spcBef>
                <a:spcPts val="2531"/>
              </a:spcBef>
              <a:defRPr sz="1800"/>
            </a:pPr>
            <a:r>
              <a:rPr sz="2227" dirty="0"/>
              <a:t>Basic principle: all students </a:t>
            </a:r>
            <a:r>
              <a:rPr sz="2227" b="1" dirty="0"/>
              <a:t>and instructors</a:t>
            </a:r>
            <a:r>
              <a:rPr sz="2227" dirty="0"/>
              <a:t> grade a set of common assignments, students assigned a </a:t>
            </a:r>
            <a:r>
              <a:rPr sz="2227" b="1" dirty="0"/>
              <a:t>calibration score</a:t>
            </a:r>
            <a:r>
              <a:rPr sz="2227" dirty="0"/>
              <a:t> based on how well their grades compare with the instructors’</a:t>
            </a:r>
          </a:p>
          <a:p>
            <a:pPr marL="275024" indent="-275024" defTabSz="361460">
              <a:spcBef>
                <a:spcPts val="2531"/>
              </a:spcBef>
              <a:defRPr sz="1800"/>
            </a:pPr>
            <a:r>
              <a:rPr sz="2227" dirty="0"/>
              <a:t>Many variations exist—commercial product CPR™ [1] is popular, </a:t>
            </a:r>
            <a:r>
              <a:rPr sz="2227" dirty="0" err="1"/>
              <a:t>Coursera</a:t>
            </a:r>
            <a:r>
              <a:rPr sz="2227" dirty="0"/>
              <a:t> has a system in development [2]; we developed our own software SWAPR for practice &amp; research</a:t>
            </a:r>
          </a:p>
        </p:txBody>
      </p:sp>
      <p:sp>
        <p:nvSpPr>
          <p:cNvPr id="50" name="Shape 50"/>
          <p:cNvSpPr/>
          <p:nvPr/>
        </p:nvSpPr>
        <p:spPr>
          <a:xfrm>
            <a:off x="120010" y="5813540"/>
            <a:ext cx="8604129" cy="93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 algn="l">
              <a:defRPr sz="1800"/>
            </a:pPr>
            <a:r>
              <a:rPr sz="1406" dirty="0"/>
              <a:t>[1] Robinson, R. (2001). Calibrated Peer Review™: An Application To Increase Student Reading &amp; Writing Skills. </a:t>
            </a:r>
            <a:r>
              <a:rPr sz="1406" i="1" dirty="0"/>
              <a:t>The American Biology Teacher</a:t>
            </a:r>
            <a:r>
              <a:rPr sz="1406" dirty="0"/>
              <a:t>, </a:t>
            </a:r>
            <a:r>
              <a:rPr sz="1406" i="1" dirty="0"/>
              <a:t>63</a:t>
            </a:r>
            <a:r>
              <a:rPr sz="1406" dirty="0"/>
              <a:t>(7), 474–480.</a:t>
            </a:r>
          </a:p>
          <a:p>
            <a:pPr lvl="0" algn="l">
              <a:defRPr sz="1800"/>
            </a:pPr>
            <a:r>
              <a:rPr sz="1406" dirty="0"/>
              <a:t>[2] </a:t>
            </a:r>
            <a:r>
              <a:rPr sz="1406" dirty="0" err="1"/>
              <a:t>Piech</a:t>
            </a:r>
            <a:r>
              <a:rPr sz="1406" dirty="0"/>
              <a:t>, C., Huang, J., Chen, Z., Do, C., Ng, A., &amp; </a:t>
            </a:r>
            <a:r>
              <a:rPr sz="1406" dirty="0" err="1"/>
              <a:t>Koller</a:t>
            </a:r>
            <a:r>
              <a:rPr sz="1406" dirty="0"/>
              <a:t>, D. (2013). Tuned models of peer assessment in MOOCs. </a:t>
            </a:r>
            <a:r>
              <a:rPr sz="1406" i="1" dirty="0" err="1"/>
              <a:t>arXiv</a:t>
            </a:r>
            <a:r>
              <a:rPr sz="1406" i="1" dirty="0"/>
              <a:t> Preprint arXiv:1307.2579</a:t>
            </a:r>
            <a:r>
              <a:rPr sz="1406" dirty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973599" y="-1054374"/>
            <a:ext cx="7358063" cy="2321719"/>
          </a:xfrm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3305" b="1" dirty="0"/>
              <a:t>Summative Assessment:</a:t>
            </a:r>
          </a:p>
          <a:p>
            <a:pPr lvl="0">
              <a:defRPr sz="1800" b="0"/>
            </a:pPr>
            <a:r>
              <a:rPr sz="3305" b="1" dirty="0"/>
              <a:t>Calibration in Other Contexts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527115" y="1535792"/>
            <a:ext cx="7804547" cy="319682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96902" indent="-296902" defTabSz="390213">
              <a:spcBef>
                <a:spcPts val="2742"/>
              </a:spcBef>
              <a:defRPr sz="1800"/>
            </a:pPr>
            <a:r>
              <a:rPr sz="2405" dirty="0"/>
              <a:t>CPR™ originally designed for </a:t>
            </a:r>
            <a:r>
              <a:rPr sz="2405" b="1" dirty="0"/>
              <a:t>creative writing</a:t>
            </a:r>
            <a:r>
              <a:rPr sz="2405" dirty="0"/>
              <a:t> exercises, but has been used for </a:t>
            </a:r>
            <a:r>
              <a:rPr sz="2405" b="1" dirty="0"/>
              <a:t>biology</a:t>
            </a:r>
            <a:r>
              <a:rPr sz="2405" dirty="0"/>
              <a:t> essays [3], </a:t>
            </a:r>
            <a:r>
              <a:rPr sz="2405" b="1" dirty="0"/>
              <a:t>physics</a:t>
            </a:r>
            <a:r>
              <a:rPr sz="2405" dirty="0"/>
              <a:t> schematics [4], </a:t>
            </a:r>
            <a:r>
              <a:rPr sz="2405" b="1" dirty="0"/>
              <a:t>physiology</a:t>
            </a:r>
            <a:r>
              <a:rPr sz="2405" dirty="0"/>
              <a:t> problem-solving exercises [5], and more</a:t>
            </a:r>
          </a:p>
          <a:p>
            <a:pPr marL="296902" indent="-296902" defTabSz="390213">
              <a:spcBef>
                <a:spcPts val="2742"/>
              </a:spcBef>
              <a:defRPr sz="1800"/>
            </a:pPr>
            <a:r>
              <a:rPr sz="2405" dirty="0"/>
              <a:t>Instructors (except [3]) report good similarity between CPR™-generated grades and instructor grades; [3] offers simple changes to improve similarity</a:t>
            </a:r>
          </a:p>
          <a:p>
            <a:pPr marL="296902" indent="-296902" defTabSz="390213">
              <a:spcBef>
                <a:spcPts val="2742"/>
              </a:spcBef>
              <a:defRPr sz="1800"/>
            </a:pPr>
            <a:r>
              <a:rPr sz="2405" dirty="0"/>
              <a:t>Instructors generally agree that calibration is </a:t>
            </a:r>
            <a:r>
              <a:rPr sz="2405" b="1" dirty="0"/>
              <a:t>useful</a:t>
            </a:r>
          </a:p>
        </p:txBody>
      </p:sp>
      <p:sp>
        <p:nvSpPr>
          <p:cNvPr id="150" name="Shape 150"/>
          <p:cNvSpPr/>
          <p:nvPr/>
        </p:nvSpPr>
        <p:spPr>
          <a:xfrm>
            <a:off x="75491" y="5413862"/>
            <a:ext cx="8993019" cy="137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 algn="l">
              <a:defRPr sz="1800"/>
            </a:pPr>
            <a:r>
              <a:rPr sz="1406"/>
              <a:t>[3] Gaffin, D. D., Chumchal, M. M., &amp; Long, D. A. (2001). An Analysis of Calibrated Peer Review ( CPR ) in a Science Lecture Classroom.</a:t>
            </a:r>
          </a:p>
          <a:p>
            <a:pPr lvl="0" algn="l">
              <a:defRPr sz="1800"/>
            </a:pPr>
            <a:r>
              <a:rPr sz="1406"/>
              <a:t>[4] Price, E., Goldberg, F., Patterson, S., &amp; Heft, P. (2013). Supporting scientific writing and evaluation in a conceptual physics course with Calibrated Peer Review, </a:t>
            </a:r>
            <a:r>
              <a:rPr sz="1406" i="1"/>
              <a:t>1513</a:t>
            </a:r>
            <a:r>
              <a:rPr sz="1406"/>
              <a:t>, 318–321.</a:t>
            </a:r>
          </a:p>
          <a:p>
            <a:pPr lvl="0" algn="l">
              <a:defRPr sz="1800"/>
            </a:pPr>
            <a:r>
              <a:rPr sz="1406"/>
              <a:t>[5] Pelaez, N. J. (2002). Problem-based writing with peer review improves academic performance in physiology. </a:t>
            </a:r>
            <a:r>
              <a:rPr sz="1406" i="1"/>
              <a:t>Advances in Physiology Education</a:t>
            </a:r>
            <a:r>
              <a:rPr sz="1406"/>
              <a:t>, </a:t>
            </a:r>
            <a:r>
              <a:rPr sz="1406" i="1"/>
              <a:t>26</a:t>
            </a:r>
            <a:r>
              <a:rPr sz="1406"/>
              <a:t>(3), 174–184. doi:10.1152/advan.00041.2001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817467" y="-1160860"/>
            <a:ext cx="7358063" cy="2321719"/>
          </a:xfrm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3305" b="1" dirty="0"/>
              <a:t>Formative Assessment:</a:t>
            </a:r>
          </a:p>
          <a:p>
            <a:pPr lvl="0">
              <a:defRPr sz="1800" b="0"/>
            </a:pPr>
            <a:r>
              <a:rPr sz="3305" b="1" dirty="0"/>
              <a:t>Feedback and Self-Reflection</a:t>
            </a:r>
          </a:p>
        </p:txBody>
      </p:sp>
      <p:sp>
        <p:nvSpPr>
          <p:cNvPr id="153" name="Shape 153"/>
          <p:cNvSpPr>
            <a:spLocks noGrp="1"/>
          </p:cNvSpPr>
          <p:nvPr>
            <p:ph type="body" idx="1"/>
          </p:nvPr>
        </p:nvSpPr>
        <p:spPr>
          <a:xfrm>
            <a:off x="493558" y="1511804"/>
            <a:ext cx="7804547" cy="4123420"/>
          </a:xfrm>
          <a:prstGeom prst="rect">
            <a:avLst/>
          </a:prstGeom>
        </p:spPr>
        <p:txBody>
          <a:bodyPr/>
          <a:lstStyle/>
          <a:p>
            <a:pPr marL="259397" indent="-259397" defTabSz="340923">
              <a:spcBef>
                <a:spcPts val="2391"/>
              </a:spcBef>
              <a:defRPr sz="1800"/>
            </a:pPr>
            <a:r>
              <a:rPr sz="2101" dirty="0"/>
              <a:t>In peer </a:t>
            </a:r>
            <a:r>
              <a:rPr lang="en-US" sz="2101" b="1" dirty="0" smtClean="0"/>
              <a:t>evaluation</a:t>
            </a:r>
            <a:r>
              <a:rPr sz="2101" b="1" dirty="0" smtClean="0"/>
              <a:t> </a:t>
            </a:r>
            <a:r>
              <a:rPr sz="2101" dirty="0"/>
              <a:t>(of which </a:t>
            </a:r>
            <a:r>
              <a:rPr sz="2101" b="1" dirty="0"/>
              <a:t>grading</a:t>
            </a:r>
            <a:r>
              <a:rPr sz="2101" dirty="0"/>
              <a:t> can be a component), students give verbal or written feedback to each other in pairs or small groups</a:t>
            </a:r>
          </a:p>
          <a:p>
            <a:pPr marL="518796" lvl="1" indent="-259397" defTabSz="340923">
              <a:spcBef>
                <a:spcPts val="2391"/>
              </a:spcBef>
              <a:defRPr sz="1800"/>
            </a:pPr>
            <a:r>
              <a:rPr sz="2101" dirty="0"/>
              <a:t>SWAPR requires students to send anonymous comments to each other for each item on the rubric</a:t>
            </a:r>
          </a:p>
          <a:p>
            <a:pPr marL="259397" indent="-259397" defTabSz="340923">
              <a:spcBef>
                <a:spcPts val="2391"/>
              </a:spcBef>
              <a:defRPr sz="1800"/>
            </a:pPr>
            <a:r>
              <a:rPr sz="2101" dirty="0"/>
              <a:t>Feedback plays an important role generally in fostering understanding, as does </a:t>
            </a:r>
            <a:r>
              <a:rPr sz="2101" b="1" dirty="0"/>
              <a:t>self-reflection. </a:t>
            </a:r>
            <a:r>
              <a:rPr sz="2101" dirty="0"/>
              <a:t>It may be that reviewing one’s </a:t>
            </a:r>
            <a:r>
              <a:rPr sz="2101" b="1" dirty="0"/>
              <a:t>own</a:t>
            </a:r>
            <a:r>
              <a:rPr sz="2101" dirty="0"/>
              <a:t> assignment is more useful for understanding than is reviewing </a:t>
            </a:r>
            <a:r>
              <a:rPr sz="2101" b="1" dirty="0"/>
              <a:t>others’</a:t>
            </a:r>
            <a:r>
              <a:rPr sz="2101" dirty="0"/>
              <a:t> assignments [6]</a:t>
            </a:r>
          </a:p>
          <a:p>
            <a:pPr marL="518796" lvl="1" indent="-259397" defTabSz="340923">
              <a:spcBef>
                <a:spcPts val="2391"/>
              </a:spcBef>
              <a:defRPr sz="1800"/>
            </a:pPr>
            <a:r>
              <a:rPr sz="2101" dirty="0"/>
              <a:t>SWAPR makes each student review his or her own lab report video</a:t>
            </a:r>
          </a:p>
        </p:txBody>
      </p:sp>
      <p:sp>
        <p:nvSpPr>
          <p:cNvPr id="154" name="Shape 154"/>
          <p:cNvSpPr/>
          <p:nvPr/>
        </p:nvSpPr>
        <p:spPr>
          <a:xfrm>
            <a:off x="630152" y="6169086"/>
            <a:ext cx="7531357" cy="504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000"/>
            </a:lvl1pPr>
          </a:lstStyle>
          <a:p>
            <a:pPr lvl="0">
              <a:defRPr sz="1800"/>
            </a:pPr>
            <a:r>
              <a:rPr sz="1406" dirty="0"/>
              <a:t>[6] Sadler, P. M., &amp; Good, E. (2006). The impact of self-and peer-grading on student learning. </a:t>
            </a:r>
            <a:endParaRPr lang="en-US" sz="1406" dirty="0" smtClean="0"/>
          </a:p>
          <a:p>
            <a:pPr lvl="0">
              <a:defRPr sz="1800"/>
            </a:pPr>
            <a:r>
              <a:rPr sz="1406" dirty="0" smtClean="0"/>
              <a:t>Educational </a:t>
            </a:r>
            <a:r>
              <a:rPr sz="1406" dirty="0"/>
              <a:t>Assessment, 11(1), 1–31.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254000" y="0"/>
            <a:ext cx="8786813" cy="1374775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Questions: Peer Evaluation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254000" y="2192338"/>
            <a:ext cx="8697913" cy="2840037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How does student grading compare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to instructor grading?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How does training affect students’ grading performance?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Calibration:  Does it help?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nstructor IR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245" y="1714211"/>
            <a:ext cx="4572771" cy="342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Student IR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2096" y="1707847"/>
            <a:ext cx="4572773" cy="3429579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/>
        </p:nvSpPr>
        <p:spPr>
          <a:xfrm>
            <a:off x="2346516" y="-359483"/>
            <a:ext cx="4532011" cy="108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endParaRPr lang="en-US" sz="3305" b="1" dirty="0" smtClean="0">
              <a:latin typeface="+mj-lt"/>
              <a:ea typeface="+mj-ea"/>
              <a:cs typeface="+mj-cs"/>
              <a:sym typeface="Times New Roman"/>
            </a:endParaRPr>
          </a:p>
          <a:p>
            <a:pPr lvl="0">
              <a:defRPr sz="1800"/>
            </a:pPr>
            <a:r>
              <a:rPr sz="3305" b="1" dirty="0" smtClean="0">
                <a:latin typeface="+mj-lt"/>
                <a:ea typeface="+mj-ea"/>
                <a:cs typeface="+mj-cs"/>
                <a:sym typeface="Times New Roman"/>
              </a:rPr>
              <a:t>Inter-Rater </a:t>
            </a:r>
            <a:r>
              <a:rPr sz="3305" b="1" dirty="0">
                <a:latin typeface="+mj-lt"/>
                <a:ea typeface="+mj-ea"/>
                <a:cs typeface="+mj-cs"/>
                <a:sym typeface="Times New Roman"/>
              </a:rPr>
              <a:t>Agreement</a:t>
            </a:r>
          </a:p>
        </p:txBody>
      </p:sp>
      <p:sp>
        <p:nvSpPr>
          <p:cNvPr id="46" name="Shape 46"/>
          <p:cNvSpPr/>
          <p:nvPr/>
        </p:nvSpPr>
        <p:spPr>
          <a:xfrm>
            <a:off x="1232314" y="5227164"/>
            <a:ext cx="7172734" cy="851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1687"/>
              <a:t>Students were less reliable than instructors when filling out the rubric;</a:t>
            </a:r>
          </a:p>
          <a:p>
            <a:pPr lvl="0">
              <a:defRPr sz="1800"/>
            </a:pPr>
            <a:r>
              <a:rPr sz="1687"/>
              <a:t>we can improve student reliability by </a:t>
            </a:r>
            <a:r>
              <a:rPr sz="1687" b="1"/>
              <a:t>improving the rubric</a:t>
            </a:r>
            <a:r>
              <a:rPr sz="1687"/>
              <a:t> and by offering</a:t>
            </a:r>
          </a:p>
          <a:p>
            <a:pPr lvl="0">
              <a:defRPr sz="1800"/>
            </a:pPr>
            <a:r>
              <a:rPr sz="1687"/>
              <a:t>extensive </a:t>
            </a:r>
            <a:r>
              <a:rPr sz="1687" b="1"/>
              <a:t>in-class coaching and practice</a:t>
            </a:r>
            <a:r>
              <a:rPr sz="1687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8" descr="graph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4838"/>
            <a:ext cx="889317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 bwMode="auto">
          <a:xfrm>
            <a:off x="6642100" y="2559050"/>
            <a:ext cx="1563688" cy="3375025"/>
          </a:xfrm>
          <a:prstGeom prst="roundRect">
            <a:avLst>
              <a:gd name="adj" fmla="val 8337"/>
            </a:avLst>
          </a:prstGeom>
          <a:solidFill>
            <a:srgbClr val="B1E5EB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94" tIns="32147" rIns="64294" bIns="32147"/>
          <a:lstStyle/>
          <a:p>
            <a:pPr algn="ctr" defTabSz="642915" eaLnBrk="1" hangingPunct="1">
              <a:defRPr/>
            </a:pPr>
            <a:endParaRPr lang="en-US" sz="2953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4492625" y="5037138"/>
            <a:ext cx="2027238" cy="909637"/>
          </a:xfrm>
          <a:prstGeom prst="roundRect">
            <a:avLst>
              <a:gd name="adj" fmla="val 15122"/>
            </a:avLst>
          </a:prstGeom>
          <a:solidFill>
            <a:srgbClr val="B1E5EB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94" tIns="32147" rIns="64294" bIns="32147"/>
          <a:lstStyle/>
          <a:p>
            <a:pPr algn="ctr" defTabSz="642915" eaLnBrk="1" hangingPunct="1">
              <a:defRPr/>
            </a:pPr>
            <a:endParaRPr lang="en-US" sz="2953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6869" name="Title 1"/>
          <p:cNvSpPr>
            <a:spLocks noGrp="1"/>
          </p:cNvSpPr>
          <p:nvPr>
            <p:ph type="title"/>
          </p:nvPr>
        </p:nvSpPr>
        <p:spPr>
          <a:xfrm>
            <a:off x="88900" y="-225425"/>
            <a:ext cx="8858250" cy="2303463"/>
          </a:xfrm>
        </p:spPr>
        <p:txBody>
          <a:bodyPr/>
          <a:lstStyle/>
          <a:p>
            <a:pPr eaLnBrk="1" hangingPunct="1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overgrade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9100" y="3751263"/>
            <a:ext cx="1338263" cy="395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969" b="1" dirty="0">
                <a:solidFill>
                  <a:srgbClr val="FF0000"/>
                </a:solidFill>
              </a:rPr>
              <a:t>Median</a:t>
            </a:r>
          </a:p>
        </p:txBody>
      </p:sp>
      <p:sp>
        <p:nvSpPr>
          <p:cNvPr id="10" name="Down Arrow 9"/>
          <p:cNvSpPr/>
          <p:nvPr/>
        </p:nvSpPr>
        <p:spPr bwMode="auto">
          <a:xfrm>
            <a:off x="6465888" y="4598988"/>
            <a:ext cx="214312" cy="428625"/>
          </a:xfrm>
          <a:prstGeom prst="downArrow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94" tIns="32147" rIns="64294" bIns="32147"/>
          <a:lstStyle/>
          <a:p>
            <a:pPr algn="ctr" defTabSz="642915" eaLnBrk="1" hangingPunct="1">
              <a:defRPr/>
            </a:pPr>
            <a:endParaRPr lang="en-US" sz="2953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1513" y="3803650"/>
            <a:ext cx="1338262" cy="1001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969" b="1" dirty="0">
                <a:solidFill>
                  <a:srgbClr val="FFC000"/>
                </a:solidFill>
              </a:rPr>
              <a:t>Grade by instructor</a:t>
            </a:r>
          </a:p>
        </p:txBody>
      </p:sp>
      <p:sp>
        <p:nvSpPr>
          <p:cNvPr id="17" name="Down Arrow 16"/>
          <p:cNvSpPr/>
          <p:nvPr/>
        </p:nvSpPr>
        <p:spPr bwMode="auto">
          <a:xfrm>
            <a:off x="7143750" y="4179888"/>
            <a:ext cx="214313" cy="428625"/>
          </a:xfrm>
          <a:prstGeom prst="down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94" tIns="32147" rIns="64294" bIns="32147"/>
          <a:lstStyle/>
          <a:p>
            <a:pPr algn="ctr" defTabSz="642915" eaLnBrk="1" hangingPunct="1">
              <a:defRPr/>
            </a:pPr>
            <a:endParaRPr lang="en-US" sz="2953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8763" y="2625725"/>
            <a:ext cx="1249362" cy="698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969" dirty="0"/>
              <a:t>63% of students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18025" y="4179888"/>
            <a:ext cx="1339850" cy="696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969" dirty="0"/>
              <a:t>29% of students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 descr="graph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036763"/>
            <a:ext cx="8751888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 bwMode="auto">
          <a:xfrm flipV="1">
            <a:off x="6510338" y="5830888"/>
            <a:ext cx="214312" cy="428625"/>
          </a:xfrm>
          <a:prstGeom prst="downArrow">
            <a:avLst/>
          </a:prstGeom>
          <a:solidFill>
            <a:srgbClr val="0428D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94" tIns="32147" rIns="64294" bIns="32147"/>
          <a:lstStyle/>
          <a:p>
            <a:pPr algn="ctr" defTabSz="642915" eaLnBrk="1" hangingPunct="1">
              <a:defRPr/>
            </a:pPr>
            <a:endParaRPr lang="en-US" sz="2953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9588" y="6186488"/>
            <a:ext cx="2465387" cy="1001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969" b="1" dirty="0">
                <a:solidFill>
                  <a:srgbClr val="0428DE"/>
                </a:solidFill>
              </a:rPr>
              <a:t>Grade by instructor (good video) </a:t>
            </a:r>
          </a:p>
        </p:txBody>
      </p:sp>
      <p:sp>
        <p:nvSpPr>
          <p:cNvPr id="15" name="Down Arrow 14"/>
          <p:cNvSpPr/>
          <p:nvPr/>
        </p:nvSpPr>
        <p:spPr bwMode="auto">
          <a:xfrm flipV="1">
            <a:off x="1930400" y="5840413"/>
            <a:ext cx="214313" cy="428625"/>
          </a:xfrm>
          <a:prstGeom prst="down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94" tIns="32147" rIns="64294" bIns="32147"/>
          <a:lstStyle/>
          <a:p>
            <a:pPr algn="ctr" defTabSz="642915" eaLnBrk="1" hangingPunct="1">
              <a:defRPr/>
            </a:pPr>
            <a:endParaRPr lang="en-US" sz="2953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0400" y="6186488"/>
            <a:ext cx="2786063" cy="698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969" b="1" dirty="0">
                <a:solidFill>
                  <a:srgbClr val="FF0000"/>
                </a:solidFill>
              </a:rPr>
              <a:t>Grade by instructor (poor video)</a:t>
            </a:r>
          </a:p>
        </p:txBody>
      </p:sp>
      <p:sp>
        <p:nvSpPr>
          <p:cNvPr id="38919" name="Rectangle 8"/>
          <p:cNvSpPr>
            <a:spLocks noChangeArrowheads="1"/>
          </p:cNvSpPr>
          <p:nvPr/>
        </p:nvSpPr>
        <p:spPr bwMode="auto">
          <a:xfrm>
            <a:off x="1001713" y="339725"/>
            <a:ext cx="7212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Worse agreement for worse reports</a:t>
            </a:r>
            <a:endParaRPr lang="en-US" sz="3600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 descr="graph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714500"/>
            <a:ext cx="8732838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7400" y="6186488"/>
            <a:ext cx="2517775" cy="698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969" b="1" dirty="0">
                <a:solidFill>
                  <a:srgbClr val="FF0000"/>
                </a:solidFill>
              </a:rPr>
              <a:t>Grade by instructor (poor video)</a:t>
            </a:r>
          </a:p>
        </p:txBody>
      </p:sp>
      <p:sp>
        <p:nvSpPr>
          <p:cNvPr id="5" name="Down Arrow 4"/>
          <p:cNvSpPr/>
          <p:nvPr/>
        </p:nvSpPr>
        <p:spPr bwMode="auto">
          <a:xfrm flipV="1">
            <a:off x="1958975" y="5840413"/>
            <a:ext cx="214313" cy="428625"/>
          </a:xfrm>
          <a:prstGeom prst="down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94" tIns="32147" rIns="64294" bIns="32147"/>
          <a:lstStyle/>
          <a:p>
            <a:pPr algn="ctr" defTabSz="642915" eaLnBrk="1" hangingPunct="1">
              <a:defRPr/>
            </a:pPr>
            <a:endParaRPr lang="en-US" sz="2953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1001713" y="339725"/>
            <a:ext cx="7212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helps</a:t>
            </a:r>
            <a:endParaRPr lang="en-US" sz="36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tandard Deviation from Consensu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4093" y="1110950"/>
            <a:ext cx="5960095" cy="4470072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/>
          <p:nvPr/>
        </p:nvSpPr>
        <p:spPr>
          <a:xfrm rot="5451011">
            <a:off x="4418862" y="1946191"/>
            <a:ext cx="443174" cy="534473"/>
          </a:xfrm>
          <a:prstGeom prst="rightArrow">
            <a:avLst>
              <a:gd name="adj1" fmla="val 60015"/>
              <a:gd name="adj2" fmla="val 66317"/>
            </a:avLst>
          </a:prstGeom>
          <a:ln w="25400">
            <a:solidFill>
              <a:srgbClr val="00882B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45" name="Shape 45"/>
          <p:cNvSpPr/>
          <p:nvPr/>
        </p:nvSpPr>
        <p:spPr>
          <a:xfrm>
            <a:off x="1716872" y="5512595"/>
            <a:ext cx="6277360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1687">
                <a:latin typeface="Times Roman"/>
                <a:ea typeface="Times Roman"/>
                <a:cs typeface="Times Roman"/>
                <a:sym typeface="Times Roman"/>
              </a:rPr>
              <a:t>Calibrating the students improves the accuracy of their grades by</a:t>
            </a:r>
          </a:p>
          <a:p>
            <a:pPr lvl="0">
              <a:defRPr sz="1800"/>
            </a:pPr>
            <a:r>
              <a:rPr sz="1687">
                <a:latin typeface="Times Roman"/>
                <a:ea typeface="Times Roman"/>
                <a:cs typeface="Times Roman"/>
                <a:sym typeface="Times Roman"/>
              </a:rPr>
              <a:t> 19% of maximum possible improvement</a:t>
            </a:r>
          </a:p>
        </p:txBody>
      </p:sp>
      <p:sp>
        <p:nvSpPr>
          <p:cNvPr id="6" name="Shape 42"/>
          <p:cNvSpPr/>
          <p:nvPr/>
        </p:nvSpPr>
        <p:spPr>
          <a:xfrm>
            <a:off x="2643908" y="244152"/>
            <a:ext cx="3993081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8000"/>
            </a:lvl1pPr>
          </a:lstStyle>
          <a:p>
            <a:pPr lvl="0">
              <a:defRPr sz="1800"/>
            </a:pPr>
            <a:r>
              <a:rPr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Calibrat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 Helps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/>
          </p:cNvSpPr>
          <p:nvPr/>
        </p:nvSpPr>
        <p:spPr bwMode="auto">
          <a:xfrm rot="18900000">
            <a:off x="1384300" y="2847975"/>
            <a:ext cx="2260600" cy="3095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0B5D18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Responses</a:t>
            </a:r>
            <a:endParaRPr lang="en-US" sz="2531" dirty="0" smtClean="0"/>
          </a:p>
        </p:txBody>
      </p:sp>
      <p:sp>
        <p:nvSpPr>
          <p:cNvPr id="14339" name="AutoShape 3"/>
          <p:cNvSpPr>
            <a:spLocks/>
          </p:cNvSpPr>
          <p:nvPr/>
        </p:nvSpPr>
        <p:spPr bwMode="auto">
          <a:xfrm rot="18900000">
            <a:off x="1836738" y="3170238"/>
            <a:ext cx="1325562" cy="2587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0B5D18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Weights</a:t>
            </a:r>
            <a:endParaRPr lang="en-US" sz="2531" dirty="0" smtClean="0"/>
          </a:p>
        </p:txBody>
      </p:sp>
      <p:sp>
        <p:nvSpPr>
          <p:cNvPr id="14340" name="AutoShape 4"/>
          <p:cNvSpPr>
            <a:spLocks/>
          </p:cNvSpPr>
          <p:nvPr/>
        </p:nvSpPr>
        <p:spPr bwMode="auto">
          <a:xfrm>
            <a:off x="2701925" y="1827213"/>
            <a:ext cx="3743325" cy="4556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en-US" sz="2531"/>
              <a:t>Finally: Calculate grades!</a:t>
            </a:r>
          </a:p>
        </p:txBody>
      </p:sp>
      <p:sp>
        <p:nvSpPr>
          <p:cNvPr id="14341" name="AutoShape 5"/>
          <p:cNvSpPr>
            <a:spLocks/>
          </p:cNvSpPr>
          <p:nvPr/>
        </p:nvSpPr>
        <p:spPr bwMode="auto">
          <a:xfrm rot="18900000">
            <a:off x="7721600" y="3349625"/>
            <a:ext cx="828675" cy="2587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smtClean="0">
                <a:solidFill>
                  <a:srgbClr val="FF4013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Final Grade</a:t>
            </a:r>
            <a:endParaRPr lang="en-US" sz="2531" smtClean="0"/>
          </a:p>
        </p:txBody>
      </p:sp>
      <p:sp>
        <p:nvSpPr>
          <p:cNvPr id="14342" name="AutoShape 6"/>
          <p:cNvSpPr>
            <a:spLocks/>
          </p:cNvSpPr>
          <p:nvPr/>
        </p:nvSpPr>
        <p:spPr bwMode="auto">
          <a:xfrm>
            <a:off x="363538" y="6000750"/>
            <a:ext cx="8415337" cy="6778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spcBef>
                <a:spcPts val="2250"/>
              </a:spcBef>
              <a:defRPr/>
            </a:pPr>
            <a:r>
              <a:rPr lang="en-US" sz="1969"/>
              <a:t>Subtract each student’s offsets from their responses, then take a weighted average for each item</a:t>
            </a:r>
            <a:endParaRPr lang="en-US" sz="2531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H="1">
            <a:off x="2506663" y="4281488"/>
            <a:ext cx="5265737" cy="0"/>
          </a:xfrm>
          <a:prstGeom prst="lin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stealth" w="med" len="med"/>
            <a:tailEnd/>
          </a:ln>
          <a:effectLst>
            <a:outerShdw blurRad="127000" dist="76201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>
            <a:lvl1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endParaRPr lang="en-US" sz="844" smtClean="0"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497138" y="4540250"/>
            <a:ext cx="5283200" cy="0"/>
          </a:xfrm>
          <a:prstGeom prst="lin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stealth" w="med" len="med"/>
            <a:tailEnd/>
          </a:ln>
          <a:effectLst>
            <a:outerShdw blurRad="127000" dist="76201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>
            <a:lvl1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endParaRPr lang="en-US" sz="844" smtClean="0"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2506663" y="4781550"/>
            <a:ext cx="5265737" cy="0"/>
          </a:xfrm>
          <a:prstGeom prst="lin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stealth" w="med" len="med"/>
            <a:tailEnd/>
          </a:ln>
          <a:effectLst>
            <a:outerShdw blurRad="127000" dist="76201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>
            <a:lvl1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endParaRPr lang="en-US" sz="844" smtClean="0"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H="1">
            <a:off x="2520950" y="4043363"/>
            <a:ext cx="5248275" cy="1587"/>
          </a:xfrm>
          <a:prstGeom prst="lin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stealth" w="med" len="med"/>
            <a:tailEnd/>
          </a:ln>
          <a:effectLst>
            <a:outerShdw blurRad="127000" dist="76201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>
            <a:lvl1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endParaRPr lang="en-US" sz="844" smtClean="0"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graphicFrame>
        <p:nvGraphicFramePr>
          <p:cNvPr id="14347" name="Group 11"/>
          <p:cNvGraphicFramePr>
            <a:graphicFrameLocks noGrp="1"/>
          </p:cNvGraphicFramePr>
          <p:nvPr/>
        </p:nvGraphicFramePr>
        <p:xfrm>
          <a:off x="7770813" y="3889375"/>
          <a:ext cx="660400" cy="1136649"/>
        </p:xfrm>
        <a:graphic>
          <a:graphicData uri="http://schemas.openxmlformats.org/drawingml/2006/table">
            <a:tbl>
              <a:tblPr/>
              <a:tblGrid>
                <a:gridCol w="660400"/>
              </a:tblGrid>
              <a:tr h="289025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2.7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97" marR="35697" marT="35721" marB="35721" anchor="ctr" horzOverflow="overflow">
                    <a:lnL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025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4.2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97" marR="35697" marT="35721" marB="35721" anchor="ctr" horzOverflow="overflow">
                    <a:lnL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574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97" marR="35697" marT="35721" marB="35721" anchor="ctr" horzOverflow="overflow">
                    <a:lnL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025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4.9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97" marR="35697" marT="35721" marB="35721" anchor="ctr" horzOverflow="overflow">
                    <a:lnL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324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4365" name="Group 29"/>
          <p:cNvGraphicFramePr>
            <a:graphicFrameLocks noGrp="1"/>
          </p:cNvGraphicFramePr>
          <p:nvPr/>
        </p:nvGraphicFramePr>
        <p:xfrm>
          <a:off x="1955800" y="3875088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BF41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BF41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BF41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BF4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383" name="Group 47"/>
          <p:cNvGraphicFramePr>
            <a:graphicFrameLocks noGrp="1"/>
          </p:cNvGraphicFramePr>
          <p:nvPr/>
        </p:nvGraphicFramePr>
        <p:xfrm>
          <a:off x="3117850" y="3897313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A7F9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A7F9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A7F9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A7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401" name="Group 65"/>
          <p:cNvGraphicFramePr>
            <a:graphicFrameLocks noGrp="1"/>
          </p:cNvGraphicFramePr>
          <p:nvPr/>
        </p:nvGraphicFramePr>
        <p:xfrm>
          <a:off x="4352925" y="3897313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6AE2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6AE2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6AE2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6AE2"/>
                    </a:solidFill>
                  </a:tcPr>
                </a:tc>
              </a:tr>
            </a:tbl>
          </a:graphicData>
        </a:graphic>
      </p:graphicFrame>
      <p:sp>
        <p:nvSpPr>
          <p:cNvPr id="14419" name="AutoShape 83"/>
          <p:cNvSpPr>
            <a:spLocks/>
          </p:cNvSpPr>
          <p:nvPr/>
        </p:nvSpPr>
        <p:spPr bwMode="auto">
          <a:xfrm>
            <a:off x="1847850" y="5111750"/>
            <a:ext cx="500063" cy="2587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smtClean="0">
                <a:solidFill>
                  <a:srgbClr val="4F7A28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Peer 1</a:t>
            </a:r>
            <a:endParaRPr lang="en-US" sz="2531" smtClean="0"/>
          </a:p>
        </p:txBody>
      </p:sp>
      <p:sp>
        <p:nvSpPr>
          <p:cNvPr id="14420" name="AutoShape 84"/>
          <p:cNvSpPr>
            <a:spLocks/>
          </p:cNvSpPr>
          <p:nvPr/>
        </p:nvSpPr>
        <p:spPr bwMode="auto">
          <a:xfrm>
            <a:off x="3009900" y="5111750"/>
            <a:ext cx="500063" cy="2587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smtClean="0">
                <a:solidFill>
                  <a:srgbClr val="00A3D7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Peer 2</a:t>
            </a:r>
            <a:endParaRPr lang="en-US" sz="2531" smtClean="0"/>
          </a:p>
        </p:txBody>
      </p:sp>
      <p:sp>
        <p:nvSpPr>
          <p:cNvPr id="14421" name="AutoShape 85"/>
          <p:cNvSpPr>
            <a:spLocks/>
          </p:cNvSpPr>
          <p:nvPr/>
        </p:nvSpPr>
        <p:spPr bwMode="auto">
          <a:xfrm>
            <a:off x="4244975" y="5111750"/>
            <a:ext cx="501650" cy="2587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smtClean="0">
                <a:solidFill>
                  <a:srgbClr val="9929BD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Peer 3</a:t>
            </a:r>
            <a:endParaRPr lang="en-US" sz="2531" smtClean="0"/>
          </a:p>
        </p:txBody>
      </p:sp>
      <p:graphicFrame>
        <p:nvGraphicFramePr>
          <p:cNvPr id="14422" name="Group 86"/>
          <p:cNvGraphicFramePr>
            <a:graphicFrameLocks noGrp="1"/>
          </p:cNvGraphicFramePr>
          <p:nvPr/>
        </p:nvGraphicFramePr>
        <p:xfrm>
          <a:off x="1630363" y="3875088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571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571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571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571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440" name="Group 104"/>
          <p:cNvGraphicFramePr>
            <a:graphicFrameLocks noGrp="1"/>
          </p:cNvGraphicFramePr>
          <p:nvPr/>
        </p:nvGraphicFramePr>
        <p:xfrm>
          <a:off x="3409950" y="3894138"/>
          <a:ext cx="541338" cy="1109669"/>
        </p:xfrm>
        <a:graphic>
          <a:graphicData uri="http://schemas.openxmlformats.org/drawingml/2006/table">
            <a:tbl>
              <a:tblPr/>
              <a:tblGrid>
                <a:gridCol w="541338"/>
              </a:tblGrid>
              <a:tr h="269520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-1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1" marR="35711" marT="35701" marB="35701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A7F9"/>
                    </a:solidFill>
                  </a:tcPr>
                </a:tc>
              </a:tr>
              <a:tr h="301103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-1.1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1" marR="35711" marT="35701" marB="35701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A7F9"/>
                    </a:solidFill>
                  </a:tcPr>
                </a:tc>
              </a:tr>
              <a:tr h="269520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1" marR="35711" marT="35701" marB="35701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A7F9"/>
                    </a:solidFill>
                  </a:tcPr>
                </a:tc>
              </a:tr>
              <a:tr h="269520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1" marR="35711" marT="35701" marB="35701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A7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458" name="Group 122"/>
          <p:cNvGraphicFramePr>
            <a:graphicFrameLocks noGrp="1"/>
          </p:cNvGraphicFramePr>
          <p:nvPr/>
        </p:nvGraphicFramePr>
        <p:xfrm>
          <a:off x="4664075" y="3897313"/>
          <a:ext cx="438150" cy="1111251"/>
        </p:xfrm>
        <a:graphic>
          <a:graphicData uri="http://schemas.openxmlformats.org/drawingml/2006/table">
            <a:tbl>
              <a:tblPr/>
              <a:tblGrid>
                <a:gridCol w="438150"/>
              </a:tblGrid>
              <a:tr h="269613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B219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-2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81" marR="35681" marT="35726" marB="35726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6AE2"/>
                    </a:solidFill>
                  </a:tcPr>
                </a:tc>
              </a:tr>
              <a:tr h="269613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B219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81" marR="35681" marT="35726" marB="35726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6AE2"/>
                    </a:solidFill>
                  </a:tcPr>
                </a:tc>
              </a:tr>
              <a:tr h="302412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B219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-0.1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81" marR="35681" marT="35726" marB="35726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6AE2"/>
                    </a:solidFill>
                  </a:tcPr>
                </a:tc>
              </a:tr>
              <a:tr h="269613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B219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81" marR="35681" marT="35726" marB="35726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6AE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476" name="Group 140"/>
          <p:cNvGraphicFramePr>
            <a:graphicFrameLocks noGrp="1"/>
          </p:cNvGraphicFramePr>
          <p:nvPr/>
        </p:nvGraphicFramePr>
        <p:xfrm>
          <a:off x="2290763" y="3875088"/>
          <a:ext cx="414337" cy="1101724"/>
        </p:xfrm>
        <a:graphic>
          <a:graphicData uri="http://schemas.openxmlformats.org/drawingml/2006/table">
            <a:tbl>
              <a:tblPr/>
              <a:tblGrid>
                <a:gridCol w="414337"/>
              </a:tblGrid>
              <a:tr h="281041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571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-0.5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93" marR="35693" marT="35754" marB="35754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BF41"/>
                    </a:solidFill>
                  </a:tcPr>
                </a:tc>
              </a:tr>
              <a:tr h="269821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571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+1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93" marR="35693" marT="35754" marB="35754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BF41"/>
                    </a:solidFill>
                  </a:tcPr>
                </a:tc>
              </a:tr>
              <a:tr h="269821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571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93" marR="35693" marT="35754" marB="35754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BF41"/>
                    </a:solidFill>
                  </a:tcPr>
                </a:tc>
              </a:tr>
              <a:tr h="281041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8571A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-0.3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693" marR="35693" marT="35754" marB="35754" anchor="ctr" horzOverflow="overflow">
                    <a:lnL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8571A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BF4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494" name="Group 158"/>
          <p:cNvGraphicFramePr>
            <a:graphicFrameLocks noGrp="1"/>
          </p:cNvGraphicFramePr>
          <p:nvPr/>
        </p:nvGraphicFramePr>
        <p:xfrm>
          <a:off x="2798763" y="3897313"/>
          <a:ext cx="285750" cy="1098552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25" marB="35725" anchor="ctr" horzOverflow="overflow">
                    <a:lnL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61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512" name="Group 176"/>
          <p:cNvGraphicFramePr>
            <a:graphicFrameLocks noGrp="1"/>
          </p:cNvGraphicFramePr>
          <p:nvPr/>
        </p:nvGraphicFramePr>
        <p:xfrm>
          <a:off x="4032250" y="3897313"/>
          <a:ext cx="285750" cy="1098550"/>
        </p:xfrm>
        <a:graphic>
          <a:graphicData uri="http://schemas.openxmlformats.org/drawingml/2006/table">
            <a:tbl>
              <a:tblPr/>
              <a:tblGrid>
                <a:gridCol w="285750"/>
              </a:tblGrid>
              <a:tr h="274972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B219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1" marB="35711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526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B219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1" marB="35711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526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B219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1" marB="35711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526">
                <a:tc>
                  <a:txBody>
                    <a:bodyPr/>
                    <a:lstStyle>
                      <a:lvl1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1pPr>
                      <a:lvl2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2pPr>
                      <a:lvl3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3pPr>
                      <a:lvl4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4pPr>
                      <a:lvl5pPr algn="l" defTabSz="0">
                        <a:spcBef>
                          <a:spcPts val="4200"/>
                        </a:spcBef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5pPr>
                      <a:lvl6pPr marL="13716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6pPr>
                      <a:lvl7pPr marL="18288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7pPr>
                      <a:lvl8pPr marL="22860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8pPr>
                      <a:lvl9pPr marL="2743200" defTabSz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tabLst>
                          <a:tab pos="914400" algn="l"/>
                        </a:tabLst>
                        <a:defRPr sz="3200">
                          <a:solidFill>
                            <a:srgbClr val="00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  <a:sym typeface="Helvetica Light" charset="0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B219F"/>
                          </a:solidFill>
                          <a:effectLst/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1" marB="35711" anchor="ctr" horzOverflow="overflow">
                    <a:lnL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929BD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2422" name="Picture 194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3925888"/>
            <a:ext cx="24860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531" name="AutoShape 195"/>
          <p:cNvSpPr>
            <a:spLocks/>
          </p:cNvSpPr>
          <p:nvPr/>
        </p:nvSpPr>
        <p:spPr bwMode="auto">
          <a:xfrm rot="18900000">
            <a:off x="2268538" y="3297238"/>
            <a:ext cx="1157287" cy="166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0B5D18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Offsets</a:t>
            </a:r>
            <a:endParaRPr lang="en-US" sz="2531" dirty="0" smtClean="0"/>
          </a:p>
        </p:txBody>
      </p:sp>
      <p:sp>
        <p:nvSpPr>
          <p:cNvPr id="14532" name="AutoShape 196"/>
          <p:cNvSpPr>
            <a:spLocks/>
          </p:cNvSpPr>
          <p:nvPr/>
        </p:nvSpPr>
        <p:spPr bwMode="auto">
          <a:xfrm rot="18900000">
            <a:off x="2633663" y="3117850"/>
            <a:ext cx="1511300" cy="2587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0365C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Responses</a:t>
            </a:r>
            <a:endParaRPr lang="en-US" sz="2531" dirty="0" smtClean="0"/>
          </a:p>
        </p:txBody>
      </p:sp>
      <p:sp>
        <p:nvSpPr>
          <p:cNvPr id="14533" name="AutoShape 197"/>
          <p:cNvSpPr>
            <a:spLocks/>
          </p:cNvSpPr>
          <p:nvPr/>
        </p:nvSpPr>
        <p:spPr bwMode="auto">
          <a:xfrm rot="18900000">
            <a:off x="3001963" y="3184525"/>
            <a:ext cx="1281112" cy="2587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0365C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Weights</a:t>
            </a:r>
            <a:endParaRPr lang="en-US" sz="2531" dirty="0" smtClean="0"/>
          </a:p>
        </p:txBody>
      </p:sp>
      <p:sp>
        <p:nvSpPr>
          <p:cNvPr id="14534" name="AutoShape 198"/>
          <p:cNvSpPr>
            <a:spLocks/>
          </p:cNvSpPr>
          <p:nvPr/>
        </p:nvSpPr>
        <p:spPr bwMode="auto">
          <a:xfrm rot="18900000">
            <a:off x="3355975" y="3198813"/>
            <a:ext cx="1182688" cy="2587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0365C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Offsets</a:t>
            </a:r>
            <a:endParaRPr lang="en-US" sz="2531" dirty="0" smtClean="0"/>
          </a:p>
        </p:txBody>
      </p:sp>
      <p:sp>
        <p:nvSpPr>
          <p:cNvPr id="14535" name="AutoShape 199"/>
          <p:cNvSpPr>
            <a:spLocks/>
          </p:cNvSpPr>
          <p:nvPr/>
        </p:nvSpPr>
        <p:spPr bwMode="auto">
          <a:xfrm rot="18900000">
            <a:off x="3862388" y="3119438"/>
            <a:ext cx="1508125" cy="2587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773F9B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Responses</a:t>
            </a:r>
            <a:endParaRPr lang="en-US" sz="2531" dirty="0" smtClean="0"/>
          </a:p>
        </p:txBody>
      </p:sp>
      <p:sp>
        <p:nvSpPr>
          <p:cNvPr id="14536" name="AutoShape 200"/>
          <p:cNvSpPr>
            <a:spLocks/>
          </p:cNvSpPr>
          <p:nvPr/>
        </p:nvSpPr>
        <p:spPr bwMode="auto">
          <a:xfrm rot="18900000">
            <a:off x="4229100" y="3182938"/>
            <a:ext cx="1284288" cy="2587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773F9B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Weights</a:t>
            </a:r>
            <a:endParaRPr lang="en-US" sz="2531" dirty="0" smtClean="0"/>
          </a:p>
        </p:txBody>
      </p:sp>
      <p:sp>
        <p:nvSpPr>
          <p:cNvPr id="14537" name="AutoShape 201"/>
          <p:cNvSpPr>
            <a:spLocks/>
          </p:cNvSpPr>
          <p:nvPr/>
        </p:nvSpPr>
        <p:spPr bwMode="auto">
          <a:xfrm rot="18900000">
            <a:off x="4564063" y="3151188"/>
            <a:ext cx="1317625" cy="2587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5461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461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sz="1266" dirty="0" smtClean="0">
                <a:solidFill>
                  <a:srgbClr val="773F9B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Student Offsets</a:t>
            </a:r>
            <a:endParaRPr lang="en-US" sz="2531" dirty="0" smtClean="0"/>
          </a:p>
        </p:txBody>
      </p:sp>
      <p:sp>
        <p:nvSpPr>
          <p:cNvPr id="12430" name="Rectangle 1"/>
          <p:cNvSpPr>
            <a:spLocks noGrp="1" noChangeArrowheads="1"/>
          </p:cNvSpPr>
          <p:nvPr>
            <p:ph type="title"/>
          </p:nvPr>
        </p:nvSpPr>
        <p:spPr>
          <a:xfrm>
            <a:off x="631825" y="185738"/>
            <a:ext cx="8229600" cy="1143000"/>
          </a:xfrm>
        </p:spPr>
        <p:txBody>
          <a:bodyPr/>
          <a:lstStyle/>
          <a:p>
            <a:pPr defTabSz="371475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to Grade</a:t>
            </a:r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droppedImage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5709">
            <a:off x="696515" y="1398054"/>
            <a:ext cx="5134571" cy="288819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60" name="droppedImage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5218">
            <a:off x="4527352" y="1973460"/>
            <a:ext cx="4070610" cy="228600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61" name="droppedImage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9731">
            <a:off x="4203628" y="4009364"/>
            <a:ext cx="4286251" cy="241101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62" name="droppedImage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5066">
            <a:off x="741164" y="3946922"/>
            <a:ext cx="3684286" cy="2071688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63" name="Shape 163"/>
          <p:cNvSpPr/>
          <p:nvPr/>
        </p:nvSpPr>
        <p:spPr>
          <a:xfrm>
            <a:off x="892969" y="-27822"/>
            <a:ext cx="7358063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700" b="1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>
              <a:defRPr sz="1800" b="0"/>
            </a:pPr>
            <a:r>
              <a:rPr sz="3305"/>
              <a:t>Video Lectures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RawHeat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679575"/>
            <a:ext cx="4081463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2" descr="OffsetHea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1679575"/>
            <a:ext cx="4081463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AutoShape 3"/>
          <p:cNvSpPr>
            <a:spLocks/>
          </p:cNvSpPr>
          <p:nvPr/>
        </p:nvSpPr>
        <p:spPr bwMode="auto">
          <a:xfrm>
            <a:off x="1200150" y="1057275"/>
            <a:ext cx="2663825" cy="4556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r>
              <a:rPr lang="en-US" sz="2531"/>
              <a:t>Before Calibration</a:t>
            </a:r>
          </a:p>
        </p:txBody>
      </p:sp>
      <p:sp>
        <p:nvSpPr>
          <p:cNvPr id="15364" name="AutoShape 4"/>
          <p:cNvSpPr>
            <a:spLocks/>
          </p:cNvSpPr>
          <p:nvPr/>
        </p:nvSpPr>
        <p:spPr bwMode="auto">
          <a:xfrm>
            <a:off x="5548313" y="1057275"/>
            <a:ext cx="2401887" cy="4556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r>
              <a:rPr lang="en-US" sz="2531"/>
              <a:t>After Calibration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AlgPl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0"/>
            <a:ext cx="6929437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6" name="AutoShape 2"/>
          <p:cNvSpPr>
            <a:spLocks/>
          </p:cNvSpPr>
          <p:nvPr/>
        </p:nvSpPr>
        <p:spPr bwMode="auto">
          <a:xfrm>
            <a:off x="1014413" y="4737100"/>
            <a:ext cx="7113587" cy="1223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r>
              <a:rPr lang="en-US" sz="2531"/>
              <a:t>Using an offset + weight calibration scheme,</a:t>
            </a:r>
          </a:p>
          <a:p>
            <a:pPr>
              <a:defRPr/>
            </a:pPr>
            <a:r>
              <a:rPr lang="en-US" sz="2531"/>
              <a:t>we get less error than using the mean or median</a:t>
            </a:r>
          </a:p>
          <a:p>
            <a:pPr>
              <a:defRPr/>
            </a:pPr>
            <a:r>
              <a:rPr lang="en-US" sz="2531"/>
              <a:t>peer grade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8845550" cy="1143000"/>
          </a:xfrm>
        </p:spPr>
        <p:txBody>
          <a:bodyPr/>
          <a:lstStyle/>
          <a:p>
            <a:pPr eaLnBrk="1" hangingPunct="1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Improve Over Time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36" y="1922345"/>
            <a:ext cx="2234482" cy="2991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023" y="1922345"/>
            <a:ext cx="2329102" cy="2991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125" y="1907787"/>
            <a:ext cx="2212648" cy="3005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190" y="1915624"/>
            <a:ext cx="2161698" cy="293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1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8845550" cy="1143000"/>
          </a:xfrm>
        </p:spPr>
        <p:txBody>
          <a:bodyPr/>
          <a:lstStyle/>
          <a:p>
            <a:pPr eaLnBrk="1" hangingPunct="1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 Lecture Usage</a:t>
            </a:r>
          </a:p>
        </p:txBody>
      </p:sp>
    </p:spTree>
    <p:extLst>
      <p:ext uri="{BB962C8B-B14F-4D97-AF65-F5344CB8AC3E}">
        <p14:creationId xmlns:p14="http://schemas.microsoft.com/office/powerpoint/2010/main" val="362156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Google Drive\PER\Physics MOOC\Conferences and Papers\PERC 2014\clickstream\one_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8001000" cy="6820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r>
              <a:rPr lang="en-US" dirty="0" smtClean="0"/>
              <a:t>Scatter plot is first two weeks that video is available to students. After first lab due students stop watching this particular video</a:t>
            </a:r>
          </a:p>
          <a:p>
            <a:r>
              <a:rPr lang="en-US" dirty="0" smtClean="0"/>
              <a:t>27% of students terminate video on first viewing at 2</a:t>
            </a:r>
            <a:r>
              <a:rPr lang="en-US" baseline="30000" dirty="0" smtClean="0"/>
              <a:t>nd</a:t>
            </a:r>
            <a:r>
              <a:rPr lang="en-US" dirty="0" smtClean="0"/>
              <a:t> clicker question, only 15.5% get through entire video</a:t>
            </a:r>
          </a:p>
          <a:p>
            <a:r>
              <a:rPr lang="en-US" dirty="0" smtClean="0"/>
              <a:t>28.5% of subsequent views terminate at the end of the video, 2</a:t>
            </a:r>
            <a:r>
              <a:rPr lang="en-US" baseline="30000" dirty="0" smtClean="0"/>
              <a:t>nd</a:t>
            </a:r>
            <a:r>
              <a:rPr lang="en-US" dirty="0" smtClean="0"/>
              <a:t> most probable termination point was 2</a:t>
            </a:r>
            <a:r>
              <a:rPr lang="en-US" baseline="30000" dirty="0" smtClean="0"/>
              <a:t>nd</a:t>
            </a:r>
            <a:r>
              <a:rPr lang="en-US" dirty="0" smtClean="0"/>
              <a:t> clicker question (10%)</a:t>
            </a:r>
          </a:p>
          <a:p>
            <a:r>
              <a:rPr lang="en-US" dirty="0" smtClean="0"/>
              <a:t>The “gap” between the two “columns” of data roughly maps to the weekend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8"/>
          <p:cNvSpPr txBox="1">
            <a:spLocks noChangeArrowheads="1"/>
          </p:cNvSpPr>
          <p:nvPr/>
        </p:nvSpPr>
        <p:spPr bwMode="auto">
          <a:xfrm>
            <a:off x="3087688" y="544513"/>
            <a:ext cx="31892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</a:p>
        </p:txBody>
      </p: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781050" y="1808163"/>
            <a:ext cx="81041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 Standard measures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(pre/post  concept inventory, demographic survey) </a:t>
            </a:r>
          </a:p>
        </p:txBody>
      </p: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762000" y="3617913"/>
            <a:ext cx="77231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Analysis of student work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(Student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videos, Exam Questions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762000" y="2835275"/>
            <a:ext cx="7840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 Attitudes, expectations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(CLASS, E-CLASS)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762000" y="4908599"/>
            <a:ext cx="61229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interviews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(Think-aloud)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Box 8"/>
          <p:cNvSpPr txBox="1">
            <a:spLocks noChangeArrowheads="1"/>
          </p:cNvSpPr>
          <p:nvPr/>
        </p:nvSpPr>
        <p:spPr bwMode="auto">
          <a:xfrm>
            <a:off x="882650" y="-46038"/>
            <a:ext cx="79009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Concept Inventory (Pre/Post)</a:t>
            </a:r>
          </a:p>
        </p:txBody>
      </p:sp>
      <p:pic>
        <p:nvPicPr>
          <p:cNvPr id="901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863"/>
            <a:ext cx="8809038" cy="581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563688"/>
            <a:ext cx="6127750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Box 8"/>
          <p:cNvSpPr txBox="1">
            <a:spLocks noChangeArrowheads="1"/>
          </p:cNvSpPr>
          <p:nvPr/>
        </p:nvSpPr>
        <p:spPr bwMode="auto">
          <a:xfrm>
            <a:off x="2457450" y="320675"/>
            <a:ext cx="45799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Age Distribution</a:t>
            </a:r>
          </a:p>
        </p:txBody>
      </p:sp>
      <p:sp>
        <p:nvSpPr>
          <p:cNvPr id="89092" name="Rectangle 7"/>
          <p:cNvSpPr>
            <a:spLocks noChangeArrowheads="1"/>
          </p:cNvSpPr>
          <p:nvPr/>
        </p:nvSpPr>
        <p:spPr bwMode="auto">
          <a:xfrm>
            <a:off x="2457450" y="5762625"/>
            <a:ext cx="252571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At the Start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093" name="Rectangle 7"/>
          <p:cNvSpPr>
            <a:spLocks noChangeArrowheads="1"/>
          </p:cNvSpPr>
          <p:nvPr/>
        </p:nvSpPr>
        <p:spPr bwMode="auto">
          <a:xfrm>
            <a:off x="5395913" y="5762625"/>
            <a:ext cx="29845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End of Course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094" name="Rectangle 7"/>
          <p:cNvSpPr>
            <a:spLocks noChangeArrowheads="1"/>
          </p:cNvSpPr>
          <p:nvPr/>
        </p:nvSpPr>
        <p:spPr bwMode="auto">
          <a:xfrm>
            <a:off x="871538" y="2909888"/>
            <a:ext cx="2525712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095" name="Rectangle 10"/>
          <p:cNvSpPr>
            <a:spLocks noChangeArrowheads="1"/>
          </p:cNvSpPr>
          <p:nvPr/>
        </p:nvSpPr>
        <p:spPr bwMode="auto">
          <a:xfrm>
            <a:off x="2457450" y="1243013"/>
            <a:ext cx="3787775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612" y="161516"/>
            <a:ext cx="8818775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Rethinking Lecture Content &amp;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Delivery</a:t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(More Examples)</a:t>
            </a:r>
            <a:endParaRPr lang="en-US" sz="4000" dirty="0"/>
          </a:p>
        </p:txBody>
      </p:sp>
      <p:pic>
        <p:nvPicPr>
          <p:cNvPr id="4" name="YWYL Highlights Reel (Small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13973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8"/>
          <p:cNvSpPr txBox="1">
            <a:spLocks noChangeArrowheads="1"/>
          </p:cNvSpPr>
          <p:nvPr/>
        </p:nvSpPr>
        <p:spPr bwMode="auto">
          <a:xfrm>
            <a:off x="3087688" y="544513"/>
            <a:ext cx="31892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</a:p>
        </p:txBody>
      </p: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781050" y="1808163"/>
            <a:ext cx="81041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 Standard measures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(pre/post  concept inventory, demographic survey) </a:t>
            </a:r>
          </a:p>
        </p:txBody>
      </p: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762000" y="3617913"/>
            <a:ext cx="77231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Analysis of student work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(Student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videos, Exam Questions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762000" y="2835275"/>
            <a:ext cx="7840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 Attitudes, expectations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(CLASS, E-CLASS)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762000" y="4908599"/>
            <a:ext cx="61229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interviews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(Think-aloud)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45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3"/>
          <p:cNvSpPr txBox="1">
            <a:spLocks noChangeArrowheads="1"/>
          </p:cNvSpPr>
          <p:nvPr/>
        </p:nvSpPr>
        <p:spPr bwMode="auto">
          <a:xfrm>
            <a:off x="2363788" y="180975"/>
            <a:ext cx="4687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  <p:sp>
        <p:nvSpPr>
          <p:cNvPr id="68611" name="TextBox 3"/>
          <p:cNvSpPr txBox="1">
            <a:spLocks noChangeArrowheads="1"/>
          </p:cNvSpPr>
          <p:nvPr/>
        </p:nvSpPr>
        <p:spPr bwMode="auto">
          <a:xfrm>
            <a:off x="0" y="1495425"/>
            <a:ext cx="54594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/>
              <a:t>Georgia Tech </a:t>
            </a:r>
            <a:r>
              <a:rPr lang="en-US" sz="2400"/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Scott Douglas, Shih-Yin Lin,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Emily Alicia-Munoz, Ed Greco</a:t>
            </a:r>
          </a:p>
        </p:txBody>
      </p:sp>
      <p:sp>
        <p:nvSpPr>
          <p:cNvPr id="68612" name="TextBox 3"/>
          <p:cNvSpPr txBox="1">
            <a:spLocks noChangeArrowheads="1"/>
          </p:cNvSpPr>
          <p:nvPr/>
        </p:nvSpPr>
        <p:spPr bwMode="auto">
          <a:xfrm>
            <a:off x="503238" y="2879725"/>
            <a:ext cx="4373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/>
              <a:t>Georgia State </a:t>
            </a:r>
            <a:endParaRPr 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John Aiken, Brian Thoms</a:t>
            </a:r>
          </a:p>
        </p:txBody>
      </p:sp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-833438" y="3967163"/>
            <a:ext cx="4373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/>
              <a:t>NC State</a:t>
            </a:r>
            <a:endParaRPr 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Ruth Chabay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Bruce Sherwood</a:t>
            </a:r>
          </a:p>
        </p:txBody>
      </p:sp>
      <p:sp>
        <p:nvSpPr>
          <p:cNvPr id="68614" name="TextBox 3"/>
          <p:cNvSpPr txBox="1">
            <a:spLocks noChangeArrowheads="1"/>
          </p:cNvSpPr>
          <p:nvPr/>
        </p:nvSpPr>
        <p:spPr bwMode="auto">
          <a:xfrm>
            <a:off x="4770438" y="1565275"/>
            <a:ext cx="43735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/>
              <a:t>Michigan State University</a:t>
            </a:r>
            <a:endParaRPr 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Danny Caballero</a:t>
            </a: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1366838" y="5464175"/>
            <a:ext cx="65008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Supported by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the Gates Foundation &amp;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NSF DUE-0942076</a:t>
            </a:r>
          </a:p>
        </p:txBody>
      </p:sp>
      <p:sp>
        <p:nvSpPr>
          <p:cNvPr id="68616" name="TextBox 3"/>
          <p:cNvSpPr txBox="1">
            <a:spLocks noChangeArrowheads="1"/>
          </p:cNvSpPr>
          <p:nvPr/>
        </p:nvSpPr>
        <p:spPr bwMode="auto">
          <a:xfrm>
            <a:off x="4770438" y="2868613"/>
            <a:ext cx="43735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/>
              <a:t>St. Andrew’s School</a:t>
            </a:r>
            <a:endParaRPr 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John Burk</a:t>
            </a:r>
          </a:p>
        </p:txBody>
      </p:sp>
      <p:sp>
        <p:nvSpPr>
          <p:cNvPr id="68617" name="TextBox 3"/>
          <p:cNvSpPr txBox="1">
            <a:spLocks noChangeArrowheads="1"/>
          </p:cNvSpPr>
          <p:nvPr/>
        </p:nvSpPr>
        <p:spPr bwMode="auto">
          <a:xfrm>
            <a:off x="2363788" y="3935413"/>
            <a:ext cx="4373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/>
              <a:t>Highpoint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/>
              <a:t>University</a:t>
            </a:r>
            <a:endParaRPr 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Aaron Titus</a:t>
            </a:r>
          </a:p>
        </p:txBody>
      </p:sp>
      <p:sp>
        <p:nvSpPr>
          <p:cNvPr id="68618" name="TextBox 3"/>
          <p:cNvSpPr txBox="1">
            <a:spLocks noChangeArrowheads="1"/>
          </p:cNvSpPr>
          <p:nvPr/>
        </p:nvSpPr>
        <p:spPr bwMode="auto">
          <a:xfrm>
            <a:off x="5451475" y="3927475"/>
            <a:ext cx="4373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/>
              <a:t>Hamline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/>
              <a:t>University</a:t>
            </a:r>
            <a:endParaRPr 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/>
              <a:t>Andy Rundquist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droppedImage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5709">
            <a:off x="696515" y="1398054"/>
            <a:ext cx="5134571" cy="288819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66" name="droppedImage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5218">
            <a:off x="4527352" y="1973460"/>
            <a:ext cx="4070610" cy="228600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67" name="droppedImage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9731">
            <a:off x="4203628" y="4009364"/>
            <a:ext cx="4286251" cy="241101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68" name="droppedImage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5066">
            <a:off x="741164" y="3946922"/>
            <a:ext cx="3684286" cy="2071688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69" name="Shape 169"/>
          <p:cNvSpPr/>
          <p:nvPr/>
        </p:nvSpPr>
        <p:spPr>
          <a:xfrm>
            <a:off x="84347" y="325054"/>
            <a:ext cx="8975306" cy="6388067"/>
          </a:xfrm>
          <a:prstGeom prst="rect">
            <a:avLst/>
          </a:prstGeom>
          <a:solidFill>
            <a:srgbClr val="FFFFFF">
              <a:alpha val="79081"/>
            </a:srgbClr>
          </a:solidFill>
          <a:ln w="25400">
            <a:solidFill>
              <a:srgbClr val="FFFFFF">
                <a:alpha val="7908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+mn-lt"/>
                <a:ea typeface="+mn-ea"/>
                <a:cs typeface="+mn-cs"/>
                <a:sym typeface="Helvetica Light"/>
              </a:defRPr>
            </a:pPr>
            <a:endParaRPr sz="2531"/>
          </a:p>
        </p:txBody>
      </p:sp>
      <p:sp>
        <p:nvSpPr>
          <p:cNvPr id="170" name="Shape 170"/>
          <p:cNvSpPr/>
          <p:nvPr/>
        </p:nvSpPr>
        <p:spPr>
          <a:xfrm>
            <a:off x="892969" y="-27822"/>
            <a:ext cx="7358063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700" b="1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>
              <a:defRPr sz="1800" b="0"/>
            </a:pPr>
            <a:r>
              <a:rPr sz="3305"/>
              <a:t>Video Lectures</a:t>
            </a:r>
          </a:p>
        </p:txBody>
      </p:sp>
      <p:sp>
        <p:nvSpPr>
          <p:cNvPr id="171" name="Shape 171"/>
          <p:cNvSpPr/>
          <p:nvPr/>
        </p:nvSpPr>
        <p:spPr>
          <a:xfrm>
            <a:off x="6491530" y="4266903"/>
            <a:ext cx="1910954" cy="52685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defTabSz="457200"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687"/>
              <a:t>Many videos have clicker questions</a:t>
            </a:r>
          </a:p>
        </p:txBody>
      </p:sp>
      <p:pic>
        <p:nvPicPr>
          <p:cNvPr id="172" name="droppedImage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701" y="4912816"/>
            <a:ext cx="3036610" cy="171450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73" name="Shape 173"/>
          <p:cNvSpPr>
            <a:spLocks noGrp="1"/>
          </p:cNvSpPr>
          <p:nvPr>
            <p:ph type="body" idx="4294967295"/>
          </p:nvPr>
        </p:nvSpPr>
        <p:spPr>
          <a:xfrm>
            <a:off x="358326" y="1483806"/>
            <a:ext cx="5188149" cy="495602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2531"/>
              <a:t>Our course contains ~70 videos, most around 10 minutes long, many hand-animated</a:t>
            </a:r>
          </a:p>
          <a:p>
            <a:pPr lvl="0">
              <a:defRPr sz="1800"/>
            </a:pPr>
            <a:endParaRPr sz="2531"/>
          </a:p>
          <a:p>
            <a:pPr lvl="0">
              <a:defRPr sz="1800"/>
            </a:pPr>
            <a:r>
              <a:rPr sz="2531"/>
              <a:t>5 animators, 1 full-time graduate student, hundreds of work-hours to produce a one-semester course</a:t>
            </a:r>
          </a:p>
          <a:p>
            <a:pPr lvl="0">
              <a:defRPr sz="1800"/>
            </a:pPr>
            <a:r>
              <a:rPr sz="2531"/>
              <a:t>We wanted to avoid the more traditional “camera-in-a-lecture-hall” approach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xfrm>
            <a:off x="2277070" y="-116086"/>
            <a:ext cx="7804548" cy="1518047"/>
          </a:xfrm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3305" b="1"/>
              <a:t>Anatomy of a Storyboard</a:t>
            </a:r>
          </a:p>
        </p:txBody>
      </p:sp>
      <p:pic>
        <p:nvPicPr>
          <p:cNvPr id="196" name="Storyboard1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47" y="648476"/>
            <a:ext cx="2756675" cy="2068562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5199170" y="1634133"/>
            <a:ext cx="3752795" cy="4822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 fontScale="92500" lnSpcReduction="10000"/>
          </a:bodyPr>
          <a:lstStyle/>
          <a:p>
            <a:pPr marL="246897" indent="-246897" defTabSz="324493">
              <a:spcBef>
                <a:spcPts val="2320"/>
              </a:spcBef>
              <a:buSzPct val="75000"/>
              <a:buChar char="•"/>
              <a:defRPr sz="1800"/>
            </a:pPr>
            <a:r>
              <a:rPr lang="en-US" sz="2000" dirty="0">
                <a:latin typeface="+mj-lt"/>
                <a:ea typeface="+mj-ea"/>
                <a:cs typeface="+mj-cs"/>
                <a:sym typeface="Times New Roman"/>
              </a:rPr>
              <a:t>Script </a:t>
            </a:r>
            <a:r>
              <a:rPr sz="2000" dirty="0">
                <a:latin typeface="+mj-lt"/>
                <a:ea typeface="+mj-ea"/>
                <a:cs typeface="+mj-cs"/>
                <a:sym typeface="Times New Roman"/>
              </a:rPr>
              <a:t>is divided up into “sheets”; each sheet</a:t>
            </a:r>
            <a:r>
              <a:rPr lang="en-US" sz="2000" dirty="0">
                <a:latin typeface="+mj-lt"/>
                <a:ea typeface="+mj-ea"/>
                <a:cs typeface="+mj-cs"/>
                <a:sym typeface="Times New Roman"/>
              </a:rPr>
              <a:t> on the storyboard</a:t>
            </a:r>
            <a:r>
              <a:rPr sz="2000" dirty="0">
                <a:latin typeface="+mj-lt"/>
                <a:ea typeface="+mj-ea"/>
                <a:cs typeface="+mj-cs"/>
                <a:sym typeface="Times New Roman"/>
              </a:rPr>
              <a:t> corresponds to 1 piece of paper, and 10s to 1m of video</a:t>
            </a:r>
          </a:p>
          <a:p>
            <a:pPr marL="246897" indent="-246897" defTabSz="324493">
              <a:spcBef>
                <a:spcPts val="2320"/>
              </a:spcBef>
              <a:buSzPct val="75000"/>
              <a:buChar char="•"/>
              <a:defRPr sz="1800"/>
            </a:pPr>
            <a:r>
              <a:rPr sz="2000" b="1" dirty="0">
                <a:latin typeface="+mj-lt"/>
                <a:ea typeface="+mj-ea"/>
                <a:cs typeface="+mj-cs"/>
                <a:sym typeface="Times New Roman"/>
              </a:rPr>
              <a:t>Each element</a:t>
            </a:r>
            <a:r>
              <a:rPr sz="2000" dirty="0">
                <a:latin typeface="+mj-lt"/>
                <a:ea typeface="+mj-ea"/>
                <a:cs typeface="+mj-cs"/>
                <a:sym typeface="Times New Roman"/>
              </a:rPr>
              <a:t> on each sheet is numbered in the order in which it must be drawn; if you mess up and draw “y” before “x”, you have to start the sheet from the beginning!</a:t>
            </a:r>
          </a:p>
          <a:p>
            <a:pPr marL="246897" indent="-246897" defTabSz="324493">
              <a:spcBef>
                <a:spcPts val="2320"/>
              </a:spcBef>
              <a:buSzPct val="75000"/>
              <a:buChar char="•"/>
              <a:defRPr sz="1800"/>
            </a:pPr>
            <a:r>
              <a:rPr sz="2000" dirty="0">
                <a:latin typeface="+mj-lt"/>
                <a:ea typeface="+mj-ea"/>
                <a:cs typeface="+mj-cs"/>
                <a:sym typeface="Times New Roman"/>
              </a:rPr>
              <a:t>Animators will keep the storyboard with them in the studio; it should tell them exactly which pen-stroke is coming up next</a:t>
            </a:r>
          </a:p>
        </p:txBody>
      </p:sp>
      <p:pic>
        <p:nvPicPr>
          <p:cNvPr id="198" name="Storyboard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301" y="3033024"/>
            <a:ext cx="4911329" cy="323254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3305" b="1"/>
              <a:t>Three Stages of Video Production</a:t>
            </a:r>
          </a:p>
        </p:txBody>
      </p:sp>
      <p:sp>
        <p:nvSpPr>
          <p:cNvPr id="183" name="Shape 183"/>
          <p:cNvSpPr/>
          <p:nvPr/>
        </p:nvSpPr>
        <p:spPr>
          <a:xfrm>
            <a:off x="380313" y="1638910"/>
            <a:ext cx="2686511" cy="1889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1687" b="1"/>
              <a:t>Pre-Production:</a:t>
            </a:r>
          </a:p>
          <a:p>
            <a:pPr lvl="0">
              <a:defRPr sz="1800"/>
            </a:pPr>
            <a:r>
              <a:rPr sz="1687"/>
              <a:t>Video is scripted and storyboarded; storyboard is edited, revised, discarded, restarted from scratch, edited, then finalized (twice)</a:t>
            </a:r>
          </a:p>
        </p:txBody>
      </p:sp>
      <p:sp>
        <p:nvSpPr>
          <p:cNvPr id="184" name="Shape 184"/>
          <p:cNvSpPr/>
          <p:nvPr/>
        </p:nvSpPr>
        <p:spPr>
          <a:xfrm>
            <a:off x="3383526" y="4039011"/>
            <a:ext cx="2686511" cy="1110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1687" b="1" dirty="0"/>
              <a:t>Production (Shooting):</a:t>
            </a:r>
          </a:p>
          <a:p>
            <a:pPr lvl="0">
              <a:defRPr sz="1800"/>
            </a:pPr>
            <a:r>
              <a:rPr sz="1687" dirty="0"/>
              <a:t>Animator warms up the studio lights and puts marker to paper</a:t>
            </a:r>
          </a:p>
        </p:txBody>
      </p:sp>
      <p:sp>
        <p:nvSpPr>
          <p:cNvPr id="185" name="Shape 185"/>
          <p:cNvSpPr/>
          <p:nvPr/>
        </p:nvSpPr>
        <p:spPr>
          <a:xfrm>
            <a:off x="6318416" y="1509099"/>
            <a:ext cx="2686511" cy="2149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1687" b="1"/>
              <a:t>Post-Production:</a:t>
            </a:r>
          </a:p>
          <a:p>
            <a:pPr lvl="0">
              <a:defRPr sz="1800"/>
            </a:pPr>
            <a:r>
              <a:rPr sz="1687"/>
              <a:t>Raw footage from production is loaded into video editing software (iMovie or Windows Movie Maker were sufficient for us) and synced with narration audio</a:t>
            </a:r>
          </a:p>
        </p:txBody>
      </p:sp>
      <p:pic>
        <p:nvPicPr>
          <p:cNvPr id="186" name="Storyboard1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98" y="4264278"/>
            <a:ext cx="1729458" cy="12977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7" name="Storyboard2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54" y="3540403"/>
            <a:ext cx="1345300" cy="100949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8" name="Screen Shot 2014-04-08 at 11.43.44 PM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8165">
            <a:off x="1400125" y="3793925"/>
            <a:ext cx="1729458" cy="223846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89" name="Shape 189"/>
          <p:cNvSpPr/>
          <p:nvPr/>
        </p:nvSpPr>
        <p:spPr>
          <a:xfrm>
            <a:off x="416567" y="5780726"/>
            <a:ext cx="8588360" cy="1518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3200" b="1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>
              <a:defRPr sz="1800" b="0"/>
            </a:pPr>
            <a:r>
              <a:rPr sz="2250" dirty="0"/>
              <a:t>Each stage takes roughly the same amount of time; plan accordingly!</a:t>
            </a:r>
          </a:p>
        </p:txBody>
      </p:sp>
      <p:pic>
        <p:nvPicPr>
          <p:cNvPr id="190" name="Screen Shot 2013-07-02 at 11.32.10 PM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509" y="3716982"/>
            <a:ext cx="2600326" cy="162520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1" name="IMG_1765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031" y="1512094"/>
            <a:ext cx="2857501" cy="214312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2" name="Shape 192"/>
          <p:cNvSpPr/>
          <p:nvPr/>
        </p:nvSpPr>
        <p:spPr>
          <a:xfrm rot="19579688">
            <a:off x="2684859" y="3166210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531"/>
          </a:p>
        </p:txBody>
      </p:sp>
      <p:sp>
        <p:nvSpPr>
          <p:cNvPr id="193" name="Shape 193"/>
          <p:cNvSpPr/>
          <p:nvPr/>
        </p:nvSpPr>
        <p:spPr>
          <a:xfrm rot="2274551">
            <a:off x="5594160" y="3241113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53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asted-image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39" y="2458168"/>
            <a:ext cx="3465960" cy="194166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76" name="pasted-image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17" y="4679156"/>
            <a:ext cx="3546004" cy="194166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77" name="pasted-image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17" y="186540"/>
            <a:ext cx="3546004" cy="199230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78" name="Shape 178"/>
          <p:cNvSpPr/>
          <p:nvPr/>
        </p:nvSpPr>
        <p:spPr>
          <a:xfrm>
            <a:off x="4434357" y="2743877"/>
            <a:ext cx="3673404" cy="13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 algn="l">
              <a:defRPr sz="1800"/>
            </a:pPr>
            <a:r>
              <a:rPr sz="1687" b="1"/>
              <a:t>Live-Action Videos:</a:t>
            </a:r>
            <a:r>
              <a:rPr sz="1687"/>
              <a:t> Some experimental techniques are best presented “live”—less laborious than the whiteboard videos, but not well-suited to diagrams or equations</a:t>
            </a:r>
          </a:p>
        </p:txBody>
      </p:sp>
      <p:sp>
        <p:nvSpPr>
          <p:cNvPr id="179" name="Shape 179"/>
          <p:cNvSpPr/>
          <p:nvPr/>
        </p:nvSpPr>
        <p:spPr>
          <a:xfrm>
            <a:off x="4434357" y="108135"/>
            <a:ext cx="3673404" cy="2149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 algn="l">
              <a:defRPr sz="1800"/>
            </a:pPr>
            <a:r>
              <a:rPr sz="1687" b="1" dirty="0"/>
              <a:t>Whiteboard-Style Videos:</a:t>
            </a:r>
            <a:r>
              <a:rPr sz="1687" dirty="0"/>
              <a:t> Hand-animated videos are by far the most </a:t>
            </a:r>
            <a:r>
              <a:rPr sz="1687" dirty="0" smtClean="0"/>
              <a:t>laborious—</a:t>
            </a:r>
            <a:r>
              <a:rPr lang="en-US" sz="1687" dirty="0" smtClean="0"/>
              <a:t>1-</a:t>
            </a:r>
            <a:r>
              <a:rPr sz="1687" dirty="0" smtClean="0"/>
              <a:t>2 </a:t>
            </a:r>
            <a:r>
              <a:rPr sz="1687" dirty="0"/>
              <a:t>hours of work to produce 1 minute of video </a:t>
            </a:r>
            <a:r>
              <a:rPr sz="1687" b="1" dirty="0"/>
              <a:t>at a bare minimum</a:t>
            </a:r>
            <a:endParaRPr sz="1687" dirty="0"/>
          </a:p>
          <a:p>
            <a:pPr lvl="0" algn="l">
              <a:defRPr sz="1800"/>
            </a:pPr>
            <a:endParaRPr sz="1687" dirty="0"/>
          </a:p>
          <a:p>
            <a:pPr lvl="0" algn="l">
              <a:defRPr sz="1800"/>
            </a:pPr>
            <a:r>
              <a:rPr sz="1687" dirty="0"/>
              <a:t>We like the results, though!</a:t>
            </a:r>
          </a:p>
          <a:p>
            <a:pPr lvl="0" algn="l">
              <a:defRPr sz="1800"/>
            </a:pPr>
            <a:r>
              <a:rPr sz="1687" dirty="0"/>
              <a:t>(inspiration from Minute Physics)</a:t>
            </a:r>
          </a:p>
        </p:txBody>
      </p:sp>
      <p:sp>
        <p:nvSpPr>
          <p:cNvPr id="180" name="Shape 180"/>
          <p:cNvSpPr/>
          <p:nvPr/>
        </p:nvSpPr>
        <p:spPr>
          <a:xfrm>
            <a:off x="4434357" y="5094675"/>
            <a:ext cx="3673404" cy="1110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 algn="l">
              <a:defRPr sz="1800"/>
            </a:pPr>
            <a:r>
              <a:rPr sz="1687" b="1"/>
              <a:t>Screencasted Videos:</a:t>
            </a:r>
            <a:r>
              <a:rPr sz="1687"/>
              <a:t> Khan-Academy-Style videos afford the least visual quality, but the fastest production 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2410442" y="417692"/>
            <a:ext cx="4615687" cy="580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700" b="1"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lvl="0">
              <a:defRPr sz="1800" b="0"/>
            </a:pPr>
            <a:r>
              <a:rPr sz="3305"/>
              <a:t>Mobile Animation Studio</a:t>
            </a:r>
          </a:p>
        </p:txBody>
      </p:sp>
      <p:pic>
        <p:nvPicPr>
          <p:cNvPr id="183" name="image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4" y="1397300"/>
            <a:ext cx="3100116" cy="232508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84" name="pasted-image.tif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460" y="1364817"/>
            <a:ext cx="2173189" cy="289758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85" name="IMG_1764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377" y="2184514"/>
            <a:ext cx="2594287" cy="3459049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86" name="Shape 186"/>
          <p:cNvSpPr/>
          <p:nvPr/>
        </p:nvSpPr>
        <p:spPr>
          <a:xfrm rot="1470242">
            <a:off x="2793763" y="2799958"/>
            <a:ext cx="1118541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5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531"/>
          </a:p>
        </p:txBody>
      </p:sp>
      <p:sp>
        <p:nvSpPr>
          <p:cNvPr id="187" name="Shape 187"/>
          <p:cNvSpPr/>
          <p:nvPr/>
        </p:nvSpPr>
        <p:spPr>
          <a:xfrm rot="20043040">
            <a:off x="5859623" y="2877348"/>
            <a:ext cx="1118542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5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531"/>
          </a:p>
        </p:txBody>
      </p:sp>
      <p:sp>
        <p:nvSpPr>
          <p:cNvPr id="188" name="Shape 188"/>
          <p:cNvSpPr/>
          <p:nvPr/>
        </p:nvSpPr>
        <p:spPr>
          <a:xfrm>
            <a:off x="469768" y="6014623"/>
            <a:ext cx="8949566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1687"/>
              <a:t>Our animation setup is compact &amp; collapsible. Easy to transport and distribute; convenient for</a:t>
            </a:r>
          </a:p>
          <a:p>
            <a:pPr lvl="0">
              <a:defRPr sz="1800"/>
            </a:pPr>
            <a:r>
              <a:rPr sz="1687"/>
              <a:t>small dorm rooms, long-distance work, and unpredictable animator schedules</a:t>
            </a:r>
          </a:p>
        </p:txBody>
      </p:sp>
      <p:sp>
        <p:nvSpPr>
          <p:cNvPr id="189" name="Shape 189"/>
          <p:cNvSpPr/>
          <p:nvPr/>
        </p:nvSpPr>
        <p:spPr>
          <a:xfrm>
            <a:off x="294164" y="4035886"/>
            <a:ext cx="3069751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1687"/>
              <a:t>Some videos made in the lab…</a:t>
            </a:r>
          </a:p>
        </p:txBody>
      </p:sp>
      <p:sp>
        <p:nvSpPr>
          <p:cNvPr id="190" name="Shape 190"/>
          <p:cNvSpPr/>
          <p:nvPr/>
        </p:nvSpPr>
        <p:spPr>
          <a:xfrm>
            <a:off x="6639112" y="4483529"/>
            <a:ext cx="2240999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1687"/>
              <a:t>…others, at animators’</a:t>
            </a:r>
          </a:p>
          <a:p>
            <a:pPr lvl="0">
              <a:defRPr sz="1800"/>
            </a:pPr>
            <a:r>
              <a:rPr sz="1687"/>
              <a:t>homes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8845550" cy="1143000"/>
          </a:xfrm>
        </p:spPr>
        <p:txBody>
          <a:bodyPr/>
          <a:lstStyle/>
          <a:p>
            <a:pPr eaLnBrk="1" hangingPunct="1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Peer Evaluation</a:t>
            </a:r>
          </a:p>
        </p:txBody>
      </p:sp>
    </p:spTree>
    <p:extLst>
      <p:ext uri="{BB962C8B-B14F-4D97-AF65-F5344CB8AC3E}">
        <p14:creationId xmlns:p14="http://schemas.microsoft.com/office/powerpoint/2010/main" val="222035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15915</TotalTime>
  <Words>1447</Words>
  <Application>Microsoft Office PowerPoint</Application>
  <PresentationFormat>On-screen Show (4:3)</PresentationFormat>
  <Paragraphs>203</Paragraphs>
  <Slides>32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Georgia</vt:lpstr>
      <vt:lpstr>Gill Sans</vt:lpstr>
      <vt:lpstr>Helvetica</vt:lpstr>
      <vt:lpstr>Helvetica Light</vt:lpstr>
      <vt:lpstr>Times New Roman</vt:lpstr>
      <vt:lpstr>Times Roman</vt:lpstr>
      <vt:lpstr>ヒラギノ角ゴ ProN W3</vt:lpstr>
      <vt:lpstr>Office Theme</vt:lpstr>
      <vt:lpstr>PowerPoint Presentation</vt:lpstr>
      <vt:lpstr>PowerPoint Presentation</vt:lpstr>
      <vt:lpstr>Rethinking Lecture Content &amp; Delivery (More Examples)</vt:lpstr>
      <vt:lpstr>PowerPoint Presentation</vt:lpstr>
      <vt:lpstr>Anatomy of a Storyboard</vt:lpstr>
      <vt:lpstr>Three Stages of Video Production</vt:lpstr>
      <vt:lpstr>PowerPoint Presentation</vt:lpstr>
      <vt:lpstr>PowerPoint Presentation</vt:lpstr>
      <vt:lpstr>Peer Evaluation</vt:lpstr>
      <vt:lpstr>Summative Assessment: Calibration</vt:lpstr>
      <vt:lpstr>Summative Assessment: Calibration in Other Contexts</vt:lpstr>
      <vt:lpstr>Formative Assessment: Feedback and Self-Reflection</vt:lpstr>
      <vt:lpstr>Questions: Peer Evaluation</vt:lpstr>
      <vt:lpstr>PowerPoint Presentation</vt:lpstr>
      <vt:lpstr>Students overgrade</vt:lpstr>
      <vt:lpstr>PowerPoint Presentation</vt:lpstr>
      <vt:lpstr>PowerPoint Presentation</vt:lpstr>
      <vt:lpstr>PowerPoint Presentation</vt:lpstr>
      <vt:lpstr>Evaluation to Grade</vt:lpstr>
      <vt:lpstr>PowerPoint Presentation</vt:lpstr>
      <vt:lpstr>PowerPoint Presentation</vt:lpstr>
      <vt:lpstr>Students Improve Over Time</vt:lpstr>
      <vt:lpstr>Video Lecture Usage</vt:lpstr>
      <vt:lpstr>PowerPoint Presentation</vt:lpstr>
      <vt:lpstr>PowerPoint Presentation</vt:lpstr>
      <vt:lpstr>General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NCSU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Matthew Kohlmyer</dc:creator>
  <cp:lastModifiedBy>Michael Schatz</cp:lastModifiedBy>
  <cp:revision>660</cp:revision>
  <dcterms:created xsi:type="dcterms:W3CDTF">2008-06-09T14:03:01Z</dcterms:created>
  <dcterms:modified xsi:type="dcterms:W3CDTF">2014-04-11T19:26:29Z</dcterms:modified>
</cp:coreProperties>
</file>