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2"/>
  </p:notesMasterIdLst>
  <p:handoutMasterIdLst>
    <p:handoutMasterId r:id="rId53"/>
  </p:handoutMasterIdLst>
  <p:sldIdLst>
    <p:sldId id="504" r:id="rId2"/>
    <p:sldId id="505" r:id="rId3"/>
    <p:sldId id="506" r:id="rId4"/>
    <p:sldId id="507" r:id="rId5"/>
    <p:sldId id="508" r:id="rId6"/>
    <p:sldId id="509" r:id="rId7"/>
    <p:sldId id="510" r:id="rId8"/>
    <p:sldId id="511" r:id="rId9"/>
    <p:sldId id="512" r:id="rId10"/>
    <p:sldId id="513" r:id="rId11"/>
    <p:sldId id="514" r:id="rId12"/>
    <p:sldId id="515" r:id="rId13"/>
    <p:sldId id="549" r:id="rId14"/>
    <p:sldId id="516" r:id="rId15"/>
    <p:sldId id="550" r:id="rId16"/>
    <p:sldId id="555" r:id="rId17"/>
    <p:sldId id="554" r:id="rId18"/>
    <p:sldId id="551" r:id="rId19"/>
    <p:sldId id="559" r:id="rId20"/>
    <p:sldId id="552" r:id="rId21"/>
    <p:sldId id="553" r:id="rId22"/>
    <p:sldId id="517" r:id="rId23"/>
    <p:sldId id="546" r:id="rId24"/>
    <p:sldId id="556" r:id="rId25"/>
    <p:sldId id="518" r:id="rId26"/>
    <p:sldId id="519" r:id="rId27"/>
    <p:sldId id="520" r:id="rId28"/>
    <p:sldId id="557" r:id="rId29"/>
    <p:sldId id="547" r:id="rId30"/>
    <p:sldId id="548" r:id="rId31"/>
    <p:sldId id="561" r:id="rId32"/>
    <p:sldId id="522" r:id="rId33"/>
    <p:sldId id="523" r:id="rId34"/>
    <p:sldId id="524" r:id="rId35"/>
    <p:sldId id="525" r:id="rId36"/>
    <p:sldId id="558" r:id="rId37"/>
    <p:sldId id="526" r:id="rId38"/>
    <p:sldId id="527" r:id="rId39"/>
    <p:sldId id="528" r:id="rId40"/>
    <p:sldId id="529" r:id="rId41"/>
    <p:sldId id="531" r:id="rId42"/>
    <p:sldId id="532" r:id="rId43"/>
    <p:sldId id="533" r:id="rId44"/>
    <p:sldId id="534" r:id="rId45"/>
    <p:sldId id="535" r:id="rId46"/>
    <p:sldId id="536" r:id="rId47"/>
    <p:sldId id="537" r:id="rId48"/>
    <p:sldId id="560" r:id="rId49"/>
    <p:sldId id="542" r:id="rId50"/>
    <p:sldId id="562" r:id="rId51"/>
  </p:sldIdLst>
  <p:sldSz cx="9144000" cy="6858000" type="screen4x3"/>
  <p:notesSz cx="6731000" cy="9855200"/>
  <p:kinsoku lang="ja-JP" invalStChars="、。，．・：；？！゛゜ヽヾゝゞ々ー’”）〕］｝〉》」』】°‰′″℃￠％ぁぃぅぇぉっゃゅょゎァィゥェォッャュョヮヵヶ!%),.:;?]}｡｣､･ｧｨｩｪｫｬｭｮｯｰﾞﾟ" invalEndChars="‘“（〔［｛〈《「『【￥＄$([\{｢￡"/>
  <p:defaultTextStyle>
    <a:defPPr>
      <a:defRPr lang="en-GB"/>
    </a:defPPr>
    <a:lvl1pPr algn="l" rtl="0" fontAlgn="base">
      <a:spcBef>
        <a:spcPct val="0"/>
      </a:spcBef>
      <a:spcAft>
        <a:spcPct val="0"/>
      </a:spcAft>
      <a:defRPr sz="2400" b="1" kern="1200">
        <a:solidFill>
          <a:schemeClr val="tx1"/>
        </a:solidFill>
        <a:latin typeface="Arial" charset="0"/>
        <a:ea typeface="ＭＳ Ｐゴシック" pitchFamily="36" charset="-128"/>
        <a:cs typeface="+mn-cs"/>
      </a:defRPr>
    </a:lvl1pPr>
    <a:lvl2pPr marL="457200" algn="l" rtl="0" fontAlgn="base">
      <a:spcBef>
        <a:spcPct val="0"/>
      </a:spcBef>
      <a:spcAft>
        <a:spcPct val="0"/>
      </a:spcAft>
      <a:defRPr sz="2400" b="1" kern="1200">
        <a:solidFill>
          <a:schemeClr val="tx1"/>
        </a:solidFill>
        <a:latin typeface="Arial" charset="0"/>
        <a:ea typeface="ＭＳ Ｐゴシック" pitchFamily="36" charset="-128"/>
        <a:cs typeface="+mn-cs"/>
      </a:defRPr>
    </a:lvl2pPr>
    <a:lvl3pPr marL="914400" algn="l" rtl="0" fontAlgn="base">
      <a:spcBef>
        <a:spcPct val="0"/>
      </a:spcBef>
      <a:spcAft>
        <a:spcPct val="0"/>
      </a:spcAft>
      <a:defRPr sz="2400" b="1" kern="1200">
        <a:solidFill>
          <a:schemeClr val="tx1"/>
        </a:solidFill>
        <a:latin typeface="Arial" charset="0"/>
        <a:ea typeface="ＭＳ Ｐゴシック" pitchFamily="36" charset="-128"/>
        <a:cs typeface="+mn-cs"/>
      </a:defRPr>
    </a:lvl3pPr>
    <a:lvl4pPr marL="1371600" algn="l" rtl="0" fontAlgn="base">
      <a:spcBef>
        <a:spcPct val="0"/>
      </a:spcBef>
      <a:spcAft>
        <a:spcPct val="0"/>
      </a:spcAft>
      <a:defRPr sz="2400" b="1" kern="1200">
        <a:solidFill>
          <a:schemeClr val="tx1"/>
        </a:solidFill>
        <a:latin typeface="Arial" charset="0"/>
        <a:ea typeface="ＭＳ Ｐゴシック" pitchFamily="36" charset="-128"/>
        <a:cs typeface="+mn-cs"/>
      </a:defRPr>
    </a:lvl4pPr>
    <a:lvl5pPr marL="1828800" algn="l" rtl="0" fontAlgn="base">
      <a:spcBef>
        <a:spcPct val="0"/>
      </a:spcBef>
      <a:spcAft>
        <a:spcPct val="0"/>
      </a:spcAft>
      <a:defRPr sz="2400" b="1" kern="1200">
        <a:solidFill>
          <a:schemeClr val="tx1"/>
        </a:solidFill>
        <a:latin typeface="Arial" charset="0"/>
        <a:ea typeface="ＭＳ Ｐゴシック" pitchFamily="36" charset="-128"/>
        <a:cs typeface="+mn-cs"/>
      </a:defRPr>
    </a:lvl5pPr>
    <a:lvl6pPr marL="2286000" algn="l" defTabSz="914400" rtl="0" eaLnBrk="1" latinLnBrk="0" hangingPunct="1">
      <a:defRPr sz="2400" b="1" kern="1200">
        <a:solidFill>
          <a:schemeClr val="tx1"/>
        </a:solidFill>
        <a:latin typeface="Arial" charset="0"/>
        <a:ea typeface="ＭＳ Ｐゴシック" pitchFamily="36" charset="-128"/>
        <a:cs typeface="+mn-cs"/>
      </a:defRPr>
    </a:lvl6pPr>
    <a:lvl7pPr marL="2743200" algn="l" defTabSz="914400" rtl="0" eaLnBrk="1" latinLnBrk="0" hangingPunct="1">
      <a:defRPr sz="2400" b="1" kern="1200">
        <a:solidFill>
          <a:schemeClr val="tx1"/>
        </a:solidFill>
        <a:latin typeface="Arial" charset="0"/>
        <a:ea typeface="ＭＳ Ｐゴシック" pitchFamily="36" charset="-128"/>
        <a:cs typeface="+mn-cs"/>
      </a:defRPr>
    </a:lvl7pPr>
    <a:lvl8pPr marL="3200400" algn="l" defTabSz="914400" rtl="0" eaLnBrk="1" latinLnBrk="0" hangingPunct="1">
      <a:defRPr sz="2400" b="1" kern="1200">
        <a:solidFill>
          <a:schemeClr val="tx1"/>
        </a:solidFill>
        <a:latin typeface="Arial" charset="0"/>
        <a:ea typeface="ＭＳ Ｐゴシック" pitchFamily="36" charset="-128"/>
        <a:cs typeface="+mn-cs"/>
      </a:defRPr>
    </a:lvl8pPr>
    <a:lvl9pPr marL="3657600" algn="l" defTabSz="914400" rtl="0" eaLnBrk="1" latinLnBrk="0" hangingPunct="1">
      <a:defRPr sz="2400" b="1" kern="1200">
        <a:solidFill>
          <a:schemeClr val="tx1"/>
        </a:solidFill>
        <a:latin typeface="Arial" charset="0"/>
        <a:ea typeface="ＭＳ Ｐゴシック" pitchFamily="36"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66FF33"/>
    <a:srgbClr val="EFB511"/>
    <a:srgbClr val="FF6600"/>
    <a:srgbClr val="1F3692"/>
    <a:srgbClr val="003F7E"/>
    <a:srgbClr val="C8FEC8"/>
    <a:srgbClr val="DBFFB8"/>
    <a:srgbClr val="00279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482" autoAdjust="0"/>
    <p:restoredTop sz="75957" autoAdjust="0"/>
  </p:normalViewPr>
  <p:slideViewPr>
    <p:cSldViewPr snapToGrid="0" snapToObjects="1">
      <p:cViewPr varScale="1">
        <p:scale>
          <a:sx n="68" d="100"/>
          <a:sy n="68" d="100"/>
        </p:scale>
        <p:origin x="-2120"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notesMaster" Target="notesMasters/notesMaster1.xml"/><Relationship Id="rId53" Type="http://schemas.openxmlformats.org/officeDocument/2006/relationships/handoutMaster" Target="handoutMasters/handout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oleObject" Target="file:///\\adhome\stse\Documents\ECMWF_Instruments_Timeline2.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adhome\stse\Documents\ECMWF_Instruments_Timeline2.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909182726254"/>
          <c:y val="0.0506685717412502"/>
          <c:w val="0.760852214767689"/>
          <c:h val="0.841247534747838"/>
        </c:manualLayout>
      </c:layout>
      <c:barChart>
        <c:barDir val="col"/>
        <c:grouping val="clustered"/>
        <c:varyColors val="0"/>
        <c:ser>
          <c:idx val="0"/>
          <c:order val="0"/>
          <c:tx>
            <c:strRef>
              <c:f>Sheet2!$B$1</c:f>
              <c:strCache>
                <c:ptCount val="1"/>
                <c:pt idx="0">
                  <c:v>CONV+AMV</c:v>
                </c:pt>
              </c:strCache>
            </c:strRef>
          </c:tx>
          <c:spPr>
            <a:solidFill>
              <a:srgbClr val="996633"/>
            </a:solidFill>
            <a:ln w="3175">
              <a:solidFill>
                <a:srgbClr val="000000"/>
              </a:solidFill>
              <a:prstDash val="solid"/>
            </a:ln>
          </c:spPr>
          <c:invertIfNegative val="0"/>
          <c:cat>
            <c:numRef>
              <c:f>Sheet2!$A$2:$A$20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Sheet2!$B$2:$B$20</c:f>
              <c:numCache>
                <c:formatCode>General</c:formatCode>
                <c:ptCount val="19"/>
                <c:pt idx="0">
                  <c:v>0.0840000000000002</c:v>
                </c:pt>
                <c:pt idx="1">
                  <c:v>0.162</c:v>
                </c:pt>
                <c:pt idx="2">
                  <c:v>0.352</c:v>
                </c:pt>
                <c:pt idx="3">
                  <c:v>0.448000000000001</c:v>
                </c:pt>
                <c:pt idx="4">
                  <c:v>0.495</c:v>
                </c:pt>
                <c:pt idx="5">
                  <c:v>0.549</c:v>
                </c:pt>
                <c:pt idx="6">
                  <c:v>0.667000000000006</c:v>
                </c:pt>
                <c:pt idx="7">
                  <c:v>0.636000000000006</c:v>
                </c:pt>
                <c:pt idx="8">
                  <c:v>0.690000000000002</c:v>
                </c:pt>
                <c:pt idx="9">
                  <c:v>0.798</c:v>
                </c:pt>
                <c:pt idx="10">
                  <c:v>0.941000000000001</c:v>
                </c:pt>
                <c:pt idx="11">
                  <c:v>1.04</c:v>
                </c:pt>
                <c:pt idx="12">
                  <c:v>1.2</c:v>
                </c:pt>
                <c:pt idx="13">
                  <c:v>1.2</c:v>
                </c:pt>
                <c:pt idx="14">
                  <c:v>1.4</c:v>
                </c:pt>
                <c:pt idx="15">
                  <c:v>1.4</c:v>
                </c:pt>
                <c:pt idx="16">
                  <c:v>1.6</c:v>
                </c:pt>
                <c:pt idx="17">
                  <c:v>1.6</c:v>
                </c:pt>
                <c:pt idx="18">
                  <c:v>1.6</c:v>
                </c:pt>
              </c:numCache>
            </c:numRef>
          </c:val>
        </c:ser>
        <c:ser>
          <c:idx val="1"/>
          <c:order val="1"/>
          <c:tx>
            <c:strRef>
              <c:f>Sheet2!$C$1</c:f>
              <c:strCache>
                <c:ptCount val="1"/>
                <c:pt idx="0">
                  <c:v>TOTAL</c:v>
                </c:pt>
              </c:strCache>
            </c:strRef>
          </c:tx>
          <c:spPr>
            <a:solidFill>
              <a:srgbClr val="579D1C"/>
            </a:solidFill>
            <a:ln w="3175">
              <a:solidFill>
                <a:srgbClr val="000000"/>
              </a:solidFill>
              <a:prstDash val="solid"/>
            </a:ln>
          </c:spPr>
          <c:invertIfNegative val="0"/>
          <c:cat>
            <c:numRef>
              <c:f>Sheet2!$A$2:$A$20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Sheet2!$C$2:$C$20</c:f>
              <c:numCache>
                <c:formatCode>General</c:formatCode>
                <c:ptCount val="19"/>
                <c:pt idx="0">
                  <c:v>0.139</c:v>
                </c:pt>
                <c:pt idx="1">
                  <c:v>0.27</c:v>
                </c:pt>
                <c:pt idx="2">
                  <c:v>0.593000000000001</c:v>
                </c:pt>
                <c:pt idx="3">
                  <c:v>0.694000000000002</c:v>
                </c:pt>
                <c:pt idx="4">
                  <c:v>0.846000000000001</c:v>
                </c:pt>
                <c:pt idx="5">
                  <c:v>1.03</c:v>
                </c:pt>
                <c:pt idx="6">
                  <c:v>1.84</c:v>
                </c:pt>
                <c:pt idx="7">
                  <c:v>2.84</c:v>
                </c:pt>
                <c:pt idx="8">
                  <c:v>4.963</c:v>
                </c:pt>
                <c:pt idx="9">
                  <c:v>5.213</c:v>
                </c:pt>
                <c:pt idx="10">
                  <c:v>6.405</c:v>
                </c:pt>
                <c:pt idx="11">
                  <c:v>17.52</c:v>
                </c:pt>
                <c:pt idx="12">
                  <c:v>18.5</c:v>
                </c:pt>
                <c:pt idx="13">
                  <c:v>20.0</c:v>
                </c:pt>
                <c:pt idx="14">
                  <c:v>24.0</c:v>
                </c:pt>
                <c:pt idx="15">
                  <c:v>29.0</c:v>
                </c:pt>
                <c:pt idx="16">
                  <c:v>36.0</c:v>
                </c:pt>
                <c:pt idx="17">
                  <c:v>37.0</c:v>
                </c:pt>
                <c:pt idx="18">
                  <c:v>37.0</c:v>
                </c:pt>
              </c:numCache>
            </c:numRef>
          </c:val>
        </c:ser>
        <c:dLbls>
          <c:showLegendKey val="0"/>
          <c:showVal val="0"/>
          <c:showCatName val="0"/>
          <c:showSerName val="0"/>
          <c:showPercent val="0"/>
          <c:showBubbleSize val="0"/>
        </c:dLbls>
        <c:gapWidth val="100"/>
        <c:axId val="114441528"/>
        <c:axId val="573667928"/>
      </c:barChart>
      <c:catAx>
        <c:axId val="114441528"/>
        <c:scaling>
          <c:orientation val="minMax"/>
        </c:scaling>
        <c:delete val="0"/>
        <c:axPos val="b"/>
        <c:numFmt formatCode="General" sourceLinked="1"/>
        <c:majorTickMark val="out"/>
        <c:minorTickMark val="none"/>
        <c:tickLblPos val="nextTo"/>
        <c:spPr>
          <a:ln w="3175">
            <a:solidFill>
              <a:srgbClr val="B3B3B3"/>
            </a:solidFill>
            <a:prstDash val="solid"/>
          </a:ln>
        </c:spPr>
        <c:txPr>
          <a:bodyPr rot="0" vert="horz"/>
          <a:lstStyle/>
          <a:p>
            <a:pPr>
              <a:defRPr sz="1100" baseline="0"/>
            </a:pPr>
            <a:endParaRPr lang="en-US"/>
          </a:p>
        </c:txPr>
        <c:crossAx val="573667928"/>
        <c:crossesAt val="0.0"/>
        <c:auto val="1"/>
        <c:lblAlgn val="ctr"/>
        <c:lblOffset val="100"/>
        <c:tickLblSkip val="1"/>
        <c:tickMarkSkip val="1"/>
        <c:noMultiLvlLbl val="0"/>
      </c:catAx>
      <c:valAx>
        <c:axId val="573667928"/>
        <c:scaling>
          <c:orientation val="minMax"/>
        </c:scaling>
        <c:delete val="0"/>
        <c:axPos val="l"/>
        <c:title>
          <c:tx>
            <c:rich>
              <a:bodyPr/>
              <a:lstStyle/>
              <a:p>
                <a:pPr>
                  <a:defRPr/>
                </a:pPr>
                <a:r>
                  <a:rPr lang="en-GB" dirty="0"/>
                  <a:t>Number of observations used per day (millions)</a:t>
                </a:r>
              </a:p>
            </c:rich>
          </c:tx>
          <c:layout>
            <c:manualLayout>
              <c:xMode val="edge"/>
              <c:yMode val="edge"/>
              <c:x val="0.0"/>
              <c:y val="0.205932603455034"/>
            </c:manualLayout>
          </c:layout>
          <c:overlay val="0"/>
          <c:spPr>
            <a:noFill/>
            <a:ln w="25400">
              <a:noFill/>
            </a:ln>
          </c:spPr>
        </c:title>
        <c:numFmt formatCode="General" sourceLinked="1"/>
        <c:majorTickMark val="out"/>
        <c:minorTickMark val="none"/>
        <c:tickLblPos val="nextTo"/>
        <c:spPr>
          <a:ln w="3175">
            <a:solidFill>
              <a:srgbClr val="B3B3B3"/>
            </a:solidFill>
            <a:prstDash val="solid"/>
          </a:ln>
        </c:spPr>
        <c:txPr>
          <a:bodyPr rot="0" vert="horz"/>
          <a:lstStyle/>
          <a:p>
            <a:pPr>
              <a:defRPr/>
            </a:pPr>
            <a:endParaRPr lang="en-US"/>
          </a:p>
        </c:txPr>
        <c:crossAx val="114441528"/>
        <c:crosses val="autoZero"/>
        <c:crossBetween val="between"/>
      </c:valAx>
      <c:spPr>
        <a:noFill/>
        <a:ln w="3175">
          <a:solidFill>
            <a:srgbClr val="B3B3B3"/>
          </a:solidFill>
          <a:prstDash val="solid"/>
        </a:ln>
      </c:spPr>
    </c:plotArea>
    <c:legend>
      <c:legendPos val="t"/>
      <c:layout>
        <c:manualLayout>
          <c:xMode val="edge"/>
          <c:yMode val="edge"/>
          <c:x val="0.123607636655619"/>
          <c:y val="0.10401288745695"/>
          <c:w val="0.219682829352215"/>
          <c:h val="0.135152094211754"/>
        </c:manualLayout>
      </c:layout>
      <c:overlay val="0"/>
      <c:spPr>
        <a:noFill/>
        <a:ln w="25400">
          <a:noFill/>
        </a:ln>
      </c:spPr>
    </c:legend>
    <c:plotVisOnly val="1"/>
    <c:dispBlanksAs val="gap"/>
    <c:showDLblsOverMax val="0"/>
  </c:chart>
  <c:spPr>
    <a:solidFill>
      <a:srgbClr val="FFFFFF"/>
    </a:solidFill>
    <a:ln w="9525">
      <a:noFill/>
    </a:ln>
  </c:spPr>
  <c:txPr>
    <a:bodyPr/>
    <a:lstStyle/>
    <a:p>
      <a:pPr>
        <a:defRPr sz="1200" b="0" i="0" u="none" strike="noStrike" baseline="0">
          <a:solidFill>
            <a:srgbClr val="000000"/>
          </a:solidFill>
          <a:latin typeface="DejaVu Sans"/>
          <a:ea typeface="DejaVu Sans"/>
          <a:cs typeface="DejaVu Sans"/>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653565718394"/>
          <c:y val="0.00189340664276074"/>
          <c:w val="0.740622028715556"/>
          <c:h val="0.812855413184555"/>
        </c:manualLayout>
      </c:layout>
      <c:barChart>
        <c:barDir val="col"/>
        <c:grouping val="stacked"/>
        <c:varyColors val="0"/>
        <c:ser>
          <c:idx val="0"/>
          <c:order val="0"/>
          <c:tx>
            <c:strRef>
              <c:f>Sheet1!$B$1</c:f>
              <c:strCache>
                <c:ptCount val="1"/>
                <c:pt idx="0">
                  <c:v>NOAA</c:v>
                </c:pt>
              </c:strCache>
            </c:strRef>
          </c:tx>
          <c:spPr>
            <a:solidFill>
              <a:srgbClr val="3C628F"/>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Sheet1!$B$2:$B$20</c:f>
              <c:numCache>
                <c:formatCode>General</c:formatCode>
                <c:ptCount val="19"/>
                <c:pt idx="0">
                  <c:v>5.0</c:v>
                </c:pt>
                <c:pt idx="1">
                  <c:v>5.0</c:v>
                </c:pt>
                <c:pt idx="2">
                  <c:v>6.0</c:v>
                </c:pt>
                <c:pt idx="3">
                  <c:v>5.0</c:v>
                </c:pt>
                <c:pt idx="4">
                  <c:v>4.0</c:v>
                </c:pt>
                <c:pt idx="5">
                  <c:v>3.0</c:v>
                </c:pt>
                <c:pt idx="6">
                  <c:v>4.0</c:v>
                </c:pt>
                <c:pt idx="7">
                  <c:v>7.0</c:v>
                </c:pt>
                <c:pt idx="8">
                  <c:v>8.0</c:v>
                </c:pt>
                <c:pt idx="9">
                  <c:v>7.0</c:v>
                </c:pt>
                <c:pt idx="10">
                  <c:v>8.0</c:v>
                </c:pt>
                <c:pt idx="11">
                  <c:v>9.0</c:v>
                </c:pt>
                <c:pt idx="12">
                  <c:v>9.0</c:v>
                </c:pt>
                <c:pt idx="13">
                  <c:v>8.0</c:v>
                </c:pt>
                <c:pt idx="14">
                  <c:v>7.0</c:v>
                </c:pt>
                <c:pt idx="15">
                  <c:v>7.0</c:v>
                </c:pt>
                <c:pt idx="16">
                  <c:v>8.0</c:v>
                </c:pt>
                <c:pt idx="17">
                  <c:v>9.0</c:v>
                </c:pt>
                <c:pt idx="18">
                  <c:v>9.0</c:v>
                </c:pt>
              </c:numCache>
            </c:numRef>
          </c:val>
        </c:ser>
        <c:ser>
          <c:idx val="1"/>
          <c:order val="1"/>
          <c:tx>
            <c:strRef>
              <c:f>Sheet1!$C$1</c:f>
              <c:strCache>
                <c:ptCount val="1"/>
                <c:pt idx="0">
                  <c:v>DMSP</c:v>
                </c:pt>
              </c:strCache>
            </c:strRef>
          </c:tx>
          <c:spPr>
            <a:solidFill>
              <a:srgbClr val="923C3A"/>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Sheet1!$C$2:$C$20</c:f>
              <c:numCache>
                <c:formatCode>General</c:formatCode>
                <c:ptCount val="19"/>
                <c:pt idx="3">
                  <c:v>1.0</c:v>
                </c:pt>
                <c:pt idx="4">
                  <c:v>2.0</c:v>
                </c:pt>
                <c:pt idx="5">
                  <c:v>2.0</c:v>
                </c:pt>
                <c:pt idx="6">
                  <c:v>2.0</c:v>
                </c:pt>
                <c:pt idx="7">
                  <c:v>3.0</c:v>
                </c:pt>
                <c:pt idx="8">
                  <c:v>3.0</c:v>
                </c:pt>
                <c:pt idx="9">
                  <c:v>3.0</c:v>
                </c:pt>
                <c:pt idx="10">
                  <c:v>3.0</c:v>
                </c:pt>
                <c:pt idx="11">
                  <c:v>3.0</c:v>
                </c:pt>
                <c:pt idx="12">
                  <c:v>3.0</c:v>
                </c:pt>
                <c:pt idx="13">
                  <c:v>2.0</c:v>
                </c:pt>
                <c:pt idx="14">
                  <c:v>3.0</c:v>
                </c:pt>
                <c:pt idx="15">
                  <c:v>3.0</c:v>
                </c:pt>
                <c:pt idx="16">
                  <c:v>2.0</c:v>
                </c:pt>
                <c:pt idx="17">
                  <c:v>2.0</c:v>
                </c:pt>
                <c:pt idx="18">
                  <c:v>2.0</c:v>
                </c:pt>
              </c:numCache>
            </c:numRef>
          </c:val>
        </c:ser>
        <c:ser>
          <c:idx val="2"/>
          <c:order val="2"/>
          <c:tx>
            <c:strRef>
              <c:f>Sheet1!$D$1</c:f>
              <c:strCache>
                <c:ptCount val="1"/>
                <c:pt idx="0">
                  <c:v>METOP</c:v>
                </c:pt>
              </c:strCache>
            </c:strRef>
          </c:tx>
          <c:spPr>
            <a:solidFill>
              <a:srgbClr val="758E43"/>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Sheet1!$D$2:$D$20</c:f>
              <c:numCache>
                <c:formatCode>General</c:formatCode>
                <c:ptCount val="19"/>
                <c:pt idx="11">
                  <c:v>5.0</c:v>
                </c:pt>
                <c:pt idx="12">
                  <c:v>7.0</c:v>
                </c:pt>
                <c:pt idx="13">
                  <c:v>7.0</c:v>
                </c:pt>
                <c:pt idx="14">
                  <c:v>7.0</c:v>
                </c:pt>
                <c:pt idx="15">
                  <c:v>7.0</c:v>
                </c:pt>
                <c:pt idx="16">
                  <c:v>10.0</c:v>
                </c:pt>
                <c:pt idx="17">
                  <c:v>14.0</c:v>
                </c:pt>
                <c:pt idx="18">
                  <c:v>14.0</c:v>
                </c:pt>
              </c:numCache>
            </c:numRef>
          </c:val>
        </c:ser>
        <c:ser>
          <c:idx val="3"/>
          <c:order val="3"/>
          <c:tx>
            <c:strRef>
              <c:f>Sheet1!$E$1</c:f>
              <c:strCache>
                <c:ptCount val="1"/>
                <c:pt idx="0">
                  <c:v>ERS-1/2</c:v>
                </c:pt>
              </c:strCache>
            </c:strRef>
          </c:tx>
          <c:spPr>
            <a:solidFill>
              <a:srgbClr val="614C7B"/>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Sheet1!$E$2:$E$20</c:f>
              <c:numCache>
                <c:formatCode>General</c:formatCode>
                <c:ptCount val="19"/>
                <c:pt idx="0">
                  <c:v>1.0</c:v>
                </c:pt>
                <c:pt idx="1">
                  <c:v>2.0</c:v>
                </c:pt>
                <c:pt idx="2">
                  <c:v>2.0</c:v>
                </c:pt>
                <c:pt idx="3">
                  <c:v>2.0</c:v>
                </c:pt>
                <c:pt idx="4">
                  <c:v>2.0</c:v>
                </c:pt>
                <c:pt idx="5">
                  <c:v>2.0</c:v>
                </c:pt>
                <c:pt idx="6">
                  <c:v>2.0</c:v>
                </c:pt>
                <c:pt idx="7">
                  <c:v>3.0</c:v>
                </c:pt>
                <c:pt idx="8">
                  <c:v>1.0</c:v>
                </c:pt>
                <c:pt idx="9">
                  <c:v>2.0</c:v>
                </c:pt>
                <c:pt idx="10">
                  <c:v>1.0</c:v>
                </c:pt>
                <c:pt idx="11">
                  <c:v>1.0</c:v>
                </c:pt>
                <c:pt idx="12">
                  <c:v>1.0</c:v>
                </c:pt>
                <c:pt idx="13">
                  <c:v>1.0</c:v>
                </c:pt>
                <c:pt idx="14">
                  <c:v>1.0</c:v>
                </c:pt>
                <c:pt idx="15">
                  <c:v>1.0</c:v>
                </c:pt>
              </c:numCache>
            </c:numRef>
          </c:val>
        </c:ser>
        <c:ser>
          <c:idx val="4"/>
          <c:order val="4"/>
          <c:tx>
            <c:strRef>
              <c:f>Sheet1!$F$1</c:f>
              <c:strCache>
                <c:ptCount val="1"/>
                <c:pt idx="0">
                  <c:v>ENVISAT</c:v>
                </c:pt>
              </c:strCache>
            </c:strRef>
          </c:tx>
          <c:spPr>
            <a:solidFill>
              <a:srgbClr val="398296"/>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Sheet1!$F$2:$F$20</c:f>
              <c:numCache>
                <c:formatCode>General</c:formatCode>
                <c:ptCount val="19"/>
                <c:pt idx="7">
                  <c:v>1.0</c:v>
                </c:pt>
                <c:pt idx="8">
                  <c:v>2.0</c:v>
                </c:pt>
                <c:pt idx="9">
                  <c:v>2.0</c:v>
                </c:pt>
                <c:pt idx="10">
                  <c:v>3.0</c:v>
                </c:pt>
                <c:pt idx="11">
                  <c:v>3.0</c:v>
                </c:pt>
                <c:pt idx="12">
                  <c:v>3.0</c:v>
                </c:pt>
                <c:pt idx="13">
                  <c:v>3.0</c:v>
                </c:pt>
                <c:pt idx="14">
                  <c:v>3.0</c:v>
                </c:pt>
                <c:pt idx="15">
                  <c:v>3.0</c:v>
                </c:pt>
                <c:pt idx="16">
                  <c:v>3.0</c:v>
                </c:pt>
                <c:pt idx="17">
                  <c:v>2.0</c:v>
                </c:pt>
                <c:pt idx="18">
                  <c:v>2.0</c:v>
                </c:pt>
              </c:numCache>
            </c:numRef>
          </c:val>
        </c:ser>
        <c:ser>
          <c:idx val="5"/>
          <c:order val="5"/>
          <c:tx>
            <c:strRef>
              <c:f>Sheet1!$G$1</c:f>
              <c:strCache>
                <c:ptCount val="1"/>
                <c:pt idx="0">
                  <c:v>COSMIC</c:v>
                </c:pt>
              </c:strCache>
            </c:strRef>
          </c:tx>
          <c:spPr>
            <a:solidFill>
              <a:srgbClr val="BB7235"/>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Sheet1!$G$2:$G$20</c:f>
              <c:numCache>
                <c:formatCode>General</c:formatCode>
                <c:ptCount val="19"/>
                <c:pt idx="10">
                  <c:v>6.0</c:v>
                </c:pt>
                <c:pt idx="11">
                  <c:v>6.0</c:v>
                </c:pt>
                <c:pt idx="12">
                  <c:v>6.0</c:v>
                </c:pt>
                <c:pt idx="13">
                  <c:v>6.0</c:v>
                </c:pt>
                <c:pt idx="14">
                  <c:v>6.0</c:v>
                </c:pt>
                <c:pt idx="15">
                  <c:v>5.0</c:v>
                </c:pt>
                <c:pt idx="16">
                  <c:v>4.0</c:v>
                </c:pt>
                <c:pt idx="17">
                  <c:v>3.0</c:v>
                </c:pt>
                <c:pt idx="18">
                  <c:v>2.0</c:v>
                </c:pt>
              </c:numCache>
            </c:numRef>
          </c:val>
        </c:ser>
        <c:ser>
          <c:idx val="6"/>
          <c:order val="6"/>
          <c:tx>
            <c:strRef>
              <c:f>Sheet1!$H$1</c:f>
              <c:strCache>
                <c:ptCount val="1"/>
                <c:pt idx="0">
                  <c:v>TERRASAR-X/SAC-C</c:v>
                </c:pt>
              </c:strCache>
            </c:strRef>
          </c:tx>
          <c:spPr>
            <a:solidFill>
              <a:srgbClr val="4672A8"/>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Sheet1!$H$2:$H$20</c:f>
              <c:numCache>
                <c:formatCode>General</c:formatCode>
                <c:ptCount val="19"/>
                <c:pt idx="17">
                  <c:v>1.0</c:v>
                </c:pt>
                <c:pt idx="18">
                  <c:v>1.0</c:v>
                </c:pt>
              </c:numCache>
            </c:numRef>
          </c:val>
        </c:ser>
        <c:ser>
          <c:idx val="7"/>
          <c:order val="7"/>
          <c:tx>
            <c:strRef>
              <c:f>Sheet1!$I$1</c:f>
              <c:strCache>
                <c:ptCount val="1"/>
                <c:pt idx="0">
                  <c:v>CHAMP/GRACE</c:v>
                </c:pt>
              </c:strCache>
            </c:strRef>
          </c:tx>
          <c:spPr>
            <a:solidFill>
              <a:srgbClr val="314004"/>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Sheet1!$I$2:$I$20</c:f>
              <c:numCache>
                <c:formatCode>General</c:formatCode>
                <c:ptCount val="19"/>
                <c:pt idx="10">
                  <c:v>2.0</c:v>
                </c:pt>
                <c:pt idx="11">
                  <c:v>2.0</c:v>
                </c:pt>
                <c:pt idx="12">
                  <c:v>2.0</c:v>
                </c:pt>
                <c:pt idx="13">
                  <c:v>1.0</c:v>
                </c:pt>
                <c:pt idx="14">
                  <c:v>1.0</c:v>
                </c:pt>
                <c:pt idx="15">
                  <c:v>1.0</c:v>
                </c:pt>
                <c:pt idx="16">
                  <c:v>1.0</c:v>
                </c:pt>
              </c:numCache>
            </c:numRef>
          </c:val>
        </c:ser>
        <c:ser>
          <c:idx val="8"/>
          <c:order val="8"/>
          <c:tx>
            <c:strRef>
              <c:f>Sheet1!$J$1</c:f>
              <c:strCache>
                <c:ptCount val="1"/>
                <c:pt idx="0">
                  <c:v>GCOM-W/C</c:v>
                </c:pt>
              </c:strCache>
            </c:strRef>
          </c:tx>
          <c:spPr>
            <a:solidFill>
              <a:srgbClr val="AB4744"/>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Sheet1!$J$2:$J$20</c:f>
              <c:numCache>
                <c:formatCode>General</c:formatCode>
                <c:ptCount val="19"/>
                <c:pt idx="16">
                  <c:v>1.0</c:v>
                </c:pt>
                <c:pt idx="17">
                  <c:v>1.0</c:v>
                </c:pt>
                <c:pt idx="18">
                  <c:v>1.0</c:v>
                </c:pt>
              </c:numCache>
            </c:numRef>
          </c:val>
        </c:ser>
        <c:ser>
          <c:idx val="9"/>
          <c:order val="9"/>
          <c:tx>
            <c:strRef>
              <c:f>Sheet1!$K$1</c:f>
              <c:strCache>
                <c:ptCount val="1"/>
                <c:pt idx="0">
                  <c:v>TRMM</c:v>
                </c:pt>
              </c:strCache>
            </c:strRef>
          </c:tx>
          <c:spPr>
            <a:solidFill>
              <a:srgbClr val="8AA64F"/>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Sheet1!$K$2:$K$20</c:f>
              <c:numCache>
                <c:formatCode>General</c:formatCode>
                <c:ptCount val="19"/>
                <c:pt idx="11">
                  <c:v>1.0</c:v>
                </c:pt>
                <c:pt idx="12">
                  <c:v>1.0</c:v>
                </c:pt>
                <c:pt idx="13">
                  <c:v>1.0</c:v>
                </c:pt>
                <c:pt idx="14">
                  <c:v>1.0</c:v>
                </c:pt>
                <c:pt idx="15">
                  <c:v>1.0</c:v>
                </c:pt>
                <c:pt idx="16">
                  <c:v>1.0</c:v>
                </c:pt>
                <c:pt idx="17">
                  <c:v>1.0</c:v>
                </c:pt>
                <c:pt idx="18">
                  <c:v>1.0</c:v>
                </c:pt>
              </c:numCache>
            </c:numRef>
          </c:val>
        </c:ser>
        <c:ser>
          <c:idx val="10"/>
          <c:order val="10"/>
          <c:tx>
            <c:strRef>
              <c:f>Sheet1!$L$1</c:f>
              <c:strCache>
                <c:ptCount val="1"/>
                <c:pt idx="0">
                  <c:v>AQUA</c:v>
                </c:pt>
              </c:strCache>
            </c:strRef>
          </c:tx>
          <c:spPr>
            <a:solidFill>
              <a:srgbClr val="725990"/>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Sheet1!$L$2:$L$20</c:f>
              <c:numCache>
                <c:formatCode>General</c:formatCode>
                <c:ptCount val="19"/>
                <c:pt idx="7">
                  <c:v>2.0</c:v>
                </c:pt>
                <c:pt idx="8">
                  <c:v>2.0</c:v>
                </c:pt>
                <c:pt idx="9">
                  <c:v>3.0</c:v>
                </c:pt>
                <c:pt idx="10">
                  <c:v>3.0</c:v>
                </c:pt>
                <c:pt idx="11">
                  <c:v>3.0</c:v>
                </c:pt>
                <c:pt idx="12">
                  <c:v>3.0</c:v>
                </c:pt>
                <c:pt idx="13">
                  <c:v>3.0</c:v>
                </c:pt>
                <c:pt idx="14">
                  <c:v>3.0</c:v>
                </c:pt>
                <c:pt idx="15">
                  <c:v>3.0</c:v>
                </c:pt>
                <c:pt idx="16">
                  <c:v>2.0</c:v>
                </c:pt>
                <c:pt idx="17">
                  <c:v>2.0</c:v>
                </c:pt>
                <c:pt idx="18">
                  <c:v>2.0</c:v>
                </c:pt>
              </c:numCache>
            </c:numRef>
          </c:val>
        </c:ser>
        <c:ser>
          <c:idx val="11"/>
          <c:order val="11"/>
          <c:tx>
            <c:strRef>
              <c:f>Sheet1!$M$1</c:f>
              <c:strCache>
                <c:ptCount val="1"/>
                <c:pt idx="0">
                  <c:v>AURA</c:v>
                </c:pt>
              </c:strCache>
            </c:strRef>
          </c:tx>
          <c:spPr>
            <a:solidFill>
              <a:srgbClr val="4299B0"/>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Sheet1!$M$2:$M$20</c:f>
              <c:numCache>
                <c:formatCode>General</c:formatCode>
                <c:ptCount val="19"/>
                <c:pt idx="12">
                  <c:v>1.0</c:v>
                </c:pt>
                <c:pt idx="13">
                  <c:v>2.0</c:v>
                </c:pt>
                <c:pt idx="14">
                  <c:v>2.0</c:v>
                </c:pt>
                <c:pt idx="15">
                  <c:v>2.0</c:v>
                </c:pt>
                <c:pt idx="16">
                  <c:v>2.0</c:v>
                </c:pt>
                <c:pt idx="17">
                  <c:v>1.0</c:v>
                </c:pt>
                <c:pt idx="18">
                  <c:v>1.0</c:v>
                </c:pt>
              </c:numCache>
            </c:numRef>
          </c:val>
        </c:ser>
        <c:ser>
          <c:idx val="12"/>
          <c:order val="12"/>
          <c:tx>
            <c:strRef>
              <c:f>Sheet1!$N$1</c:f>
              <c:strCache>
                <c:ptCount val="1"/>
                <c:pt idx="0">
                  <c:v>FY-3A/B</c:v>
                </c:pt>
              </c:strCache>
            </c:strRef>
          </c:tx>
          <c:spPr>
            <a:solidFill>
              <a:srgbClr val="DC853E"/>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Sheet1!$N$2:$N$20</c:f>
              <c:numCache>
                <c:formatCode>General</c:formatCode>
                <c:ptCount val="19"/>
                <c:pt idx="13">
                  <c:v>0.0</c:v>
                </c:pt>
                <c:pt idx="14">
                  <c:v>2.0</c:v>
                </c:pt>
                <c:pt idx="15">
                  <c:v>2.0</c:v>
                </c:pt>
                <c:pt idx="16">
                  <c:v>3.0</c:v>
                </c:pt>
                <c:pt idx="17">
                  <c:v>4.0</c:v>
                </c:pt>
                <c:pt idx="18">
                  <c:v>4.0</c:v>
                </c:pt>
              </c:numCache>
            </c:numRef>
          </c:val>
        </c:ser>
        <c:ser>
          <c:idx val="13"/>
          <c:order val="13"/>
          <c:tx>
            <c:strRef>
              <c:f>Sheet1!$O$1</c:f>
              <c:strCache>
                <c:ptCount val="1"/>
                <c:pt idx="0">
                  <c:v>QuikSCAT</c:v>
                </c:pt>
              </c:strCache>
            </c:strRef>
          </c:tx>
          <c:spPr>
            <a:solidFill>
              <a:srgbClr val="4F81BD"/>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Sheet1!$O$2:$O$20</c:f>
              <c:numCache>
                <c:formatCode>General</c:formatCode>
                <c:ptCount val="19"/>
                <c:pt idx="6">
                  <c:v>1.0</c:v>
                </c:pt>
                <c:pt idx="7">
                  <c:v>1.0</c:v>
                </c:pt>
                <c:pt idx="8">
                  <c:v>1.0</c:v>
                </c:pt>
                <c:pt idx="9">
                  <c:v>1.0</c:v>
                </c:pt>
                <c:pt idx="10">
                  <c:v>1.0</c:v>
                </c:pt>
                <c:pt idx="11">
                  <c:v>1.0</c:v>
                </c:pt>
                <c:pt idx="12">
                  <c:v>1.0</c:v>
                </c:pt>
                <c:pt idx="13">
                  <c:v>1.0</c:v>
                </c:pt>
                <c:pt idx="14">
                  <c:v>0.0</c:v>
                </c:pt>
              </c:numCache>
            </c:numRef>
          </c:val>
        </c:ser>
        <c:ser>
          <c:idx val="14"/>
          <c:order val="14"/>
          <c:tx>
            <c:strRef>
              <c:f>Sheet1!$P$1</c:f>
              <c:strCache>
                <c:ptCount val="1"/>
                <c:pt idx="0">
                  <c:v>JASON-1/2/3</c:v>
                </c:pt>
              </c:strCache>
            </c:strRef>
          </c:tx>
          <c:spPr>
            <a:solidFill>
              <a:srgbClr val="C0504D"/>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Sheet1!$P$2:$P$20</c:f>
              <c:numCache>
                <c:formatCode>General</c:formatCode>
                <c:ptCount val="19"/>
                <c:pt idx="10">
                  <c:v>1.0</c:v>
                </c:pt>
                <c:pt idx="11">
                  <c:v>1.0</c:v>
                </c:pt>
                <c:pt idx="12">
                  <c:v>2.0</c:v>
                </c:pt>
                <c:pt idx="13">
                  <c:v>2.0</c:v>
                </c:pt>
                <c:pt idx="14">
                  <c:v>2.0</c:v>
                </c:pt>
                <c:pt idx="15">
                  <c:v>2.0</c:v>
                </c:pt>
                <c:pt idx="16">
                  <c:v>2.0</c:v>
                </c:pt>
                <c:pt idx="17">
                  <c:v>2.0</c:v>
                </c:pt>
                <c:pt idx="18">
                  <c:v>2.0</c:v>
                </c:pt>
              </c:numCache>
            </c:numRef>
          </c:val>
        </c:ser>
        <c:ser>
          <c:idx val="15"/>
          <c:order val="15"/>
          <c:tx>
            <c:strRef>
              <c:f>Sheet1!$Q$1</c:f>
              <c:strCache>
                <c:ptCount val="1"/>
                <c:pt idx="0">
                  <c:v>Oceansat</c:v>
                </c:pt>
              </c:strCache>
            </c:strRef>
          </c:tx>
          <c:spPr>
            <a:solidFill>
              <a:srgbClr val="9BBB59"/>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Sheet1!$Q$2:$Q$20</c:f>
              <c:numCache>
                <c:formatCode>General</c:formatCode>
                <c:ptCount val="19"/>
                <c:pt idx="15">
                  <c:v>1.0</c:v>
                </c:pt>
                <c:pt idx="16">
                  <c:v>1.0</c:v>
                </c:pt>
                <c:pt idx="17">
                  <c:v>1.0</c:v>
                </c:pt>
                <c:pt idx="18">
                  <c:v>1.0</c:v>
                </c:pt>
              </c:numCache>
            </c:numRef>
          </c:val>
        </c:ser>
        <c:ser>
          <c:idx val="16"/>
          <c:order val="16"/>
          <c:tx>
            <c:strRef>
              <c:f>Sheet1!$S$1</c:f>
              <c:strCache>
                <c:ptCount val="1"/>
                <c:pt idx="0">
                  <c:v>METEOSAT AMV</c:v>
                </c:pt>
              </c:strCache>
            </c:strRef>
          </c:tx>
          <c:spPr>
            <a:solidFill>
              <a:srgbClr val="8064A2"/>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Sheet1!$S$2:$S$20</c:f>
              <c:numCache>
                <c:formatCode>General</c:formatCode>
                <c:ptCount val="19"/>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numCache>
            </c:numRef>
          </c:val>
        </c:ser>
        <c:ser>
          <c:idx val="17"/>
          <c:order val="17"/>
          <c:tx>
            <c:strRef>
              <c:f>Sheet1!$R$1</c:f>
              <c:strCache>
                <c:ptCount val="1"/>
                <c:pt idx="0">
                  <c:v>HY-2A</c:v>
                </c:pt>
              </c:strCache>
            </c:strRef>
          </c:tx>
          <c:spPr>
            <a:solidFill>
              <a:srgbClr val="83CAFF"/>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Sheet1!$R$2:$R$20</c:f>
              <c:numCache>
                <c:formatCode>General</c:formatCode>
                <c:ptCount val="19"/>
                <c:pt idx="17">
                  <c:v>1.0</c:v>
                </c:pt>
                <c:pt idx="18">
                  <c:v>1.0</c:v>
                </c:pt>
              </c:numCache>
            </c:numRef>
          </c:val>
        </c:ser>
        <c:ser>
          <c:idx val="18"/>
          <c:order val="18"/>
          <c:tx>
            <c:strRef>
              <c:f>Sheet1!$T$1</c:f>
              <c:strCache>
                <c:ptCount val="1"/>
                <c:pt idx="0">
                  <c:v>GOES AMV</c:v>
                </c:pt>
              </c:strCache>
            </c:strRef>
          </c:tx>
          <c:spPr>
            <a:solidFill>
              <a:srgbClr val="4BACC6"/>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Sheet1!$T$2:$T$20</c:f>
              <c:numCache>
                <c:formatCode>General</c:formatCode>
                <c:ptCount val="19"/>
                <c:pt idx="0">
                  <c:v>2.0</c:v>
                </c:pt>
                <c:pt idx="1">
                  <c:v>2.0</c:v>
                </c:pt>
                <c:pt idx="2">
                  <c:v>2.0</c:v>
                </c:pt>
                <c:pt idx="3">
                  <c:v>2.0</c:v>
                </c:pt>
                <c:pt idx="4">
                  <c:v>2.0</c:v>
                </c:pt>
                <c:pt idx="5">
                  <c:v>2.0</c:v>
                </c:pt>
                <c:pt idx="6">
                  <c:v>2.0</c:v>
                </c:pt>
                <c:pt idx="7">
                  <c:v>2.0</c:v>
                </c:pt>
                <c:pt idx="8">
                  <c:v>2.0</c:v>
                </c:pt>
                <c:pt idx="9">
                  <c:v>2.0</c:v>
                </c:pt>
                <c:pt idx="10">
                  <c:v>2.0</c:v>
                </c:pt>
                <c:pt idx="11">
                  <c:v>2.0</c:v>
                </c:pt>
                <c:pt idx="12">
                  <c:v>2.0</c:v>
                </c:pt>
                <c:pt idx="13">
                  <c:v>2.0</c:v>
                </c:pt>
                <c:pt idx="14">
                  <c:v>2.0</c:v>
                </c:pt>
                <c:pt idx="15">
                  <c:v>2.0</c:v>
                </c:pt>
                <c:pt idx="16">
                  <c:v>2.0</c:v>
                </c:pt>
                <c:pt idx="17">
                  <c:v>2.0</c:v>
                </c:pt>
                <c:pt idx="18">
                  <c:v>2.0</c:v>
                </c:pt>
              </c:numCache>
            </c:numRef>
          </c:val>
        </c:ser>
        <c:ser>
          <c:idx val="19"/>
          <c:order val="19"/>
          <c:tx>
            <c:strRef>
              <c:f>Sheet1!$U$1</c:f>
              <c:strCache>
                <c:ptCount val="1"/>
                <c:pt idx="0">
                  <c:v>GMS/MTSAT AMV</c:v>
                </c:pt>
              </c:strCache>
            </c:strRef>
          </c:tx>
          <c:spPr>
            <a:solidFill>
              <a:srgbClr val="F79646"/>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Sheet1!$U$2:$U$20</c:f>
              <c:numCache>
                <c:formatCode>General</c:formatCode>
                <c:ptCount val="19"/>
                <c:pt idx="0">
                  <c:v>1.0</c:v>
                </c:pt>
                <c:pt idx="1">
                  <c:v>1.0</c:v>
                </c:pt>
                <c:pt idx="2">
                  <c:v>1.0</c:v>
                </c:pt>
                <c:pt idx="3">
                  <c:v>1.0</c:v>
                </c:pt>
                <c:pt idx="4">
                  <c:v>1.0</c:v>
                </c:pt>
                <c:pt idx="5">
                  <c:v>1.0</c:v>
                </c:pt>
                <c:pt idx="6">
                  <c:v>1.0</c:v>
                </c:pt>
                <c:pt idx="7">
                  <c:v>1.0</c:v>
                </c:pt>
                <c:pt idx="8">
                  <c:v>1.0</c:v>
                </c:pt>
                <c:pt idx="9">
                  <c:v>1.0</c:v>
                </c:pt>
                <c:pt idx="10">
                  <c:v>1.0</c:v>
                </c:pt>
                <c:pt idx="11">
                  <c:v>1.0</c:v>
                </c:pt>
                <c:pt idx="12">
                  <c:v>1.0</c:v>
                </c:pt>
                <c:pt idx="13">
                  <c:v>1.0</c:v>
                </c:pt>
                <c:pt idx="14">
                  <c:v>1.0</c:v>
                </c:pt>
                <c:pt idx="15">
                  <c:v>1.0</c:v>
                </c:pt>
                <c:pt idx="16">
                  <c:v>1.0</c:v>
                </c:pt>
                <c:pt idx="17">
                  <c:v>1.0</c:v>
                </c:pt>
                <c:pt idx="18">
                  <c:v>1.0</c:v>
                </c:pt>
              </c:numCache>
            </c:numRef>
          </c:val>
        </c:ser>
        <c:ser>
          <c:idx val="20"/>
          <c:order val="20"/>
          <c:tx>
            <c:strRef>
              <c:f>Sheet1!$V$1</c:f>
              <c:strCache>
                <c:ptCount val="1"/>
                <c:pt idx="0">
                  <c:v>FY-2C/D AMV</c:v>
                </c:pt>
              </c:strCache>
            </c:strRef>
          </c:tx>
          <c:spPr>
            <a:solidFill>
              <a:srgbClr val="93A9CE"/>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Sheet1!$V$2:$V$20</c:f>
              <c:numCache>
                <c:formatCode>General</c:formatCode>
                <c:ptCount val="19"/>
                <c:pt idx="12">
                  <c:v>1.0</c:v>
                </c:pt>
                <c:pt idx="13">
                  <c:v>1.0</c:v>
                </c:pt>
                <c:pt idx="14">
                  <c:v>1.0</c:v>
                </c:pt>
                <c:pt idx="15">
                  <c:v>1.0</c:v>
                </c:pt>
                <c:pt idx="16">
                  <c:v>1.0</c:v>
                </c:pt>
                <c:pt idx="17">
                  <c:v>1.0</c:v>
                </c:pt>
                <c:pt idx="18">
                  <c:v>1.0</c:v>
                </c:pt>
              </c:numCache>
            </c:numRef>
          </c:val>
        </c:ser>
        <c:ser>
          <c:idx val="21"/>
          <c:order val="21"/>
          <c:tx>
            <c:strRef>
              <c:f>Sheet1!$W$1</c:f>
              <c:strCache>
                <c:ptCount val="1"/>
                <c:pt idx="0">
                  <c:v>METEOSAT Rad</c:v>
                </c:pt>
              </c:strCache>
            </c:strRef>
          </c:tx>
          <c:spPr>
            <a:solidFill>
              <a:srgbClr val="D09493"/>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Sheet1!$W$2:$W$20</c:f>
              <c:numCache>
                <c:formatCode>General</c:formatCode>
                <c:ptCount val="19"/>
                <c:pt idx="6">
                  <c:v>1.0</c:v>
                </c:pt>
                <c:pt idx="7">
                  <c:v>2.0</c:v>
                </c:pt>
                <c:pt idx="8">
                  <c:v>2.0</c:v>
                </c:pt>
                <c:pt idx="9">
                  <c:v>2.0</c:v>
                </c:pt>
                <c:pt idx="10">
                  <c:v>2.0</c:v>
                </c:pt>
                <c:pt idx="11">
                  <c:v>2.0</c:v>
                </c:pt>
                <c:pt idx="12">
                  <c:v>2.0</c:v>
                </c:pt>
                <c:pt idx="13">
                  <c:v>2.0</c:v>
                </c:pt>
                <c:pt idx="14">
                  <c:v>2.0</c:v>
                </c:pt>
                <c:pt idx="15">
                  <c:v>2.0</c:v>
                </c:pt>
                <c:pt idx="16">
                  <c:v>2.0</c:v>
                </c:pt>
                <c:pt idx="17">
                  <c:v>2.0</c:v>
                </c:pt>
                <c:pt idx="18">
                  <c:v>2.0</c:v>
                </c:pt>
              </c:numCache>
            </c:numRef>
          </c:val>
        </c:ser>
        <c:ser>
          <c:idx val="22"/>
          <c:order val="22"/>
          <c:tx>
            <c:strRef>
              <c:f>Sheet1!$X$1</c:f>
              <c:strCache>
                <c:ptCount val="1"/>
                <c:pt idx="0">
                  <c:v>GOES Rad</c:v>
                </c:pt>
              </c:strCache>
            </c:strRef>
          </c:tx>
          <c:spPr>
            <a:solidFill>
              <a:srgbClr val="B8CD97"/>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Sheet1!$X$2:$X$20</c:f>
              <c:numCache>
                <c:formatCode>General</c:formatCode>
                <c:ptCount val="19"/>
                <c:pt idx="7">
                  <c:v>3.0</c:v>
                </c:pt>
                <c:pt idx="8">
                  <c:v>3.0</c:v>
                </c:pt>
                <c:pt idx="9">
                  <c:v>3.0</c:v>
                </c:pt>
                <c:pt idx="10">
                  <c:v>2.0</c:v>
                </c:pt>
                <c:pt idx="11">
                  <c:v>2.0</c:v>
                </c:pt>
                <c:pt idx="12">
                  <c:v>2.0</c:v>
                </c:pt>
                <c:pt idx="13">
                  <c:v>2.0</c:v>
                </c:pt>
                <c:pt idx="14">
                  <c:v>2.0</c:v>
                </c:pt>
                <c:pt idx="15">
                  <c:v>2.0</c:v>
                </c:pt>
                <c:pt idx="16">
                  <c:v>2.0</c:v>
                </c:pt>
                <c:pt idx="17">
                  <c:v>2.0</c:v>
                </c:pt>
                <c:pt idx="18">
                  <c:v>2.0</c:v>
                </c:pt>
              </c:numCache>
            </c:numRef>
          </c:val>
        </c:ser>
        <c:ser>
          <c:idx val="23"/>
          <c:order val="23"/>
          <c:tx>
            <c:strRef>
              <c:f>Sheet1!$Y$1</c:f>
              <c:strCache>
                <c:ptCount val="1"/>
                <c:pt idx="0">
                  <c:v>GMS/MTSAT Rad</c:v>
                </c:pt>
              </c:strCache>
            </c:strRef>
          </c:tx>
          <c:spPr>
            <a:solidFill>
              <a:srgbClr val="A99BBD"/>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Sheet1!$Y$2:$Y$20</c:f>
              <c:numCache>
                <c:formatCode>General</c:formatCode>
                <c:ptCount val="19"/>
                <c:pt idx="11">
                  <c:v>1.0</c:v>
                </c:pt>
                <c:pt idx="12">
                  <c:v>1.0</c:v>
                </c:pt>
                <c:pt idx="13">
                  <c:v>1.0</c:v>
                </c:pt>
                <c:pt idx="14">
                  <c:v>1.0</c:v>
                </c:pt>
                <c:pt idx="15">
                  <c:v>1.0</c:v>
                </c:pt>
                <c:pt idx="16">
                  <c:v>1.0</c:v>
                </c:pt>
                <c:pt idx="17">
                  <c:v>1.0</c:v>
                </c:pt>
                <c:pt idx="18">
                  <c:v>1.0</c:v>
                </c:pt>
              </c:numCache>
            </c:numRef>
          </c:val>
        </c:ser>
        <c:ser>
          <c:idx val="24"/>
          <c:order val="24"/>
          <c:tx>
            <c:strRef>
              <c:f>Sheet1!$Z$1</c:f>
              <c:strCache>
                <c:ptCount val="1"/>
                <c:pt idx="0">
                  <c:v>TERRA/AQUA AMV</c:v>
                </c:pt>
              </c:strCache>
            </c:strRef>
          </c:tx>
          <c:spPr>
            <a:solidFill>
              <a:srgbClr val="92C3D5"/>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Sheet1!$Z$2:$Z$20</c:f>
              <c:numCache>
                <c:formatCode>General</c:formatCode>
                <c:ptCount val="19"/>
                <c:pt idx="7">
                  <c:v>2.0</c:v>
                </c:pt>
                <c:pt idx="8">
                  <c:v>2.0</c:v>
                </c:pt>
                <c:pt idx="9">
                  <c:v>2.0</c:v>
                </c:pt>
                <c:pt idx="10">
                  <c:v>2.0</c:v>
                </c:pt>
                <c:pt idx="11">
                  <c:v>2.0</c:v>
                </c:pt>
                <c:pt idx="12">
                  <c:v>2.0</c:v>
                </c:pt>
                <c:pt idx="13">
                  <c:v>2.0</c:v>
                </c:pt>
                <c:pt idx="14">
                  <c:v>2.0</c:v>
                </c:pt>
                <c:pt idx="15">
                  <c:v>2.0</c:v>
                </c:pt>
                <c:pt idx="16">
                  <c:v>2.0</c:v>
                </c:pt>
                <c:pt idx="17">
                  <c:v>2.0</c:v>
                </c:pt>
                <c:pt idx="18">
                  <c:v>2.0</c:v>
                </c:pt>
              </c:numCache>
            </c:numRef>
          </c:val>
        </c:ser>
        <c:ser>
          <c:idx val="25"/>
          <c:order val="25"/>
          <c:tx>
            <c:strRef>
              <c:f>Sheet1!$AA$1</c:f>
              <c:strCache>
                <c:ptCount val="1"/>
                <c:pt idx="0">
                  <c:v>SMOS</c:v>
                </c:pt>
              </c:strCache>
            </c:strRef>
          </c:tx>
          <c:spPr>
            <a:solidFill>
              <a:srgbClr val="F8B590"/>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Sheet1!$AA$2:$AA$20</c:f>
              <c:numCache>
                <c:formatCode>General</c:formatCode>
                <c:ptCount val="19"/>
                <c:pt idx="13">
                  <c:v>0.0</c:v>
                </c:pt>
                <c:pt idx="14">
                  <c:v>1.0</c:v>
                </c:pt>
                <c:pt idx="15">
                  <c:v>1.0</c:v>
                </c:pt>
                <c:pt idx="16">
                  <c:v>1.0</c:v>
                </c:pt>
                <c:pt idx="17">
                  <c:v>1.0</c:v>
                </c:pt>
                <c:pt idx="18">
                  <c:v>1.0</c:v>
                </c:pt>
              </c:numCache>
            </c:numRef>
          </c:val>
        </c:ser>
        <c:ser>
          <c:idx val="26"/>
          <c:order val="26"/>
          <c:tx>
            <c:strRef>
              <c:f>Sheet1!$AB$1</c:f>
              <c:strCache>
                <c:ptCount val="1"/>
                <c:pt idx="0">
                  <c:v>EarthCARE</c:v>
                </c:pt>
              </c:strCache>
            </c:strRef>
          </c:tx>
          <c:spPr>
            <a:solidFill>
              <a:srgbClr val="BDC8DE"/>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Sheet1!$AB$2:$AB$20</c:f>
              <c:numCache>
                <c:formatCode>General</c:formatCode>
                <c:ptCount val="19"/>
                <c:pt idx="17">
                  <c:v>2.0</c:v>
                </c:pt>
                <c:pt idx="18">
                  <c:v>2.0</c:v>
                </c:pt>
              </c:numCache>
            </c:numRef>
          </c:val>
        </c:ser>
        <c:ser>
          <c:idx val="27"/>
          <c:order val="27"/>
          <c:tx>
            <c:strRef>
              <c:f>Sheet1!$AC$1</c:f>
              <c:strCache>
                <c:ptCount val="1"/>
                <c:pt idx="0">
                  <c:v>ADM Aeolus</c:v>
                </c:pt>
              </c:strCache>
            </c:strRef>
          </c:tx>
          <c:spPr>
            <a:solidFill>
              <a:srgbClr val="E0BDBC"/>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Sheet1!$AC$2:$AC$20</c:f>
              <c:numCache>
                <c:formatCode>General</c:formatCode>
                <c:ptCount val="19"/>
                <c:pt idx="17">
                  <c:v>1.0</c:v>
                </c:pt>
                <c:pt idx="18">
                  <c:v>1.0</c:v>
                </c:pt>
              </c:numCache>
            </c:numRef>
          </c:val>
        </c:ser>
        <c:ser>
          <c:idx val="28"/>
          <c:order val="28"/>
          <c:tx>
            <c:strRef>
              <c:f>Sheet1!$AD$1</c:f>
              <c:strCache>
                <c:ptCount val="1"/>
                <c:pt idx="0">
                  <c:v>GOSAT</c:v>
                </c:pt>
              </c:strCache>
            </c:strRef>
          </c:tx>
          <c:spPr>
            <a:solidFill>
              <a:srgbClr val="D1DEBE"/>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Sheet1!$AD$2:$AD$20</c:f>
              <c:numCache>
                <c:formatCode>General</c:formatCode>
                <c:ptCount val="19"/>
                <c:pt idx="16">
                  <c:v>1.0</c:v>
                </c:pt>
                <c:pt idx="17">
                  <c:v>1.0</c:v>
                </c:pt>
                <c:pt idx="18">
                  <c:v>1.0</c:v>
                </c:pt>
              </c:numCache>
            </c:numRef>
          </c:val>
        </c:ser>
        <c:ser>
          <c:idx val="29"/>
          <c:order val="29"/>
          <c:tx>
            <c:strRef>
              <c:f>Sheet1!$AE$1</c:f>
              <c:strCache>
                <c:ptCount val="1"/>
                <c:pt idx="0">
                  <c:v>Sentinel 3</c:v>
                </c:pt>
              </c:strCache>
            </c:strRef>
          </c:tx>
          <c:spPr>
            <a:solidFill>
              <a:srgbClr val="C8C1D4"/>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Sheet1!$AE$2:$AE$20</c:f>
              <c:numCache>
                <c:formatCode>General</c:formatCode>
                <c:ptCount val="19"/>
                <c:pt idx="17">
                  <c:v>1.0</c:v>
                </c:pt>
                <c:pt idx="18">
                  <c:v>1.0</c:v>
                </c:pt>
              </c:numCache>
            </c:numRef>
          </c:val>
        </c:ser>
        <c:ser>
          <c:idx val="30"/>
          <c:order val="30"/>
          <c:tx>
            <c:strRef>
              <c:f>Sheet1!$AF$1</c:f>
              <c:strCache>
                <c:ptCount val="1"/>
                <c:pt idx="0">
                  <c:v>Megha Tropiques</c:v>
                </c:pt>
              </c:strCache>
            </c:strRef>
          </c:tx>
          <c:spPr>
            <a:solidFill>
              <a:srgbClr val="BCD7E2"/>
            </a:solidFill>
            <a:ln w="25400">
              <a:noFill/>
            </a:ln>
          </c:spPr>
          <c:invertIfNegative val="0"/>
          <c:cat>
            <c:numRef>
              <c:f>Sheet1!$A$2:$A$20</c:f>
              <c:numCache>
                <c:formatCode>General</c:formatCode>
                <c:ptCount val="19"/>
                <c:pt idx="0">
                  <c:v>1996.0</c:v>
                </c:pt>
                <c:pt idx="1">
                  <c:v>1997.0</c:v>
                </c:pt>
                <c:pt idx="2">
                  <c:v>1998.0</c:v>
                </c:pt>
                <c:pt idx="3">
                  <c:v>1999.0</c:v>
                </c:pt>
                <c:pt idx="4">
                  <c:v>2000.0</c:v>
                </c:pt>
                <c:pt idx="5">
                  <c:v>2001.0</c:v>
                </c:pt>
                <c:pt idx="6">
                  <c:v>2002.0</c:v>
                </c:pt>
                <c:pt idx="7">
                  <c:v>2003.0</c:v>
                </c:pt>
                <c:pt idx="8">
                  <c:v>2004.0</c:v>
                </c:pt>
                <c:pt idx="9">
                  <c:v>2005.0</c:v>
                </c:pt>
                <c:pt idx="10">
                  <c:v>2006.0</c:v>
                </c:pt>
                <c:pt idx="11">
                  <c:v>2007.0</c:v>
                </c:pt>
                <c:pt idx="12">
                  <c:v>2008.0</c:v>
                </c:pt>
                <c:pt idx="13">
                  <c:v>2009.0</c:v>
                </c:pt>
                <c:pt idx="14">
                  <c:v>2010.0</c:v>
                </c:pt>
                <c:pt idx="15">
                  <c:v>2011.0</c:v>
                </c:pt>
                <c:pt idx="16">
                  <c:v>2012.0</c:v>
                </c:pt>
                <c:pt idx="17">
                  <c:v>2013.0</c:v>
                </c:pt>
                <c:pt idx="18">
                  <c:v>2014.0</c:v>
                </c:pt>
              </c:numCache>
            </c:numRef>
          </c:cat>
          <c:val>
            <c:numRef>
              <c:f>Sheet1!$AF$2:$AF$20</c:f>
              <c:numCache>
                <c:formatCode>General</c:formatCode>
                <c:ptCount val="19"/>
                <c:pt idx="15">
                  <c:v>2.0</c:v>
                </c:pt>
                <c:pt idx="16">
                  <c:v>2.0</c:v>
                </c:pt>
                <c:pt idx="17">
                  <c:v>2.0</c:v>
                </c:pt>
                <c:pt idx="18">
                  <c:v>2.0</c:v>
                </c:pt>
              </c:numCache>
            </c:numRef>
          </c:val>
        </c:ser>
        <c:dLbls>
          <c:showLegendKey val="0"/>
          <c:showVal val="0"/>
          <c:showCatName val="0"/>
          <c:showSerName val="0"/>
          <c:showPercent val="0"/>
          <c:showBubbleSize val="0"/>
        </c:dLbls>
        <c:gapWidth val="95"/>
        <c:overlap val="100"/>
        <c:axId val="114307688"/>
        <c:axId val="647823896"/>
      </c:barChart>
      <c:catAx>
        <c:axId val="114307688"/>
        <c:scaling>
          <c:orientation val="minMax"/>
        </c:scaling>
        <c:delete val="0"/>
        <c:axPos val="b"/>
        <c:numFmt formatCode="General" sourceLinked="1"/>
        <c:majorTickMark val="none"/>
        <c:minorTickMark val="none"/>
        <c:tickLblPos val="nextTo"/>
        <c:spPr>
          <a:ln w="12700">
            <a:solidFill>
              <a:srgbClr val="878787"/>
            </a:solidFill>
            <a:prstDash val="solid"/>
          </a:ln>
        </c:spPr>
        <c:txPr>
          <a:bodyPr rot="0" vert="horz"/>
          <a:lstStyle/>
          <a:p>
            <a:pPr>
              <a:defRPr sz="1100" b="0" i="0" u="none" strike="noStrike" baseline="0">
                <a:solidFill>
                  <a:srgbClr val="000000"/>
                </a:solidFill>
                <a:latin typeface="Calibri"/>
                <a:ea typeface="Calibri"/>
                <a:cs typeface="Calibri"/>
              </a:defRPr>
            </a:pPr>
            <a:endParaRPr lang="en-US"/>
          </a:p>
        </c:txPr>
        <c:crossAx val="647823896"/>
        <c:crossesAt val="0.0"/>
        <c:auto val="1"/>
        <c:lblAlgn val="ctr"/>
        <c:lblOffset val="100"/>
        <c:tickLblSkip val="1"/>
        <c:tickMarkSkip val="1"/>
        <c:noMultiLvlLbl val="0"/>
      </c:catAx>
      <c:valAx>
        <c:axId val="647823896"/>
        <c:scaling>
          <c:orientation val="minMax"/>
        </c:scaling>
        <c:delete val="0"/>
        <c:axPos val="l"/>
        <c:numFmt formatCode="General" sourceLinked="1"/>
        <c:majorTickMark val="out"/>
        <c:minorTickMark val="none"/>
        <c:tickLblPos val="none"/>
        <c:spPr>
          <a:ln w="12700">
            <a:solidFill>
              <a:srgbClr val="878787"/>
            </a:solidFill>
            <a:prstDash val="solid"/>
          </a:ln>
        </c:spPr>
        <c:crossAx val="114307688"/>
        <c:crosses val="autoZero"/>
        <c:crossBetween val="between"/>
      </c:valAx>
      <c:spPr>
        <a:solidFill>
          <a:srgbClr val="FFFFFF"/>
        </a:solidFill>
        <a:ln w="25400">
          <a:noFill/>
        </a:ln>
      </c:spPr>
    </c:plotArea>
    <c:legend>
      <c:legendPos val="r"/>
      <c:layout>
        <c:manualLayout>
          <c:xMode val="edge"/>
          <c:yMode val="edge"/>
          <c:x val="0.869580061454421"/>
          <c:y val="0.00784108729743858"/>
          <c:w val="0.122908842608398"/>
          <c:h val="0.987976999477253"/>
        </c:manualLayout>
      </c:layout>
      <c:overlay val="0"/>
      <c:spPr>
        <a:noFill/>
        <a:ln w="25400">
          <a:noFill/>
        </a:ln>
      </c:spPr>
      <c:txPr>
        <a:bodyPr/>
        <a:lstStyle/>
        <a:p>
          <a:pPr>
            <a:defRPr sz="810" b="0" i="0" u="none" strike="noStrike" baseline="0">
              <a:solidFill>
                <a:srgbClr val="000000"/>
              </a:solidFill>
              <a:latin typeface="Calibri"/>
              <a:ea typeface="Calibri"/>
              <a:cs typeface="Calibri"/>
            </a:defRPr>
          </a:pPr>
          <a:endParaRPr lang="en-US"/>
        </a:p>
      </c:txPr>
    </c:legend>
    <c:plotVisOnly val="1"/>
    <c:dispBlanksAs val="gap"/>
    <c:showDLblsOverMax val="0"/>
  </c:chart>
  <c:spPr>
    <a:solidFill>
      <a:srgbClr val="FFFFFF"/>
    </a:solidFill>
    <a:ln w="12700">
      <a:noFill/>
      <a:prstDash val="solid"/>
    </a:ln>
  </c:spPr>
  <c:txPr>
    <a:bodyPr/>
    <a:lstStyle/>
    <a:p>
      <a:pPr>
        <a:defRPr sz="1000" b="0" i="0" u="none" strike="noStrike" baseline="0">
          <a:solidFill>
            <a:srgbClr val="000000"/>
          </a:solidFill>
          <a:latin typeface="DejaVu Sans"/>
          <a:ea typeface="DejaVu Sans"/>
          <a:cs typeface="DejaVu Sans"/>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 Id="rId2" Type="http://schemas.openxmlformats.org/officeDocument/2006/relationships/image" Target="../media/image41.wmf"/><Relationship Id="rId3"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2968141" y="9391238"/>
            <a:ext cx="794721" cy="262379"/>
          </a:xfrm>
          <a:prstGeom prst="rect">
            <a:avLst/>
          </a:prstGeom>
          <a:noFill/>
          <a:ln w="12700">
            <a:noFill/>
            <a:miter lim="800000"/>
            <a:headEnd/>
            <a:tailEnd/>
          </a:ln>
          <a:effectLst/>
        </p:spPr>
        <p:txBody>
          <a:bodyPr wrap="none" lIns="88185" tIns="44895" rIns="88185" bIns="44895">
            <a:spAutoFit/>
          </a:bodyPr>
          <a:lstStyle>
            <a:lvl1pPr defTabSz="868363" eaLnBrk="0" hangingPunct="0">
              <a:defRPr sz="2400" b="1">
                <a:solidFill>
                  <a:schemeClr val="tx1"/>
                </a:solidFill>
                <a:latin typeface="Arial" charset="0"/>
                <a:ea typeface="ＭＳ Ｐゴシック" pitchFamily="36" charset="-128"/>
              </a:defRPr>
            </a:lvl1pPr>
            <a:lvl2pPr marL="37931725" indent="-37474525" defTabSz="868363" eaLnBrk="0" hangingPunct="0">
              <a:defRPr sz="2400" b="1">
                <a:solidFill>
                  <a:schemeClr val="tx1"/>
                </a:solidFill>
                <a:latin typeface="Arial" charset="0"/>
                <a:ea typeface="ＭＳ Ｐゴシック" pitchFamily="36" charset="-128"/>
              </a:defRPr>
            </a:lvl2pPr>
            <a:lvl3pPr eaLnBrk="0" hangingPunct="0">
              <a:defRPr sz="2400" b="1">
                <a:solidFill>
                  <a:schemeClr val="tx1"/>
                </a:solidFill>
                <a:latin typeface="Arial" charset="0"/>
                <a:ea typeface="ＭＳ Ｐゴシック" pitchFamily="36" charset="-128"/>
              </a:defRPr>
            </a:lvl3pPr>
            <a:lvl4pPr eaLnBrk="0" hangingPunct="0">
              <a:defRPr sz="2400" b="1">
                <a:solidFill>
                  <a:schemeClr val="tx1"/>
                </a:solidFill>
                <a:latin typeface="Arial" charset="0"/>
                <a:ea typeface="ＭＳ Ｐゴシック" pitchFamily="36" charset="-128"/>
              </a:defRPr>
            </a:lvl4pPr>
            <a:lvl5pPr eaLnBrk="0" hangingPunct="0">
              <a:defRPr sz="2400" b="1">
                <a:solidFill>
                  <a:schemeClr val="tx1"/>
                </a:solidFill>
                <a:latin typeface="Arial" charset="0"/>
                <a:ea typeface="ＭＳ Ｐゴシック" pitchFamily="36" charset="-128"/>
              </a:defRPr>
            </a:lvl5pPr>
            <a:lvl6pPr marL="457200" eaLnBrk="0" fontAlgn="base" hangingPunct="0">
              <a:spcBef>
                <a:spcPct val="0"/>
              </a:spcBef>
              <a:spcAft>
                <a:spcPct val="0"/>
              </a:spcAft>
              <a:defRPr sz="2400" b="1">
                <a:solidFill>
                  <a:schemeClr val="tx1"/>
                </a:solidFill>
                <a:latin typeface="Arial" charset="0"/>
                <a:ea typeface="ＭＳ Ｐゴシック" pitchFamily="36" charset="-128"/>
              </a:defRPr>
            </a:lvl6pPr>
            <a:lvl7pPr marL="914400" eaLnBrk="0" fontAlgn="base" hangingPunct="0">
              <a:spcBef>
                <a:spcPct val="0"/>
              </a:spcBef>
              <a:spcAft>
                <a:spcPct val="0"/>
              </a:spcAft>
              <a:defRPr sz="2400" b="1">
                <a:solidFill>
                  <a:schemeClr val="tx1"/>
                </a:solidFill>
                <a:latin typeface="Arial" charset="0"/>
                <a:ea typeface="ＭＳ Ｐゴシック" pitchFamily="36" charset="-128"/>
              </a:defRPr>
            </a:lvl7pPr>
            <a:lvl8pPr marL="1371600" eaLnBrk="0" fontAlgn="base" hangingPunct="0">
              <a:spcBef>
                <a:spcPct val="0"/>
              </a:spcBef>
              <a:spcAft>
                <a:spcPct val="0"/>
              </a:spcAft>
              <a:defRPr sz="2400" b="1">
                <a:solidFill>
                  <a:schemeClr val="tx1"/>
                </a:solidFill>
                <a:latin typeface="Arial" charset="0"/>
                <a:ea typeface="ＭＳ Ｐゴシック" pitchFamily="36" charset="-128"/>
              </a:defRPr>
            </a:lvl8pPr>
            <a:lvl9pPr marL="1828800" eaLnBrk="0" fontAlgn="base" hangingPunct="0">
              <a:spcBef>
                <a:spcPct val="0"/>
              </a:spcBef>
              <a:spcAft>
                <a:spcPct val="0"/>
              </a:spcAft>
              <a:defRPr sz="2400" b="1">
                <a:solidFill>
                  <a:schemeClr val="tx1"/>
                </a:solidFill>
                <a:latin typeface="Arial" charset="0"/>
                <a:ea typeface="ＭＳ Ｐゴシック" pitchFamily="36" charset="-128"/>
              </a:defRPr>
            </a:lvl9pPr>
          </a:lstStyle>
          <a:p>
            <a:pPr algn="ctr">
              <a:lnSpc>
                <a:spcPct val="90000"/>
              </a:lnSpc>
            </a:pPr>
            <a:r>
              <a:rPr lang="en-GB" altLang="en-US" sz="1200" b="0"/>
              <a:t>Page </a:t>
            </a:r>
            <a:fld id="{5773E841-7FF5-4011-9932-EC928938B03B}" type="slidenum">
              <a:rPr lang="en-GB" altLang="en-US" sz="1200" b="0"/>
              <a:pPr algn="ctr">
                <a:lnSpc>
                  <a:spcPct val="90000"/>
                </a:lnSpc>
              </a:pPr>
              <a:t>‹#›</a:t>
            </a:fld>
            <a:endParaRPr lang="en-GB" altLang="en-US" sz="1200" b="0"/>
          </a:p>
        </p:txBody>
      </p:sp>
    </p:spTree>
    <p:extLst>
      <p:ext uri="{BB962C8B-B14F-4D97-AF65-F5344CB8AC3E}">
        <p14:creationId xmlns:p14="http://schemas.microsoft.com/office/powerpoint/2010/main" val="327266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968141" y="9391238"/>
            <a:ext cx="794721" cy="262379"/>
          </a:xfrm>
          <a:prstGeom prst="rect">
            <a:avLst/>
          </a:prstGeom>
          <a:noFill/>
          <a:ln w="12700">
            <a:noFill/>
            <a:miter lim="800000"/>
            <a:headEnd/>
            <a:tailEnd/>
          </a:ln>
          <a:effectLst/>
        </p:spPr>
        <p:txBody>
          <a:bodyPr wrap="none" lIns="88185" tIns="44895" rIns="88185" bIns="44895">
            <a:spAutoFit/>
          </a:bodyPr>
          <a:lstStyle>
            <a:lvl1pPr defTabSz="868363" eaLnBrk="0" hangingPunct="0">
              <a:defRPr sz="2400" b="1">
                <a:solidFill>
                  <a:schemeClr val="tx1"/>
                </a:solidFill>
                <a:latin typeface="Arial" charset="0"/>
                <a:ea typeface="ＭＳ Ｐゴシック" pitchFamily="36" charset="-128"/>
              </a:defRPr>
            </a:lvl1pPr>
            <a:lvl2pPr marL="37931725" indent="-37474525" defTabSz="868363" eaLnBrk="0" hangingPunct="0">
              <a:defRPr sz="2400" b="1">
                <a:solidFill>
                  <a:schemeClr val="tx1"/>
                </a:solidFill>
                <a:latin typeface="Arial" charset="0"/>
                <a:ea typeface="ＭＳ Ｐゴシック" pitchFamily="36" charset="-128"/>
              </a:defRPr>
            </a:lvl2pPr>
            <a:lvl3pPr eaLnBrk="0" hangingPunct="0">
              <a:defRPr sz="2400" b="1">
                <a:solidFill>
                  <a:schemeClr val="tx1"/>
                </a:solidFill>
                <a:latin typeface="Arial" charset="0"/>
                <a:ea typeface="ＭＳ Ｐゴシック" pitchFamily="36" charset="-128"/>
              </a:defRPr>
            </a:lvl3pPr>
            <a:lvl4pPr eaLnBrk="0" hangingPunct="0">
              <a:defRPr sz="2400" b="1">
                <a:solidFill>
                  <a:schemeClr val="tx1"/>
                </a:solidFill>
                <a:latin typeface="Arial" charset="0"/>
                <a:ea typeface="ＭＳ Ｐゴシック" pitchFamily="36" charset="-128"/>
              </a:defRPr>
            </a:lvl4pPr>
            <a:lvl5pPr eaLnBrk="0" hangingPunct="0">
              <a:defRPr sz="2400" b="1">
                <a:solidFill>
                  <a:schemeClr val="tx1"/>
                </a:solidFill>
                <a:latin typeface="Arial" charset="0"/>
                <a:ea typeface="ＭＳ Ｐゴシック" pitchFamily="36" charset="-128"/>
              </a:defRPr>
            </a:lvl5pPr>
            <a:lvl6pPr marL="457200" eaLnBrk="0" fontAlgn="base" hangingPunct="0">
              <a:spcBef>
                <a:spcPct val="0"/>
              </a:spcBef>
              <a:spcAft>
                <a:spcPct val="0"/>
              </a:spcAft>
              <a:defRPr sz="2400" b="1">
                <a:solidFill>
                  <a:schemeClr val="tx1"/>
                </a:solidFill>
                <a:latin typeface="Arial" charset="0"/>
                <a:ea typeface="ＭＳ Ｐゴシック" pitchFamily="36" charset="-128"/>
              </a:defRPr>
            </a:lvl6pPr>
            <a:lvl7pPr marL="914400" eaLnBrk="0" fontAlgn="base" hangingPunct="0">
              <a:spcBef>
                <a:spcPct val="0"/>
              </a:spcBef>
              <a:spcAft>
                <a:spcPct val="0"/>
              </a:spcAft>
              <a:defRPr sz="2400" b="1">
                <a:solidFill>
                  <a:schemeClr val="tx1"/>
                </a:solidFill>
                <a:latin typeface="Arial" charset="0"/>
                <a:ea typeface="ＭＳ Ｐゴシック" pitchFamily="36" charset="-128"/>
              </a:defRPr>
            </a:lvl7pPr>
            <a:lvl8pPr marL="1371600" eaLnBrk="0" fontAlgn="base" hangingPunct="0">
              <a:spcBef>
                <a:spcPct val="0"/>
              </a:spcBef>
              <a:spcAft>
                <a:spcPct val="0"/>
              </a:spcAft>
              <a:defRPr sz="2400" b="1">
                <a:solidFill>
                  <a:schemeClr val="tx1"/>
                </a:solidFill>
                <a:latin typeface="Arial" charset="0"/>
                <a:ea typeface="ＭＳ Ｐゴシック" pitchFamily="36" charset="-128"/>
              </a:defRPr>
            </a:lvl8pPr>
            <a:lvl9pPr marL="1828800" eaLnBrk="0" fontAlgn="base" hangingPunct="0">
              <a:spcBef>
                <a:spcPct val="0"/>
              </a:spcBef>
              <a:spcAft>
                <a:spcPct val="0"/>
              </a:spcAft>
              <a:defRPr sz="2400" b="1">
                <a:solidFill>
                  <a:schemeClr val="tx1"/>
                </a:solidFill>
                <a:latin typeface="Arial" charset="0"/>
                <a:ea typeface="ＭＳ Ｐゴシック" pitchFamily="36" charset="-128"/>
              </a:defRPr>
            </a:lvl9pPr>
          </a:lstStyle>
          <a:p>
            <a:pPr algn="ctr">
              <a:lnSpc>
                <a:spcPct val="90000"/>
              </a:lnSpc>
            </a:pPr>
            <a:r>
              <a:rPr lang="en-GB" altLang="en-US" sz="1200" b="0"/>
              <a:t>Page </a:t>
            </a:r>
            <a:fld id="{A422DD00-3D6E-4ECA-9F2E-4ECFA6DC7B33}" type="slidenum">
              <a:rPr lang="en-GB" altLang="en-US" sz="1200" b="0"/>
              <a:pPr algn="ctr">
                <a:lnSpc>
                  <a:spcPct val="90000"/>
                </a:lnSpc>
              </a:pPr>
              <a:t>‹#›</a:t>
            </a:fld>
            <a:endParaRPr lang="en-GB" altLang="en-US" sz="1200" b="0"/>
          </a:p>
        </p:txBody>
      </p:sp>
      <p:sp>
        <p:nvSpPr>
          <p:cNvPr id="5123" name="Rectangle 3"/>
          <p:cNvSpPr>
            <a:spLocks noGrp="1" noRot="1" noChangeAspect="1" noChangeArrowheads="1" noTextEdit="1"/>
          </p:cNvSpPr>
          <p:nvPr>
            <p:ph type="sldImg" idx="2"/>
          </p:nvPr>
        </p:nvSpPr>
        <p:spPr bwMode="auto">
          <a:xfrm>
            <a:off x="1063625" y="858838"/>
            <a:ext cx="4603750" cy="345281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2" name="Rectangle 4"/>
          <p:cNvSpPr>
            <a:spLocks noGrp="1" noChangeArrowheads="1"/>
          </p:cNvSpPr>
          <p:nvPr>
            <p:ph type="body" sz="quarter" idx="3"/>
          </p:nvPr>
        </p:nvSpPr>
        <p:spPr bwMode="auto">
          <a:xfrm>
            <a:off x="817244" y="4684420"/>
            <a:ext cx="5096512" cy="4146863"/>
          </a:xfrm>
          <a:prstGeom prst="rect">
            <a:avLst/>
          </a:prstGeom>
          <a:noFill/>
          <a:ln w="12700">
            <a:noFill/>
            <a:miter lim="800000"/>
            <a:headEnd/>
            <a:tailEnd/>
          </a:ln>
          <a:effectLst/>
        </p:spPr>
        <p:txBody>
          <a:bodyPr vert="horz" wrap="square" lIns="91392" tIns="44895" rIns="91392" bIns="44895" numCol="1" anchor="t" anchorCtr="0" compatLnSpc="1">
            <a:prstTxWarp prst="textNoShape">
              <a:avLst/>
            </a:prstTxWarp>
          </a:bodyPr>
          <a:lstStyle/>
          <a:p>
            <a:pPr lvl="0"/>
            <a:r>
              <a:rPr lang="en-GB" noProof="0"/>
              <a:t>Body Text</a:t>
            </a:r>
          </a:p>
          <a:p>
            <a:pPr lvl="1"/>
            <a:r>
              <a:rPr lang="en-GB" noProof="0"/>
              <a:t>Second Level</a:t>
            </a:r>
          </a:p>
          <a:p>
            <a:pPr lvl="2"/>
            <a:r>
              <a:rPr lang="en-GB" noProof="0"/>
              <a:t>Third Level</a:t>
            </a:r>
          </a:p>
          <a:p>
            <a:pPr lvl="3"/>
            <a:r>
              <a:rPr lang="en-GB" noProof="0"/>
              <a:t>Fourth Level</a:t>
            </a:r>
          </a:p>
          <a:p>
            <a:pPr lvl="4"/>
            <a:r>
              <a:rPr lang="en-GB" noProof="0"/>
              <a:t>Fifth Level</a:t>
            </a:r>
          </a:p>
        </p:txBody>
      </p:sp>
    </p:spTree>
    <p:extLst>
      <p:ext uri="{BB962C8B-B14F-4D97-AF65-F5344CB8AC3E}">
        <p14:creationId xmlns:p14="http://schemas.microsoft.com/office/powerpoint/2010/main" val="3495654595"/>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Arial" charset="0"/>
        <a:ea typeface="ＭＳ Ｐゴシック" pitchFamily="39" charset="-128"/>
        <a:cs typeface="ＭＳ Ｐゴシック" pitchFamily="39" charset="-128"/>
      </a:defRPr>
    </a:lvl1pPr>
    <a:lvl2pPr marL="4572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lnSpc>
        <a:spcPct val="90000"/>
      </a:lnSpc>
      <a:spcBef>
        <a:spcPct val="4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33776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858838"/>
            <a:ext cx="4603750" cy="3452812"/>
          </a:xfrm>
        </p:spPr>
      </p:sp>
      <p:sp>
        <p:nvSpPr>
          <p:cNvPr id="3" name="Notes Placeholder 2"/>
          <p:cNvSpPr>
            <a:spLocks noGrp="1"/>
          </p:cNvSpPr>
          <p:nvPr>
            <p:ph type="body" idx="1"/>
          </p:nvPr>
        </p:nvSpPr>
        <p:spPr/>
        <p:txBody>
          <a:bodyPr>
            <a:normAutofit/>
          </a:bodyPr>
          <a:lstStyle/>
          <a:p>
            <a:endParaRPr lang="en-GB" dirty="0"/>
          </a:p>
        </p:txBody>
      </p:sp>
    </p:spTree>
    <p:extLst>
      <p:ext uri="{BB962C8B-B14F-4D97-AF65-F5344CB8AC3E}">
        <p14:creationId xmlns:p14="http://schemas.microsoft.com/office/powerpoint/2010/main" val="2780089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594483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combination of initial and model uncertainties</a:t>
            </a:r>
            <a:r>
              <a:rPr lang="en-GB" baseline="0" dirty="0" smtClean="0"/>
              <a:t> leads to wrong forecasts. With ‘model’ we mean not only the representation of physical processes in our model of the atmosphere/land/ocean (the Integrated Forecasting System, IFS), but also assumptions made in data assimilation to determine the initial conditions (ICs), and in any algorithm used to relate the ‘real’ and the ‘model’ phase spaces. Distinguishing which source is dominant is not possible, especially since modern data-assimilation systems rely strongly on the model to assimilate the observations. Models are used to relate the model and the observation phase spaces (to transform from one set of state variables to the other); initial conditions are estimated by merging, in an optimal way, first guess estimates (provided by a model forecast) with observations.</a:t>
            </a:r>
            <a:endParaRPr lang="en-GB" dirty="0"/>
          </a:p>
        </p:txBody>
      </p:sp>
    </p:spTree>
    <p:extLst>
      <p:ext uri="{BB962C8B-B14F-4D97-AF65-F5344CB8AC3E}">
        <p14:creationId xmlns:p14="http://schemas.microsoft.com/office/powerpoint/2010/main" val="24492705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None/>
            </a:pPr>
            <a:r>
              <a:rPr lang="en-GB" sz="1200" dirty="0" smtClean="0">
                <a:solidFill>
                  <a:schemeClr val="tx1"/>
                </a:solidFill>
              </a:rPr>
              <a:t>We have seen in the previous lectures that ensemble prediction aims </a:t>
            </a:r>
            <a:r>
              <a:rPr lang="en-GB" dirty="0" smtClean="0">
                <a:solidFill>
                  <a:schemeClr val="tx1"/>
                </a:solidFill>
              </a:rPr>
              <a:t>to estimate the probability density function of forecast states, </a:t>
            </a:r>
            <a:r>
              <a:rPr lang="en-GB" sz="1200" dirty="0" smtClean="0">
                <a:solidFill>
                  <a:schemeClr val="tx1"/>
                </a:solidFill>
              </a:rPr>
              <a:t>taking into account all possible sources of forecast error:</a:t>
            </a:r>
          </a:p>
          <a:p>
            <a:pPr marL="171450" indent="-171450">
              <a:lnSpc>
                <a:spcPct val="100000"/>
              </a:lnSpc>
              <a:buFontTx/>
              <a:buChar char="-"/>
            </a:pPr>
            <a:r>
              <a:rPr lang="en-US" dirty="0" smtClean="0">
                <a:solidFill>
                  <a:schemeClr val="tx1"/>
                </a:solidFill>
              </a:rPr>
              <a:t>Model errors (e.g. due to a lack of resolution, simplified parameterization of physical processes, arbitrariness of closure assumptions, the effect of unresolved processes)</a:t>
            </a:r>
          </a:p>
          <a:p>
            <a:pPr marL="171450" indent="-171450">
              <a:lnSpc>
                <a:spcPct val="100000"/>
              </a:lnSpc>
              <a:buFontTx/>
              <a:buChar char="-"/>
            </a:pPr>
            <a:r>
              <a:rPr lang="en-US" dirty="0" smtClean="0">
                <a:solidFill>
                  <a:schemeClr val="tx1"/>
                </a:solidFill>
              </a:rPr>
              <a:t>Observation errors (observations have a finite precision, point observations may not be very representative of what happens inside a model grid box)</a:t>
            </a:r>
          </a:p>
          <a:p>
            <a:pPr marL="171450" indent="-171450">
              <a:lnSpc>
                <a:spcPct val="100000"/>
              </a:lnSpc>
              <a:buFontTx/>
              <a:buChar char="-"/>
            </a:pPr>
            <a:r>
              <a:rPr lang="en-US" dirty="0" smtClean="0">
                <a:solidFill>
                  <a:schemeClr val="tx1"/>
                </a:solidFill>
              </a:rPr>
              <a:t>Imperfect boundary conditions (e.g. albedo, roughness length, soil moisture, snow cover, vegetation properties, sea surface temperature)</a:t>
            </a:r>
          </a:p>
          <a:p>
            <a:pPr marL="171450" indent="-171450">
              <a:lnSpc>
                <a:spcPct val="100000"/>
              </a:lnSpc>
              <a:buFontTx/>
              <a:buChar char="-"/>
            </a:pPr>
            <a:r>
              <a:rPr lang="en-US" dirty="0" smtClean="0">
                <a:solidFill>
                  <a:schemeClr val="tx1"/>
                </a:solidFill>
              </a:rPr>
              <a:t>Data assimilation assumptions (e.g. relative weights given to observations, statistics).</a:t>
            </a:r>
          </a:p>
          <a:p>
            <a:r>
              <a:rPr lang="en-US" dirty="0" smtClean="0">
                <a:solidFill>
                  <a:schemeClr val="tx1"/>
                </a:solidFill>
              </a:rPr>
              <a:t>There is not a unique way to</a:t>
            </a:r>
            <a:r>
              <a:rPr lang="en-US" baseline="0" dirty="0" smtClean="0">
                <a:solidFill>
                  <a:schemeClr val="tx1"/>
                </a:solidFill>
              </a:rPr>
              <a:t> </a:t>
            </a:r>
            <a:r>
              <a:rPr lang="en-US" dirty="0" smtClean="0">
                <a:solidFill>
                  <a:schemeClr val="tx1"/>
                </a:solidFill>
              </a:rPr>
              <a:t>achieve this. </a:t>
            </a:r>
            <a:endParaRPr lang="en-US" dirty="0">
              <a:solidFill>
                <a:schemeClr val="tx1"/>
              </a:solidFill>
            </a:endParaRPr>
          </a:p>
        </p:txBody>
      </p:sp>
    </p:spTree>
    <p:extLst>
      <p:ext uri="{BB962C8B-B14F-4D97-AF65-F5344CB8AC3E}">
        <p14:creationId xmlns:p14="http://schemas.microsoft.com/office/powerpoint/2010/main" val="4099597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FontTx/>
              <a:buNone/>
            </a:pPr>
            <a:r>
              <a:rPr lang="en-GB" sz="1200" dirty="0" smtClean="0"/>
              <a:t>The second </a:t>
            </a:r>
            <a:r>
              <a:rPr lang="en-GB" sz="1200" baseline="0" dirty="0" smtClean="0"/>
              <a:t>case is Hurricane Gonzalo (Oct 2014), which hit Cuba and then move north-eastward in the Atlantic. </a:t>
            </a:r>
            <a:r>
              <a:rPr lang="en-GB" sz="1200" dirty="0" smtClean="0"/>
              <a:t>In this case the tracks’ dispersion is smaller than for the case of Sandy, indicating that this was a more predictable case, with a smaller uncertainty on the path that the actual system would follow.</a:t>
            </a:r>
          </a:p>
          <a:p>
            <a:endParaRPr lang="en-US" dirty="0"/>
          </a:p>
        </p:txBody>
      </p:sp>
    </p:spTree>
    <p:extLst>
      <p:ext uri="{BB962C8B-B14F-4D97-AF65-F5344CB8AC3E}">
        <p14:creationId xmlns:p14="http://schemas.microsoft.com/office/powerpoint/2010/main" val="27076224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FontTx/>
              <a:buNone/>
            </a:pPr>
            <a:r>
              <a:rPr lang="en-US" sz="1200" dirty="0" smtClean="0">
                <a:solidFill>
                  <a:schemeClr val="tx1"/>
                </a:solidFill>
              </a:rPr>
              <a:t>Generally speaking, we could identify</a:t>
            </a:r>
            <a:r>
              <a:rPr lang="en-US" sz="1200" baseline="0" dirty="0" smtClean="0">
                <a:solidFill>
                  <a:schemeClr val="tx1"/>
                </a:solidFill>
              </a:rPr>
              <a:t> </a:t>
            </a:r>
            <a:r>
              <a:rPr lang="en-US" sz="1200" dirty="0" smtClean="0">
                <a:solidFill>
                  <a:schemeClr val="tx1"/>
                </a:solidFill>
              </a:rPr>
              <a:t>two main schools of thought:</a:t>
            </a:r>
            <a:endParaRPr lang="en-US" sz="1200" baseline="0" dirty="0" smtClean="0">
              <a:solidFill>
                <a:schemeClr val="tx1"/>
              </a:solidFill>
            </a:endParaRPr>
          </a:p>
          <a:p>
            <a:pPr marL="171450" indent="-171450">
              <a:lnSpc>
                <a:spcPct val="100000"/>
              </a:lnSpc>
              <a:buFontTx/>
              <a:buChar char="-"/>
            </a:pPr>
            <a:r>
              <a:rPr lang="en-US" sz="1200" dirty="0" smtClean="0">
                <a:solidFill>
                  <a:schemeClr val="tx1"/>
                </a:solidFill>
              </a:rPr>
              <a:t>A pure ‘Monte Carlo’ one: sample all sources of forecast error. Rationale: perturb any input variable (observations, boundary fields, …) and any parameter that is not perfectly known. Take into consideration as many sources as possible of forecast error</a:t>
            </a:r>
          </a:p>
          <a:p>
            <a:pPr marL="171450" indent="-171450">
              <a:lnSpc>
                <a:spcPct val="100000"/>
              </a:lnSpc>
              <a:buFontTx/>
              <a:buChar char="-"/>
            </a:pPr>
            <a:r>
              <a:rPr lang="en-US" sz="1200" dirty="0" smtClean="0">
                <a:solidFill>
                  <a:schemeClr val="tx1"/>
                </a:solidFill>
              </a:rPr>
              <a:t>A ‘reduced sampling’ one: sample leading sources of forecast error (prioritize). Rationale: due to the complexity and high dimensionality of the system properly sampling the leading sources of errors is crucial. Rank sources, prioritize, optimize sampling: growing components will dominate forecast error growth</a:t>
            </a:r>
            <a:r>
              <a:rPr lang="en-US" sz="1200" i="1" dirty="0" smtClean="0">
                <a:solidFill>
                  <a:schemeClr val="tx1"/>
                </a:solidFill>
              </a:rPr>
              <a:t>.</a:t>
            </a:r>
          </a:p>
          <a:p>
            <a:pPr marL="0" indent="0"/>
            <a:endParaRPr lang="en-US" dirty="0">
              <a:solidFill>
                <a:schemeClr val="tx1"/>
              </a:solidFill>
            </a:endParaRPr>
          </a:p>
        </p:txBody>
      </p:sp>
    </p:spTree>
    <p:extLst>
      <p:ext uri="{BB962C8B-B14F-4D97-AF65-F5344CB8AC3E}">
        <p14:creationId xmlns:p14="http://schemas.microsoft.com/office/powerpoint/2010/main" val="2303731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FontTx/>
              <a:buNone/>
            </a:pPr>
            <a:r>
              <a:rPr lang="en-US" sz="1200" dirty="0" smtClean="0"/>
              <a:t>How should we simulate initial uncertainties? Earlier (1980s)</a:t>
            </a:r>
            <a:r>
              <a:rPr lang="en-US" sz="1200" baseline="0" dirty="0" smtClean="0"/>
              <a:t> work suggested that random perturbations would not lead to ensemble divergence (i.e. the ensemble forecasts would be very close at forecast times). Following work by Lorenz and Farrell, we decided to perturb the initial conditions </a:t>
            </a:r>
            <a:r>
              <a:rPr lang="en-US" sz="1200" dirty="0" smtClean="0"/>
              <a:t>along the phase-space directions characterized by the fastest amplification rates. As a consequence, the initial PDF is stretched principally along directions of maximum growth. Initial</a:t>
            </a:r>
            <a:r>
              <a:rPr lang="en-US" sz="1200" baseline="0" dirty="0" smtClean="0"/>
              <a:t> (analysis) error </a:t>
            </a:r>
            <a:r>
              <a:rPr lang="en-US" sz="1200" dirty="0" smtClean="0"/>
              <a:t>components pointing along a direction of maximum growth amplifies more than a component along another direction (</a:t>
            </a:r>
            <a:r>
              <a:rPr lang="en-US" sz="1200" i="1" dirty="0" smtClean="0"/>
              <a:t>Buizza et al</a:t>
            </a:r>
            <a:r>
              <a:rPr lang="en-US" sz="1200" dirty="0" smtClean="0"/>
              <a:t> 1997), and thus dominates forecast error growth. </a:t>
            </a:r>
          </a:p>
          <a:p>
            <a:endParaRPr lang="en-US" dirty="0"/>
          </a:p>
        </p:txBody>
      </p:sp>
    </p:spTree>
    <p:extLst>
      <p:ext uri="{BB962C8B-B14F-4D97-AF65-F5344CB8AC3E}">
        <p14:creationId xmlns:p14="http://schemas.microsoft.com/office/powerpoint/2010/main" val="38715177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smtClean="0">
                <a:solidFill>
                  <a:schemeClr val="tx1"/>
                </a:solidFill>
              </a:rPr>
              <a:t>At ECMWF, attention initially focused on the </a:t>
            </a:r>
            <a:r>
              <a:rPr lang="en-US" sz="1200" b="0" baseline="0" dirty="0" smtClean="0">
                <a:solidFill>
                  <a:schemeClr val="tx1"/>
                </a:solidFill>
              </a:rPr>
              <a:t>initial uncertainties, and a method was developed to compute perturbations with </a:t>
            </a:r>
            <a:r>
              <a:rPr lang="en-US" sz="1200" b="0" dirty="0" smtClean="0">
                <a:solidFill>
                  <a:schemeClr val="tx1"/>
                </a:solidFill>
              </a:rPr>
              <a:t>maximum growth measured in terms of total energy.</a:t>
            </a:r>
            <a:r>
              <a:rPr lang="en-US" sz="1200" b="0" baseline="0" dirty="0" smtClean="0">
                <a:solidFill>
                  <a:schemeClr val="tx1"/>
                </a:solidFill>
              </a:rPr>
              <a:t> </a:t>
            </a:r>
            <a:r>
              <a:rPr lang="en-US" sz="1200" b="0" dirty="0" smtClean="0">
                <a:solidFill>
                  <a:schemeClr val="tx1"/>
                </a:solidFill>
              </a:rPr>
              <a:t>The adjoint of the tangent forward propagator with respect to the total-energy norm was defined, and the singular vectors, i.e. the fastest growing perturbations, were computed by solving an eigenvalue problem. SVs are still used</a:t>
            </a:r>
            <a:r>
              <a:rPr lang="en-US" sz="1200" b="0" baseline="0" dirty="0" smtClean="0">
                <a:solidFill>
                  <a:schemeClr val="tx1"/>
                </a:solidFill>
              </a:rPr>
              <a:t> in the operational ENS.</a:t>
            </a:r>
            <a:endParaRPr lang="en-US" sz="1200" b="0" dirty="0" smtClean="0">
              <a:solidFill>
                <a:schemeClr val="tx1"/>
              </a:solidFill>
            </a:endParaRPr>
          </a:p>
          <a:p>
            <a:endParaRPr lang="en-US" sz="1200" b="0" dirty="0" smtClean="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2892079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lnSpc>
                <a:spcPct val="100000"/>
              </a:lnSpc>
              <a:buFontTx/>
              <a:buNone/>
            </a:pPr>
            <a:r>
              <a:rPr lang="en-US" sz="1200" dirty="0" smtClean="0">
                <a:solidFill>
                  <a:schemeClr val="tx1"/>
                </a:solidFill>
              </a:rPr>
              <a:t>At NCEP also </a:t>
            </a:r>
            <a:r>
              <a:rPr lang="en-US" sz="1200" b="0" dirty="0" smtClean="0">
                <a:solidFill>
                  <a:schemeClr val="tx1"/>
                </a:solidFill>
              </a:rPr>
              <a:t>attention initially focused on the </a:t>
            </a:r>
            <a:r>
              <a:rPr lang="en-US" sz="1200" b="0" baseline="0" dirty="0" smtClean="0">
                <a:solidFill>
                  <a:schemeClr val="tx1"/>
                </a:solidFill>
              </a:rPr>
              <a:t>initial uncertainties. A</a:t>
            </a:r>
            <a:r>
              <a:rPr lang="en-US" sz="1200" dirty="0" smtClean="0">
                <a:solidFill>
                  <a:schemeClr val="tx1"/>
                </a:solidFill>
              </a:rPr>
              <a:t> different strategy based on perturbations growing fastest in the analysis cycles (bred vectors, BVs) was followed (as we will discuss later, please note that today NCEP uses the Ensemble Transformed with Rescaling, ETR, method, a refinement of their original scheme). The breeding cycle was designed to mimic the analysis cycle</a:t>
            </a:r>
            <a:r>
              <a:rPr lang="en-US" sz="1200" i="1" dirty="0" smtClean="0">
                <a:solidFill>
                  <a:schemeClr val="tx1"/>
                </a:solidFill>
              </a:rPr>
              <a:t>:</a:t>
            </a:r>
            <a:r>
              <a:rPr lang="en-US" sz="1200" i="1" baseline="0" dirty="0" smtClean="0">
                <a:solidFill>
                  <a:schemeClr val="tx1"/>
                </a:solidFill>
              </a:rPr>
              <a:t> e</a:t>
            </a:r>
            <a:r>
              <a:rPr lang="en-US" sz="1200" dirty="0" smtClean="0">
                <a:solidFill>
                  <a:schemeClr val="tx1"/>
                </a:solidFill>
              </a:rPr>
              <a:t>ach BV was computed by </a:t>
            </a:r>
            <a:r>
              <a:rPr lang="en-US" dirty="0" smtClean="0">
                <a:solidFill>
                  <a:schemeClr val="tx1"/>
                </a:solidFill>
              </a:rPr>
              <a:t>a cycle of </a:t>
            </a:r>
            <a:r>
              <a:rPr lang="en-US" sz="1200" dirty="0" smtClean="0">
                <a:solidFill>
                  <a:schemeClr val="tx1"/>
                </a:solidFill>
              </a:rPr>
              <a:t>(a) adding a random perturbation, (b) evolving and (c) rescaling it, and then repeat steps (b-c). </a:t>
            </a:r>
          </a:p>
          <a:p>
            <a:endParaRPr lang="en-US" dirty="0">
              <a:solidFill>
                <a:schemeClr val="tx1"/>
              </a:solidFill>
            </a:endParaRPr>
          </a:p>
        </p:txBody>
      </p:sp>
    </p:spTree>
    <p:extLst>
      <p:ext uri="{BB962C8B-B14F-4D97-AF65-F5344CB8AC3E}">
        <p14:creationId xmlns:p14="http://schemas.microsoft.com/office/powerpoint/2010/main" val="10193393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How</a:t>
            </a:r>
            <a:r>
              <a:rPr lang="en-GB" baseline="0" dirty="0" smtClean="0"/>
              <a:t> does EDA address these requirements? Should address them all.</a:t>
            </a:r>
            <a:endParaRPr lang="en-GB" dirty="0"/>
          </a:p>
        </p:txBody>
      </p:sp>
    </p:spTree>
    <p:extLst>
      <p:ext uri="{BB962C8B-B14F-4D97-AF65-F5344CB8AC3E}">
        <p14:creationId xmlns:p14="http://schemas.microsoft.com/office/powerpoint/2010/main" val="2590323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286737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a:t>
            </a:r>
            <a:r>
              <a:rPr lang="en-GB" baseline="0" dirty="0" smtClean="0"/>
              <a:t> reliable ensemble implies that the observation be indistinct from the ensemble members,</a:t>
            </a:r>
          </a:p>
          <a:p>
            <a:r>
              <a:rPr lang="en-GB" baseline="0" dirty="0" smtClean="0"/>
              <a:t>i.e. in a single ensemble forecast the observation may appear like an outlier, but averaged over MANY ensemble</a:t>
            </a:r>
            <a:r>
              <a:rPr lang="en-GB" dirty="0" smtClean="0"/>
              <a:t> </a:t>
            </a:r>
            <a:r>
              <a:rPr lang="en-GB" baseline="0" dirty="0" smtClean="0"/>
              <a:t>forecasts,</a:t>
            </a:r>
          </a:p>
          <a:p>
            <a:r>
              <a:rPr lang="en-GB" baseline="0" dirty="0" smtClean="0"/>
              <a:t>the root mean square error of the ensemble mean should be very similar to the ensemble spread (square root of the mean of the ensemble variances).</a:t>
            </a:r>
          </a:p>
        </p:txBody>
      </p:sp>
    </p:spTree>
    <p:extLst>
      <p:ext uri="{BB962C8B-B14F-4D97-AF65-F5344CB8AC3E}">
        <p14:creationId xmlns:p14="http://schemas.microsoft.com/office/powerpoint/2010/main" val="2915137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When the ensemble is persistently under-dispersive,</a:t>
            </a:r>
            <a:r>
              <a:rPr lang="en-GB" baseline="0" dirty="0" smtClean="0"/>
              <a:t> the observation is persistently identifiable as an outlier.</a:t>
            </a:r>
          </a:p>
          <a:p>
            <a:r>
              <a:rPr lang="en-GB" baseline="0" dirty="0" smtClean="0"/>
              <a:t>Then (even averaged over many ensemble forecasts), the RMS error of the ensemble mean is larger than the ensemble spread.</a:t>
            </a:r>
          </a:p>
          <a:p>
            <a:r>
              <a:rPr lang="en-GB" baseline="0" dirty="0" smtClean="0"/>
              <a:t>And the ensemble spread cannot be relied upon to provide a good prediction of the ensemble error.</a:t>
            </a:r>
            <a:endParaRPr lang="en-GB" dirty="0"/>
          </a:p>
        </p:txBody>
      </p:sp>
    </p:spTree>
    <p:extLst>
      <p:ext uri="{BB962C8B-B14F-4D97-AF65-F5344CB8AC3E}">
        <p14:creationId xmlns:p14="http://schemas.microsoft.com/office/powerpoint/2010/main" val="1256553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Model</a:t>
            </a:r>
            <a:r>
              <a:rPr lang="en-GB" baseline="0" dirty="0" smtClean="0"/>
              <a:t> error arises due to</a:t>
            </a:r>
            <a:r>
              <a:rPr lang="en-GB" dirty="0" smtClean="0"/>
              <a:t> u</a:t>
            </a:r>
            <a:r>
              <a:rPr lang="en-GB" baseline="0" dirty="0" smtClean="0"/>
              <a:t>ncertainty and inaccuracy in the representation of atmospheric processes, because a numerical prediction can only describe in an approximate way the true atmospheric phenomena:</a:t>
            </a:r>
          </a:p>
          <a:p>
            <a:pPr marL="171450" indent="-171450">
              <a:buFontTx/>
              <a:buChar char="-"/>
            </a:pPr>
            <a:r>
              <a:rPr lang="en-GB" baseline="0" dirty="0" smtClean="0"/>
              <a:t>Inaccuracy due to the inherent need to truncate computations: to discretize what are in reality continuous multi-scale processes; and</a:t>
            </a:r>
          </a:p>
          <a:p>
            <a:pPr marL="171450" indent="-171450">
              <a:buFontTx/>
              <a:buChar char="-"/>
            </a:pPr>
            <a:r>
              <a:rPr lang="en-GB" baseline="0" dirty="0" smtClean="0"/>
              <a:t>Uncertainty due to parameterisations of sub-grid-scale processes: simplified representations of processes that are often</a:t>
            </a:r>
            <a:r>
              <a:rPr lang="en-GB" dirty="0" smtClean="0"/>
              <a:t> not well understood/constrained and are important to the large-scale flow.</a:t>
            </a:r>
          </a:p>
          <a:p>
            <a:r>
              <a:rPr lang="en-GB" dirty="0" smtClean="0"/>
              <a:t>The schematic illustrates the sub-grid processes represented in the IFS, each of which is associated with some uncertainty and therefore acts a source of model error.</a:t>
            </a:r>
            <a:endParaRPr lang="en-GB" dirty="0"/>
          </a:p>
        </p:txBody>
      </p:sp>
    </p:spTree>
    <p:extLst>
      <p:ext uri="{BB962C8B-B14F-4D97-AF65-F5344CB8AC3E}">
        <p14:creationId xmlns:p14="http://schemas.microsoft.com/office/powerpoint/2010/main" val="15865386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well as uncertainty associated with attempted representations of processes in the model, there may be other sources of error due to processes that are missing from the current model.</a:t>
            </a:r>
          </a:p>
          <a:p>
            <a:r>
              <a:rPr lang="en-GB" dirty="0" smtClean="0"/>
              <a:t>One such process is the</a:t>
            </a:r>
            <a:r>
              <a:rPr lang="en-GB" baseline="0" dirty="0" smtClean="0"/>
              <a:t> upscale transfer of energy from sub-grid scales to resolved scales – upscale</a:t>
            </a:r>
            <a:r>
              <a:rPr lang="en-GB" dirty="0" smtClean="0"/>
              <a:t> energy transfer is observed to occur in the real atmosphere at all scales. Analysis of model outputs suggests that models fail to capture the upscale </a:t>
            </a:r>
            <a:r>
              <a:rPr lang="en-GB" dirty="0"/>
              <a:t>transfer from even close </a:t>
            </a:r>
            <a:r>
              <a:rPr lang="en-GB" dirty="0" smtClean="0"/>
              <a:t>to the grid-scale; and certainly from sub-grid-scales.</a:t>
            </a:r>
          </a:p>
          <a:p>
            <a:r>
              <a:rPr lang="en-GB" dirty="0" smtClean="0"/>
              <a:t>The process that enables upscale transfer of energy is not well understood and proposed methods for the transfer assume stochastic projections of energy from the small-scales onto the larger scales. Such </a:t>
            </a:r>
            <a:r>
              <a:rPr lang="en-GB" dirty="0" err="1" smtClean="0"/>
              <a:t>parametrisations</a:t>
            </a:r>
            <a:r>
              <a:rPr lang="en-GB" dirty="0" smtClean="0"/>
              <a:t> are not routinely included in deterministic forecasts (e.g. the IFS HRES forecast), but are well suited to ensemble forecasts.</a:t>
            </a:r>
            <a:endParaRPr lang="en-GB" dirty="0"/>
          </a:p>
        </p:txBody>
      </p:sp>
    </p:spTree>
    <p:extLst>
      <p:ext uri="{BB962C8B-B14F-4D97-AF65-F5344CB8AC3E}">
        <p14:creationId xmlns:p14="http://schemas.microsoft.com/office/powerpoint/2010/main" val="295535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Stochastically Perturbed Physics Tendencies (SPPT) scheme:</a:t>
            </a:r>
          </a:p>
          <a:p>
            <a:pPr marL="171450" indent="-171450">
              <a:buFontTx/>
              <a:buChar char="-"/>
            </a:pPr>
            <a:r>
              <a:rPr lang="en-GB" dirty="0" smtClean="0"/>
              <a:t>attempts to simulate model error due to uncertainties in the physics </a:t>
            </a:r>
            <a:r>
              <a:rPr lang="en-GB" dirty="0" err="1" smtClean="0"/>
              <a:t>parametrisation</a:t>
            </a:r>
            <a:r>
              <a:rPr lang="en-GB" dirty="0" smtClean="0"/>
              <a:t> schemes;</a:t>
            </a:r>
          </a:p>
          <a:p>
            <a:pPr marL="171450" indent="-171450">
              <a:buFontTx/>
              <a:buChar char="-"/>
            </a:pPr>
            <a:r>
              <a:rPr lang="en-GB" dirty="0" smtClean="0"/>
              <a:t>computes the net tendency from the physics </a:t>
            </a:r>
            <a:r>
              <a:rPr lang="en-GB" dirty="0" err="1" smtClean="0"/>
              <a:t>parametrisations</a:t>
            </a:r>
            <a:r>
              <a:rPr lang="en-GB" dirty="0" smtClean="0"/>
              <a:t> </a:t>
            </a:r>
            <a:r>
              <a:rPr lang="en-GB" dirty="0"/>
              <a:t>for each prognostic model </a:t>
            </a:r>
            <a:r>
              <a:rPr lang="en-GB" dirty="0" smtClean="0"/>
              <a:t>variable;</a:t>
            </a:r>
          </a:p>
          <a:p>
            <a:pPr marL="171450" indent="-171450">
              <a:buFontTx/>
              <a:buChar char="-"/>
            </a:pPr>
            <a:r>
              <a:rPr lang="en-GB" dirty="0" smtClean="0"/>
              <a:t>modifies the net physics tendency with “multiplicative noise”: </a:t>
            </a:r>
          </a:p>
          <a:p>
            <a:pPr marL="628650" lvl="1" indent="-171450">
              <a:buFontTx/>
              <a:buChar char="-"/>
            </a:pPr>
            <a:r>
              <a:rPr lang="en-GB" dirty="0" smtClean="0"/>
              <a:t>from a 2D random pattern that covers the model domain (e.g. the globe), with numbers that range between +/-1;</a:t>
            </a:r>
          </a:p>
          <a:p>
            <a:pPr marL="628650" lvl="1" indent="-171450">
              <a:buFontTx/>
              <a:buChar char="-"/>
            </a:pPr>
            <a:r>
              <a:rPr lang="en-GB" dirty="0" smtClean="0"/>
              <a:t>2D noise field applied (multiplicatively) at every model level, modified by a factor (mu) that tapers the noise smoothly to zero in the boundary layer and in the stratosphere;</a:t>
            </a:r>
          </a:p>
          <a:p>
            <a:pPr marL="628650" lvl="1" indent="-171450">
              <a:buFontTx/>
              <a:buChar char="-"/>
            </a:pPr>
            <a:r>
              <a:rPr lang="en-GB" dirty="0" smtClean="0"/>
              <a:t>the tapered random number is added to the value 1, such that the net physics tendency is modified by a factor that ranges between ~0 and ~2, i.e. the tendency can be reduced to (almost) zero or increased to (almost) double its original value, but the SIGN of the net tendency is never changed by the perturbation.</a:t>
            </a:r>
          </a:p>
          <a:p>
            <a:pPr marL="628650" lvl="1" indent="-171450">
              <a:buFontTx/>
              <a:buChar char="-"/>
            </a:pPr>
            <a:endParaRPr lang="en-GB" dirty="0"/>
          </a:p>
        </p:txBody>
      </p:sp>
    </p:spTree>
    <p:extLst>
      <p:ext uri="{BB962C8B-B14F-4D97-AF65-F5344CB8AC3E}">
        <p14:creationId xmlns:p14="http://schemas.microsoft.com/office/powerpoint/2010/main" val="2678698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36910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863600"/>
            <a:ext cx="4594225" cy="3444875"/>
          </a:xfrm>
        </p:spPr>
      </p:sp>
      <p:sp>
        <p:nvSpPr>
          <p:cNvPr id="3" name="Notes Placeholder 2"/>
          <p:cNvSpPr>
            <a:spLocks noGrp="1"/>
          </p:cNvSpPr>
          <p:nvPr>
            <p:ph type="body" idx="1"/>
          </p:nvPr>
        </p:nvSpPr>
        <p:spPr/>
        <p:txBody>
          <a:bodyPr>
            <a:normAutofit/>
          </a:bodyPr>
          <a:lstStyle/>
          <a:p>
            <a:pPr marL="0" indent="0">
              <a:lnSpc>
                <a:spcPct val="100000"/>
              </a:lnSpc>
              <a:buFontTx/>
              <a:buNone/>
            </a:pPr>
            <a:r>
              <a:rPr lang="en-GB" sz="1200" dirty="0" smtClean="0"/>
              <a:t>A necessary property that an ensemble-based, probabilistic forecast must have is ‘reliability’. There</a:t>
            </a:r>
            <a:r>
              <a:rPr lang="en-GB" sz="1200" baseline="0" dirty="0" smtClean="0"/>
              <a:t> are different ways to measure whether a probabilistic forecast is reliable:</a:t>
            </a:r>
          </a:p>
          <a:p>
            <a:pPr marL="285750" indent="-285750">
              <a:lnSpc>
                <a:spcPct val="100000"/>
              </a:lnSpc>
              <a:buFont typeface="+mj-lt"/>
              <a:buAutoNum type="romanLcPeriod"/>
            </a:pPr>
            <a:r>
              <a:rPr lang="en-GB" sz="1200" baseline="0" dirty="0" smtClean="0"/>
              <a:t>In a probabilistic forecast based on ensembles, on average, the range spanned by the ensemble members includes the verification;</a:t>
            </a:r>
          </a:p>
          <a:p>
            <a:pPr marL="285750" indent="-285750">
              <a:lnSpc>
                <a:spcPct val="100000"/>
              </a:lnSpc>
              <a:buFont typeface="+mj-lt"/>
              <a:buAutoNum type="romanLcPeriod"/>
            </a:pPr>
            <a:r>
              <a:rPr lang="en-GB" sz="1200" baseline="0" dirty="0" smtClean="0"/>
              <a:t>Small spread indicate high predictability (i.e. small forecast errors);</a:t>
            </a:r>
          </a:p>
          <a:p>
            <a:pPr marL="285750" indent="-285750">
              <a:lnSpc>
                <a:spcPct val="100000"/>
              </a:lnSpc>
              <a:buFont typeface="+mj-lt"/>
              <a:buAutoNum type="romanLcPeriod"/>
            </a:pPr>
            <a:r>
              <a:rPr lang="en-GB" sz="1200" dirty="0" smtClean="0"/>
              <a:t>A probabilistic forecast is reliable if,</a:t>
            </a:r>
            <a:r>
              <a:rPr lang="en-GB" sz="1200" baseline="0" dirty="0" smtClean="0"/>
              <a:t> on average, when the forecast probability is P%, the predicted even occurs P% of the times.</a:t>
            </a:r>
          </a:p>
          <a:p>
            <a:pPr marL="0" indent="0">
              <a:lnSpc>
                <a:spcPct val="100000"/>
              </a:lnSpc>
              <a:buFontTx/>
              <a:buNone/>
            </a:pPr>
            <a:r>
              <a:rPr lang="en-GB" sz="1200" baseline="0" dirty="0" smtClean="0"/>
              <a:t>This figure illustrates point (iii).</a:t>
            </a:r>
            <a:r>
              <a:rPr lang="en-US" sz="1200" baseline="0" dirty="0" smtClean="0"/>
              <a:t> </a:t>
            </a:r>
            <a:r>
              <a:rPr lang="en-GB" sz="1200" baseline="0" dirty="0" smtClean="0"/>
              <a:t>It shows the ND14J15 average reliability diagram for the probabilistic prediction of 24h precipitation in excess of 1/5/10/20 mm/d over Europe, verified against </a:t>
            </a:r>
            <a:r>
              <a:rPr lang="en-GB" sz="1200" baseline="0" dirty="0" err="1" smtClean="0"/>
              <a:t>synop</a:t>
            </a:r>
            <a:r>
              <a:rPr lang="en-GB" sz="1200" baseline="0" dirty="0" smtClean="0"/>
              <a:t> stations, at two forecast times, 6 and 10 days.</a:t>
            </a:r>
          </a:p>
          <a:p>
            <a:pPr marL="0" indent="0">
              <a:lnSpc>
                <a:spcPct val="100000"/>
              </a:lnSpc>
              <a:buFontTx/>
              <a:buNone/>
            </a:pPr>
            <a:r>
              <a:rPr lang="en-GB" sz="1200" baseline="0" dirty="0" smtClean="0"/>
              <a:t>The figures show that the reliability is much higher in the 6-day forecast, and that at both forecast times it is lower for the higher threshold (20 mm/d).</a:t>
            </a:r>
            <a:endParaRPr lang="en-US" sz="1200" dirty="0" smtClean="0"/>
          </a:p>
          <a:p>
            <a:endParaRPr lang="en-GB" b="0" dirty="0"/>
          </a:p>
        </p:txBody>
      </p:sp>
    </p:spTree>
    <p:extLst>
      <p:ext uri="{BB962C8B-B14F-4D97-AF65-F5344CB8AC3E}">
        <p14:creationId xmlns:p14="http://schemas.microsoft.com/office/powerpoint/2010/main" val="3463139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Slide 19: MJO skill scores. The left panel shows the bivariate correlation and the right panel shows the bivariate RMS error (black lines). </a:t>
            </a:r>
          </a:p>
        </p:txBody>
      </p:sp>
    </p:spTree>
    <p:extLst>
      <p:ext uri="{BB962C8B-B14F-4D97-AF65-F5344CB8AC3E}">
        <p14:creationId xmlns:p14="http://schemas.microsoft.com/office/powerpoint/2010/main" val="4258019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28504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Thanks to the</a:t>
            </a:r>
            <a:r>
              <a:rPr lang="en-GB" baseline="0" dirty="0" smtClean="0"/>
              <a:t> continuous increase in the number of satellite systems, which provide today about 95% of the available observations, the whole globe is now better observed than in the past. Still, land has a larger number of more accurate observations. The ocean, for example, is still very poorly observed. Some regions still have a very limited number of high quality observations. In other words, there are still inhomogeneities in the number and quality of observations. </a:t>
            </a:r>
            <a:endParaRPr lang="en-GB" dirty="0"/>
          </a:p>
        </p:txBody>
      </p:sp>
    </p:spTree>
    <p:extLst>
      <p:ext uri="{BB962C8B-B14F-4D97-AF65-F5344CB8AC3E}">
        <p14:creationId xmlns:p14="http://schemas.microsoft.com/office/powerpoint/2010/main" val="323936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Thanks to the</a:t>
            </a:r>
            <a:r>
              <a:rPr lang="en-GB" baseline="0" dirty="0" smtClean="0"/>
              <a:t> continuous increase in the number of satellite systems, which provide today about 95% of the available observations, the whole globe is now better observed than in the past. Still, land has a larger number of more accurate observations. The ocean, for example, is still very poorly observed. Some regions still have a very limited number of high quality observations. In other words, there are still inhomogeneities in the number and quality of observations. </a:t>
            </a:r>
            <a:endParaRPr lang="en-GB" dirty="0"/>
          </a:p>
        </p:txBody>
      </p:sp>
    </p:spTree>
    <p:extLst>
      <p:ext uri="{BB962C8B-B14F-4D97-AF65-F5344CB8AC3E}">
        <p14:creationId xmlns:p14="http://schemas.microsoft.com/office/powerpoint/2010/main" val="2817258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r>
              <a:rPr lang="en-GB" dirty="0" smtClean="0"/>
              <a:t>Traditionally, </a:t>
            </a:r>
            <a:r>
              <a:rPr lang="en-GB" baseline="0" dirty="0" smtClean="0"/>
              <a:t> ocean measurements (in-situ T and sometimes S) were only available form scientific cruises (CTDs) and Ships of Opportunity (XBT’s, T only). </a:t>
            </a:r>
            <a:endParaRPr lang="en-GB" dirty="0" smtClean="0"/>
          </a:p>
          <a:p>
            <a:pPr marL="171450" indent="-171450">
              <a:buFont typeface="Arial" pitchFamily="34" charset="0"/>
              <a:buChar char="•"/>
            </a:pPr>
            <a:r>
              <a:rPr lang="en-GB" dirty="0" smtClean="0"/>
              <a:t>Satellite</a:t>
            </a:r>
            <a:r>
              <a:rPr lang="en-GB" baseline="0" dirty="0" smtClean="0"/>
              <a:t> and Ocean observations: </a:t>
            </a:r>
            <a:r>
              <a:rPr lang="en-GB" dirty="0" smtClean="0"/>
              <a:t>The</a:t>
            </a:r>
            <a:r>
              <a:rPr lang="en-GB" baseline="0" dirty="0" smtClean="0"/>
              <a:t> electromagnetic radiation does not penetrate into the ocean, so satellites can not be used to measure the ocean vertical thermal structure. They are essential for SST though.</a:t>
            </a:r>
          </a:p>
          <a:p>
            <a:pPr marL="171450" indent="-171450">
              <a:buFont typeface="Arial" pitchFamily="34" charset="0"/>
              <a:buChar char="•"/>
            </a:pPr>
            <a:r>
              <a:rPr lang="en-GB" baseline="0" dirty="0" smtClean="0"/>
              <a:t>Altimeter derived sea-level variations as a proxy for thermocline variations in well stratified regions. </a:t>
            </a:r>
          </a:p>
          <a:p>
            <a:pPr marL="171450" indent="-171450">
              <a:buFont typeface="Arial" pitchFamily="34" charset="0"/>
              <a:buChar char="•"/>
            </a:pPr>
            <a:r>
              <a:rPr lang="en-GB" baseline="0" dirty="0" smtClean="0"/>
              <a:t>The equatorial mooring arrays  (TAO/TRITON in the Pacific, PIRATA in the Atlantic and RAMA in the Indian ocean) provide </a:t>
            </a:r>
            <a:r>
              <a:rPr lang="en-GB" baseline="0" dirty="0" err="1" smtClean="0"/>
              <a:t>continous</a:t>
            </a:r>
            <a:r>
              <a:rPr lang="en-GB" baseline="0" dirty="0" smtClean="0"/>
              <a:t> </a:t>
            </a:r>
            <a:r>
              <a:rPr lang="en-GB" baseline="0" dirty="0" err="1" smtClean="0"/>
              <a:t>timeseries</a:t>
            </a:r>
            <a:r>
              <a:rPr lang="en-GB" baseline="0" dirty="0" smtClean="0"/>
              <a:t> of temperature, salinity and currents (among others). The TAO moorings starting around 1993.</a:t>
            </a:r>
          </a:p>
          <a:p>
            <a:pPr marL="171450" indent="-171450">
              <a:buFont typeface="Arial" pitchFamily="34" charset="0"/>
              <a:buChar char="•"/>
            </a:pPr>
            <a:r>
              <a:rPr lang="en-GB" baseline="0" dirty="0" smtClean="0"/>
              <a:t>Argo has been a real revolution in the ocean observing system: for the first time, measurements of temperature and salinity of the upper 2000m of the ocean, uniformly distributed around the globe, are available in real time. The Argo program started around 2000, and was mature by 2005.</a:t>
            </a:r>
            <a:endParaRPr lang="en-GB" dirty="0"/>
          </a:p>
        </p:txBody>
      </p:sp>
    </p:spTree>
    <p:extLst>
      <p:ext uri="{BB962C8B-B14F-4D97-AF65-F5344CB8AC3E}">
        <p14:creationId xmlns:p14="http://schemas.microsoft.com/office/powerpoint/2010/main" val="177018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3474" name="Rectangle 2"/>
          <p:cNvSpPr>
            <a:spLocks noGrp="1" noRot="1" noChangeAspect="1" noChangeArrowheads="1" noTextEdit="1"/>
          </p:cNvSpPr>
          <p:nvPr>
            <p:ph type="sldImg"/>
          </p:nvPr>
        </p:nvSpPr>
        <p:spPr>
          <a:ln/>
        </p:spPr>
      </p:sp>
      <p:sp>
        <p:nvSpPr>
          <p:cNvPr id="873475" name="Rectangle 3"/>
          <p:cNvSpPr>
            <a:spLocks noGrp="1" noChangeArrowheads="1"/>
          </p:cNvSpPr>
          <p:nvPr>
            <p:ph type="body" idx="1"/>
          </p:nvPr>
        </p:nvSpPr>
        <p:spPr>
          <a:noFill/>
          <a:ln w="9525"/>
        </p:spPr>
        <p:txBody>
          <a:bodyPr/>
          <a:lstStyle/>
          <a:p>
            <a:pPr eaLnBrk="1" hangingPunct="1"/>
            <a:r>
              <a:rPr lang="en-GB" dirty="0" smtClean="0">
                <a:latin typeface="Helvetica"/>
              </a:rPr>
              <a:t>Which means that the observation coverage is not homogeneous in time.</a:t>
            </a:r>
          </a:p>
          <a:p>
            <a:pPr eaLnBrk="1" hangingPunct="1"/>
            <a:r>
              <a:rPr lang="en-GB" dirty="0" smtClean="0">
                <a:latin typeface="Helvetica"/>
              </a:rPr>
              <a:t>Changes in the changing system can create spurious variability, if not treated with care</a:t>
            </a:r>
          </a:p>
          <a:p>
            <a:pPr eaLnBrk="1" hangingPunct="1"/>
            <a:r>
              <a:rPr lang="en-GB" dirty="0" smtClean="0">
                <a:latin typeface="Helvetica"/>
              </a:rPr>
              <a:t>Notice the different spatial</a:t>
            </a:r>
            <a:r>
              <a:rPr lang="en-GB" baseline="0" dirty="0" smtClean="0">
                <a:latin typeface="Helvetica"/>
              </a:rPr>
              <a:t> sampling of the ocean before and after Argo.</a:t>
            </a:r>
            <a:endParaRPr lang="en-GB" dirty="0" smtClean="0">
              <a:latin typeface="Helvetica"/>
            </a:endParaRPr>
          </a:p>
        </p:txBody>
      </p:sp>
    </p:spTree>
    <p:extLst>
      <p:ext uri="{BB962C8B-B14F-4D97-AF65-F5344CB8AC3E}">
        <p14:creationId xmlns:p14="http://schemas.microsoft.com/office/powerpoint/2010/main" val="32465172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3625" y="863600"/>
            <a:ext cx="4594225" cy="3444875"/>
          </a:xfrm>
        </p:spPr>
      </p:sp>
      <p:sp>
        <p:nvSpPr>
          <p:cNvPr id="3" name="Notes Placeholder 2"/>
          <p:cNvSpPr>
            <a:spLocks noGrp="1"/>
          </p:cNvSpPr>
          <p:nvPr>
            <p:ph type="body" idx="1"/>
          </p:nvPr>
        </p:nvSpPr>
        <p:spPr/>
        <p:txBody>
          <a:bodyPr>
            <a:normAutofit/>
          </a:bodyPr>
          <a:lstStyle/>
          <a:p>
            <a:pPr algn="l">
              <a:spcAft>
                <a:spcPts val="600"/>
              </a:spcAft>
              <a:buClr>
                <a:schemeClr val="tx1"/>
              </a:buClr>
            </a:pPr>
            <a:r>
              <a:rPr lang="en-US" sz="1200" b="0" dirty="0" smtClean="0"/>
              <a:t>One of the key factors that has been contributing to advances in NWP have been the increased number and quality of satellite data.</a:t>
            </a:r>
            <a:r>
              <a:rPr lang="en-US" sz="1200" b="0" baseline="0" dirty="0" smtClean="0"/>
              <a:t> </a:t>
            </a:r>
            <a:r>
              <a:rPr lang="en-GB" sz="1200" b="0" dirty="0" smtClean="0"/>
              <a:t>Thanks to advances in data-assimilation, these observations can be used to estimate the initial state in a very efficient way.</a:t>
            </a:r>
            <a:r>
              <a:rPr lang="en-US" sz="1200" b="0" baseline="0" dirty="0" smtClean="0"/>
              <a:t> </a:t>
            </a:r>
            <a:r>
              <a:rPr lang="en-US" sz="1200" b="0" dirty="0" smtClean="0"/>
              <a:t>Since 2010, ~ 300 million satellite observations from ~ 50 instruments are received daily (top). At ECMWF, ~ 10% of the available observations (~30 of the received ~310 million) are used daily (bottom). </a:t>
            </a:r>
          </a:p>
          <a:p>
            <a:endParaRPr lang="en-GB" dirty="0"/>
          </a:p>
        </p:txBody>
      </p:sp>
    </p:spTree>
    <p:extLst>
      <p:ext uri="{BB962C8B-B14F-4D97-AF65-F5344CB8AC3E}">
        <p14:creationId xmlns:p14="http://schemas.microsoft.com/office/powerpoint/2010/main" val="3197175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xfrm>
            <a:off x="895350" y="738188"/>
            <a:ext cx="4927600" cy="3695700"/>
          </a:xfrm>
          <a:ln/>
        </p:spPr>
      </p:sp>
      <p:sp>
        <p:nvSpPr>
          <p:cNvPr id="64515" name="Rectangle 3"/>
          <p:cNvSpPr>
            <a:spLocks noGrp="1" noChangeArrowheads="1"/>
          </p:cNvSpPr>
          <p:nvPr>
            <p:ph type="body" idx="1"/>
          </p:nvPr>
        </p:nvSpPr>
        <p:spPr>
          <a:xfrm>
            <a:off x="895350" y="4681855"/>
            <a:ext cx="4927600" cy="4434522"/>
          </a:xfrm>
          <a:noFill/>
          <a:ln w="9525"/>
        </p:spPr>
        <p:txBody>
          <a:bodyPr/>
          <a:lstStyle/>
          <a:p>
            <a:pPr marL="0" indent="0" algn="l">
              <a:buClr>
                <a:schemeClr val="tx1"/>
              </a:buClr>
              <a:buFontTx/>
              <a:buNone/>
            </a:pPr>
            <a:r>
              <a:rPr lang="en-GB" sz="1200" b="0" dirty="0" smtClean="0"/>
              <a:t>How do we construct initial conditions (ICs)?</a:t>
            </a:r>
            <a:r>
              <a:rPr lang="en-GB" sz="1200" b="0" baseline="0" dirty="0" smtClean="0"/>
              <a:t> </a:t>
            </a:r>
            <a:r>
              <a:rPr lang="en-GB" sz="1200" b="0" dirty="0" smtClean="0"/>
              <a:t>Observations are used to correct errors in the short forecast from the previous analysis time. Every 12 hours,</a:t>
            </a:r>
            <a:r>
              <a:rPr lang="en-GB" sz="1200" b="0" baseline="0" dirty="0" smtClean="0"/>
              <a:t> about 15M</a:t>
            </a:r>
            <a:r>
              <a:rPr lang="en-GB" sz="1200" b="0" dirty="0" smtClean="0"/>
              <a:t> observations are assimilated to correct the ~10</a:t>
            </a:r>
            <a:r>
              <a:rPr lang="en-GB" sz="1200" b="0" baseline="30000" dirty="0" smtClean="0"/>
              <a:t>8</a:t>
            </a:r>
            <a:r>
              <a:rPr lang="en-GB" sz="1200" b="0" dirty="0" smtClean="0"/>
              <a:t> variables that define the model’s atmosphere. At</a:t>
            </a:r>
            <a:r>
              <a:rPr lang="en-GB" sz="1200" b="0" baseline="0" dirty="0" smtClean="0"/>
              <a:t> ECMWF, t</a:t>
            </a:r>
            <a:r>
              <a:rPr lang="en-GB" sz="1200" b="0" dirty="0" smtClean="0"/>
              <a:t>he assimilation is performed using a 4-dimensional approach, which merges a first guess field (generated</a:t>
            </a:r>
            <a:r>
              <a:rPr lang="en-GB" sz="1200" b="0" baseline="0" dirty="0" smtClean="0"/>
              <a:t> by integrating the model equations</a:t>
            </a:r>
            <a:r>
              <a:rPr lang="en-GB" sz="1200" b="0" dirty="0" smtClean="0"/>
              <a:t>) and the observations, at the right time. In</a:t>
            </a:r>
            <a:r>
              <a:rPr lang="en-GB" sz="1200" b="0" baseline="0" dirty="0" smtClean="0"/>
              <a:t> terms of computer time, the T1279 </a:t>
            </a:r>
            <a:r>
              <a:rPr lang="en-GB" sz="1200" b="0" dirty="0" smtClean="0"/>
              <a:t>4DVAR takes about 5 times for computer power as the 10-day T1279 forecast.</a:t>
            </a:r>
          </a:p>
          <a:p>
            <a:pPr marL="0" indent="0"/>
            <a:endParaRPr lang="en-US" dirty="0" smtClean="0"/>
          </a:p>
        </p:txBody>
      </p:sp>
    </p:spTree>
    <p:extLst>
      <p:ext uri="{BB962C8B-B14F-4D97-AF65-F5344CB8AC3E}">
        <p14:creationId xmlns:p14="http://schemas.microsoft.com/office/powerpoint/2010/main" val="1155022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indent="0">
              <a:lnSpc>
                <a:spcPct val="100000"/>
              </a:lnSpc>
              <a:buFontTx/>
              <a:buNone/>
            </a:pPr>
            <a:r>
              <a:rPr lang="en-US" sz="1200" dirty="0" smtClean="0"/>
              <a:t>Before introducing the EDA, let’s very briefly remind what we mean with ‘data assimilation’. W</a:t>
            </a:r>
            <a:r>
              <a:rPr lang="en-US" sz="1200" baseline="0" dirty="0" smtClean="0"/>
              <a:t>e mean a complex procedure to marge a first-guess forecast and observations to estimate the state of the atmosphere, expressed in terms of the model state variables (i.e. in model space). At ECMWF, a 4-dimensional variational assimilation system is used, with a 12 hour window. The high-resolution 4D-Var (hereafter called simply 4DVAR) has the following resolution</a:t>
            </a:r>
            <a:r>
              <a:rPr lang="en-US" sz="1200" dirty="0" smtClean="0"/>
              <a:t>: </a:t>
            </a:r>
          </a:p>
          <a:p>
            <a:pPr marL="285750" indent="-285750">
              <a:lnSpc>
                <a:spcPct val="100000"/>
              </a:lnSpc>
              <a:buFontTx/>
              <a:buChar char="-"/>
            </a:pPr>
            <a:r>
              <a:rPr lang="en-US" sz="1200" dirty="0" smtClean="0"/>
              <a:t>3 outer loops at T</a:t>
            </a:r>
            <a:r>
              <a:rPr lang="en-US" sz="1200" baseline="-25000" dirty="0" smtClean="0"/>
              <a:t>L</a:t>
            </a:r>
            <a:r>
              <a:rPr lang="en-US" sz="1200" baseline="0" dirty="0" smtClean="0"/>
              <a:t>1279</a:t>
            </a:r>
            <a:r>
              <a:rPr lang="en-US" sz="1200" dirty="0" smtClean="0"/>
              <a:t>L137</a:t>
            </a:r>
          </a:p>
          <a:p>
            <a:pPr marL="285750" indent="-285750">
              <a:lnSpc>
                <a:spcPct val="100000"/>
              </a:lnSpc>
              <a:buFontTx/>
              <a:buChar char="-"/>
            </a:pPr>
            <a:r>
              <a:rPr lang="en-US" sz="1200" dirty="0" smtClean="0"/>
              <a:t>3</a:t>
            </a:r>
            <a:r>
              <a:rPr lang="en-US" sz="1200" baseline="0" dirty="0" smtClean="0"/>
              <a:t> i</a:t>
            </a:r>
            <a:r>
              <a:rPr lang="en-US" sz="1200" dirty="0" smtClean="0"/>
              <a:t>nner loops at T</a:t>
            </a:r>
            <a:r>
              <a:rPr lang="en-US" sz="1200" baseline="-25000" dirty="0" smtClean="0"/>
              <a:t>L</a:t>
            </a:r>
            <a:r>
              <a:rPr lang="en-US" sz="1200" baseline="0" dirty="0" smtClean="0"/>
              <a:t>159</a:t>
            </a:r>
            <a:r>
              <a:rPr lang="en-US" sz="1200" dirty="0" smtClean="0"/>
              <a:t>L137 (70 iter), T</a:t>
            </a:r>
            <a:r>
              <a:rPr lang="en-US" sz="1200" baseline="-25000" dirty="0" smtClean="0"/>
              <a:t>L</a:t>
            </a:r>
            <a:r>
              <a:rPr lang="en-US" sz="1200" baseline="0" dirty="0" smtClean="0"/>
              <a:t>255</a:t>
            </a:r>
            <a:r>
              <a:rPr lang="en-US" sz="1200" dirty="0" smtClean="0"/>
              <a:t>L137 (25-30 iter) and T</a:t>
            </a:r>
            <a:r>
              <a:rPr lang="en-US" sz="1200" baseline="-25000" dirty="0" smtClean="0"/>
              <a:t>L</a:t>
            </a:r>
            <a:r>
              <a:rPr lang="en-US" sz="1200" baseline="0" dirty="0" smtClean="0"/>
              <a:t>2</a:t>
            </a:r>
            <a:r>
              <a:rPr lang="en-US" sz="1200" dirty="0" smtClean="0"/>
              <a:t>55L137 resolution (25-30 iter)</a:t>
            </a:r>
          </a:p>
          <a:p>
            <a:pPr marL="0" indent="0">
              <a:lnSpc>
                <a:spcPct val="100000"/>
              </a:lnSpc>
              <a:buFontTx/>
              <a:buNone/>
            </a:pPr>
            <a:r>
              <a:rPr lang="en-US" sz="1200" dirty="0" smtClean="0"/>
              <a:t>The</a:t>
            </a:r>
            <a:r>
              <a:rPr lang="en-US" sz="1200" baseline="0" dirty="0" smtClean="0"/>
              <a:t> Ensemble of Data Assimilations (hereafter EDA) include 25 members of 4D-Var run at a lower resolution:</a:t>
            </a:r>
          </a:p>
          <a:p>
            <a:pPr marL="285750" indent="-285750">
              <a:lnSpc>
                <a:spcPct val="100000"/>
              </a:lnSpc>
              <a:buFontTx/>
              <a:buChar char="-"/>
            </a:pPr>
            <a:r>
              <a:rPr lang="en-US" sz="1200" baseline="0" dirty="0" smtClean="0"/>
              <a:t>2 outer loops at T</a:t>
            </a:r>
            <a:r>
              <a:rPr lang="en-US" sz="1200" baseline="-25000" dirty="0" smtClean="0"/>
              <a:t>L</a:t>
            </a:r>
            <a:r>
              <a:rPr lang="en-US" sz="1200" baseline="0" dirty="0" smtClean="0"/>
              <a:t>399L137</a:t>
            </a:r>
          </a:p>
          <a:p>
            <a:pPr marL="285750" indent="-285750">
              <a:lnSpc>
                <a:spcPct val="100000"/>
              </a:lnSpc>
              <a:buFontTx/>
              <a:buChar char="-"/>
            </a:pPr>
            <a:r>
              <a:rPr lang="en-US" sz="1200" baseline="0" dirty="0" smtClean="0"/>
              <a:t>2 inner loops at T</a:t>
            </a:r>
            <a:r>
              <a:rPr lang="en-US" sz="1200" baseline="-25000" dirty="0" smtClean="0"/>
              <a:t>L</a:t>
            </a:r>
            <a:r>
              <a:rPr lang="en-US" sz="1200" baseline="0" dirty="0" smtClean="0"/>
              <a:t>95L137 (50 iter) and T</a:t>
            </a:r>
            <a:r>
              <a:rPr lang="en-US" sz="1200" baseline="-25000" dirty="0" smtClean="0"/>
              <a:t>L</a:t>
            </a:r>
            <a:r>
              <a:rPr lang="en-US" sz="1200" baseline="0" dirty="0" smtClean="0"/>
              <a:t>159L137 (25-30 iter)</a:t>
            </a:r>
          </a:p>
          <a:p>
            <a:pPr marL="0" indent="0">
              <a:lnSpc>
                <a:spcPct val="100000"/>
              </a:lnSpc>
              <a:buFontTx/>
              <a:buNone/>
            </a:pPr>
            <a:r>
              <a:rPr lang="en-GB" sz="1200" dirty="0" smtClean="0"/>
              <a:t>In each 4D-Var cycle,</a:t>
            </a:r>
            <a:r>
              <a:rPr lang="en-GB" sz="1200" baseline="0" dirty="0" smtClean="0"/>
              <a:t> t</a:t>
            </a:r>
            <a:r>
              <a:rPr lang="en-GB" sz="1200" dirty="0" smtClean="0"/>
              <a:t>he minimisation finish when DFS increase per iteration is less than 5%. Minimum 10 iterations, maximum 50 for 2nd/3rd minimization.</a:t>
            </a:r>
          </a:p>
          <a:p>
            <a:pPr marL="0" indent="0">
              <a:lnSpc>
                <a:spcPct val="100000"/>
              </a:lnSpc>
              <a:buFontTx/>
              <a:buNone/>
            </a:pPr>
            <a:r>
              <a:rPr lang="en-GB" sz="1200" dirty="0" smtClean="0"/>
              <a:t>At the end of this lecture, in the ‘extra material’ section, you will find 4 slides that briefly summarize the key concepts behind the ECMWF 4-dimensional</a:t>
            </a:r>
            <a:r>
              <a:rPr lang="en-GB" sz="1200" baseline="0" dirty="0" smtClean="0"/>
              <a:t> variational system.</a:t>
            </a:r>
            <a:endParaRPr lang="en-US" sz="1200" dirty="0" smtClean="0"/>
          </a:p>
          <a:p>
            <a:endParaRPr lang="en-US" sz="1200" dirty="0"/>
          </a:p>
        </p:txBody>
      </p:sp>
    </p:spTree>
    <p:extLst>
      <p:ext uri="{BB962C8B-B14F-4D97-AF65-F5344CB8AC3E}">
        <p14:creationId xmlns:p14="http://schemas.microsoft.com/office/powerpoint/2010/main" val="235272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4" name="Straight Connector 3"/>
          <p:cNvCxnSpPr>
            <a:cxnSpLocks noChangeShapeType="1"/>
          </p:cNvCxnSpPr>
          <p:nvPr userDrawn="1"/>
        </p:nvCxnSpPr>
        <p:spPr bwMode="auto">
          <a:xfrm>
            <a:off x="211138" y="762000"/>
            <a:ext cx="8726487" cy="15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 name="Rectangle 4"/>
          <p:cNvSpPr>
            <a:spLocks noGrp="1" noChangeArrowheads="1"/>
          </p:cNvSpPr>
          <p:nvPr>
            <p:ph type="title"/>
          </p:nvPr>
        </p:nvSpPr>
        <p:spPr bwMode="auto">
          <a:xfrm>
            <a:off x="344488" y="114300"/>
            <a:ext cx="8429625" cy="647700"/>
          </a:xfrm>
          <a:prstGeom prst="rect">
            <a:avLst/>
          </a:prstGeom>
          <a:noFill/>
          <a:ln w="12700">
            <a:noFill/>
            <a:miter lim="800000"/>
            <a:headEnd/>
            <a:tailEnd/>
          </a:ln>
        </p:spPr>
        <p:txBody>
          <a:bodyPr/>
          <a:lstStyle/>
          <a:p>
            <a:pPr lvl="0"/>
            <a:r>
              <a:rPr lang="en-US" smtClean="0"/>
              <a:t>Click to edit Master title style</a:t>
            </a:r>
            <a:endParaRPr lang="en-US" dirty="0"/>
          </a:p>
        </p:txBody>
      </p:sp>
      <p:sp>
        <p:nvSpPr>
          <p:cNvPr id="6" name="Content Placeholder 5"/>
          <p:cNvSpPr>
            <a:spLocks noGrp="1" noChangeArrowheads="1"/>
          </p:cNvSpPr>
          <p:nvPr>
            <p:ph idx="1"/>
          </p:nvPr>
        </p:nvSpPr>
        <p:spPr bwMode="auto">
          <a:xfrm>
            <a:off x="344488" y="1143000"/>
            <a:ext cx="8447087" cy="4953000"/>
          </a:xfrm>
          <a:prstGeom prst="rect">
            <a:avLst/>
          </a:prstGeom>
          <a:noFill/>
          <a:ln w="12700">
            <a:noFill/>
            <a:miter lim="800000"/>
            <a:headEnd/>
            <a:tailEnd/>
          </a:ln>
        </p:spPr>
        <p:txBody>
          <a:bodyPr vert="horz" wrap="square" lIns="0" tIns="0" rIns="0" bIns="0" numCol="1" anchor="t" anchorCtr="0" compatLnSpc="1">
            <a:prstTxWarp prst="textNoShape">
              <a:avLst/>
            </a:prstTxWarp>
          </a:bodyPr>
          <a:lstStyle>
            <a:lvl1pPr marL="268288" indent="-268288">
              <a:lnSpc>
                <a:spcPts val="2400"/>
              </a:lnSpc>
              <a:spcAft>
                <a:spcPts val="600"/>
              </a:spcAft>
              <a:buClr>
                <a:srgbClr val="3366FF"/>
              </a:buClr>
              <a:buSzPct val="110000"/>
              <a:buFont typeface="Lucida Grande CE"/>
              <a:buChar char="●"/>
              <a:defRPr sz="2000" b="0">
                <a:solidFill>
                  <a:schemeClr val="tx1"/>
                </a:solidFill>
              </a:defRPr>
            </a:lvl1pPr>
            <a:lvl2pPr marL="536575" indent="-268288">
              <a:lnSpc>
                <a:spcPts val="2400"/>
              </a:lnSpc>
              <a:spcAft>
                <a:spcPts val="600"/>
              </a:spcAft>
              <a:buClr>
                <a:srgbClr val="0000FF"/>
              </a:buClr>
              <a:buFont typeface="Lucida Grande"/>
              <a:buChar char="–"/>
              <a:defRPr sz="2000" b="0">
                <a:solidFill>
                  <a:schemeClr val="tx1"/>
                </a:solidFill>
              </a:defRPr>
            </a:lvl2pPr>
            <a:lvl3pPr marL="806450" indent="-269875">
              <a:lnSpc>
                <a:spcPts val="2400"/>
              </a:lnSpc>
              <a:spcAft>
                <a:spcPts val="600"/>
              </a:spcAft>
              <a:buClr>
                <a:schemeClr val="tx1"/>
              </a:buClr>
              <a:buFont typeface="Lucida Grande"/>
              <a:buChar char="●"/>
              <a:defRPr sz="2000" b="0">
                <a:solidFill>
                  <a:schemeClr val="tx1"/>
                </a:solidFill>
              </a:defRPr>
            </a:lvl3pPr>
          </a:lstStyle>
          <a:p>
            <a:pPr lvl="0"/>
            <a:r>
              <a:rPr lang="en-US" noProof="0" smtClean="0"/>
              <a:t>Click to 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336075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ctrTitle"/>
          </p:nvPr>
        </p:nvSpPr>
        <p:spPr>
          <a:xfrm>
            <a:off x="685800" y="2130425"/>
            <a:ext cx="7772400" cy="1470025"/>
          </a:xfrm>
        </p:spPr>
        <p:txBody>
          <a:bodyPr/>
          <a:lstStyle>
            <a:lvl1pPr algn="ctr">
              <a:defRPr sz="3600"/>
            </a:lvl1pPr>
          </a:lstStyle>
          <a:p>
            <a:r>
              <a:rPr lang="en-US" smtClean="0"/>
              <a:t>Click to edit Master title style</a:t>
            </a:r>
            <a:endParaRPr lang="en-US" dirty="0"/>
          </a:p>
        </p:txBody>
      </p:sp>
      <p:sp>
        <p:nvSpPr>
          <p:cNvPr id="5" name="Subtitle 2"/>
          <p:cNvSpPr>
            <a:spLocks noGrp="1"/>
          </p:cNvSpPr>
          <p:nvPr>
            <p:ph type="subTitle" idx="1"/>
          </p:nvPr>
        </p:nvSpPr>
        <p:spPr>
          <a:xfrm>
            <a:off x="1371600" y="3886200"/>
            <a:ext cx="6400800" cy="1752600"/>
          </a:xfrm>
          <a:prstGeom prst="rect">
            <a:avLst/>
          </a:prstGeo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404975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1426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0462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14400" y="1447800"/>
            <a:ext cx="3886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953000" y="1447800"/>
            <a:ext cx="3886200" cy="4876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5"/>
          <p:cNvSpPr>
            <a:spLocks noGrp="1" noChangeArrowheads="1"/>
          </p:cNvSpPr>
          <p:nvPr>
            <p:ph type="sldNum" sz="quarter" idx="10"/>
          </p:nvPr>
        </p:nvSpPr>
        <p:spPr>
          <a:xfrm>
            <a:off x="6553200" y="6477000"/>
            <a:ext cx="2286000" cy="228600"/>
          </a:xfrm>
          <a:prstGeom prst="rect">
            <a:avLst/>
          </a:prstGeom>
          <a:ln/>
        </p:spPr>
        <p:txBody>
          <a:bodyPr/>
          <a:lstStyle>
            <a:lvl1pPr>
              <a:defRPr/>
            </a:lvl1pPr>
          </a:lstStyle>
          <a:p>
            <a:pPr>
              <a:defRPr/>
            </a:pPr>
            <a:fld id="{249DA9F2-54B4-8744-B591-0A79B1885E33}" type="slidenum">
              <a:rPr lang="en-US"/>
              <a:pPr>
                <a:defRPr/>
              </a:pPr>
              <a:t>‹#›</a:t>
            </a:fld>
            <a:endParaRPr lang="en-US"/>
          </a:p>
        </p:txBody>
      </p:sp>
      <p:sp>
        <p:nvSpPr>
          <p:cNvPr id="6" name="Rectangle 6"/>
          <p:cNvSpPr>
            <a:spLocks noGrp="1" noChangeArrowheads="1"/>
          </p:cNvSpPr>
          <p:nvPr>
            <p:ph type="ftr" sz="quarter" idx="11"/>
          </p:nvPr>
        </p:nvSpPr>
        <p:spPr>
          <a:xfrm>
            <a:off x="914400" y="6513513"/>
            <a:ext cx="5486400" cy="228600"/>
          </a:xfrm>
          <a:prstGeom prst="rect">
            <a:avLst/>
          </a:prstGeom>
          <a:ln/>
        </p:spPr>
        <p:txBody>
          <a:bodyPr/>
          <a:lstStyle>
            <a:lvl1pPr>
              <a:defRPr/>
            </a:lvl1pPr>
          </a:lstStyle>
          <a:p>
            <a:pPr>
              <a:defRPr/>
            </a:pPr>
            <a:r>
              <a:rPr lang="fr-CH"/>
              <a:t>(IPO September 2008)3rd Session -- CAS Management Group</a:t>
            </a:r>
            <a:endParaRPr lang="en-US"/>
          </a:p>
        </p:txBody>
      </p:sp>
    </p:spTree>
    <p:extLst>
      <p:ext uri="{BB962C8B-B14F-4D97-AF65-F5344CB8AC3E}">
        <p14:creationId xmlns:p14="http://schemas.microsoft.com/office/powerpoint/2010/main" val="154792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3F3C7750-801C-384F-BCB5-75F6CD3A4067}" type="datetimeFigureOut">
              <a:rPr lang="en-US" smtClean="0"/>
              <a:t>27/11/2015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29AC609-6664-9B40-B701-6F547ECB53D4}" type="slidenum">
              <a:rPr lang="en-US" smtClean="0"/>
              <a:t>‹#›</a:t>
            </a:fld>
            <a:endParaRPr lang="en-US"/>
          </a:p>
        </p:txBody>
      </p:sp>
    </p:spTree>
    <p:extLst>
      <p:ext uri="{BB962C8B-B14F-4D97-AF65-F5344CB8AC3E}">
        <p14:creationId xmlns:p14="http://schemas.microsoft.com/office/powerpoint/2010/main" val="295527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49166" y="155575"/>
            <a:ext cx="8376138" cy="6096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168520" y="981075"/>
            <a:ext cx="4353657" cy="53736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62854" y="981075"/>
            <a:ext cx="4353658" cy="260985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62854" y="3743325"/>
            <a:ext cx="4353658" cy="26114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83245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580292" y="228600"/>
            <a:ext cx="8563708" cy="6477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211015" y="1143000"/>
            <a:ext cx="4220308" cy="49530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72000" y="1143000"/>
            <a:ext cx="4220308"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0" y="3695700"/>
            <a:ext cx="4220308" cy="24003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0"/>
          </p:nvPr>
        </p:nvSpPr>
        <p:spPr>
          <a:xfrm>
            <a:off x="5978769" y="6477000"/>
            <a:ext cx="1055077" cy="381000"/>
          </a:xfrm>
          <a:prstGeom prst="rect">
            <a:avLst/>
          </a:prstGeom>
        </p:spPr>
        <p:txBody>
          <a:bodyPr/>
          <a:lstStyle>
            <a:lvl1pPr>
              <a:defRPr/>
            </a:lvl1pPr>
          </a:lstStyle>
          <a:p>
            <a:pPr>
              <a:defRPr/>
            </a:pPr>
            <a:fld id="{2A1C5523-EE8C-4740-B51F-BCBB1309902A}" type="slidenum">
              <a:rPr lang="en-GB"/>
              <a:pPr>
                <a:defRPr/>
              </a:pPr>
              <a:t>‹#›</a:t>
            </a:fld>
            <a:endParaRPr lang="en-GB"/>
          </a:p>
        </p:txBody>
      </p:sp>
    </p:spTree>
    <p:extLst>
      <p:ext uri="{BB962C8B-B14F-4D97-AF65-F5344CB8AC3E}">
        <p14:creationId xmlns:p14="http://schemas.microsoft.com/office/powerpoint/2010/main" val="24387662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0" Type="http://schemas.openxmlformats.org/officeDocument/2006/relationships/image" Target="../media/image1.jpeg"/><Relationship Id="rId11"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sky-backdrop.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57975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AutoShape 3"/>
          <p:cNvSpPr>
            <a:spLocks noChangeArrowheads="1"/>
          </p:cNvSpPr>
          <p:nvPr/>
        </p:nvSpPr>
        <p:spPr bwMode="auto">
          <a:xfrm>
            <a:off x="211138" y="6367463"/>
            <a:ext cx="6583362" cy="268287"/>
          </a:xfrm>
          <a:prstGeom prst="parallelogram">
            <a:avLst>
              <a:gd name="adj" fmla="val 47600"/>
            </a:avLst>
          </a:prstGeom>
          <a:solidFill>
            <a:srgbClr val="1F3692"/>
          </a:solidFill>
          <a:ln w="12700">
            <a:noFill/>
            <a:miter lim="800000"/>
            <a:headEnd/>
            <a:tailEnd/>
          </a:ln>
          <a:effectLst/>
        </p:spPr>
        <p:txBody>
          <a:bodyPr wrap="none" anchor="ctr"/>
          <a:lstStyle/>
          <a:p>
            <a:pPr eaLnBrk="0" hangingPunct="0">
              <a:defRPr/>
            </a:pPr>
            <a:endParaRPr lang="en-US" sz="1800">
              <a:ea typeface="+mn-ea"/>
            </a:endParaRPr>
          </a:p>
        </p:txBody>
      </p:sp>
      <p:sp>
        <p:nvSpPr>
          <p:cNvPr id="1028" name="Rectangle 4"/>
          <p:cNvSpPr>
            <a:spLocks noGrp="1" noChangeArrowheads="1"/>
          </p:cNvSpPr>
          <p:nvPr>
            <p:ph type="title"/>
          </p:nvPr>
        </p:nvSpPr>
        <p:spPr bwMode="auto">
          <a:xfrm>
            <a:off x="344488" y="114300"/>
            <a:ext cx="84296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30" name="Rectangle 6"/>
          <p:cNvSpPr>
            <a:spLocks noChangeArrowheads="1"/>
          </p:cNvSpPr>
          <p:nvPr/>
        </p:nvSpPr>
        <p:spPr bwMode="auto">
          <a:xfrm>
            <a:off x="515938" y="6351588"/>
            <a:ext cx="5121275" cy="274637"/>
          </a:xfrm>
          <a:prstGeom prst="rect">
            <a:avLst/>
          </a:prstGeom>
          <a:noFill/>
          <a:ln w="50800">
            <a:noFill/>
            <a:miter lim="800000"/>
            <a:headEnd/>
            <a:tailEnd/>
          </a:ln>
          <a:effectLst/>
        </p:spPr>
        <p:txBody>
          <a:bodyPr lIns="90487" tIns="44450" rIns="90487" bIns="44450">
            <a:spAutoFit/>
          </a:bodyPr>
          <a:lstStyle>
            <a:lvl1pPr eaLnBrk="0" hangingPunct="0">
              <a:tabLst>
                <a:tab pos="2689225" algn="l"/>
              </a:tabLst>
              <a:defRPr sz="2400" b="1">
                <a:solidFill>
                  <a:schemeClr val="tx1"/>
                </a:solidFill>
                <a:latin typeface="Arial" charset="0"/>
                <a:ea typeface="ＭＳ Ｐゴシック" pitchFamily="36" charset="-128"/>
              </a:defRPr>
            </a:lvl1pPr>
            <a:lvl2pPr marL="37931725" indent="-37474525" eaLnBrk="0" hangingPunct="0">
              <a:tabLst>
                <a:tab pos="2689225" algn="l"/>
              </a:tabLst>
              <a:defRPr sz="2400" b="1">
                <a:solidFill>
                  <a:schemeClr val="tx1"/>
                </a:solidFill>
                <a:latin typeface="Arial" charset="0"/>
                <a:ea typeface="ＭＳ Ｐゴシック" pitchFamily="36" charset="-128"/>
              </a:defRPr>
            </a:lvl2pPr>
            <a:lvl3pPr eaLnBrk="0" hangingPunct="0">
              <a:tabLst>
                <a:tab pos="2689225" algn="l"/>
              </a:tabLst>
              <a:defRPr sz="2400" b="1">
                <a:solidFill>
                  <a:schemeClr val="tx1"/>
                </a:solidFill>
                <a:latin typeface="Arial" charset="0"/>
                <a:ea typeface="ＭＳ Ｐゴシック" pitchFamily="36" charset="-128"/>
              </a:defRPr>
            </a:lvl3pPr>
            <a:lvl4pPr eaLnBrk="0" hangingPunct="0">
              <a:tabLst>
                <a:tab pos="2689225" algn="l"/>
              </a:tabLst>
              <a:defRPr sz="2400" b="1">
                <a:solidFill>
                  <a:schemeClr val="tx1"/>
                </a:solidFill>
                <a:latin typeface="Arial" charset="0"/>
                <a:ea typeface="ＭＳ Ｐゴシック" pitchFamily="36" charset="-128"/>
              </a:defRPr>
            </a:lvl4pPr>
            <a:lvl5pPr eaLnBrk="0" hangingPunct="0">
              <a:tabLst>
                <a:tab pos="2689225" algn="l"/>
              </a:tabLst>
              <a:defRPr sz="2400" b="1">
                <a:solidFill>
                  <a:schemeClr val="tx1"/>
                </a:solidFill>
                <a:latin typeface="Arial" charset="0"/>
                <a:ea typeface="ＭＳ Ｐゴシック" pitchFamily="36" charset="-128"/>
              </a:defRPr>
            </a:lvl5pPr>
            <a:lvl6pPr marL="457200" eaLnBrk="0" fontAlgn="base" hangingPunct="0">
              <a:spcBef>
                <a:spcPct val="0"/>
              </a:spcBef>
              <a:spcAft>
                <a:spcPct val="0"/>
              </a:spcAft>
              <a:tabLst>
                <a:tab pos="2689225" algn="l"/>
              </a:tabLst>
              <a:defRPr sz="2400" b="1">
                <a:solidFill>
                  <a:schemeClr val="tx1"/>
                </a:solidFill>
                <a:latin typeface="Arial" charset="0"/>
                <a:ea typeface="ＭＳ Ｐゴシック" pitchFamily="36" charset="-128"/>
              </a:defRPr>
            </a:lvl6pPr>
            <a:lvl7pPr marL="914400" eaLnBrk="0" fontAlgn="base" hangingPunct="0">
              <a:spcBef>
                <a:spcPct val="0"/>
              </a:spcBef>
              <a:spcAft>
                <a:spcPct val="0"/>
              </a:spcAft>
              <a:tabLst>
                <a:tab pos="2689225" algn="l"/>
              </a:tabLst>
              <a:defRPr sz="2400" b="1">
                <a:solidFill>
                  <a:schemeClr val="tx1"/>
                </a:solidFill>
                <a:latin typeface="Arial" charset="0"/>
                <a:ea typeface="ＭＳ Ｐゴシック" pitchFamily="36" charset="-128"/>
              </a:defRPr>
            </a:lvl7pPr>
            <a:lvl8pPr marL="1371600" eaLnBrk="0" fontAlgn="base" hangingPunct="0">
              <a:spcBef>
                <a:spcPct val="0"/>
              </a:spcBef>
              <a:spcAft>
                <a:spcPct val="0"/>
              </a:spcAft>
              <a:tabLst>
                <a:tab pos="2689225" algn="l"/>
              </a:tabLst>
              <a:defRPr sz="2400" b="1">
                <a:solidFill>
                  <a:schemeClr val="tx1"/>
                </a:solidFill>
                <a:latin typeface="Arial" charset="0"/>
                <a:ea typeface="ＭＳ Ｐゴシック" pitchFamily="36" charset="-128"/>
              </a:defRPr>
            </a:lvl8pPr>
            <a:lvl9pPr marL="1828800" eaLnBrk="0" fontAlgn="base" hangingPunct="0">
              <a:spcBef>
                <a:spcPct val="0"/>
              </a:spcBef>
              <a:spcAft>
                <a:spcPct val="0"/>
              </a:spcAft>
              <a:tabLst>
                <a:tab pos="2689225" algn="l"/>
              </a:tabLst>
              <a:defRPr sz="2400" b="1">
                <a:solidFill>
                  <a:schemeClr val="tx1"/>
                </a:solidFill>
                <a:latin typeface="Arial" charset="0"/>
                <a:ea typeface="ＭＳ Ｐゴシック" pitchFamily="36" charset="-128"/>
              </a:defRPr>
            </a:lvl9pPr>
          </a:lstStyle>
          <a:p>
            <a:r>
              <a:rPr lang="en-GB" altLang="en-US" sz="1200" b="0" dirty="0">
                <a:solidFill>
                  <a:srgbClr val="FFFFFF"/>
                </a:solidFill>
                <a:latin typeface="Calibri" pitchFamily="36" charset="0"/>
              </a:rPr>
              <a:t>Slide </a:t>
            </a:r>
            <a:fld id="{B2D6EA34-9A02-427F-BB37-BDEBB9399CEA}" type="slidenum">
              <a:rPr lang="en-GB" altLang="en-US" sz="1200" b="0">
                <a:solidFill>
                  <a:srgbClr val="FFFFFF"/>
                </a:solidFill>
                <a:latin typeface="Calibri" pitchFamily="36" charset="0"/>
              </a:rPr>
              <a:pPr/>
              <a:t>‹#›</a:t>
            </a:fld>
            <a:r>
              <a:rPr lang="en-GB" altLang="en-US" sz="1200" b="0" dirty="0">
                <a:solidFill>
                  <a:srgbClr val="FFFFFF"/>
                </a:solidFill>
                <a:latin typeface="Calibri" pitchFamily="36" charset="0"/>
              </a:rPr>
              <a:t>	© ECMWF </a:t>
            </a:r>
          </a:p>
        </p:txBody>
      </p:sp>
      <p:pic>
        <p:nvPicPr>
          <p:cNvPr id="2" name="Picture 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883400" y="6319838"/>
            <a:ext cx="1895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6" r:id="rId1"/>
    <p:sldLayoutId id="2147483655" r:id="rId2"/>
    <p:sldLayoutId id="2147483657" r:id="rId3"/>
    <p:sldLayoutId id="2147483660" r:id="rId4"/>
    <p:sldLayoutId id="2147483662" r:id="rId5"/>
    <p:sldLayoutId id="2147483663" r:id="rId6"/>
    <p:sldLayoutId id="2147483665" r:id="rId7"/>
    <p:sldLayoutId id="2147483667" r:id="rId8"/>
  </p:sldLayoutIdLst>
  <p:timing>
    <p:tnLst>
      <p:par>
        <p:cTn xmlns:p14="http://schemas.microsoft.com/office/powerpoint/2010/main" id="1" dur="indefinite" restart="never" nodeType="tmRoot"/>
      </p:par>
    </p:tnLst>
  </p:timing>
  <p:txStyles>
    <p:titleStyle>
      <a:lvl1pPr algn="l" rtl="0" eaLnBrk="1" fontAlgn="base" hangingPunct="1">
        <a:lnSpc>
          <a:spcPct val="90000"/>
        </a:lnSpc>
        <a:spcBef>
          <a:spcPct val="0"/>
        </a:spcBef>
        <a:spcAft>
          <a:spcPct val="0"/>
        </a:spcAft>
        <a:defRPr sz="2600" b="1">
          <a:solidFill>
            <a:srgbClr val="1F3692"/>
          </a:solidFill>
          <a:latin typeface="Calibri"/>
          <a:ea typeface="ＭＳ Ｐゴシック" pitchFamily="39" charset="-128"/>
          <a:cs typeface="ＭＳ Ｐゴシック" pitchFamily="39" charset="-128"/>
        </a:defRPr>
      </a:lvl1pPr>
      <a:lvl2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2pPr>
      <a:lvl3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3pPr>
      <a:lvl4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4pPr>
      <a:lvl5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5pPr>
      <a:lvl6pPr marL="457200" algn="l" rtl="0" eaLnBrk="1" fontAlgn="base" hangingPunct="1">
        <a:lnSpc>
          <a:spcPct val="90000"/>
        </a:lnSpc>
        <a:spcBef>
          <a:spcPct val="0"/>
        </a:spcBef>
        <a:spcAft>
          <a:spcPct val="0"/>
        </a:spcAft>
        <a:defRPr sz="2800">
          <a:solidFill>
            <a:srgbClr val="00279F"/>
          </a:solidFill>
          <a:latin typeface="Arial Black" charset="0"/>
        </a:defRPr>
      </a:lvl6pPr>
      <a:lvl7pPr marL="914400" algn="l" rtl="0" eaLnBrk="1" fontAlgn="base" hangingPunct="1">
        <a:lnSpc>
          <a:spcPct val="90000"/>
        </a:lnSpc>
        <a:spcBef>
          <a:spcPct val="0"/>
        </a:spcBef>
        <a:spcAft>
          <a:spcPct val="0"/>
        </a:spcAft>
        <a:defRPr sz="2800">
          <a:solidFill>
            <a:srgbClr val="00279F"/>
          </a:solidFill>
          <a:latin typeface="Arial Black" charset="0"/>
        </a:defRPr>
      </a:lvl7pPr>
      <a:lvl8pPr marL="1371600" algn="l" rtl="0" eaLnBrk="1" fontAlgn="base" hangingPunct="1">
        <a:lnSpc>
          <a:spcPct val="90000"/>
        </a:lnSpc>
        <a:spcBef>
          <a:spcPct val="0"/>
        </a:spcBef>
        <a:spcAft>
          <a:spcPct val="0"/>
        </a:spcAft>
        <a:defRPr sz="2800">
          <a:solidFill>
            <a:srgbClr val="00279F"/>
          </a:solidFill>
          <a:latin typeface="Arial Black" charset="0"/>
        </a:defRPr>
      </a:lvl8pPr>
      <a:lvl9pPr marL="1828800" algn="l" rtl="0" eaLnBrk="1" fontAlgn="base" hangingPunct="1">
        <a:lnSpc>
          <a:spcPct val="90000"/>
        </a:lnSpc>
        <a:spcBef>
          <a:spcPct val="0"/>
        </a:spcBef>
        <a:spcAft>
          <a:spcPct val="0"/>
        </a:spcAft>
        <a:defRPr sz="2800">
          <a:solidFill>
            <a:srgbClr val="00279F"/>
          </a:solidFill>
          <a:latin typeface="Arial Black" charset="0"/>
        </a:defRPr>
      </a:lvl9pPr>
    </p:titleStyle>
    <p:bodyStyle>
      <a:lvl1pPr marL="268288" indent="-268288" algn="l" rtl="0" eaLnBrk="1" fontAlgn="base" hangingPunct="1">
        <a:lnSpc>
          <a:spcPts val="2400"/>
        </a:lnSpc>
        <a:spcBef>
          <a:spcPct val="0"/>
        </a:spcBef>
        <a:spcAft>
          <a:spcPts val="600"/>
        </a:spcAft>
        <a:buClr>
          <a:srgbClr val="3366FF"/>
        </a:buClr>
        <a:buSzPct val="90000"/>
        <a:buFont typeface="Wingdings" pitchFamily="36" charset="2"/>
        <a:buChar char=""/>
        <a:defRPr sz="2000">
          <a:solidFill>
            <a:schemeClr val="tx1"/>
          </a:solidFill>
          <a:latin typeface="Calibri"/>
          <a:ea typeface="ＭＳ Ｐゴシック" pitchFamily="39" charset="-128"/>
          <a:cs typeface="ＭＳ Ｐゴシック" pitchFamily="39" charset="-128"/>
        </a:defRPr>
      </a:lvl1pPr>
      <a:lvl2pPr marL="539750" indent="-269875" algn="l" rtl="0" eaLnBrk="1" fontAlgn="base" hangingPunct="1">
        <a:lnSpc>
          <a:spcPts val="2400"/>
        </a:lnSpc>
        <a:spcBef>
          <a:spcPct val="0"/>
        </a:spcBef>
        <a:spcAft>
          <a:spcPts val="600"/>
        </a:spcAft>
        <a:buClr>
          <a:srgbClr val="1F3692"/>
        </a:buClr>
        <a:buSzPct val="100000"/>
        <a:buFont typeface="Lucida Grande CE" pitchFamily="36" charset="-18"/>
        <a:buChar char="–"/>
        <a:defRPr sz="2000">
          <a:solidFill>
            <a:schemeClr val="tx1"/>
          </a:solidFill>
          <a:latin typeface="Calibri"/>
          <a:ea typeface="ＭＳ Ｐゴシック" charset="-128"/>
        </a:defRPr>
      </a:lvl2pPr>
      <a:lvl3pPr marL="806450" indent="-269875" algn="l" rtl="0" eaLnBrk="1" fontAlgn="base" hangingPunct="1">
        <a:lnSpc>
          <a:spcPts val="2400"/>
        </a:lnSpc>
        <a:spcBef>
          <a:spcPct val="0"/>
        </a:spcBef>
        <a:spcAft>
          <a:spcPts val="600"/>
        </a:spcAft>
        <a:buChar char="•"/>
        <a:defRPr sz="2000">
          <a:solidFill>
            <a:schemeClr val="tx1"/>
          </a:solidFill>
          <a:latin typeface="Calibri"/>
          <a:ea typeface="ＭＳ Ｐゴシック" charset="-128"/>
        </a:defRPr>
      </a:lvl3pPr>
      <a:lvl4pPr marL="15811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4pPr>
      <a:lvl5pPr marL="20002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5pPr>
      <a:lvl6pPr marL="24574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6pPr>
      <a:lvl7pPr marL="29146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7pPr>
      <a:lvl8pPr marL="33718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8pPr>
      <a:lvl9pPr marL="3829050" indent="-171450" algn="l" rtl="0" eaLnBrk="1" fontAlgn="base" hangingPunct="1">
        <a:spcBef>
          <a:spcPct val="20000"/>
        </a:spcBef>
        <a:spcAft>
          <a:spcPct val="0"/>
        </a:spcAft>
        <a:buChar char="»"/>
        <a:defRPr sz="2000">
          <a:solidFill>
            <a:schemeClr val="tx1"/>
          </a:solidFill>
          <a:latin typeface="Times" charset="0"/>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4.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5.png"/><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5" Type="http://schemas.openxmlformats.org/officeDocument/2006/relationships/image" Target="../media/image28.jpeg"/><Relationship Id="rId1" Type="http://schemas.openxmlformats.org/officeDocument/2006/relationships/slideLayout" Target="../slideLayouts/slideLayout8.xml"/><Relationship Id="rId2" Type="http://schemas.openxmlformats.org/officeDocument/2006/relationships/image" Target="../media/image2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 Id="rId3"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1.emf"/></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1.xml"/><Relationship Id="rId2" Type="http://schemas.openxmlformats.org/officeDocument/2006/relationships/image" Target="../media/image3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gif"/><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3" Type="http://schemas.openxmlformats.org/officeDocument/2006/relationships/image" Target="../media/image37.gif"/><Relationship Id="rId4" Type="http://schemas.openxmlformats.org/officeDocument/2006/relationships/image" Target="../media/image38.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12.emf"/><Relationship Id="rId12" Type="http://schemas.openxmlformats.org/officeDocument/2006/relationships/image" Target="../media/image13.emf"/><Relationship Id="rId1" Type="http://schemas.openxmlformats.org/officeDocument/2006/relationships/slideLayout" Target="../slideLayouts/slideLayout3.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9" Type="http://schemas.openxmlformats.org/officeDocument/2006/relationships/image" Target="../media/image10.png"/><Relationship Id="rId10"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9.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1.bin"/><Relationship Id="rId5" Type="http://schemas.openxmlformats.org/officeDocument/2006/relationships/image" Target="../media/image40.wmf"/><Relationship Id="rId6" Type="http://schemas.openxmlformats.org/officeDocument/2006/relationships/oleObject" Target="../embeddings/oleObject2.bin"/><Relationship Id="rId7" Type="http://schemas.openxmlformats.org/officeDocument/2006/relationships/image" Target="../media/image41.wmf"/><Relationship Id="rId8" Type="http://schemas.openxmlformats.org/officeDocument/2006/relationships/oleObject" Target="../embeddings/oleObject3.bin"/><Relationship Id="rId9" Type="http://schemas.openxmlformats.org/officeDocument/2006/relationships/image" Target="../media/image4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4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360.png"/><Relationship Id="rId5" Type="http://schemas.openxmlformats.org/officeDocument/2006/relationships/image" Target="../media/image37.png"/><Relationship Id="rId6" Type="http://schemas.openxmlformats.org/officeDocument/2006/relationships/image" Target="../media/image380.png"/><Relationship Id="rId7" Type="http://schemas.openxmlformats.org/officeDocument/2006/relationships/image" Target="../media/image39.png"/><Relationship Id="rId8" Type="http://schemas.openxmlformats.org/officeDocument/2006/relationships/oleObject" Target="../embeddings/oleObject4.bin"/><Relationship Id="rId9" Type="http://schemas.openxmlformats.org/officeDocument/2006/relationships/image" Target="../media/image45.w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360.png"/><Relationship Id="rId5" Type="http://schemas.openxmlformats.org/officeDocument/2006/relationships/image" Target="../media/image410.png"/><Relationship Id="rId6" Type="http://schemas.openxmlformats.org/officeDocument/2006/relationships/image" Target="../media/image380.png"/><Relationship Id="rId7" Type="http://schemas.openxmlformats.org/officeDocument/2006/relationships/image" Target="../media/image420.png"/><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46.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440.png"/></Relationships>
</file>

<file path=ppt/slides/_rels/slide42.xml.rels><?xml version="1.0" encoding="UTF-8" standalone="yes"?>
<Relationships xmlns="http://schemas.openxmlformats.org/package/2006/relationships"><Relationship Id="rId3" Type="http://schemas.openxmlformats.org/officeDocument/2006/relationships/image" Target="../media/image48.gif"/><Relationship Id="rId4" Type="http://schemas.openxmlformats.org/officeDocument/2006/relationships/image" Target="../media/image49.gif"/><Relationship Id="rId5" Type="http://schemas.openxmlformats.org/officeDocument/2006/relationships/image" Target="../media/image48.png"/><Relationship Id="rId6" Type="http://schemas.openxmlformats.org/officeDocument/2006/relationships/image" Target="../media/image50.gif"/><Relationship Id="rId1" Type="http://schemas.openxmlformats.org/officeDocument/2006/relationships/slideLayout" Target="../slideLayouts/slideLayout1.xml"/><Relationship Id="rId2" Type="http://schemas.openxmlformats.org/officeDocument/2006/relationships/image" Target="../media/image47.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51.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2.png"/></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5" Type="http://schemas.openxmlformats.org/officeDocument/2006/relationships/image" Target="../media/image56.png"/><Relationship Id="rId6" Type="http://schemas.openxmlformats.org/officeDocument/2006/relationships/image" Target="../media/image57.png"/><Relationship Id="rId1" Type="http://schemas.openxmlformats.org/officeDocument/2006/relationships/slideLayout" Target="../slideLayouts/slideLayout3.xml"/><Relationship Id="rId2" Type="http://schemas.openxmlformats.org/officeDocument/2006/relationships/image" Target="../media/image53.png"/></Relationships>
</file>

<file path=ppt/slides/_rels/slide47.xml.rels><?xml version="1.0" encoding="UTF-8" standalone="yes"?>
<Relationships xmlns="http://schemas.openxmlformats.org/package/2006/relationships"><Relationship Id="rId3" Type="http://schemas.openxmlformats.org/officeDocument/2006/relationships/image" Target="../media/image58.gif"/><Relationship Id="rId4" Type="http://schemas.openxmlformats.org/officeDocument/2006/relationships/image" Target="../media/image59.gif"/><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60.e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5.xml.rels><?xml version="1.0" encoding="UTF-8" standalone="yes"?>
<Relationships xmlns="http://schemas.openxmlformats.org/package/2006/relationships"><Relationship Id="rId3" Type="http://schemas.openxmlformats.org/officeDocument/2006/relationships/image" Target="../media/image15.gif"/><Relationship Id="rId4" Type="http://schemas.openxmlformats.org/officeDocument/2006/relationships/image" Target="../media/image16.gi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4" Type="http://schemas.openxmlformats.org/officeDocument/2006/relationships/image" Target="../media/image18.gif"/><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4" Type="http://schemas.openxmlformats.org/officeDocument/2006/relationships/image" Target="../media/image21.emf"/><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6"/>
          <p:cNvSpPr txBox="1">
            <a:spLocks noChangeArrowheads="1"/>
          </p:cNvSpPr>
          <p:nvPr/>
        </p:nvSpPr>
        <p:spPr bwMode="auto">
          <a:xfrm>
            <a:off x="646210" y="1628775"/>
            <a:ext cx="786625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pPr>
              <a:lnSpc>
                <a:spcPct val="150000"/>
              </a:lnSpc>
            </a:pPr>
            <a:r>
              <a:rPr lang="en-GB" b="0" i="1" dirty="0" smtClean="0">
                <a:solidFill>
                  <a:schemeClr val="accent2">
                    <a:lumMod val="75000"/>
                  </a:schemeClr>
                </a:solidFill>
              </a:rPr>
              <a:t>S2S model initialization and ensemble generation</a:t>
            </a:r>
            <a:endParaRPr lang="en-GB" b="0" i="1" dirty="0">
              <a:solidFill>
                <a:schemeClr val="accent2">
                  <a:lumMod val="75000"/>
                </a:schemeClr>
              </a:solidFill>
            </a:endParaRPr>
          </a:p>
        </p:txBody>
      </p:sp>
      <p:sp>
        <p:nvSpPr>
          <p:cNvPr id="2051" name="Text Box 7"/>
          <p:cNvSpPr txBox="1">
            <a:spLocks noChangeArrowheads="1"/>
          </p:cNvSpPr>
          <p:nvPr/>
        </p:nvSpPr>
        <p:spPr bwMode="auto">
          <a:xfrm>
            <a:off x="783982" y="4767264"/>
            <a:ext cx="790868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pPr algn="r" eaLnBrk="1" hangingPunct="1"/>
            <a:r>
              <a:rPr lang="en-GB" b="0">
                <a:solidFill>
                  <a:schemeClr val="accent1"/>
                </a:solidFill>
                <a:latin typeface="AvantGarde Md BT" pitchFamily="34" charset="0"/>
              </a:rPr>
              <a:t>                                                 </a:t>
            </a:r>
            <a:r>
              <a:rPr lang="en-GB" b="0"/>
              <a:t>Fr</a:t>
            </a:r>
            <a:r>
              <a:rPr lang="en-US" b="0"/>
              <a:t>é</a:t>
            </a:r>
            <a:r>
              <a:rPr lang="en-GB" b="0"/>
              <a:t>d</a:t>
            </a:r>
            <a:r>
              <a:rPr lang="en-US" b="0"/>
              <a:t>é</a:t>
            </a:r>
            <a:r>
              <a:rPr lang="en-GB" b="0"/>
              <a:t>ric Vitart</a:t>
            </a:r>
          </a:p>
          <a:p>
            <a:pPr algn="r" eaLnBrk="1" hangingPunct="1"/>
            <a:r>
              <a:rPr lang="en-GB" b="0"/>
              <a:t>   </a:t>
            </a:r>
            <a:r>
              <a:rPr lang="en-GB" sz="1800" b="0"/>
              <a:t> European Centre for Medium-Range Weather Forecasts</a:t>
            </a:r>
            <a:endParaRPr lang="en-GB" b="0"/>
          </a:p>
        </p:txBody>
      </p:sp>
    </p:spTree>
    <p:extLst>
      <p:ext uri="{BB962C8B-B14F-4D97-AF65-F5344CB8AC3E}">
        <p14:creationId xmlns:p14="http://schemas.microsoft.com/office/powerpoint/2010/main" val="57474638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17635" y="1239715"/>
            <a:ext cx="8320454" cy="2978603"/>
            <a:chOff x="2578" y="972"/>
            <a:chExt cx="3035" cy="1276"/>
          </a:xfrm>
        </p:grpSpPr>
        <p:sp>
          <p:nvSpPr>
            <p:cNvPr id="22533" name="Rectangle 3"/>
            <p:cNvSpPr>
              <a:spLocks noChangeArrowheads="1"/>
            </p:cNvSpPr>
            <p:nvPr/>
          </p:nvSpPr>
          <p:spPr bwMode="auto">
            <a:xfrm>
              <a:off x="2578" y="972"/>
              <a:ext cx="3035" cy="1276"/>
            </a:xfrm>
            <a:prstGeom prst="rect">
              <a:avLst/>
            </a:prstGeom>
            <a:solidFill>
              <a:schemeClr val="bg1"/>
            </a:solidFill>
            <a:ln w="9525">
              <a:solidFill>
                <a:schemeClr val="tx1"/>
              </a:solidFill>
              <a:miter lim="800000"/>
              <a:headEnd/>
              <a:tailEnd/>
            </a:ln>
          </p:spPr>
          <p:txBody>
            <a:bodyPr wrap="none" anchor="ctr"/>
            <a:lstStyle/>
            <a:p>
              <a:endParaRPr lang="en-US" sz="2215" dirty="0"/>
            </a:p>
          </p:txBody>
        </p:sp>
        <p:pic>
          <p:nvPicPr>
            <p:cNvPr id="22534" name="Picture 4"/>
            <p:cNvPicPr>
              <a:picLocks noChangeAspect="1" noChangeArrowheads="1"/>
            </p:cNvPicPr>
            <p:nvPr/>
          </p:nvPicPr>
          <p:blipFill>
            <a:blip r:embed="rId3" cstate="print"/>
            <a:srcRect/>
            <a:stretch>
              <a:fillRect/>
            </a:stretch>
          </p:blipFill>
          <p:spPr bwMode="auto">
            <a:xfrm>
              <a:off x="2625" y="1011"/>
              <a:ext cx="2918" cy="1114"/>
            </a:xfrm>
            <a:prstGeom prst="rect">
              <a:avLst/>
            </a:prstGeom>
            <a:noFill/>
            <a:ln w="9525">
              <a:noFill/>
              <a:miter lim="800000"/>
              <a:headEnd/>
              <a:tailEnd/>
            </a:ln>
          </p:spPr>
        </p:pic>
      </p:grpSp>
      <p:sp>
        <p:nvSpPr>
          <p:cNvPr id="22531" name="Rectangle 5"/>
          <p:cNvSpPr>
            <a:spLocks noChangeArrowheads="1"/>
          </p:cNvSpPr>
          <p:nvPr/>
        </p:nvSpPr>
        <p:spPr bwMode="auto">
          <a:xfrm>
            <a:off x="958362" y="4550664"/>
            <a:ext cx="7518889" cy="1495513"/>
          </a:xfrm>
          <a:prstGeom prst="rect">
            <a:avLst/>
          </a:prstGeom>
          <a:solidFill>
            <a:srgbClr val="CCECFF"/>
          </a:solidFill>
          <a:ln w="19050">
            <a:solidFill>
              <a:schemeClr val="accent1"/>
            </a:solidFill>
            <a:miter lim="800000"/>
            <a:headEnd/>
            <a:tailEnd/>
          </a:ln>
        </p:spPr>
        <p:txBody>
          <a:bodyPr/>
          <a:lstStyle/>
          <a:p>
            <a:pPr marL="347305" indent="-347305" algn="l">
              <a:buClr>
                <a:schemeClr val="tx1"/>
              </a:buClr>
              <a:buFontTx/>
              <a:buChar char="•"/>
            </a:pPr>
            <a:r>
              <a:rPr lang="en-GB" sz="1846" dirty="0">
                <a:latin typeface="Calibri" panose="020F0502020204030204" pitchFamily="34" charset="0"/>
              </a:rPr>
              <a:t>Observations are used to correct errors in the short forecast from the previous analysis time</a:t>
            </a:r>
          </a:p>
          <a:p>
            <a:pPr marL="347305" indent="-347305" algn="l">
              <a:buClr>
                <a:schemeClr val="tx1"/>
              </a:buClr>
              <a:buFontTx/>
              <a:buChar char="•"/>
            </a:pPr>
            <a:r>
              <a:rPr lang="en-GB" sz="1846" dirty="0">
                <a:latin typeface="Calibri" panose="020F0502020204030204" pitchFamily="34" charset="0"/>
              </a:rPr>
              <a:t>Every 12 hours ~ 15M observations are assimilated to correct the 100M variables that define the model’s virtual atmosphere</a:t>
            </a:r>
          </a:p>
          <a:p>
            <a:pPr marL="347305" indent="-347305" algn="l">
              <a:buClr>
                <a:schemeClr val="tx1"/>
              </a:buClr>
              <a:buFontTx/>
              <a:buChar char="•"/>
            </a:pPr>
            <a:r>
              <a:rPr lang="en-GB" sz="1846" dirty="0">
                <a:latin typeface="Calibri" panose="020F0502020204030204" pitchFamily="34" charset="0"/>
              </a:rPr>
              <a:t>The assimilation relies on the quality of the model</a:t>
            </a:r>
          </a:p>
        </p:txBody>
      </p:sp>
      <p:sp>
        <p:nvSpPr>
          <p:cNvPr id="22532" name="Rectangle 6"/>
          <p:cNvSpPr>
            <a:spLocks noChangeArrowheads="1"/>
          </p:cNvSpPr>
          <p:nvPr/>
        </p:nvSpPr>
        <p:spPr bwMode="auto">
          <a:xfrm>
            <a:off x="924495" y="320519"/>
            <a:ext cx="8376138" cy="562708"/>
          </a:xfrm>
          <a:prstGeom prst="rect">
            <a:avLst/>
          </a:prstGeom>
          <a:noFill/>
          <a:ln w="12700">
            <a:noFill/>
            <a:miter lim="800000"/>
            <a:headEnd/>
            <a:tailEnd/>
          </a:ln>
        </p:spPr>
        <p:txBody>
          <a:bodyPr anchor="ctr"/>
          <a:lstStyle/>
          <a:p>
            <a:pPr algn="l">
              <a:lnSpc>
                <a:spcPts val="2954"/>
              </a:lnSpc>
            </a:pPr>
            <a:r>
              <a:rPr lang="en-US" sz="2585" dirty="0" smtClean="0">
                <a:solidFill>
                  <a:schemeClr val="accent1">
                    <a:lumMod val="50000"/>
                  </a:schemeClr>
                </a:solidFill>
                <a:latin typeface="Calibri" panose="020F0502020204030204" pitchFamily="34" charset="0"/>
              </a:rPr>
              <a:t> </a:t>
            </a:r>
            <a:r>
              <a:rPr lang="en-US" sz="2585" dirty="0">
                <a:solidFill>
                  <a:schemeClr val="accent1">
                    <a:lumMod val="50000"/>
                  </a:schemeClr>
                </a:solidFill>
                <a:latin typeface="Calibri" panose="020F0502020204030204" pitchFamily="34" charset="0"/>
              </a:rPr>
              <a:t>Obs are assimilated to estimate the initial state</a:t>
            </a:r>
          </a:p>
        </p:txBody>
      </p:sp>
    </p:spTree>
    <p:extLst>
      <p:ext uri="{BB962C8B-B14F-4D97-AF65-F5344CB8AC3E}">
        <p14:creationId xmlns:p14="http://schemas.microsoft.com/office/powerpoint/2010/main" val="279359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psss"/>
          <p:cNvPicPr>
            <a:picLocks noChangeAspect="1" noChangeArrowheads="1"/>
          </p:cNvPicPr>
          <p:nvPr/>
        </p:nvPicPr>
        <p:blipFill>
          <a:blip r:embed="rId3" cstate="print"/>
          <a:srcRect t="9291"/>
          <a:stretch>
            <a:fillRect/>
          </a:stretch>
        </p:blipFill>
        <p:spPr bwMode="auto">
          <a:xfrm>
            <a:off x="1207012" y="2115345"/>
            <a:ext cx="6561259" cy="4055499"/>
          </a:xfrm>
          <a:prstGeom prst="rect">
            <a:avLst/>
          </a:prstGeom>
          <a:noFill/>
          <a:ln w="9525">
            <a:noFill/>
            <a:miter lim="800000"/>
            <a:headEnd/>
            <a:tailEnd/>
          </a:ln>
        </p:spPr>
      </p:pic>
      <p:sp>
        <p:nvSpPr>
          <p:cNvPr id="21507" name="Rectangle 2"/>
          <p:cNvSpPr>
            <a:spLocks noGrp="1" noChangeArrowheads="1"/>
          </p:cNvSpPr>
          <p:nvPr>
            <p:ph type="title"/>
          </p:nvPr>
        </p:nvSpPr>
        <p:spPr/>
        <p:txBody>
          <a:bodyPr/>
          <a:lstStyle/>
          <a:p>
            <a:r>
              <a:rPr lang="en-US" sz="2585" dirty="0" smtClean="0">
                <a:solidFill>
                  <a:schemeClr val="tx2"/>
                </a:solidFill>
                <a:latin typeface="Calibri" panose="020F0502020204030204" pitchFamily="34" charset="0"/>
              </a:rPr>
              <a:t>The </a:t>
            </a:r>
            <a:r>
              <a:rPr lang="en-US" sz="2585" dirty="0">
                <a:solidFill>
                  <a:schemeClr val="tx2"/>
                </a:solidFill>
                <a:latin typeface="Calibri" panose="020F0502020204030204" pitchFamily="34" charset="0"/>
              </a:rPr>
              <a:t>ECMWF 4D-Var data-assimilation system</a:t>
            </a:r>
          </a:p>
        </p:txBody>
      </p:sp>
      <p:sp>
        <p:nvSpPr>
          <p:cNvPr id="21508" name="Rectangle 3"/>
          <p:cNvSpPr>
            <a:spLocks noGrp="1" noChangeArrowheads="1"/>
          </p:cNvSpPr>
          <p:nvPr>
            <p:ph type="body" sz="half" idx="1"/>
          </p:nvPr>
        </p:nvSpPr>
        <p:spPr>
          <a:xfrm>
            <a:off x="168520" y="1185497"/>
            <a:ext cx="8806962" cy="1246470"/>
          </a:xfrm>
        </p:spPr>
        <p:txBody>
          <a:bodyPr/>
          <a:lstStyle/>
          <a:p>
            <a:pPr marL="0" indent="0">
              <a:buNone/>
            </a:pPr>
            <a:r>
              <a:rPr lang="en-US" sz="1846" dirty="0">
                <a:latin typeface="Calibri" panose="020F0502020204030204" pitchFamily="34" charset="0"/>
              </a:rPr>
              <a:t>The ECMWF 4-dimensional data-assimilation system determines a correction to the background initial condition (blue line) that would lead to a forecast trajectory (red line) that passes closer to the observations (red circles). </a:t>
            </a:r>
          </a:p>
        </p:txBody>
      </p:sp>
    </p:spTree>
    <p:extLst>
      <p:ext uri="{BB962C8B-B14F-4D97-AF65-F5344CB8AC3E}">
        <p14:creationId xmlns:p14="http://schemas.microsoft.com/office/powerpoint/2010/main" val="6336035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Rectangle 2"/>
          <p:cNvSpPr>
            <a:spLocks noGrp="1" noChangeArrowheads="1"/>
          </p:cNvSpPr>
          <p:nvPr>
            <p:ph type="title" idx="4294967295"/>
          </p:nvPr>
        </p:nvSpPr>
        <p:spPr/>
        <p:txBody>
          <a:bodyPr/>
          <a:lstStyle/>
          <a:p>
            <a:r>
              <a:rPr lang="en-GB" sz="2585"/>
              <a:t>The Assimilation corrects the ocean mean state</a:t>
            </a:r>
          </a:p>
        </p:txBody>
      </p:sp>
      <p:grpSp>
        <p:nvGrpSpPr>
          <p:cNvPr id="876547" name="Group 3"/>
          <p:cNvGrpSpPr>
            <a:grpSpLocks/>
          </p:cNvGrpSpPr>
          <p:nvPr/>
        </p:nvGrpSpPr>
        <p:grpSpPr bwMode="auto">
          <a:xfrm>
            <a:off x="451339" y="1169377"/>
            <a:ext cx="4186604" cy="2656743"/>
            <a:chOff x="2167" y="2115"/>
            <a:chExt cx="3221" cy="1859"/>
          </a:xfrm>
        </p:grpSpPr>
        <p:pic>
          <p:nvPicPr>
            <p:cNvPr id="876548" name="Picture 4" descr="S2_178"/>
            <p:cNvPicPr>
              <a:picLocks noChangeAspect="1" noChangeArrowheads="1"/>
            </p:cNvPicPr>
            <p:nvPr/>
          </p:nvPicPr>
          <p:blipFill>
            <a:blip r:embed="rId2" cstate="print"/>
            <a:srcRect l="22237" t="827" r="4991" b="4018"/>
            <a:stretch>
              <a:fillRect/>
            </a:stretch>
          </p:blipFill>
          <p:spPr bwMode="auto">
            <a:xfrm rot="5400000">
              <a:off x="2961" y="1547"/>
              <a:ext cx="1633" cy="3221"/>
            </a:xfrm>
            <a:prstGeom prst="rect">
              <a:avLst/>
            </a:prstGeom>
            <a:noFill/>
            <a:ln w="9525">
              <a:noFill/>
              <a:miter lim="800000"/>
              <a:headEnd/>
              <a:tailEnd/>
            </a:ln>
          </p:spPr>
        </p:pic>
        <p:sp>
          <p:nvSpPr>
            <p:cNvPr id="876549" name="Text Box 5"/>
            <p:cNvSpPr txBox="1">
              <a:spLocks noChangeArrowheads="1"/>
            </p:cNvSpPr>
            <p:nvPr/>
          </p:nvSpPr>
          <p:spPr bwMode="auto">
            <a:xfrm>
              <a:off x="2349" y="2115"/>
              <a:ext cx="3039" cy="204"/>
            </a:xfrm>
            <a:prstGeom prst="rect">
              <a:avLst/>
            </a:prstGeom>
            <a:solidFill>
              <a:schemeClr val="bg1"/>
            </a:solidFill>
            <a:ln w="50800">
              <a:noFill/>
              <a:miter lim="800000"/>
              <a:headEnd/>
              <a:tailEnd/>
            </a:ln>
          </p:spPr>
          <p:txBody>
            <a:bodyPr>
              <a:spAutoFit/>
            </a:bodyPr>
            <a:lstStyle/>
            <a:p>
              <a:pPr eaLnBrk="0" hangingPunct="0">
                <a:spcBef>
                  <a:spcPct val="50000"/>
                </a:spcBef>
              </a:pPr>
              <a:r>
                <a:rPr lang="en-GB" sz="1292"/>
                <a:t>Mean Assimation Temperature Increment </a:t>
              </a:r>
            </a:p>
          </p:txBody>
        </p:sp>
      </p:grpSp>
      <p:cxnSp>
        <p:nvCxnSpPr>
          <p:cNvPr id="876550" name="AutoShape 6"/>
          <p:cNvCxnSpPr>
            <a:cxnSpLocks noChangeShapeType="1"/>
          </p:cNvCxnSpPr>
          <p:nvPr/>
        </p:nvCxnSpPr>
        <p:spPr bwMode="auto">
          <a:xfrm>
            <a:off x="641838" y="5057043"/>
            <a:ext cx="0" cy="0"/>
          </a:xfrm>
          <a:prstGeom prst="straightConnector1">
            <a:avLst/>
          </a:prstGeom>
          <a:noFill/>
          <a:ln w="50800">
            <a:solidFill>
              <a:schemeClr val="tx1"/>
            </a:solidFill>
            <a:round/>
            <a:headEnd/>
            <a:tailEnd/>
          </a:ln>
        </p:spPr>
      </p:cxnSp>
      <p:grpSp>
        <p:nvGrpSpPr>
          <p:cNvPr id="692232" name="Group 8"/>
          <p:cNvGrpSpPr>
            <a:grpSpLocks/>
          </p:cNvGrpSpPr>
          <p:nvPr/>
        </p:nvGrpSpPr>
        <p:grpSpPr bwMode="auto">
          <a:xfrm>
            <a:off x="5237285" y="3562350"/>
            <a:ext cx="3323492" cy="1793631"/>
            <a:chOff x="3574" y="2251"/>
            <a:chExt cx="2268" cy="1224"/>
          </a:xfrm>
        </p:grpSpPr>
        <p:sp>
          <p:nvSpPr>
            <p:cNvPr id="876553" name="Line 9"/>
            <p:cNvSpPr>
              <a:spLocks noChangeShapeType="1"/>
            </p:cNvSpPr>
            <p:nvPr/>
          </p:nvSpPr>
          <p:spPr bwMode="auto">
            <a:xfrm flipV="1">
              <a:off x="3574" y="2931"/>
              <a:ext cx="2268" cy="45"/>
            </a:xfrm>
            <a:prstGeom prst="line">
              <a:avLst/>
            </a:prstGeom>
            <a:noFill/>
            <a:ln w="19050">
              <a:solidFill>
                <a:schemeClr val="hlink"/>
              </a:solidFill>
              <a:prstDash val="lgDash"/>
              <a:round/>
              <a:headEnd/>
              <a:tailEnd/>
            </a:ln>
          </p:spPr>
          <p:txBody>
            <a:bodyPr/>
            <a:lstStyle/>
            <a:p>
              <a:endParaRPr lang="en-US" sz="2215"/>
            </a:p>
          </p:txBody>
        </p:sp>
        <p:sp>
          <p:nvSpPr>
            <p:cNvPr id="876554" name="Line 10"/>
            <p:cNvSpPr>
              <a:spLocks noChangeShapeType="1"/>
            </p:cNvSpPr>
            <p:nvPr/>
          </p:nvSpPr>
          <p:spPr bwMode="auto">
            <a:xfrm flipV="1">
              <a:off x="3619" y="2251"/>
              <a:ext cx="2223" cy="1224"/>
            </a:xfrm>
            <a:prstGeom prst="line">
              <a:avLst/>
            </a:prstGeom>
            <a:noFill/>
            <a:ln w="50800">
              <a:solidFill>
                <a:schemeClr val="hlink"/>
              </a:solidFill>
              <a:round/>
              <a:headEnd/>
              <a:tailEnd/>
            </a:ln>
          </p:spPr>
          <p:txBody>
            <a:bodyPr/>
            <a:lstStyle/>
            <a:p>
              <a:endParaRPr lang="en-US" sz="2215"/>
            </a:p>
          </p:txBody>
        </p:sp>
      </p:grpSp>
      <p:grpSp>
        <p:nvGrpSpPr>
          <p:cNvPr id="876555" name="Group 11"/>
          <p:cNvGrpSpPr>
            <a:grpSpLocks/>
          </p:cNvGrpSpPr>
          <p:nvPr/>
        </p:nvGrpSpPr>
        <p:grpSpPr bwMode="auto">
          <a:xfrm>
            <a:off x="5237285" y="3894992"/>
            <a:ext cx="3323492" cy="996462"/>
            <a:chOff x="3574" y="2478"/>
            <a:chExt cx="2268" cy="680"/>
          </a:xfrm>
        </p:grpSpPr>
        <p:sp>
          <p:nvSpPr>
            <p:cNvPr id="876556" name="Line 12"/>
            <p:cNvSpPr>
              <a:spLocks noChangeShapeType="1"/>
            </p:cNvSpPr>
            <p:nvPr/>
          </p:nvSpPr>
          <p:spPr bwMode="auto">
            <a:xfrm flipV="1">
              <a:off x="3574" y="2478"/>
              <a:ext cx="2268" cy="680"/>
            </a:xfrm>
            <a:prstGeom prst="line">
              <a:avLst/>
            </a:prstGeom>
            <a:noFill/>
            <a:ln w="50800">
              <a:solidFill>
                <a:srgbClr val="00279F"/>
              </a:solidFill>
              <a:round/>
              <a:headEnd/>
              <a:tailEnd/>
            </a:ln>
          </p:spPr>
          <p:txBody>
            <a:bodyPr/>
            <a:lstStyle/>
            <a:p>
              <a:endParaRPr lang="en-US" sz="2215"/>
            </a:p>
          </p:txBody>
        </p:sp>
        <p:sp>
          <p:nvSpPr>
            <p:cNvPr id="876557" name="Line 13"/>
            <p:cNvSpPr>
              <a:spLocks noChangeShapeType="1"/>
            </p:cNvSpPr>
            <p:nvPr/>
          </p:nvSpPr>
          <p:spPr bwMode="auto">
            <a:xfrm flipV="1">
              <a:off x="3574" y="2795"/>
              <a:ext cx="2268" cy="45"/>
            </a:xfrm>
            <a:prstGeom prst="line">
              <a:avLst/>
            </a:prstGeom>
            <a:noFill/>
            <a:ln w="19050">
              <a:solidFill>
                <a:srgbClr val="00279F"/>
              </a:solidFill>
              <a:prstDash val="lgDash"/>
              <a:round/>
              <a:headEnd/>
              <a:tailEnd/>
            </a:ln>
          </p:spPr>
          <p:txBody>
            <a:bodyPr/>
            <a:lstStyle/>
            <a:p>
              <a:endParaRPr lang="en-US" sz="2215"/>
            </a:p>
          </p:txBody>
        </p:sp>
      </p:grpSp>
      <p:sp>
        <p:nvSpPr>
          <p:cNvPr id="876558" name="Text Box 14"/>
          <p:cNvSpPr txBox="1">
            <a:spLocks noChangeArrowheads="1"/>
          </p:cNvSpPr>
          <p:nvPr/>
        </p:nvSpPr>
        <p:spPr bwMode="auto">
          <a:xfrm>
            <a:off x="6367097" y="5355982"/>
            <a:ext cx="3008915" cy="944489"/>
          </a:xfrm>
          <a:prstGeom prst="rect">
            <a:avLst/>
          </a:prstGeom>
          <a:noFill/>
          <a:ln w="50800">
            <a:noFill/>
            <a:miter lim="800000"/>
            <a:headEnd/>
            <a:tailEnd/>
          </a:ln>
        </p:spPr>
        <p:txBody>
          <a:bodyPr wrap="square">
            <a:spAutoFit/>
          </a:bodyPr>
          <a:lstStyle/>
          <a:p>
            <a:pPr eaLnBrk="0" hangingPunct="0">
              <a:spcBef>
                <a:spcPct val="50000"/>
              </a:spcBef>
            </a:pPr>
            <a:r>
              <a:rPr lang="en-GB" sz="2215" dirty="0">
                <a:solidFill>
                  <a:srgbClr val="00279F"/>
                </a:solidFill>
              </a:rPr>
              <a:t>Free model</a:t>
            </a:r>
          </a:p>
          <a:p>
            <a:pPr eaLnBrk="0" hangingPunct="0">
              <a:spcBef>
                <a:spcPct val="50000"/>
              </a:spcBef>
            </a:pPr>
            <a:r>
              <a:rPr lang="en-GB" sz="2215" dirty="0">
                <a:solidFill>
                  <a:schemeClr val="hlink"/>
                </a:solidFill>
              </a:rPr>
              <a:t>Data Assimilation</a:t>
            </a:r>
            <a:endParaRPr lang="en-US" sz="2215" dirty="0">
              <a:solidFill>
                <a:schemeClr val="hlink"/>
              </a:solidFill>
            </a:endParaRPr>
          </a:p>
        </p:txBody>
      </p:sp>
      <p:grpSp>
        <p:nvGrpSpPr>
          <p:cNvPr id="876559" name="Group 15"/>
          <p:cNvGrpSpPr>
            <a:grpSpLocks/>
          </p:cNvGrpSpPr>
          <p:nvPr/>
        </p:nvGrpSpPr>
        <p:grpSpPr bwMode="auto">
          <a:xfrm>
            <a:off x="4695092" y="2963008"/>
            <a:ext cx="4147038" cy="3124200"/>
            <a:chOff x="3204" y="1842"/>
            <a:chExt cx="2830" cy="2132"/>
          </a:xfrm>
        </p:grpSpPr>
        <p:sp>
          <p:nvSpPr>
            <p:cNvPr id="876560" name="Line 16"/>
            <p:cNvSpPr>
              <a:spLocks noChangeShapeType="1"/>
            </p:cNvSpPr>
            <p:nvPr/>
          </p:nvSpPr>
          <p:spPr bwMode="auto">
            <a:xfrm>
              <a:off x="3574" y="2160"/>
              <a:ext cx="2358" cy="0"/>
            </a:xfrm>
            <a:prstGeom prst="line">
              <a:avLst/>
            </a:prstGeom>
            <a:noFill/>
            <a:ln w="50800">
              <a:solidFill>
                <a:schemeClr val="tx1"/>
              </a:solidFill>
              <a:round/>
              <a:headEnd/>
              <a:tailEnd type="triangle" w="med" len="med"/>
            </a:ln>
          </p:spPr>
          <p:txBody>
            <a:bodyPr/>
            <a:lstStyle/>
            <a:p>
              <a:endParaRPr lang="en-US" sz="2215"/>
            </a:p>
          </p:txBody>
        </p:sp>
        <p:sp>
          <p:nvSpPr>
            <p:cNvPr id="876561" name="Line 17"/>
            <p:cNvSpPr>
              <a:spLocks noChangeShapeType="1"/>
            </p:cNvSpPr>
            <p:nvPr/>
          </p:nvSpPr>
          <p:spPr bwMode="auto">
            <a:xfrm>
              <a:off x="3574" y="2160"/>
              <a:ext cx="0" cy="1814"/>
            </a:xfrm>
            <a:prstGeom prst="line">
              <a:avLst/>
            </a:prstGeom>
            <a:noFill/>
            <a:ln w="50800">
              <a:solidFill>
                <a:schemeClr val="tx1"/>
              </a:solidFill>
              <a:round/>
              <a:headEnd/>
              <a:tailEnd type="triangle" w="med" len="med"/>
            </a:ln>
          </p:spPr>
          <p:txBody>
            <a:bodyPr/>
            <a:lstStyle/>
            <a:p>
              <a:endParaRPr lang="en-US" sz="2215"/>
            </a:p>
          </p:txBody>
        </p:sp>
        <p:sp>
          <p:nvSpPr>
            <p:cNvPr id="876562" name="Text Box 18"/>
            <p:cNvSpPr txBox="1">
              <a:spLocks noChangeArrowheads="1"/>
            </p:cNvSpPr>
            <p:nvPr/>
          </p:nvSpPr>
          <p:spPr bwMode="auto">
            <a:xfrm>
              <a:off x="3204" y="2840"/>
              <a:ext cx="223" cy="296"/>
            </a:xfrm>
            <a:prstGeom prst="rect">
              <a:avLst/>
            </a:prstGeom>
            <a:noFill/>
            <a:ln w="50800">
              <a:noFill/>
              <a:miter lim="800000"/>
              <a:headEnd/>
              <a:tailEnd/>
            </a:ln>
          </p:spPr>
          <p:txBody>
            <a:bodyPr wrap="none">
              <a:spAutoFit/>
            </a:bodyPr>
            <a:lstStyle/>
            <a:p>
              <a:pPr eaLnBrk="0" hangingPunct="0">
                <a:spcBef>
                  <a:spcPct val="50000"/>
                </a:spcBef>
              </a:pPr>
              <a:r>
                <a:rPr lang="en-GB" sz="2215" dirty="0">
                  <a:solidFill>
                    <a:schemeClr val="tx1"/>
                  </a:solidFill>
                </a:rPr>
                <a:t>z</a:t>
              </a:r>
              <a:endParaRPr lang="en-US" sz="2215" dirty="0">
                <a:solidFill>
                  <a:schemeClr val="tx1"/>
                </a:solidFill>
              </a:endParaRPr>
            </a:p>
          </p:txBody>
        </p:sp>
        <p:sp>
          <p:nvSpPr>
            <p:cNvPr id="876563" name="Text Box 19"/>
            <p:cNvSpPr txBox="1">
              <a:spLocks noChangeArrowheads="1"/>
            </p:cNvSpPr>
            <p:nvPr/>
          </p:nvSpPr>
          <p:spPr bwMode="auto">
            <a:xfrm>
              <a:off x="5682" y="1842"/>
              <a:ext cx="352" cy="296"/>
            </a:xfrm>
            <a:prstGeom prst="rect">
              <a:avLst/>
            </a:prstGeom>
            <a:noFill/>
            <a:ln w="50800">
              <a:noFill/>
              <a:miter lim="800000"/>
              <a:headEnd/>
              <a:tailEnd/>
            </a:ln>
          </p:spPr>
          <p:txBody>
            <a:bodyPr wrap="none">
              <a:spAutoFit/>
            </a:bodyPr>
            <a:lstStyle/>
            <a:p>
              <a:pPr eaLnBrk="0" hangingPunct="0">
                <a:spcBef>
                  <a:spcPct val="50000"/>
                </a:spcBef>
              </a:pPr>
              <a:r>
                <a:rPr lang="en-GB" sz="2215"/>
                <a:t>(x)</a:t>
              </a:r>
              <a:endParaRPr lang="en-US" sz="2215"/>
            </a:p>
          </p:txBody>
        </p:sp>
        <p:sp>
          <p:nvSpPr>
            <p:cNvPr id="876564" name="Text Box 20"/>
            <p:cNvSpPr txBox="1">
              <a:spLocks noChangeArrowheads="1"/>
            </p:cNvSpPr>
            <p:nvPr/>
          </p:nvSpPr>
          <p:spPr bwMode="auto">
            <a:xfrm>
              <a:off x="3664" y="1842"/>
              <a:ext cx="1905" cy="296"/>
            </a:xfrm>
            <a:prstGeom prst="rect">
              <a:avLst/>
            </a:prstGeom>
            <a:noFill/>
            <a:ln w="50800">
              <a:noFill/>
              <a:miter lim="800000"/>
              <a:headEnd/>
              <a:tailEnd/>
            </a:ln>
          </p:spPr>
          <p:txBody>
            <a:bodyPr>
              <a:spAutoFit/>
            </a:bodyPr>
            <a:lstStyle/>
            <a:p>
              <a:pPr algn="ctr" eaLnBrk="0" hangingPunct="0">
                <a:spcBef>
                  <a:spcPct val="50000"/>
                </a:spcBef>
              </a:pPr>
              <a:r>
                <a:rPr lang="en-GB" sz="2215" dirty="0">
                  <a:solidFill>
                    <a:schemeClr val="tx1"/>
                  </a:solidFill>
                </a:rPr>
                <a:t>Equatorial Pacific</a:t>
              </a:r>
              <a:endParaRPr lang="en-US" sz="2215" dirty="0">
                <a:solidFill>
                  <a:schemeClr val="tx1"/>
                </a:solidFill>
              </a:endParaRPr>
            </a:p>
          </p:txBody>
        </p:sp>
      </p:grpSp>
      <p:sp>
        <p:nvSpPr>
          <p:cNvPr id="876565" name="Text Box 21"/>
          <p:cNvSpPr txBox="1">
            <a:spLocks noChangeArrowheads="1"/>
          </p:cNvSpPr>
          <p:nvPr/>
        </p:nvSpPr>
        <p:spPr bwMode="auto">
          <a:xfrm>
            <a:off x="184639" y="4492870"/>
            <a:ext cx="4519246" cy="1114921"/>
          </a:xfrm>
          <a:prstGeom prst="rect">
            <a:avLst/>
          </a:prstGeom>
          <a:noFill/>
          <a:ln w="50800">
            <a:noFill/>
            <a:miter lim="800000"/>
            <a:headEnd/>
            <a:tailEnd/>
          </a:ln>
        </p:spPr>
        <p:txBody>
          <a:bodyPr>
            <a:spAutoFit/>
          </a:bodyPr>
          <a:lstStyle/>
          <a:p>
            <a:pPr eaLnBrk="0" hangingPunct="0">
              <a:spcBef>
                <a:spcPct val="50000"/>
              </a:spcBef>
            </a:pPr>
            <a:r>
              <a:rPr lang="en-GB" sz="2215" dirty="0">
                <a:solidFill>
                  <a:schemeClr val="tx1"/>
                </a:solidFill>
              </a:rPr>
              <a:t>Data assimilation corrects the slope and mean depth of the equatorial thermocline</a:t>
            </a:r>
            <a:endParaRPr lang="en-US" sz="2215" dirty="0">
              <a:solidFill>
                <a:schemeClr val="tx1"/>
              </a:solidFill>
            </a:endParaRPr>
          </a:p>
        </p:txBody>
      </p:sp>
    </p:spTree>
    <p:extLst>
      <p:ext uri="{BB962C8B-B14F-4D97-AF65-F5344CB8AC3E}">
        <p14:creationId xmlns:p14="http://schemas.microsoft.com/office/powerpoint/2010/main" val="3647633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92232"/>
                                        </p:tgtEl>
                                        <p:attrNameLst>
                                          <p:attrName>style.visibility</p:attrName>
                                        </p:attrNameLst>
                                      </p:cBhvr>
                                      <p:to>
                                        <p:strVal val="visible"/>
                                      </p:to>
                                    </p:set>
                                    <p:anim calcmode="lin" valueType="num">
                                      <p:cBhvr additive="base">
                                        <p:cTn id="7" dur="500" fill="hold"/>
                                        <p:tgtEl>
                                          <p:spTgt spid="692232"/>
                                        </p:tgtEl>
                                        <p:attrNameLst>
                                          <p:attrName>ppt_x</p:attrName>
                                        </p:attrNameLst>
                                      </p:cBhvr>
                                      <p:tavLst>
                                        <p:tav tm="0">
                                          <p:val>
                                            <p:strVal val="1+#ppt_w/2"/>
                                          </p:val>
                                        </p:tav>
                                        <p:tav tm="100000">
                                          <p:val>
                                            <p:strVal val="#ppt_x"/>
                                          </p:val>
                                        </p:tav>
                                      </p:tavLst>
                                    </p:anim>
                                    <p:anim calcmode="lin" valueType="num">
                                      <p:cBhvr additive="base">
                                        <p:cTn id="8" dur="500" fill="hold"/>
                                        <p:tgtEl>
                                          <p:spTgt spid="69223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4164" y="-518618"/>
            <a:ext cx="7772400" cy="1470025"/>
          </a:xfrm>
        </p:spPr>
        <p:txBody>
          <a:bodyPr/>
          <a:lstStyle/>
          <a:p>
            <a:r>
              <a:rPr lang="en-GB" dirty="0" smtClean="0"/>
              <a:t>Initialization shock</a:t>
            </a:r>
            <a:endParaRPr lang="en-GB" dirty="0"/>
          </a:p>
        </p:txBody>
      </p:sp>
      <p:sp>
        <p:nvSpPr>
          <p:cNvPr id="3" name="Subtitle 2"/>
          <p:cNvSpPr>
            <a:spLocks noGrp="1"/>
          </p:cNvSpPr>
          <p:nvPr>
            <p:ph type="subTitle" idx="1"/>
          </p:nvPr>
        </p:nvSpPr>
        <p:spPr>
          <a:xfrm>
            <a:off x="341194" y="3872854"/>
            <a:ext cx="8584442" cy="1752600"/>
          </a:xfrm>
        </p:spPr>
        <p:txBody>
          <a:bodyPr/>
          <a:lstStyle/>
          <a:p>
            <a:r>
              <a:rPr lang="en-GB" dirty="0" smtClean="0"/>
              <a:t>Possible solutions:</a:t>
            </a:r>
          </a:p>
          <a:p>
            <a:pPr algn="just"/>
            <a:r>
              <a:rPr lang="en-GB" dirty="0" smtClean="0"/>
              <a:t>- </a:t>
            </a:r>
            <a:r>
              <a:rPr lang="en-GB" sz="2000" dirty="0" smtClean="0"/>
              <a:t>Nudging technique: run the model over the past weeks/months with dynamical parameters relaxed towards analysis/re-analysis. This will ensure initial conditions to be more consistent with model physics</a:t>
            </a:r>
          </a:p>
          <a:p>
            <a:pPr algn="just"/>
            <a:r>
              <a:rPr lang="en-GB" sz="2000" dirty="0" smtClean="0"/>
              <a:t>- Coupled data assimilation: This </a:t>
            </a:r>
            <a:r>
              <a:rPr lang="en-GB" sz="2000" dirty="0"/>
              <a:t>strategy can reduce the initialization shock, since the atmosphere and ocean models will be in closer balance at the start of the integrations</a:t>
            </a:r>
          </a:p>
        </p:txBody>
      </p:sp>
      <p:sp>
        <p:nvSpPr>
          <p:cNvPr id="4" name="TextBox 3"/>
          <p:cNvSpPr txBox="1"/>
          <p:nvPr/>
        </p:nvSpPr>
        <p:spPr>
          <a:xfrm>
            <a:off x="0" y="431244"/>
            <a:ext cx="9116704" cy="3662541"/>
          </a:xfrm>
          <a:prstGeom prst="rect">
            <a:avLst/>
          </a:prstGeom>
          <a:noFill/>
        </p:spPr>
        <p:txBody>
          <a:bodyPr wrap="square" rtlCol="0">
            <a:spAutoFit/>
          </a:bodyPr>
          <a:lstStyle/>
          <a:p>
            <a:r>
              <a:rPr lang="en-GB" b="0" dirty="0" smtClean="0"/>
              <a:t>Initialization shock: accelerated development of model errors at the beginning of the forecasts which can be due to:</a:t>
            </a:r>
            <a:endParaRPr lang="en-GB" b="0" dirty="0"/>
          </a:p>
          <a:p>
            <a:pPr marL="342900" indent="-342900">
              <a:buFontTx/>
              <a:buChar char="-"/>
            </a:pPr>
            <a:r>
              <a:rPr lang="en-GB" sz="2000" b="0" dirty="0" smtClean="0"/>
              <a:t>Inconsistency between model atmospheric initial conditions and model physics. Use of same model for data assimilation and model integrations reduces this problem, but often sub-seasonal and seasonal  re-forecasts  are initialized from the reanalysis from a different operational centre (e.g. ERA). </a:t>
            </a:r>
          </a:p>
          <a:p>
            <a:pPr marL="342900" indent="-342900">
              <a:buFontTx/>
              <a:buChar char="-"/>
            </a:pPr>
            <a:endParaRPr lang="en-GB" sz="2000" b="0" dirty="0" smtClean="0"/>
          </a:p>
          <a:p>
            <a:pPr marL="342900" indent="-342900">
              <a:buFontTx/>
              <a:buChar char="-"/>
            </a:pPr>
            <a:r>
              <a:rPr lang="en-GB" sz="2000" b="0" dirty="0" smtClean="0"/>
              <a:t>Usually atmosphere and ocean are initialized separately and may not be in close balance at the start of the model integrations</a:t>
            </a:r>
          </a:p>
          <a:p>
            <a:endParaRPr lang="en-GB" b="0" dirty="0"/>
          </a:p>
        </p:txBody>
      </p:sp>
    </p:spTree>
    <p:extLst>
      <p:ext uri="{BB962C8B-B14F-4D97-AF65-F5344CB8AC3E}">
        <p14:creationId xmlns:p14="http://schemas.microsoft.com/office/powerpoint/2010/main" val="32324031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1534979" y="26536"/>
            <a:ext cx="8375497" cy="761680"/>
          </a:xfrm>
        </p:spPr>
        <p:txBody>
          <a:bodyPr/>
          <a:lstStyle/>
          <a:p>
            <a:pPr algn="ctr"/>
            <a:r>
              <a:rPr lang="en-GB" sz="2215" dirty="0">
                <a:solidFill>
                  <a:schemeClr val="accent6">
                    <a:lumMod val="50000"/>
                  </a:schemeClr>
                </a:solidFill>
              </a:rPr>
              <a:t>What about Full Coupled Initialization? </a:t>
            </a:r>
            <a:endParaRPr lang="en-US" sz="2215" dirty="0">
              <a:solidFill>
                <a:schemeClr val="accent6">
                  <a:lumMod val="50000"/>
                </a:schemeClr>
              </a:solidFill>
            </a:endParaRPr>
          </a:p>
        </p:txBody>
      </p:sp>
      <p:sp>
        <p:nvSpPr>
          <p:cNvPr id="974851" name="Rectangle 3"/>
          <p:cNvSpPr>
            <a:spLocks noGrp="1" noChangeArrowheads="1"/>
          </p:cNvSpPr>
          <p:nvPr>
            <p:ph type="body" idx="1"/>
          </p:nvPr>
        </p:nvSpPr>
        <p:spPr>
          <a:xfrm>
            <a:off x="245660" y="955343"/>
            <a:ext cx="8052179" cy="4549310"/>
          </a:xfrm>
        </p:spPr>
        <p:txBody>
          <a:bodyPr/>
          <a:lstStyle/>
          <a:p>
            <a:r>
              <a:rPr lang="en-GB" sz="1662" dirty="0"/>
              <a:t>Advantages:</a:t>
            </a:r>
          </a:p>
          <a:p>
            <a:pPr lvl="1"/>
            <a:r>
              <a:rPr lang="en-GB" sz="1292" dirty="0"/>
              <a:t>Hopefully more balanced ocean-atmosphere </a:t>
            </a:r>
            <a:r>
              <a:rPr lang="en-GB" sz="1292" dirty="0" err="1"/>
              <a:t>i.c</a:t>
            </a:r>
            <a:r>
              <a:rPr lang="en-GB" sz="1292" dirty="0"/>
              <a:t>  and perturbations. Important for tropical convection </a:t>
            </a:r>
          </a:p>
          <a:p>
            <a:pPr lvl="1"/>
            <a:r>
              <a:rPr lang="en-GB" sz="1292" dirty="0"/>
              <a:t>Framework to treat model error during initialization and fc </a:t>
            </a:r>
            <a:endParaRPr lang="en-GB" sz="1108" dirty="0"/>
          </a:p>
          <a:p>
            <a:pPr lvl="1"/>
            <a:r>
              <a:rPr lang="en-GB" sz="1292" dirty="0"/>
              <a:t>Consistency across time scales (seamlessness):  </a:t>
            </a:r>
          </a:p>
          <a:p>
            <a:pPr marL="910027" lvl="2" indent="0">
              <a:buNone/>
            </a:pPr>
            <a:r>
              <a:rPr lang="en-GB" sz="1108" dirty="0"/>
              <a:t>currently, weather forecasts up to 10 days use “extreme flux correction”, since SST is prescribed. For longer lead times a free coupled model is used. More gradual transition? </a:t>
            </a:r>
            <a:endParaRPr lang="en-GB" sz="1662" dirty="0">
              <a:solidFill>
                <a:schemeClr val="accent1">
                  <a:lumMod val="50000"/>
                </a:schemeClr>
              </a:solidFill>
            </a:endParaRPr>
          </a:p>
          <a:p>
            <a:r>
              <a:rPr lang="en-GB" sz="1662" dirty="0">
                <a:solidFill>
                  <a:schemeClr val="accent1">
                    <a:lumMod val="50000"/>
                  </a:schemeClr>
                </a:solidFill>
              </a:rPr>
              <a:t>Current Approaches</a:t>
            </a:r>
          </a:p>
          <a:p>
            <a:pPr lvl="1">
              <a:buNone/>
            </a:pPr>
            <a:r>
              <a:rPr lang="en-GB" sz="1292" b="1" dirty="0">
                <a:solidFill>
                  <a:schemeClr val="accent1">
                    <a:lumMod val="50000"/>
                  </a:schemeClr>
                </a:solidFill>
              </a:rPr>
              <a:t>Weakly Coupled Data assimilation: </a:t>
            </a:r>
            <a:r>
              <a:rPr lang="en-GB" sz="1292" dirty="0">
                <a:solidFill>
                  <a:schemeClr val="accent1">
                    <a:lumMod val="50000"/>
                  </a:schemeClr>
                </a:solidFill>
              </a:rPr>
              <a:t>FG with coupled model, separate DA of ocean and atmos. </a:t>
            </a:r>
          </a:p>
          <a:p>
            <a:pPr lvl="1">
              <a:buNone/>
            </a:pPr>
            <a:r>
              <a:rPr lang="en-GB" sz="1292" dirty="0">
                <a:solidFill>
                  <a:schemeClr val="accent1">
                    <a:lumMod val="50000"/>
                  </a:schemeClr>
                </a:solidFill>
              </a:rPr>
              <a:t>Example is NCEP with CFSR, and ECMWF-ESA CERA </a:t>
            </a:r>
            <a:r>
              <a:rPr lang="en-GB" sz="1292" dirty="0" smtClean="0">
                <a:solidFill>
                  <a:schemeClr val="accent1">
                    <a:lumMod val="50000"/>
                  </a:schemeClr>
                </a:solidFill>
              </a:rPr>
              <a:t>project</a:t>
            </a:r>
            <a:endParaRPr lang="en-GB" sz="1292" b="1" dirty="0">
              <a:solidFill>
                <a:schemeClr val="accent1">
                  <a:lumMod val="50000"/>
                </a:schemeClr>
              </a:solidFill>
            </a:endParaRPr>
          </a:p>
          <a:p>
            <a:pPr lvl="1">
              <a:buNone/>
            </a:pPr>
            <a:r>
              <a:rPr lang="en-GB" sz="1292" b="1" dirty="0">
                <a:solidFill>
                  <a:schemeClr val="accent1">
                    <a:lumMod val="50000"/>
                  </a:schemeClr>
                </a:solidFill>
              </a:rPr>
              <a:t>Strongly Coupled Data assimilation: </a:t>
            </a:r>
            <a:r>
              <a:rPr lang="en-GB" sz="1292" dirty="0">
                <a:solidFill>
                  <a:schemeClr val="accent1">
                    <a:lumMod val="50000"/>
                  </a:schemeClr>
                </a:solidFill>
              </a:rPr>
              <a:t>Coupled FG, Coupled </a:t>
            </a:r>
            <a:r>
              <a:rPr lang="en-GB" sz="1292" dirty="0" err="1">
                <a:solidFill>
                  <a:schemeClr val="accent1">
                    <a:lumMod val="50000"/>
                  </a:schemeClr>
                </a:solidFill>
              </a:rPr>
              <a:t>Covariances</a:t>
            </a:r>
            <a:r>
              <a:rPr lang="en-GB" sz="1292" b="1" dirty="0">
                <a:solidFill>
                  <a:schemeClr val="accent1">
                    <a:lumMod val="50000"/>
                  </a:schemeClr>
                </a:solidFill>
              </a:rPr>
              <a:t>. </a:t>
            </a:r>
            <a:r>
              <a:rPr lang="en-GB" sz="1292" dirty="0">
                <a:solidFill>
                  <a:schemeClr val="accent1">
                    <a:lumMod val="50000"/>
                  </a:schemeClr>
                </a:solidFill>
              </a:rPr>
              <a:t>Usually </a:t>
            </a:r>
            <a:r>
              <a:rPr lang="en-GB" sz="1292" dirty="0" err="1">
                <a:solidFill>
                  <a:schemeClr val="accent1">
                    <a:lumMod val="50000"/>
                  </a:schemeClr>
                </a:solidFill>
              </a:rPr>
              <a:t>EnKF</a:t>
            </a:r>
            <a:endParaRPr lang="en-GB" sz="1292" dirty="0">
              <a:solidFill>
                <a:schemeClr val="accent1">
                  <a:lumMod val="50000"/>
                </a:schemeClr>
              </a:solidFill>
            </a:endParaRPr>
          </a:p>
          <a:p>
            <a:pPr lvl="1">
              <a:buNone/>
            </a:pPr>
            <a:endParaRPr lang="en-GB" sz="1662" dirty="0"/>
          </a:p>
          <a:p>
            <a:r>
              <a:rPr lang="en-GB" sz="1662" dirty="0"/>
              <a:t>Challenges:</a:t>
            </a:r>
          </a:p>
          <a:p>
            <a:pPr lvl="1"/>
            <a:r>
              <a:rPr lang="en-GB" sz="1292" dirty="0"/>
              <a:t>Different time scales of ocean atmosphere . Long window weak constrain?</a:t>
            </a:r>
          </a:p>
          <a:p>
            <a:pPr lvl="1"/>
            <a:r>
              <a:rPr lang="en-GB" sz="1292" dirty="0"/>
              <a:t>Cross-</a:t>
            </a:r>
            <a:r>
              <a:rPr lang="en-GB" sz="1292" dirty="0" err="1"/>
              <a:t>covariances</a:t>
            </a:r>
            <a:r>
              <a:rPr lang="en-GB" sz="1292" dirty="0"/>
              <a:t>. Ensemble methodology more natural?</a:t>
            </a:r>
          </a:p>
          <a:p>
            <a:pPr lvl="1"/>
            <a:endParaRPr lang="en-GB" sz="1292" dirty="0"/>
          </a:p>
          <a:p>
            <a:endParaRPr lang="en-US" sz="1662" dirty="0"/>
          </a:p>
        </p:txBody>
      </p:sp>
    </p:spTree>
    <p:extLst>
      <p:ext uri="{BB962C8B-B14F-4D97-AF65-F5344CB8AC3E}">
        <p14:creationId xmlns:p14="http://schemas.microsoft.com/office/powerpoint/2010/main" val="32916813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4851">
                                            <p:txEl>
                                              <p:pRg st="5" end="5"/>
                                            </p:txEl>
                                          </p:spTgt>
                                        </p:tgtEl>
                                        <p:attrNameLst>
                                          <p:attrName>style.visibility</p:attrName>
                                        </p:attrNameLst>
                                      </p:cBhvr>
                                      <p:to>
                                        <p:strVal val="visible"/>
                                      </p:to>
                                    </p:set>
                                    <p:anim calcmode="lin" valueType="num">
                                      <p:cBhvr additive="base">
                                        <p:cTn id="7" dur="500" fill="hold"/>
                                        <p:tgtEl>
                                          <p:spTgt spid="97485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7485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74851">
                                            <p:txEl>
                                              <p:pRg st="6" end="6"/>
                                            </p:txEl>
                                          </p:spTgt>
                                        </p:tgtEl>
                                        <p:attrNameLst>
                                          <p:attrName>style.visibility</p:attrName>
                                        </p:attrNameLst>
                                      </p:cBhvr>
                                      <p:to>
                                        <p:strVal val="visible"/>
                                      </p:to>
                                    </p:set>
                                    <p:anim calcmode="lin" valueType="num">
                                      <p:cBhvr additive="base">
                                        <p:cTn id="11" dur="500" fill="hold"/>
                                        <p:tgtEl>
                                          <p:spTgt spid="97485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74851">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74851">
                                            <p:txEl>
                                              <p:pRg st="7" end="7"/>
                                            </p:txEl>
                                          </p:spTgt>
                                        </p:tgtEl>
                                        <p:attrNameLst>
                                          <p:attrName>style.visibility</p:attrName>
                                        </p:attrNameLst>
                                      </p:cBhvr>
                                      <p:to>
                                        <p:strVal val="visible"/>
                                      </p:to>
                                    </p:set>
                                    <p:anim calcmode="lin" valueType="num">
                                      <p:cBhvr additive="base">
                                        <p:cTn id="15" dur="500" fill="hold"/>
                                        <p:tgtEl>
                                          <p:spTgt spid="974851">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74851">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74851">
                                            <p:txEl>
                                              <p:pRg st="8" end="8"/>
                                            </p:txEl>
                                          </p:spTgt>
                                        </p:tgtEl>
                                        <p:attrNameLst>
                                          <p:attrName>style.visibility</p:attrName>
                                        </p:attrNameLst>
                                      </p:cBhvr>
                                      <p:to>
                                        <p:strVal val="visible"/>
                                      </p:to>
                                    </p:set>
                                    <p:anim calcmode="lin" valueType="num">
                                      <p:cBhvr additive="base">
                                        <p:cTn id="19" dur="500" fill="hold"/>
                                        <p:tgtEl>
                                          <p:spTgt spid="974851">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7485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74851">
                                            <p:txEl>
                                              <p:pRg st="10" end="10"/>
                                            </p:txEl>
                                          </p:spTgt>
                                        </p:tgtEl>
                                        <p:attrNameLst>
                                          <p:attrName>style.visibility</p:attrName>
                                        </p:attrNameLst>
                                      </p:cBhvr>
                                      <p:to>
                                        <p:strVal val="visible"/>
                                      </p:to>
                                    </p:set>
                                    <p:anim calcmode="lin" valueType="num">
                                      <p:cBhvr additive="base">
                                        <p:cTn id="25" dur="500" fill="hold"/>
                                        <p:tgtEl>
                                          <p:spTgt spid="974851">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74851">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74851">
                                            <p:txEl>
                                              <p:pRg st="11" end="11"/>
                                            </p:txEl>
                                          </p:spTgt>
                                        </p:tgtEl>
                                        <p:attrNameLst>
                                          <p:attrName>style.visibility</p:attrName>
                                        </p:attrNameLst>
                                      </p:cBhvr>
                                      <p:to>
                                        <p:strVal val="visible"/>
                                      </p:to>
                                    </p:set>
                                    <p:anim calcmode="lin" valueType="num">
                                      <p:cBhvr additive="base">
                                        <p:cTn id="29" dur="500" fill="hold"/>
                                        <p:tgtEl>
                                          <p:spTgt spid="974851">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74851">
                                            <p:txEl>
                                              <p:pRg st="11" end="11"/>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74851">
                                            <p:txEl>
                                              <p:pRg st="12" end="12"/>
                                            </p:txEl>
                                          </p:spTgt>
                                        </p:tgtEl>
                                        <p:attrNameLst>
                                          <p:attrName>style.visibility</p:attrName>
                                        </p:attrNameLst>
                                      </p:cBhvr>
                                      <p:to>
                                        <p:strVal val="visible"/>
                                      </p:to>
                                    </p:set>
                                    <p:anim calcmode="lin" valueType="num">
                                      <p:cBhvr additive="base">
                                        <p:cTn id="33" dur="500" fill="hold"/>
                                        <p:tgtEl>
                                          <p:spTgt spid="974851">
                                            <p:txEl>
                                              <p:pRg st="12" end="1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7485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935" y="8620"/>
            <a:ext cx="9265029" cy="609600"/>
          </a:xfrm>
        </p:spPr>
        <p:txBody>
          <a:bodyPr/>
          <a:lstStyle/>
          <a:p>
            <a:r>
              <a:rPr lang="en-GB" sz="3200" dirty="0" smtClean="0"/>
              <a:t>The ENS re-forecast suite to estimate the M-climate</a:t>
            </a:r>
            <a:endParaRPr lang="en-GB" sz="3200" dirty="0"/>
          </a:p>
        </p:txBody>
      </p:sp>
      <p:sp>
        <p:nvSpPr>
          <p:cNvPr id="160" name="TextBox 159"/>
          <p:cNvSpPr txBox="1"/>
          <p:nvPr/>
        </p:nvSpPr>
        <p:spPr>
          <a:xfrm>
            <a:off x="334607" y="3764079"/>
            <a:ext cx="569387" cy="369332"/>
          </a:xfrm>
          <a:prstGeom prst="rect">
            <a:avLst/>
          </a:prstGeom>
          <a:noFill/>
        </p:spPr>
        <p:txBody>
          <a:bodyPr wrap="none" rtlCol="0">
            <a:spAutoFit/>
          </a:bodyPr>
          <a:lstStyle/>
          <a:p>
            <a:r>
              <a:rPr lang="en-GB" sz="1800" dirty="0" smtClean="0"/>
              <a:t>20y</a:t>
            </a:r>
            <a:endParaRPr lang="en-GB" sz="1800" dirty="0"/>
          </a:p>
        </p:txBody>
      </p:sp>
      <p:grpSp>
        <p:nvGrpSpPr>
          <p:cNvPr id="4" name="Group 170"/>
          <p:cNvGrpSpPr/>
          <p:nvPr/>
        </p:nvGrpSpPr>
        <p:grpSpPr>
          <a:xfrm>
            <a:off x="116381" y="825732"/>
            <a:ext cx="7107379" cy="5433533"/>
            <a:chOff x="3991054" y="766736"/>
            <a:chExt cx="5687471" cy="5542584"/>
          </a:xfrm>
        </p:grpSpPr>
        <p:grpSp>
          <p:nvGrpSpPr>
            <p:cNvPr id="5" name="Group 9"/>
            <p:cNvGrpSpPr/>
            <p:nvPr/>
          </p:nvGrpSpPr>
          <p:grpSpPr>
            <a:xfrm>
              <a:off x="5673080" y="1448779"/>
              <a:ext cx="2340260" cy="900101"/>
              <a:chOff x="4953000" y="3113964"/>
              <a:chExt cx="2520280" cy="765086"/>
            </a:xfrm>
          </p:grpSpPr>
          <p:sp>
            <p:nvSpPr>
              <p:cNvPr id="6" name="Rectangle 5"/>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Verdana" pitchFamily="34" charset="0"/>
                  </a:rPr>
                  <a:t>51</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t>T</a:t>
                </a:r>
                <a:r>
                  <a:rPr kumimoji="0" lang="en-GB" sz="1200" b="1" i="0" u="none" strike="noStrike" cap="none" normalizeH="0" baseline="0" dirty="0" smtClean="0">
                    <a:ln>
                      <a:noFill/>
                    </a:ln>
                    <a:solidFill>
                      <a:schemeClr val="tx1"/>
                    </a:solidFill>
                    <a:effectLst/>
                    <a:latin typeface="Verdana" pitchFamily="34" charset="0"/>
                  </a:rPr>
                  <a:t>639</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t>L91</a:t>
                </a:r>
                <a:endParaRPr kumimoji="0" lang="en-GB" sz="1200" b="1" i="0" u="none" strike="noStrike" cap="none" normalizeH="0" baseline="0" dirty="0" smtClean="0">
                  <a:ln>
                    <a:noFill/>
                  </a:ln>
                  <a:solidFill>
                    <a:schemeClr val="tx1"/>
                  </a:solidFill>
                  <a:effectLst/>
                  <a:latin typeface="Verdana" pitchFamily="34" charset="0"/>
                </a:endParaRPr>
              </a:p>
            </p:txBody>
          </p:sp>
          <p:grpSp>
            <p:nvGrpSpPr>
              <p:cNvPr id="9" name="Group 8"/>
              <p:cNvGrpSpPr/>
              <p:nvPr/>
            </p:nvGrpSpPr>
            <p:grpSpPr>
              <a:xfrm>
                <a:off x="4953002" y="3113965"/>
                <a:ext cx="2520278" cy="765085"/>
                <a:chOff x="4953002" y="3113965"/>
                <a:chExt cx="2520278" cy="765085"/>
              </a:xfrm>
            </p:grpSpPr>
            <p:sp>
              <p:nvSpPr>
                <p:cNvPr id="7" name="Rectangle 6"/>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Verdana" pitchFamily="34" charset="0"/>
                    </a:rPr>
                    <a:t>51</a:t>
                  </a:r>
                </a:p>
                <a:p>
                  <a:pPr marL="0" marR="0" indent="0" algn="ctr" defTabSz="914400" rtl="0" eaLnBrk="0" fontAlgn="base" latinLnBrk="0" hangingPunct="0">
                    <a:lnSpc>
                      <a:spcPct val="100000"/>
                    </a:lnSpc>
                    <a:spcBef>
                      <a:spcPct val="0"/>
                    </a:spcBef>
                    <a:spcAft>
                      <a:spcPct val="0"/>
                    </a:spcAft>
                    <a:buClrTx/>
                    <a:buSzTx/>
                    <a:buFontTx/>
                    <a:buNone/>
                    <a:tabLst/>
                  </a:pPr>
                  <a:r>
                    <a:rPr lang="en-GB" sz="1200" dirty="0" smtClean="0"/>
                    <a:t>T319</a:t>
                  </a:r>
                </a:p>
                <a:p>
                  <a:pPr marL="0" marR="0" indent="0" algn="ctr" defTabSz="914400" rtl="0" eaLnBrk="0" fontAlgn="base" latinLnBrk="0" hangingPunct="0">
                    <a:lnSpc>
                      <a:spcPct val="100000"/>
                    </a:lnSpc>
                    <a:spcBef>
                      <a:spcPct val="0"/>
                    </a:spcBef>
                    <a:spcAft>
                      <a:spcPct val="0"/>
                    </a:spcAft>
                    <a:buClrTx/>
                    <a:buSzTx/>
                    <a:buFontTx/>
                    <a:buNone/>
                    <a:tabLst/>
                  </a:pPr>
                  <a:r>
                    <a:rPr kumimoji="0" lang="en-GB" sz="1200" b="1" i="0" u="none" strike="noStrike" cap="none" normalizeH="0" baseline="0" dirty="0" smtClean="0">
                      <a:ln>
                        <a:noFill/>
                      </a:ln>
                      <a:solidFill>
                        <a:schemeClr val="tx1"/>
                      </a:solidFill>
                      <a:effectLst/>
                      <a:latin typeface="Verdana" pitchFamily="34" charset="0"/>
                    </a:rPr>
                    <a:t>L91</a:t>
                  </a:r>
                </a:p>
              </p:txBody>
            </p:sp>
            <p:sp>
              <p:nvSpPr>
                <p:cNvPr id="8" name="Rectangle 7"/>
                <p:cNvSpPr/>
                <p:nvPr/>
              </p:nvSpPr>
              <p:spPr bwMode="auto">
                <a:xfrm>
                  <a:off x="4953002" y="3744036"/>
                  <a:ext cx="2520278" cy="135014"/>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2400" b="1" i="0" u="none" strike="noStrike" cap="none" normalizeH="0" baseline="0" dirty="0" smtClean="0">
                    <a:ln>
                      <a:noFill/>
                    </a:ln>
                    <a:solidFill>
                      <a:schemeClr val="tx1"/>
                    </a:solidFill>
                    <a:effectLst/>
                    <a:latin typeface="Verdana" pitchFamily="34" charset="0"/>
                  </a:endParaRPr>
                </a:p>
              </p:txBody>
            </p:sp>
          </p:grpSp>
        </p:grpSp>
        <p:cxnSp>
          <p:nvCxnSpPr>
            <p:cNvPr id="40" name="Straight Arrow Connector 39"/>
            <p:cNvCxnSpPr/>
            <p:nvPr/>
          </p:nvCxnSpPr>
          <p:spPr bwMode="auto">
            <a:xfrm>
              <a:off x="4322930" y="1268760"/>
              <a:ext cx="5355595" cy="1588"/>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Straight Connector 41"/>
            <p:cNvCxnSpPr/>
            <p:nvPr/>
          </p:nvCxnSpPr>
          <p:spPr bwMode="auto">
            <a:xfrm rot="5400000">
              <a:off x="5875602" y="1156247"/>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4" name="Straight Connector 43"/>
            <p:cNvCxnSpPr/>
            <p:nvPr/>
          </p:nvCxnSpPr>
          <p:spPr bwMode="auto">
            <a:xfrm rot="5400000">
              <a:off x="4930498" y="1156248"/>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46" name="Straight Connector 45"/>
            <p:cNvCxnSpPr/>
            <p:nvPr/>
          </p:nvCxnSpPr>
          <p:spPr bwMode="auto">
            <a:xfrm rot="5400000">
              <a:off x="2590238" y="3856547"/>
              <a:ext cx="49055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7" name="Straight Connector 46"/>
            <p:cNvCxnSpPr/>
            <p:nvPr/>
          </p:nvCxnSpPr>
          <p:spPr bwMode="auto">
            <a:xfrm rot="5400000">
              <a:off x="2905273" y="3856548"/>
              <a:ext cx="49055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8" name="Straight Connector 47"/>
            <p:cNvCxnSpPr/>
            <p:nvPr/>
          </p:nvCxnSpPr>
          <p:spPr bwMode="auto">
            <a:xfrm rot="5400000">
              <a:off x="3220307" y="3856548"/>
              <a:ext cx="49055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49" name="Straight Connector 48"/>
            <p:cNvCxnSpPr/>
            <p:nvPr/>
          </p:nvCxnSpPr>
          <p:spPr bwMode="auto">
            <a:xfrm rot="5400000">
              <a:off x="3535342" y="3856548"/>
              <a:ext cx="49055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50" name="Straight Connector 49"/>
            <p:cNvCxnSpPr/>
            <p:nvPr/>
          </p:nvCxnSpPr>
          <p:spPr bwMode="auto">
            <a:xfrm rot="5400000">
              <a:off x="3850377" y="3856548"/>
              <a:ext cx="4905545"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51" name="TextBox 50"/>
            <p:cNvSpPr txBox="1"/>
            <p:nvPr/>
          </p:nvSpPr>
          <p:spPr>
            <a:xfrm>
              <a:off x="4075100" y="1628800"/>
              <a:ext cx="801430" cy="376744"/>
            </a:xfrm>
            <a:prstGeom prst="rect">
              <a:avLst/>
            </a:prstGeom>
            <a:noFill/>
          </p:spPr>
          <p:txBody>
            <a:bodyPr wrap="none" rtlCol="0">
              <a:spAutoFit/>
            </a:bodyPr>
            <a:lstStyle/>
            <a:p>
              <a:r>
                <a:rPr lang="en-GB" sz="1800" dirty="0" smtClean="0"/>
                <a:t>2014</a:t>
              </a:r>
              <a:endParaRPr lang="en-GB" sz="1800" dirty="0"/>
            </a:p>
          </p:txBody>
        </p:sp>
        <p:cxnSp>
          <p:nvCxnSpPr>
            <p:cNvPr id="52" name="Straight Connector 51"/>
            <p:cNvCxnSpPr/>
            <p:nvPr/>
          </p:nvCxnSpPr>
          <p:spPr bwMode="auto">
            <a:xfrm rot="5400000">
              <a:off x="5245533" y="1156248"/>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3" name="Straight Connector 52"/>
            <p:cNvCxnSpPr/>
            <p:nvPr/>
          </p:nvCxnSpPr>
          <p:spPr bwMode="auto">
            <a:xfrm rot="5400000">
              <a:off x="5560567" y="1156248"/>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54" name="Straight Connector 53"/>
            <p:cNvCxnSpPr/>
            <p:nvPr/>
          </p:nvCxnSpPr>
          <p:spPr bwMode="auto">
            <a:xfrm rot="5400000">
              <a:off x="6190637" y="1156248"/>
              <a:ext cx="22502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nvGrpSpPr>
            <p:cNvPr id="10" name="Group 11"/>
            <p:cNvGrpSpPr/>
            <p:nvPr/>
          </p:nvGrpSpPr>
          <p:grpSpPr>
            <a:xfrm>
              <a:off x="5043010" y="2438890"/>
              <a:ext cx="2340260" cy="218101"/>
              <a:chOff x="4953000" y="3113964"/>
              <a:chExt cx="2520280" cy="765086"/>
            </a:xfrm>
          </p:grpSpPr>
          <p:sp>
            <p:nvSpPr>
              <p:cNvPr id="13" name="Rectangle 12"/>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11" name="Group 8"/>
              <p:cNvGrpSpPr/>
              <p:nvPr/>
            </p:nvGrpSpPr>
            <p:grpSpPr>
              <a:xfrm>
                <a:off x="5628075" y="3113965"/>
                <a:ext cx="1845205" cy="765085"/>
                <a:chOff x="5628075" y="3113965"/>
                <a:chExt cx="1845205" cy="765085"/>
              </a:xfrm>
            </p:grpSpPr>
            <p:sp>
              <p:nvSpPr>
                <p:cNvPr id="15" name="Rectangle 1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6" name="Rectangle 15"/>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12" name="Group 16"/>
            <p:cNvGrpSpPr/>
            <p:nvPr/>
          </p:nvGrpSpPr>
          <p:grpSpPr>
            <a:xfrm>
              <a:off x="5358045" y="2573903"/>
              <a:ext cx="2340260" cy="218101"/>
              <a:chOff x="4953000" y="3113964"/>
              <a:chExt cx="2520280" cy="765086"/>
            </a:xfrm>
          </p:grpSpPr>
          <p:sp>
            <p:nvSpPr>
              <p:cNvPr id="18" name="Rectangle 17"/>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14" name="Group 8"/>
              <p:cNvGrpSpPr/>
              <p:nvPr/>
            </p:nvGrpSpPr>
            <p:grpSpPr>
              <a:xfrm>
                <a:off x="5628075" y="3113965"/>
                <a:ext cx="1845205" cy="765085"/>
                <a:chOff x="5628075" y="3113965"/>
                <a:chExt cx="1845205" cy="765085"/>
              </a:xfrm>
            </p:grpSpPr>
            <p:sp>
              <p:nvSpPr>
                <p:cNvPr id="20" name="Rectangle 19"/>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21" name="Rectangle 20"/>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17" name="Group 21"/>
            <p:cNvGrpSpPr/>
            <p:nvPr/>
          </p:nvGrpSpPr>
          <p:grpSpPr>
            <a:xfrm>
              <a:off x="5673080" y="2708918"/>
              <a:ext cx="2340260" cy="218101"/>
              <a:chOff x="4953000" y="3113964"/>
              <a:chExt cx="2520280" cy="765086"/>
            </a:xfrm>
          </p:grpSpPr>
          <p:sp>
            <p:nvSpPr>
              <p:cNvPr id="23" name="Rectangle 22"/>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19" name="Group 8"/>
              <p:cNvGrpSpPr/>
              <p:nvPr/>
            </p:nvGrpSpPr>
            <p:grpSpPr>
              <a:xfrm>
                <a:off x="5628075" y="3113965"/>
                <a:ext cx="1845205" cy="765085"/>
                <a:chOff x="5628075" y="3113965"/>
                <a:chExt cx="1845205" cy="765085"/>
              </a:xfrm>
            </p:grpSpPr>
            <p:sp>
              <p:nvSpPr>
                <p:cNvPr id="25" name="Rectangle 2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26" name="Rectangle 25"/>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22" name="Group 26"/>
            <p:cNvGrpSpPr/>
            <p:nvPr/>
          </p:nvGrpSpPr>
          <p:grpSpPr>
            <a:xfrm>
              <a:off x="5988115" y="2843933"/>
              <a:ext cx="2340260" cy="218101"/>
              <a:chOff x="4953000" y="3113964"/>
              <a:chExt cx="2520280" cy="765086"/>
            </a:xfrm>
          </p:grpSpPr>
          <p:sp>
            <p:nvSpPr>
              <p:cNvPr id="28" name="Rectangle 27"/>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24" name="Group 8"/>
              <p:cNvGrpSpPr/>
              <p:nvPr/>
            </p:nvGrpSpPr>
            <p:grpSpPr>
              <a:xfrm>
                <a:off x="5628075" y="3113965"/>
                <a:ext cx="1845205" cy="765085"/>
                <a:chOff x="5628075" y="3113965"/>
                <a:chExt cx="1845205" cy="765085"/>
              </a:xfrm>
            </p:grpSpPr>
            <p:sp>
              <p:nvSpPr>
                <p:cNvPr id="30" name="Rectangle 29"/>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31" name="Rectangle 30"/>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27" name="Group 31"/>
            <p:cNvGrpSpPr/>
            <p:nvPr/>
          </p:nvGrpSpPr>
          <p:grpSpPr>
            <a:xfrm>
              <a:off x="6303150" y="2978948"/>
              <a:ext cx="2340260" cy="218101"/>
              <a:chOff x="4953000" y="3113964"/>
              <a:chExt cx="2520280" cy="765086"/>
            </a:xfrm>
          </p:grpSpPr>
          <p:sp>
            <p:nvSpPr>
              <p:cNvPr id="33" name="Rectangle 32"/>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29" name="Group 8"/>
              <p:cNvGrpSpPr/>
              <p:nvPr/>
            </p:nvGrpSpPr>
            <p:grpSpPr>
              <a:xfrm>
                <a:off x="4953001" y="3113965"/>
                <a:ext cx="2520279" cy="765085"/>
                <a:chOff x="4953001" y="3113965"/>
                <a:chExt cx="2520279" cy="765085"/>
              </a:xfrm>
            </p:grpSpPr>
            <p:sp>
              <p:nvSpPr>
                <p:cNvPr id="35" name="Rectangle 3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36" name="Rectangle 35"/>
                <p:cNvSpPr/>
                <p:nvPr/>
              </p:nvSpPr>
              <p:spPr bwMode="auto">
                <a:xfrm>
                  <a:off x="4953001" y="3718671"/>
                  <a:ext cx="2520279" cy="16037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cxnSp>
          <p:nvCxnSpPr>
            <p:cNvPr id="61" name="Straight Connector 60"/>
            <p:cNvCxnSpPr/>
            <p:nvPr/>
          </p:nvCxnSpPr>
          <p:spPr bwMode="auto">
            <a:xfrm>
              <a:off x="4277925" y="2393885"/>
              <a:ext cx="53105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6" name="TextBox 65"/>
            <p:cNvSpPr txBox="1"/>
            <p:nvPr/>
          </p:nvSpPr>
          <p:spPr>
            <a:xfrm>
              <a:off x="4637965" y="766736"/>
              <a:ext cx="2970329" cy="282558"/>
            </a:xfrm>
            <a:prstGeom prst="rect">
              <a:avLst/>
            </a:prstGeom>
            <a:noFill/>
          </p:spPr>
          <p:txBody>
            <a:bodyPr wrap="square" rtlCol="0">
              <a:spAutoFit/>
            </a:bodyPr>
            <a:lstStyle/>
            <a:p>
              <a:pPr algn="l"/>
              <a:r>
                <a:rPr lang="en-GB" sz="1200" dirty="0" smtClean="0"/>
                <a:t>…28    6   13  20  27 March …  </a:t>
              </a:r>
              <a:endParaRPr lang="en-GB" sz="1200" dirty="0"/>
            </a:p>
          </p:txBody>
        </p:sp>
        <p:sp>
          <p:nvSpPr>
            <p:cNvPr id="68" name="TextBox 67"/>
            <p:cNvSpPr txBox="1"/>
            <p:nvPr/>
          </p:nvSpPr>
          <p:spPr>
            <a:xfrm>
              <a:off x="4075100" y="2618910"/>
              <a:ext cx="801430" cy="376744"/>
            </a:xfrm>
            <a:prstGeom prst="rect">
              <a:avLst/>
            </a:prstGeom>
            <a:noFill/>
          </p:spPr>
          <p:txBody>
            <a:bodyPr wrap="none" rtlCol="0">
              <a:spAutoFit/>
            </a:bodyPr>
            <a:lstStyle/>
            <a:p>
              <a:r>
                <a:rPr lang="en-GB" sz="1800" dirty="0" smtClean="0"/>
                <a:t>2013</a:t>
              </a:r>
              <a:endParaRPr lang="en-GB" sz="1800" dirty="0"/>
            </a:p>
          </p:txBody>
        </p:sp>
        <p:grpSp>
          <p:nvGrpSpPr>
            <p:cNvPr id="32" name="Group 11"/>
            <p:cNvGrpSpPr/>
            <p:nvPr/>
          </p:nvGrpSpPr>
          <p:grpSpPr>
            <a:xfrm>
              <a:off x="5043008" y="3300911"/>
              <a:ext cx="2340259" cy="218101"/>
              <a:chOff x="4953000" y="3113964"/>
              <a:chExt cx="2520280" cy="765086"/>
            </a:xfrm>
          </p:grpSpPr>
          <p:sp>
            <p:nvSpPr>
              <p:cNvPr id="94" name="Rectangle 93"/>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34" name="Group 8"/>
              <p:cNvGrpSpPr/>
              <p:nvPr/>
            </p:nvGrpSpPr>
            <p:grpSpPr>
              <a:xfrm>
                <a:off x="5628075" y="3113965"/>
                <a:ext cx="1845205" cy="765085"/>
                <a:chOff x="5628075" y="3113965"/>
                <a:chExt cx="1845205" cy="765085"/>
              </a:xfrm>
            </p:grpSpPr>
            <p:sp>
              <p:nvSpPr>
                <p:cNvPr id="96" name="Rectangle 1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97" name="Rectangle 96"/>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37" name="Group 16"/>
            <p:cNvGrpSpPr/>
            <p:nvPr/>
          </p:nvGrpSpPr>
          <p:grpSpPr>
            <a:xfrm>
              <a:off x="5358043" y="3435924"/>
              <a:ext cx="2340259" cy="218101"/>
              <a:chOff x="4953000" y="3113964"/>
              <a:chExt cx="2520280" cy="765086"/>
            </a:xfrm>
          </p:grpSpPr>
          <p:sp>
            <p:nvSpPr>
              <p:cNvPr id="90" name="Rectangle 89"/>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38" name="Group 8"/>
              <p:cNvGrpSpPr/>
              <p:nvPr/>
            </p:nvGrpSpPr>
            <p:grpSpPr>
              <a:xfrm>
                <a:off x="5628075" y="3113965"/>
                <a:ext cx="1845205" cy="765085"/>
                <a:chOff x="5628075" y="3113965"/>
                <a:chExt cx="1845205" cy="765085"/>
              </a:xfrm>
            </p:grpSpPr>
            <p:sp>
              <p:nvSpPr>
                <p:cNvPr id="92" name="Rectangle 91"/>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93" name="Rectangle 92"/>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39" name="Group 21"/>
            <p:cNvGrpSpPr/>
            <p:nvPr/>
          </p:nvGrpSpPr>
          <p:grpSpPr>
            <a:xfrm>
              <a:off x="5673078" y="3570939"/>
              <a:ext cx="2340259" cy="218101"/>
              <a:chOff x="4953000" y="3113964"/>
              <a:chExt cx="2520280" cy="765086"/>
            </a:xfrm>
          </p:grpSpPr>
          <p:sp>
            <p:nvSpPr>
              <p:cNvPr id="86" name="Rectangle 85"/>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41" name="Group 8"/>
              <p:cNvGrpSpPr/>
              <p:nvPr/>
            </p:nvGrpSpPr>
            <p:grpSpPr>
              <a:xfrm>
                <a:off x="5628075" y="3113965"/>
                <a:ext cx="1845205" cy="765085"/>
                <a:chOff x="5628075" y="3113965"/>
                <a:chExt cx="1845205" cy="765085"/>
              </a:xfrm>
            </p:grpSpPr>
            <p:sp>
              <p:nvSpPr>
                <p:cNvPr id="88" name="Rectangle 87"/>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89" name="Rectangle 88"/>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43" name="Group 26"/>
            <p:cNvGrpSpPr/>
            <p:nvPr/>
          </p:nvGrpSpPr>
          <p:grpSpPr>
            <a:xfrm>
              <a:off x="5988113" y="3705954"/>
              <a:ext cx="2340259" cy="218101"/>
              <a:chOff x="4953000" y="3113964"/>
              <a:chExt cx="2520280" cy="765086"/>
            </a:xfrm>
          </p:grpSpPr>
          <p:sp>
            <p:nvSpPr>
              <p:cNvPr id="82" name="Rectangle 81"/>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45" name="Group 8"/>
              <p:cNvGrpSpPr/>
              <p:nvPr/>
            </p:nvGrpSpPr>
            <p:grpSpPr>
              <a:xfrm>
                <a:off x="5628075" y="3113965"/>
                <a:ext cx="1845205" cy="765085"/>
                <a:chOff x="5628075" y="3113965"/>
                <a:chExt cx="1845205" cy="765085"/>
              </a:xfrm>
            </p:grpSpPr>
            <p:sp>
              <p:nvSpPr>
                <p:cNvPr id="84" name="Rectangle 83"/>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85" name="Rectangle 84"/>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55" name="Group 31"/>
            <p:cNvGrpSpPr/>
            <p:nvPr/>
          </p:nvGrpSpPr>
          <p:grpSpPr>
            <a:xfrm>
              <a:off x="6303151" y="3840969"/>
              <a:ext cx="2340259" cy="218101"/>
              <a:chOff x="4953000" y="3113964"/>
              <a:chExt cx="2520280" cy="765086"/>
            </a:xfrm>
          </p:grpSpPr>
          <p:sp>
            <p:nvSpPr>
              <p:cNvPr id="78" name="Rectangle 77"/>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56" name="Group 8"/>
              <p:cNvGrpSpPr/>
              <p:nvPr/>
            </p:nvGrpSpPr>
            <p:grpSpPr>
              <a:xfrm>
                <a:off x="4953000" y="3113965"/>
                <a:ext cx="2520280" cy="765085"/>
                <a:chOff x="4953000" y="3113965"/>
                <a:chExt cx="2520280" cy="765085"/>
              </a:xfrm>
            </p:grpSpPr>
            <p:sp>
              <p:nvSpPr>
                <p:cNvPr id="80" name="Rectangle 79"/>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81" name="Rectangle 80"/>
                <p:cNvSpPr/>
                <p:nvPr/>
              </p:nvSpPr>
              <p:spPr bwMode="auto">
                <a:xfrm>
                  <a:off x="4953000" y="3718671"/>
                  <a:ext cx="2520280" cy="16037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cxnSp>
          <p:nvCxnSpPr>
            <p:cNvPr id="72" name="Straight Connector 71"/>
            <p:cNvCxnSpPr/>
            <p:nvPr/>
          </p:nvCxnSpPr>
          <p:spPr bwMode="auto">
            <a:xfrm>
              <a:off x="4277925" y="3255906"/>
              <a:ext cx="53105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grpSp>
          <p:nvGrpSpPr>
            <p:cNvPr id="57" name="Group 11"/>
            <p:cNvGrpSpPr/>
            <p:nvPr/>
          </p:nvGrpSpPr>
          <p:grpSpPr>
            <a:xfrm>
              <a:off x="5043008" y="4149080"/>
              <a:ext cx="2340259" cy="218101"/>
              <a:chOff x="4953000" y="3113964"/>
              <a:chExt cx="2520280" cy="765086"/>
            </a:xfrm>
          </p:grpSpPr>
          <p:sp>
            <p:nvSpPr>
              <p:cNvPr id="122" name="Rectangle 121"/>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58" name="Group 8"/>
              <p:cNvGrpSpPr/>
              <p:nvPr/>
            </p:nvGrpSpPr>
            <p:grpSpPr>
              <a:xfrm>
                <a:off x="5628075" y="3113965"/>
                <a:ext cx="1845205" cy="765085"/>
                <a:chOff x="5628075" y="3113965"/>
                <a:chExt cx="1845205" cy="765085"/>
              </a:xfrm>
            </p:grpSpPr>
            <p:sp>
              <p:nvSpPr>
                <p:cNvPr id="124" name="Rectangle 1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25" name="Rectangle 124"/>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59" name="Group 16"/>
            <p:cNvGrpSpPr/>
            <p:nvPr/>
          </p:nvGrpSpPr>
          <p:grpSpPr>
            <a:xfrm>
              <a:off x="5358043" y="4284093"/>
              <a:ext cx="2340259" cy="218101"/>
              <a:chOff x="4953000" y="3113964"/>
              <a:chExt cx="2520280" cy="765086"/>
            </a:xfrm>
          </p:grpSpPr>
          <p:sp>
            <p:nvSpPr>
              <p:cNvPr id="118" name="Rectangle 117"/>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60" name="Group 8"/>
              <p:cNvGrpSpPr/>
              <p:nvPr/>
            </p:nvGrpSpPr>
            <p:grpSpPr>
              <a:xfrm>
                <a:off x="5628075" y="3113965"/>
                <a:ext cx="1845205" cy="765085"/>
                <a:chOff x="5628075" y="3113965"/>
                <a:chExt cx="1845205" cy="765085"/>
              </a:xfrm>
            </p:grpSpPr>
            <p:sp>
              <p:nvSpPr>
                <p:cNvPr id="120" name="Rectangle 119"/>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21" name="Rectangle 120"/>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62" name="Group 21"/>
            <p:cNvGrpSpPr/>
            <p:nvPr/>
          </p:nvGrpSpPr>
          <p:grpSpPr>
            <a:xfrm>
              <a:off x="5673078" y="4419108"/>
              <a:ext cx="2340259" cy="218101"/>
              <a:chOff x="4953000" y="3113964"/>
              <a:chExt cx="2520280" cy="765086"/>
            </a:xfrm>
          </p:grpSpPr>
          <p:sp>
            <p:nvSpPr>
              <p:cNvPr id="114" name="Rectangle 113"/>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63" name="Group 8"/>
              <p:cNvGrpSpPr/>
              <p:nvPr/>
            </p:nvGrpSpPr>
            <p:grpSpPr>
              <a:xfrm>
                <a:off x="5628075" y="3113965"/>
                <a:ext cx="1845205" cy="765085"/>
                <a:chOff x="5628075" y="3113965"/>
                <a:chExt cx="1845205" cy="765085"/>
              </a:xfrm>
            </p:grpSpPr>
            <p:sp>
              <p:nvSpPr>
                <p:cNvPr id="116" name="Rectangle 115"/>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17" name="Rectangle 116"/>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64" name="Group 26"/>
            <p:cNvGrpSpPr/>
            <p:nvPr/>
          </p:nvGrpSpPr>
          <p:grpSpPr>
            <a:xfrm>
              <a:off x="5988113" y="4554123"/>
              <a:ext cx="2340259" cy="218101"/>
              <a:chOff x="4953000" y="3113964"/>
              <a:chExt cx="2520280" cy="765086"/>
            </a:xfrm>
          </p:grpSpPr>
          <p:sp>
            <p:nvSpPr>
              <p:cNvPr id="110" name="Rectangle 109"/>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65" name="Group 8"/>
              <p:cNvGrpSpPr/>
              <p:nvPr/>
            </p:nvGrpSpPr>
            <p:grpSpPr>
              <a:xfrm>
                <a:off x="5628075" y="3113965"/>
                <a:ext cx="1845205" cy="765085"/>
                <a:chOff x="5628075" y="3113965"/>
                <a:chExt cx="1845205" cy="765085"/>
              </a:xfrm>
            </p:grpSpPr>
            <p:sp>
              <p:nvSpPr>
                <p:cNvPr id="112" name="Rectangle 111"/>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13" name="Rectangle 112"/>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67" name="Group 31"/>
            <p:cNvGrpSpPr/>
            <p:nvPr/>
          </p:nvGrpSpPr>
          <p:grpSpPr>
            <a:xfrm>
              <a:off x="6303151" y="4689138"/>
              <a:ext cx="2340259" cy="218101"/>
              <a:chOff x="4953000" y="3113964"/>
              <a:chExt cx="2520280" cy="765086"/>
            </a:xfrm>
          </p:grpSpPr>
          <p:sp>
            <p:nvSpPr>
              <p:cNvPr id="106" name="Rectangle 105"/>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69" name="Group 8"/>
              <p:cNvGrpSpPr/>
              <p:nvPr/>
            </p:nvGrpSpPr>
            <p:grpSpPr>
              <a:xfrm>
                <a:off x="4953000" y="3113965"/>
                <a:ext cx="2520280" cy="765085"/>
                <a:chOff x="4953000" y="3113965"/>
                <a:chExt cx="2520280" cy="765085"/>
              </a:xfrm>
            </p:grpSpPr>
            <p:sp>
              <p:nvSpPr>
                <p:cNvPr id="108" name="Rectangle 107"/>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09" name="Rectangle 108"/>
                <p:cNvSpPr/>
                <p:nvPr/>
              </p:nvSpPr>
              <p:spPr bwMode="auto">
                <a:xfrm>
                  <a:off x="4953000" y="3718671"/>
                  <a:ext cx="2520280" cy="16037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cxnSp>
          <p:nvCxnSpPr>
            <p:cNvPr id="100" name="Straight Connector 99"/>
            <p:cNvCxnSpPr/>
            <p:nvPr/>
          </p:nvCxnSpPr>
          <p:spPr bwMode="auto">
            <a:xfrm>
              <a:off x="4315362" y="4104075"/>
              <a:ext cx="53105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26" name="TextBox 125"/>
            <p:cNvSpPr txBox="1"/>
            <p:nvPr/>
          </p:nvSpPr>
          <p:spPr>
            <a:xfrm>
              <a:off x="4075100" y="3462390"/>
              <a:ext cx="801430" cy="376744"/>
            </a:xfrm>
            <a:prstGeom prst="rect">
              <a:avLst/>
            </a:prstGeom>
            <a:noFill/>
          </p:spPr>
          <p:txBody>
            <a:bodyPr wrap="none" rtlCol="0">
              <a:spAutoFit/>
            </a:bodyPr>
            <a:lstStyle/>
            <a:p>
              <a:r>
                <a:rPr lang="en-GB" sz="1800" dirty="0" smtClean="0"/>
                <a:t>2012</a:t>
              </a:r>
              <a:endParaRPr lang="en-GB" sz="1800" dirty="0"/>
            </a:p>
          </p:txBody>
        </p:sp>
        <p:grpSp>
          <p:nvGrpSpPr>
            <p:cNvPr id="70" name="Group 11"/>
            <p:cNvGrpSpPr/>
            <p:nvPr/>
          </p:nvGrpSpPr>
          <p:grpSpPr>
            <a:xfrm>
              <a:off x="5043008" y="5551161"/>
              <a:ext cx="2340259" cy="218101"/>
              <a:chOff x="4953000" y="3113964"/>
              <a:chExt cx="2520280" cy="765086"/>
            </a:xfrm>
          </p:grpSpPr>
          <p:sp>
            <p:nvSpPr>
              <p:cNvPr id="151" name="Rectangle 150"/>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71" name="Group 8"/>
              <p:cNvGrpSpPr/>
              <p:nvPr/>
            </p:nvGrpSpPr>
            <p:grpSpPr>
              <a:xfrm>
                <a:off x="5628075" y="3113965"/>
                <a:ext cx="1845205" cy="765085"/>
                <a:chOff x="5628075" y="3113965"/>
                <a:chExt cx="1845205" cy="765085"/>
              </a:xfrm>
            </p:grpSpPr>
            <p:sp>
              <p:nvSpPr>
                <p:cNvPr id="153" name="Rectangle 1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54" name="Rectangle 153"/>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73" name="Group 16"/>
            <p:cNvGrpSpPr/>
            <p:nvPr/>
          </p:nvGrpSpPr>
          <p:grpSpPr>
            <a:xfrm>
              <a:off x="5358043" y="5686174"/>
              <a:ext cx="2340259" cy="218101"/>
              <a:chOff x="4953000" y="3113964"/>
              <a:chExt cx="2520280" cy="765086"/>
            </a:xfrm>
          </p:grpSpPr>
          <p:sp>
            <p:nvSpPr>
              <p:cNvPr id="147" name="Rectangle 146"/>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74" name="Group 8"/>
              <p:cNvGrpSpPr/>
              <p:nvPr/>
            </p:nvGrpSpPr>
            <p:grpSpPr>
              <a:xfrm>
                <a:off x="5628075" y="3113965"/>
                <a:ext cx="1845205" cy="765085"/>
                <a:chOff x="5628075" y="3113965"/>
                <a:chExt cx="1845205" cy="765085"/>
              </a:xfrm>
            </p:grpSpPr>
            <p:sp>
              <p:nvSpPr>
                <p:cNvPr id="149" name="Rectangle 148"/>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50" name="Rectangle 149"/>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75" name="Group 21"/>
            <p:cNvGrpSpPr/>
            <p:nvPr/>
          </p:nvGrpSpPr>
          <p:grpSpPr>
            <a:xfrm>
              <a:off x="5673078" y="5821189"/>
              <a:ext cx="2340259" cy="218101"/>
              <a:chOff x="4953000" y="3113964"/>
              <a:chExt cx="2520280" cy="765086"/>
            </a:xfrm>
          </p:grpSpPr>
          <p:sp>
            <p:nvSpPr>
              <p:cNvPr id="143" name="Rectangle 142"/>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76" name="Group 8"/>
              <p:cNvGrpSpPr/>
              <p:nvPr/>
            </p:nvGrpSpPr>
            <p:grpSpPr>
              <a:xfrm>
                <a:off x="5628075" y="3113965"/>
                <a:ext cx="1845205" cy="765085"/>
                <a:chOff x="5628075" y="3113965"/>
                <a:chExt cx="1845205" cy="765085"/>
              </a:xfrm>
            </p:grpSpPr>
            <p:sp>
              <p:nvSpPr>
                <p:cNvPr id="145" name="Rectangle 144"/>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46" name="Rectangle 145"/>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77" name="Group 26"/>
            <p:cNvGrpSpPr/>
            <p:nvPr/>
          </p:nvGrpSpPr>
          <p:grpSpPr>
            <a:xfrm>
              <a:off x="5988113" y="5956204"/>
              <a:ext cx="2340259" cy="218101"/>
              <a:chOff x="4953000" y="3113964"/>
              <a:chExt cx="2520280" cy="765086"/>
            </a:xfrm>
          </p:grpSpPr>
          <p:sp>
            <p:nvSpPr>
              <p:cNvPr id="139" name="Rectangle 138"/>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79" name="Group 8"/>
              <p:cNvGrpSpPr/>
              <p:nvPr/>
            </p:nvGrpSpPr>
            <p:grpSpPr>
              <a:xfrm>
                <a:off x="5628075" y="3113965"/>
                <a:ext cx="1845205" cy="765085"/>
                <a:chOff x="5628075" y="3113965"/>
                <a:chExt cx="1845205" cy="765085"/>
              </a:xfrm>
            </p:grpSpPr>
            <p:sp>
              <p:nvSpPr>
                <p:cNvPr id="141" name="Rectangle 140"/>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42" name="Rectangle 141"/>
                <p:cNvSpPr/>
                <p:nvPr/>
              </p:nvSpPr>
              <p:spPr bwMode="auto">
                <a:xfrm>
                  <a:off x="5628075" y="3744035"/>
                  <a:ext cx="1845205" cy="135015"/>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grpSp>
          <p:nvGrpSpPr>
            <p:cNvPr id="83" name="Group 31"/>
            <p:cNvGrpSpPr/>
            <p:nvPr/>
          </p:nvGrpSpPr>
          <p:grpSpPr>
            <a:xfrm>
              <a:off x="6303151" y="6091219"/>
              <a:ext cx="2340259" cy="218101"/>
              <a:chOff x="4953000" y="3113964"/>
              <a:chExt cx="2520280" cy="765086"/>
            </a:xfrm>
          </p:grpSpPr>
          <p:sp>
            <p:nvSpPr>
              <p:cNvPr id="135" name="Rectangle 134"/>
              <p:cNvSpPr/>
              <p:nvPr/>
            </p:nvSpPr>
            <p:spPr bwMode="auto">
              <a:xfrm>
                <a:off x="4953000" y="3113964"/>
                <a:ext cx="675075" cy="765085"/>
              </a:xfrm>
              <a:prstGeom prst="rect">
                <a:avLst/>
              </a:prstGeom>
              <a:solidFill>
                <a:schemeClr val="accent6">
                  <a:lumMod val="60000"/>
                  <a:lumOff val="40000"/>
                </a:schemeClr>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grpSp>
            <p:nvGrpSpPr>
              <p:cNvPr id="87" name="Group 8"/>
              <p:cNvGrpSpPr/>
              <p:nvPr/>
            </p:nvGrpSpPr>
            <p:grpSpPr>
              <a:xfrm>
                <a:off x="4953000" y="3113965"/>
                <a:ext cx="2520280" cy="765085"/>
                <a:chOff x="4953000" y="3113965"/>
                <a:chExt cx="2520280" cy="765085"/>
              </a:xfrm>
            </p:grpSpPr>
            <p:sp>
              <p:nvSpPr>
                <p:cNvPr id="137" name="Rectangle 136"/>
                <p:cNvSpPr/>
                <p:nvPr/>
              </p:nvSpPr>
              <p:spPr bwMode="auto">
                <a:xfrm>
                  <a:off x="5628075" y="3113965"/>
                  <a:ext cx="1845205" cy="765085"/>
                </a:xfrm>
                <a:prstGeom prst="rect">
                  <a:avLst/>
                </a:prstGeom>
                <a:solidFill>
                  <a:srgbClr val="FFC000"/>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000" b="1" i="0" u="none" strike="noStrike" cap="none" normalizeH="0" baseline="0" dirty="0" smtClean="0">
                      <a:ln>
                        <a:noFill/>
                      </a:ln>
                      <a:solidFill>
                        <a:schemeClr val="tx1"/>
                      </a:solidFill>
                      <a:effectLst/>
                      <a:latin typeface="Verdana" pitchFamily="34" charset="0"/>
                    </a:rPr>
                    <a:t>5</a:t>
                  </a:r>
                </a:p>
              </p:txBody>
            </p:sp>
            <p:sp>
              <p:nvSpPr>
                <p:cNvPr id="138" name="Rectangle 137"/>
                <p:cNvSpPr/>
                <p:nvPr/>
              </p:nvSpPr>
              <p:spPr bwMode="auto">
                <a:xfrm>
                  <a:off x="4953000" y="3718671"/>
                  <a:ext cx="2520280" cy="160379"/>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GB" sz="1000" b="1" i="0" u="none" strike="noStrike" cap="none" normalizeH="0" baseline="0" dirty="0" smtClean="0">
                    <a:ln>
                      <a:noFill/>
                    </a:ln>
                    <a:solidFill>
                      <a:schemeClr val="tx1"/>
                    </a:solidFill>
                    <a:effectLst/>
                    <a:latin typeface="Verdana" pitchFamily="34" charset="0"/>
                  </a:endParaRPr>
                </a:p>
              </p:txBody>
            </p:sp>
          </p:grpSp>
        </p:grpSp>
        <p:cxnSp>
          <p:nvCxnSpPr>
            <p:cNvPr id="129" name="Straight Connector 128"/>
            <p:cNvCxnSpPr/>
            <p:nvPr/>
          </p:nvCxnSpPr>
          <p:spPr bwMode="auto">
            <a:xfrm>
              <a:off x="4277925" y="5506156"/>
              <a:ext cx="53105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56" name="Straight Connector 155"/>
            <p:cNvCxnSpPr/>
            <p:nvPr/>
          </p:nvCxnSpPr>
          <p:spPr bwMode="auto">
            <a:xfrm>
              <a:off x="4277925" y="4959170"/>
              <a:ext cx="5310590"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157" name="TextBox 156"/>
            <p:cNvSpPr txBox="1"/>
            <p:nvPr/>
          </p:nvSpPr>
          <p:spPr>
            <a:xfrm>
              <a:off x="4075100" y="4317485"/>
              <a:ext cx="786771" cy="376744"/>
            </a:xfrm>
            <a:prstGeom prst="rect">
              <a:avLst/>
            </a:prstGeom>
            <a:noFill/>
          </p:spPr>
          <p:txBody>
            <a:bodyPr wrap="none" rtlCol="0">
              <a:spAutoFit/>
            </a:bodyPr>
            <a:lstStyle/>
            <a:p>
              <a:r>
                <a:rPr lang="en-GB" sz="1800" dirty="0" smtClean="0"/>
                <a:t>2011</a:t>
              </a:r>
              <a:endParaRPr lang="en-GB" sz="1800" dirty="0"/>
            </a:p>
          </p:txBody>
        </p:sp>
        <p:sp>
          <p:nvSpPr>
            <p:cNvPr id="158" name="TextBox 157"/>
            <p:cNvSpPr txBox="1"/>
            <p:nvPr/>
          </p:nvSpPr>
          <p:spPr>
            <a:xfrm>
              <a:off x="4075100" y="5712640"/>
              <a:ext cx="801430" cy="376744"/>
            </a:xfrm>
            <a:prstGeom prst="rect">
              <a:avLst/>
            </a:prstGeom>
            <a:noFill/>
          </p:spPr>
          <p:txBody>
            <a:bodyPr wrap="none" rtlCol="0">
              <a:spAutoFit/>
            </a:bodyPr>
            <a:lstStyle/>
            <a:p>
              <a:r>
                <a:rPr lang="en-GB" sz="1800" dirty="0" smtClean="0"/>
                <a:t>1994</a:t>
              </a:r>
              <a:endParaRPr lang="en-GB" sz="1800" dirty="0"/>
            </a:p>
          </p:txBody>
        </p:sp>
        <p:sp>
          <p:nvSpPr>
            <p:cNvPr id="159" name="TextBox 158"/>
            <p:cNvSpPr txBox="1"/>
            <p:nvPr/>
          </p:nvSpPr>
          <p:spPr>
            <a:xfrm>
              <a:off x="4197731" y="4992560"/>
              <a:ext cx="624644" cy="376744"/>
            </a:xfrm>
            <a:prstGeom prst="rect">
              <a:avLst/>
            </a:prstGeom>
            <a:noFill/>
          </p:spPr>
          <p:txBody>
            <a:bodyPr wrap="none" rtlCol="0">
              <a:spAutoFit/>
            </a:bodyPr>
            <a:lstStyle/>
            <a:p>
              <a:r>
                <a:rPr lang="en-GB" sz="1800" dirty="0" smtClean="0"/>
                <a:t>…..</a:t>
              </a:r>
              <a:endParaRPr lang="en-GB" sz="1800" dirty="0"/>
            </a:p>
          </p:txBody>
        </p:sp>
        <p:cxnSp>
          <p:nvCxnSpPr>
            <p:cNvPr id="167" name="Shape 166"/>
            <p:cNvCxnSpPr>
              <a:stCxn id="160" idx="0"/>
              <a:endCxn id="68" idx="1"/>
            </p:cNvCxnSpPr>
            <p:nvPr/>
          </p:nvCxnSpPr>
          <p:spPr bwMode="auto">
            <a:xfrm rot="5400000" flipH="1" flipV="1">
              <a:off x="3554691" y="3243646"/>
              <a:ext cx="956774" cy="84046"/>
            </a:xfrm>
            <a:prstGeom prst="bentConnector2">
              <a:avLst/>
            </a:prstGeom>
            <a:solidFill>
              <a:schemeClr val="accent1"/>
            </a:solidFill>
            <a:ln w="12700" cap="flat" cmpd="sng" algn="ctr">
              <a:solidFill>
                <a:schemeClr val="tx1"/>
              </a:solidFill>
              <a:prstDash val="solid"/>
              <a:round/>
              <a:headEnd type="none" w="med" len="med"/>
              <a:tailEnd type="arrow"/>
            </a:ln>
            <a:effectLst/>
          </p:spPr>
        </p:cxnSp>
        <p:cxnSp>
          <p:nvCxnSpPr>
            <p:cNvPr id="169" name="Shape 168"/>
            <p:cNvCxnSpPr>
              <a:stCxn id="160" idx="2"/>
              <a:endCxn id="158" idx="1"/>
            </p:cNvCxnSpPr>
            <p:nvPr/>
          </p:nvCxnSpPr>
          <p:spPr bwMode="auto">
            <a:xfrm rot="16200000" flipH="1">
              <a:off x="3152971" y="4978883"/>
              <a:ext cx="1760212" cy="84046"/>
            </a:xfrm>
            <a:prstGeom prst="bentConnector2">
              <a:avLst/>
            </a:prstGeom>
            <a:solidFill>
              <a:schemeClr val="accent1"/>
            </a:solidFill>
            <a:ln w="12700" cap="flat" cmpd="sng" algn="ctr">
              <a:solidFill>
                <a:schemeClr val="tx1"/>
              </a:solidFill>
              <a:prstDash val="solid"/>
              <a:round/>
              <a:headEnd type="none" w="med" len="med"/>
              <a:tailEnd type="arrow"/>
            </a:ln>
            <a:effectLst/>
          </p:spPr>
        </p:cxnSp>
      </p:grpSp>
      <p:cxnSp>
        <p:nvCxnSpPr>
          <p:cNvPr id="144" name="Straight Connector 143"/>
          <p:cNvCxnSpPr/>
          <p:nvPr/>
        </p:nvCxnSpPr>
        <p:spPr bwMode="auto">
          <a:xfrm rot="5400000">
            <a:off x="2558893" y="3721533"/>
            <a:ext cx="5355595"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99" name="TextBox 98"/>
          <p:cNvSpPr txBox="1"/>
          <p:nvPr/>
        </p:nvSpPr>
        <p:spPr>
          <a:xfrm>
            <a:off x="6067383" y="3018399"/>
            <a:ext cx="3614248" cy="2308324"/>
          </a:xfrm>
          <a:prstGeom prst="rect">
            <a:avLst/>
          </a:prstGeom>
          <a:solidFill>
            <a:schemeClr val="bg1"/>
          </a:solidFill>
        </p:spPr>
        <p:txBody>
          <a:bodyPr wrap="square" rtlCol="0">
            <a:spAutoFit/>
          </a:bodyPr>
          <a:lstStyle/>
          <a:p>
            <a:r>
              <a:rPr lang="en-GB" sz="1600" dirty="0" smtClean="0"/>
              <a:t>Initial conditions: </a:t>
            </a:r>
          </a:p>
          <a:p>
            <a:endParaRPr lang="en-GB" sz="1600" dirty="0"/>
          </a:p>
          <a:p>
            <a:r>
              <a:rPr lang="en-GB" sz="1600" b="0" dirty="0" smtClean="0"/>
              <a:t>ERA Interim+</a:t>
            </a:r>
          </a:p>
          <a:p>
            <a:r>
              <a:rPr lang="en-GB" sz="1600" b="0" dirty="0"/>
              <a:t>ORAS4 ocean </a:t>
            </a:r>
            <a:r>
              <a:rPr lang="en-GB" sz="1600" b="0" dirty="0" err="1" smtClean="0"/>
              <a:t>Ics</a:t>
            </a:r>
            <a:r>
              <a:rPr lang="en-GB" sz="1600" b="0" dirty="0" smtClean="0"/>
              <a:t>+</a:t>
            </a:r>
          </a:p>
          <a:p>
            <a:r>
              <a:rPr lang="en-GB" sz="1600" b="0" dirty="0" smtClean="0"/>
              <a:t>Soil reanalysis</a:t>
            </a:r>
          </a:p>
          <a:p>
            <a:endParaRPr lang="en-GB" sz="1600" b="0" dirty="0"/>
          </a:p>
          <a:p>
            <a:r>
              <a:rPr lang="en-GB" sz="1600" dirty="0" smtClean="0"/>
              <a:t>Perturbations:</a:t>
            </a:r>
          </a:p>
          <a:p>
            <a:endParaRPr lang="en-GB" sz="1600" dirty="0" smtClean="0"/>
          </a:p>
          <a:p>
            <a:r>
              <a:rPr lang="en-GB" sz="1600" b="0" dirty="0" err="1" smtClean="0"/>
              <a:t>SVs+EDA</a:t>
            </a:r>
            <a:r>
              <a:rPr lang="en-GB" sz="1600" b="0" dirty="0" smtClean="0"/>
              <a:t>(2015)+SPPT+SKEB</a:t>
            </a:r>
            <a:endParaRPr lang="en-GB" sz="1600" b="0" dirty="0"/>
          </a:p>
        </p:txBody>
      </p:sp>
    </p:spTree>
    <p:extLst>
      <p:ext uri="{BB962C8B-B14F-4D97-AF65-F5344CB8AC3E}">
        <p14:creationId xmlns:p14="http://schemas.microsoft.com/office/powerpoint/2010/main" val="145074534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fld id="{3DF042DC-6428-481C-8FA8-D9AE7FF17440}" type="slidenum">
              <a:rPr lang="en-GB" smtClean="0"/>
              <a:pPr/>
              <a:t>16</a:t>
            </a:fld>
            <a:endParaRPr lang="en-GB" smtClean="0"/>
          </a:p>
        </p:txBody>
      </p:sp>
      <p:sp>
        <p:nvSpPr>
          <p:cNvPr id="34820" name="Text Box 3"/>
          <p:cNvSpPr txBox="1">
            <a:spLocks noChangeArrowheads="1"/>
          </p:cNvSpPr>
          <p:nvPr/>
        </p:nvSpPr>
        <p:spPr bwMode="auto">
          <a:xfrm>
            <a:off x="4840167" y="1316038"/>
            <a:ext cx="18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endParaRPr lang="en-US">
              <a:latin typeface="Times" pitchFamily="18" charset="0"/>
            </a:endParaRP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80" y="791129"/>
            <a:ext cx="6485892" cy="339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1133314" y="4606280"/>
            <a:ext cx="500428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dirty="0">
                <a:latin typeface="Arial" charset="0"/>
              </a:rPr>
              <a:t>Probability of T</a:t>
            </a:r>
            <a:r>
              <a:rPr lang="en-US" sz="1600" baseline="-25000" dirty="0">
                <a:latin typeface="Arial" charset="0"/>
              </a:rPr>
              <a:t>2m</a:t>
            </a:r>
            <a:r>
              <a:rPr lang="en-US" sz="1600" dirty="0">
                <a:latin typeface="Arial" charset="0"/>
              </a:rPr>
              <a:t> to be in lowest </a:t>
            </a:r>
            <a:r>
              <a:rPr lang="en-US" sz="1600" dirty="0" err="1">
                <a:latin typeface="Arial" charset="0"/>
              </a:rPr>
              <a:t>tercile</a:t>
            </a:r>
            <a:endParaRPr lang="en-US" sz="1600" dirty="0">
              <a:latin typeface="Arial" charset="0"/>
            </a:endParaRPr>
          </a:p>
        </p:txBody>
      </p:sp>
      <p:grpSp>
        <p:nvGrpSpPr>
          <p:cNvPr id="34823" name="Group 13"/>
          <p:cNvGrpSpPr>
            <a:grpSpLocks/>
          </p:cNvGrpSpPr>
          <p:nvPr/>
        </p:nvGrpSpPr>
        <p:grpSpPr bwMode="auto">
          <a:xfrm>
            <a:off x="954536" y="5278325"/>
            <a:ext cx="7111777" cy="530225"/>
            <a:chOff x="1147763" y="5456238"/>
            <a:chExt cx="4234037" cy="530225"/>
          </a:xfrm>
        </p:grpSpPr>
        <p:pic>
          <p:nvPicPr>
            <p:cNvPr id="34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5456238"/>
              <a:ext cx="36115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7"/>
            <p:cNvSpPr>
              <a:spLocks noChangeArrowheads="1"/>
            </p:cNvSpPr>
            <p:nvPr/>
          </p:nvSpPr>
          <p:spPr bwMode="auto">
            <a:xfrm>
              <a:off x="1147763" y="5661025"/>
              <a:ext cx="4214812"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2" name="Text Box 8"/>
            <p:cNvSpPr txBox="1">
              <a:spLocks noChangeArrowheads="1"/>
            </p:cNvSpPr>
            <p:nvPr/>
          </p:nvSpPr>
          <p:spPr bwMode="auto">
            <a:xfrm>
              <a:off x="4551363" y="5632450"/>
              <a:ext cx="830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100 %</a:t>
              </a:r>
            </a:p>
          </p:txBody>
        </p:sp>
        <p:sp>
          <p:nvSpPr>
            <p:cNvPr id="34833" name="Text Box 9"/>
            <p:cNvSpPr txBox="1">
              <a:spLocks noChangeArrowheads="1"/>
            </p:cNvSpPr>
            <p:nvPr/>
          </p:nvSpPr>
          <p:spPr bwMode="auto">
            <a:xfrm>
              <a:off x="1266825" y="5649913"/>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0</a:t>
              </a:r>
            </a:p>
          </p:txBody>
        </p:sp>
      </p:grpSp>
      <p:sp>
        <p:nvSpPr>
          <p:cNvPr id="34824" name="Text Box 10"/>
          <p:cNvSpPr txBox="1">
            <a:spLocks noChangeArrowheads="1"/>
          </p:cNvSpPr>
          <p:nvPr/>
        </p:nvSpPr>
        <p:spPr bwMode="auto">
          <a:xfrm>
            <a:off x="1516463" y="232019"/>
            <a:ext cx="8924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2000" dirty="0">
                <a:latin typeface="Arial" charset="0"/>
              </a:rPr>
              <a:t>Forecast of week </a:t>
            </a:r>
            <a:r>
              <a:rPr lang="en-US" sz="2000" dirty="0" smtClean="0">
                <a:latin typeface="Arial" charset="0"/>
              </a:rPr>
              <a:t>1 Start</a:t>
            </a:r>
            <a:r>
              <a:rPr lang="en-US" sz="2000" dirty="0">
                <a:latin typeface="Arial" charset="0"/>
              </a:rPr>
              <a:t>: 11-05-2006</a:t>
            </a:r>
          </a:p>
        </p:txBody>
      </p:sp>
    </p:spTree>
    <p:extLst>
      <p:ext uri="{BB962C8B-B14F-4D97-AF65-F5344CB8AC3E}">
        <p14:creationId xmlns:p14="http://schemas.microsoft.com/office/powerpoint/2010/main" val="350502156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fld id="{3DF042DC-6428-481C-8FA8-D9AE7FF17440}" type="slidenum">
              <a:rPr lang="en-GB" smtClean="0"/>
              <a:pPr/>
              <a:t>17</a:t>
            </a:fld>
            <a:endParaRPr lang="en-GB" smtClean="0"/>
          </a:p>
        </p:txBody>
      </p:sp>
      <p:sp>
        <p:nvSpPr>
          <p:cNvPr id="34820" name="Text Box 3"/>
          <p:cNvSpPr txBox="1">
            <a:spLocks noChangeArrowheads="1"/>
          </p:cNvSpPr>
          <p:nvPr/>
        </p:nvSpPr>
        <p:spPr bwMode="auto">
          <a:xfrm>
            <a:off x="4840167" y="1316038"/>
            <a:ext cx="18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endParaRPr lang="en-US">
              <a:latin typeface="Times" pitchFamily="18" charset="0"/>
            </a:endParaRP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180" y="791129"/>
            <a:ext cx="6485892" cy="3394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1133314" y="4606280"/>
            <a:ext cx="500428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dirty="0">
                <a:latin typeface="Arial" charset="0"/>
              </a:rPr>
              <a:t>Probability of T</a:t>
            </a:r>
            <a:r>
              <a:rPr lang="en-US" sz="1600" baseline="-25000" dirty="0">
                <a:latin typeface="Arial" charset="0"/>
              </a:rPr>
              <a:t>2m</a:t>
            </a:r>
            <a:r>
              <a:rPr lang="en-US" sz="1600" dirty="0">
                <a:latin typeface="Arial" charset="0"/>
              </a:rPr>
              <a:t> to be in lowest </a:t>
            </a:r>
            <a:r>
              <a:rPr lang="en-US" sz="1600" dirty="0" err="1">
                <a:latin typeface="Arial" charset="0"/>
              </a:rPr>
              <a:t>tercile</a:t>
            </a:r>
            <a:endParaRPr lang="en-US" sz="1600" dirty="0">
              <a:latin typeface="Arial" charset="0"/>
            </a:endParaRPr>
          </a:p>
        </p:txBody>
      </p:sp>
      <p:grpSp>
        <p:nvGrpSpPr>
          <p:cNvPr id="34823" name="Group 13"/>
          <p:cNvGrpSpPr>
            <a:grpSpLocks/>
          </p:cNvGrpSpPr>
          <p:nvPr/>
        </p:nvGrpSpPr>
        <p:grpSpPr bwMode="auto">
          <a:xfrm>
            <a:off x="954536" y="5278325"/>
            <a:ext cx="7111777" cy="530225"/>
            <a:chOff x="1147763" y="5456238"/>
            <a:chExt cx="4234037" cy="530225"/>
          </a:xfrm>
        </p:grpSpPr>
        <p:pic>
          <p:nvPicPr>
            <p:cNvPr id="34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5456238"/>
              <a:ext cx="36115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7"/>
            <p:cNvSpPr>
              <a:spLocks noChangeArrowheads="1"/>
            </p:cNvSpPr>
            <p:nvPr/>
          </p:nvSpPr>
          <p:spPr bwMode="auto">
            <a:xfrm>
              <a:off x="1147763" y="5661025"/>
              <a:ext cx="4214812"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2" name="Text Box 8"/>
            <p:cNvSpPr txBox="1">
              <a:spLocks noChangeArrowheads="1"/>
            </p:cNvSpPr>
            <p:nvPr/>
          </p:nvSpPr>
          <p:spPr bwMode="auto">
            <a:xfrm>
              <a:off x="4551363" y="5632450"/>
              <a:ext cx="830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100 %</a:t>
              </a:r>
            </a:p>
          </p:txBody>
        </p:sp>
        <p:sp>
          <p:nvSpPr>
            <p:cNvPr id="34833" name="Text Box 9"/>
            <p:cNvSpPr txBox="1">
              <a:spLocks noChangeArrowheads="1"/>
            </p:cNvSpPr>
            <p:nvPr/>
          </p:nvSpPr>
          <p:spPr bwMode="auto">
            <a:xfrm>
              <a:off x="1266825" y="5649913"/>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0</a:t>
              </a:r>
            </a:p>
          </p:txBody>
        </p:sp>
      </p:grpSp>
      <p:sp>
        <p:nvSpPr>
          <p:cNvPr id="34824" name="Text Box 10"/>
          <p:cNvSpPr txBox="1">
            <a:spLocks noChangeArrowheads="1"/>
          </p:cNvSpPr>
          <p:nvPr/>
        </p:nvSpPr>
        <p:spPr bwMode="auto">
          <a:xfrm>
            <a:off x="1516463" y="232019"/>
            <a:ext cx="892461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2000" dirty="0">
                <a:latin typeface="Arial" charset="0"/>
              </a:rPr>
              <a:t>Forecast of week </a:t>
            </a:r>
            <a:r>
              <a:rPr lang="en-US" sz="2000" dirty="0" smtClean="0">
                <a:latin typeface="Arial" charset="0"/>
              </a:rPr>
              <a:t>1 Start</a:t>
            </a:r>
            <a:r>
              <a:rPr lang="en-US" sz="2000" dirty="0">
                <a:latin typeface="Arial" charset="0"/>
              </a:rPr>
              <a:t>: 11-05-2006</a:t>
            </a:r>
          </a:p>
        </p:txBody>
      </p:sp>
      <p:sp>
        <p:nvSpPr>
          <p:cNvPr id="34825" name="Oval 11"/>
          <p:cNvSpPr>
            <a:spLocks noChangeArrowheads="1"/>
          </p:cNvSpPr>
          <p:nvPr/>
        </p:nvSpPr>
        <p:spPr bwMode="auto">
          <a:xfrm>
            <a:off x="3782891" y="2270012"/>
            <a:ext cx="986204" cy="95885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18049351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fld id="{3DF042DC-6428-481C-8FA8-D9AE7FF17440}" type="slidenum">
              <a:rPr lang="en-GB" smtClean="0"/>
              <a:pPr/>
              <a:t>18</a:t>
            </a:fld>
            <a:endParaRPr lang="en-GB" smtClean="0"/>
          </a:p>
        </p:txBody>
      </p:sp>
      <p:sp>
        <p:nvSpPr>
          <p:cNvPr id="34819" name="Rectangle 2"/>
          <p:cNvSpPr>
            <a:spLocks noGrp="1" noChangeArrowheads="1"/>
          </p:cNvSpPr>
          <p:nvPr>
            <p:ph type="title"/>
          </p:nvPr>
        </p:nvSpPr>
        <p:spPr>
          <a:xfrm>
            <a:off x="332643" y="76201"/>
            <a:ext cx="8562242" cy="647700"/>
          </a:xfrm>
        </p:spPr>
        <p:txBody>
          <a:bodyPr>
            <a:normAutofit/>
          </a:bodyPr>
          <a:lstStyle/>
          <a:p>
            <a:r>
              <a:rPr lang="en-US" sz="2400" dirty="0" smtClean="0"/>
              <a:t>Re-forecast and real-time initial conditions need to be consistent!</a:t>
            </a:r>
          </a:p>
        </p:txBody>
      </p:sp>
      <p:sp>
        <p:nvSpPr>
          <p:cNvPr id="34820" name="Text Box 3"/>
          <p:cNvSpPr txBox="1">
            <a:spLocks noChangeArrowheads="1"/>
          </p:cNvSpPr>
          <p:nvPr/>
        </p:nvSpPr>
        <p:spPr bwMode="auto">
          <a:xfrm>
            <a:off x="4840167" y="1316038"/>
            <a:ext cx="1846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endParaRPr lang="en-US">
              <a:latin typeface="Times" pitchFamily="18" charset="0"/>
            </a:endParaRPr>
          </a:p>
        </p:txBody>
      </p:sp>
      <p:pic>
        <p:nvPicPr>
          <p:cNvPr id="3482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248" y="2001838"/>
            <a:ext cx="5417526"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5"/>
          <p:cNvSpPr txBox="1">
            <a:spLocks noChangeArrowheads="1"/>
          </p:cNvSpPr>
          <p:nvPr/>
        </p:nvSpPr>
        <p:spPr bwMode="auto">
          <a:xfrm>
            <a:off x="860180" y="5068072"/>
            <a:ext cx="500428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dirty="0">
                <a:latin typeface="Arial" charset="0"/>
              </a:rPr>
              <a:t>Probability of T</a:t>
            </a:r>
            <a:r>
              <a:rPr lang="en-US" sz="1600" baseline="-25000" dirty="0">
                <a:latin typeface="Arial" charset="0"/>
              </a:rPr>
              <a:t>2m</a:t>
            </a:r>
            <a:r>
              <a:rPr lang="en-US" sz="1600" dirty="0">
                <a:latin typeface="Arial" charset="0"/>
              </a:rPr>
              <a:t> to be in lowest </a:t>
            </a:r>
            <a:r>
              <a:rPr lang="en-US" sz="1600" dirty="0" err="1">
                <a:latin typeface="Arial" charset="0"/>
              </a:rPr>
              <a:t>tercile</a:t>
            </a:r>
            <a:endParaRPr lang="en-US" sz="1600" dirty="0">
              <a:latin typeface="Arial" charset="0"/>
            </a:endParaRPr>
          </a:p>
        </p:txBody>
      </p:sp>
      <p:grpSp>
        <p:nvGrpSpPr>
          <p:cNvPr id="34823" name="Group 13"/>
          <p:cNvGrpSpPr>
            <a:grpSpLocks/>
          </p:cNvGrpSpPr>
          <p:nvPr/>
        </p:nvGrpSpPr>
        <p:grpSpPr bwMode="auto">
          <a:xfrm>
            <a:off x="954537" y="5505451"/>
            <a:ext cx="3908342" cy="530225"/>
            <a:chOff x="1147763" y="5456238"/>
            <a:chExt cx="4234037" cy="530225"/>
          </a:xfrm>
        </p:grpSpPr>
        <p:pic>
          <p:nvPicPr>
            <p:cNvPr id="34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1438" y="5456238"/>
              <a:ext cx="3611562" cy="35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1" name="Rectangle 7"/>
            <p:cNvSpPr>
              <a:spLocks noChangeArrowheads="1"/>
            </p:cNvSpPr>
            <p:nvPr/>
          </p:nvSpPr>
          <p:spPr bwMode="auto">
            <a:xfrm>
              <a:off x="1147763" y="5661025"/>
              <a:ext cx="4214812" cy="1301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34832" name="Text Box 8"/>
            <p:cNvSpPr txBox="1">
              <a:spLocks noChangeArrowheads="1"/>
            </p:cNvSpPr>
            <p:nvPr/>
          </p:nvSpPr>
          <p:spPr bwMode="auto">
            <a:xfrm>
              <a:off x="4551363" y="5632450"/>
              <a:ext cx="83043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100 %</a:t>
              </a:r>
            </a:p>
          </p:txBody>
        </p:sp>
        <p:sp>
          <p:nvSpPr>
            <p:cNvPr id="34833" name="Text Box 9"/>
            <p:cNvSpPr txBox="1">
              <a:spLocks noChangeArrowheads="1"/>
            </p:cNvSpPr>
            <p:nvPr/>
          </p:nvSpPr>
          <p:spPr bwMode="auto">
            <a:xfrm>
              <a:off x="1266825" y="5649913"/>
              <a:ext cx="322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1600">
                  <a:latin typeface="Arial" charset="0"/>
                </a:rPr>
                <a:t>0</a:t>
              </a:r>
            </a:p>
          </p:txBody>
        </p:sp>
      </p:grpSp>
      <p:sp>
        <p:nvSpPr>
          <p:cNvPr id="34824" name="Text Box 10"/>
          <p:cNvSpPr txBox="1">
            <a:spLocks noChangeArrowheads="1"/>
          </p:cNvSpPr>
          <p:nvPr/>
        </p:nvSpPr>
        <p:spPr bwMode="auto">
          <a:xfrm>
            <a:off x="594946" y="944634"/>
            <a:ext cx="64389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US" sz="2000" dirty="0">
                <a:latin typeface="Arial" charset="0"/>
              </a:rPr>
              <a:t>Forecast of week 1</a:t>
            </a:r>
          </a:p>
          <a:p>
            <a:r>
              <a:rPr lang="en-US" sz="2000" dirty="0">
                <a:latin typeface="Arial" charset="0"/>
              </a:rPr>
              <a:t>Start: 11-05-2006</a:t>
            </a:r>
          </a:p>
        </p:txBody>
      </p:sp>
      <p:sp>
        <p:nvSpPr>
          <p:cNvPr id="34825" name="Oval 11"/>
          <p:cNvSpPr>
            <a:spLocks noChangeArrowheads="1"/>
          </p:cNvSpPr>
          <p:nvPr/>
        </p:nvSpPr>
        <p:spPr bwMode="auto">
          <a:xfrm>
            <a:off x="2796687" y="3217069"/>
            <a:ext cx="986204" cy="958850"/>
          </a:xfrm>
          <a:prstGeom prst="ellipse">
            <a:avLst/>
          </a:prstGeom>
          <a:noFill/>
          <a:ln w="762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pic>
        <p:nvPicPr>
          <p:cNvPr id="34826" name="Picture 9" descr="snowdepth"/>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84631" y="1223963"/>
            <a:ext cx="2910254"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Text Box 12"/>
          <p:cNvSpPr txBox="1">
            <a:spLocks noChangeArrowheads="1"/>
          </p:cNvSpPr>
          <p:nvPr/>
        </p:nvSpPr>
        <p:spPr bwMode="auto">
          <a:xfrm>
            <a:off x="5676900" y="871539"/>
            <a:ext cx="491929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pPr>
              <a:spcBef>
                <a:spcPct val="50000"/>
              </a:spcBef>
            </a:pPr>
            <a:r>
              <a:rPr lang="en-GB" sz="1800" dirty="0"/>
              <a:t>Snow ANALYSIS 11 MAY</a:t>
            </a:r>
          </a:p>
        </p:txBody>
      </p:sp>
      <p:pic>
        <p:nvPicPr>
          <p:cNvPr id="34828" name="Picture 10" descr="snow_dept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9639" y="4498975"/>
            <a:ext cx="3324958" cy="190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Text Box 12"/>
          <p:cNvSpPr txBox="1">
            <a:spLocks noChangeArrowheads="1"/>
          </p:cNvSpPr>
          <p:nvPr/>
        </p:nvSpPr>
        <p:spPr bwMode="auto">
          <a:xfrm>
            <a:off x="6265983" y="3990976"/>
            <a:ext cx="49192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pPr>
              <a:spcBef>
                <a:spcPct val="50000"/>
              </a:spcBef>
            </a:pPr>
            <a:r>
              <a:rPr lang="en-GB" sz="1800" dirty="0"/>
              <a:t>Observations</a:t>
            </a:r>
          </a:p>
        </p:txBody>
      </p:sp>
    </p:spTree>
    <p:extLst>
      <p:ext uri="{BB962C8B-B14F-4D97-AF65-F5344CB8AC3E}">
        <p14:creationId xmlns:p14="http://schemas.microsoft.com/office/powerpoint/2010/main" val="1025430052"/>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normAutofit fontScale="90000"/>
          </a:bodyPr>
          <a:lstStyle/>
          <a:p>
            <a:r>
              <a:rPr lang="en-GB" smtClean="0"/>
              <a:t>A new snow evolution from ERA-Interim surface-only offline-runs </a:t>
            </a:r>
          </a:p>
        </p:txBody>
      </p:sp>
      <p:pic>
        <p:nvPicPr>
          <p:cNvPr id="37891" name="Content Placeholder 4" descr="swe_old.1.png"/>
          <p:cNvPicPr>
            <a:picLocks noGrp="1" noChangeAspect="1"/>
          </p:cNvPicPr>
          <p:nvPr>
            <p:ph idx="1"/>
          </p:nvPr>
        </p:nvPicPr>
        <p:blipFill>
          <a:blip r:embed="rId2">
            <a:extLst>
              <a:ext uri="{28A0092B-C50C-407E-A947-70E740481C1C}">
                <a14:useLocalDpi xmlns:a14="http://schemas.microsoft.com/office/drawing/2010/main" val="0"/>
              </a:ext>
            </a:extLst>
          </a:blip>
          <a:srcRect l="7956" t="9656" r="10219" b="1520"/>
          <a:stretch>
            <a:fillRect/>
          </a:stretch>
        </p:blipFill>
        <p:spPr>
          <a:xfrm>
            <a:off x="4643804" y="1700213"/>
            <a:ext cx="4500196" cy="3529012"/>
          </a:xfrm>
        </p:spPr>
      </p:pic>
      <p:pic>
        <p:nvPicPr>
          <p:cNvPr id="37892" name="Picture 5" descr="swe_new.1.png"/>
          <p:cNvPicPr>
            <a:picLocks noChangeAspect="1"/>
          </p:cNvPicPr>
          <p:nvPr/>
        </p:nvPicPr>
        <p:blipFill>
          <a:blip r:embed="rId3">
            <a:extLst>
              <a:ext uri="{28A0092B-C50C-407E-A947-70E740481C1C}">
                <a14:useLocalDpi xmlns:a14="http://schemas.microsoft.com/office/drawing/2010/main" val="0"/>
              </a:ext>
            </a:extLst>
          </a:blip>
          <a:srcRect l="7497" t="10616" r="16917" b="2695"/>
          <a:stretch>
            <a:fillRect/>
          </a:stretch>
        </p:blipFill>
        <p:spPr bwMode="auto">
          <a:xfrm>
            <a:off x="252046" y="1700214"/>
            <a:ext cx="4355123"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69780" y="1052736"/>
            <a:ext cx="2803075" cy="707886"/>
          </a:xfrm>
          <a:prstGeom prst="rect">
            <a:avLst/>
          </a:prstGeom>
          <a:noFill/>
        </p:spPr>
        <p:txBody>
          <a:bodyPr wrap="none">
            <a:spAutoFit/>
          </a:bodyPr>
          <a:lstStyle/>
          <a:p>
            <a:pPr>
              <a:defRPr/>
            </a:pPr>
            <a:r>
              <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New OSM-EI</a:t>
            </a:r>
            <a:endPar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8" name="Rectangle 7"/>
          <p:cNvSpPr/>
          <p:nvPr/>
        </p:nvSpPr>
        <p:spPr>
          <a:xfrm>
            <a:off x="6502726" y="1052736"/>
            <a:ext cx="564578" cy="707886"/>
          </a:xfrm>
          <a:prstGeom prst="rect">
            <a:avLst/>
          </a:prstGeom>
          <a:noFill/>
        </p:spPr>
        <p:txBody>
          <a:bodyPr wrap="none">
            <a:spAutoFit/>
          </a:bodyPr>
          <a:lstStyle/>
          <a:p>
            <a:pPr>
              <a:defRPr/>
            </a:pPr>
            <a:r>
              <a:rPr lang="en-US" sz="40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EI</a:t>
            </a:r>
            <a:endParaRPr lang="en-US" sz="4000" b="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9" name="Rectangle 37"/>
          <p:cNvSpPr>
            <a:spLocks noChangeArrowheads="1"/>
          </p:cNvSpPr>
          <p:nvPr/>
        </p:nvSpPr>
        <p:spPr bwMode="auto">
          <a:xfrm>
            <a:off x="1" y="5300663"/>
            <a:ext cx="8965223" cy="360362"/>
          </a:xfrm>
          <a:prstGeom prst="rect">
            <a:avLst/>
          </a:prstGeom>
          <a:solidFill>
            <a:srgbClr val="F0EA74"/>
          </a:solidFill>
          <a:ln w="12700">
            <a:solidFill>
              <a:schemeClr val="tx1"/>
            </a:solidFill>
            <a:round/>
            <a:headEnd/>
            <a:tailEnd/>
          </a:ln>
          <a:effectLst>
            <a:outerShdw dist="107763" dir="2700000" algn="ctr" rotWithShape="0">
              <a:schemeClr val="bg2">
                <a:alpha val="50000"/>
              </a:schemeClr>
            </a:outerShdw>
          </a:effectLst>
        </p:spPr>
        <p:txBody>
          <a:bodyPr lIns="90360" tIns="44280" rIns="90360" bIns="44280"/>
          <a:lstStyle/>
          <a:p>
            <a:pPr marL="284163" indent="-284163">
              <a:lnSpc>
                <a:spcPct val="80000"/>
              </a:lnSpc>
              <a:spcAft>
                <a:spcPts val="1000"/>
              </a:spcAft>
              <a:buClr>
                <a:schemeClr val="hlink"/>
              </a:buClr>
              <a:buSzPct val="100000"/>
              <a:buFont typeface="Wingdings" pitchFamily="1" charset="2"/>
              <a:buNone/>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pPr>
            <a:r>
              <a:rPr lang="en-GB" sz="1200" b="0" dirty="0">
                <a:solidFill>
                  <a:srgbClr val="000000"/>
                </a:solidFill>
                <a:latin typeface="Arial" charset="0"/>
              </a:rPr>
              <a:t>ERA-Interim snow mass before 2003 (here shown for 1</a:t>
            </a:r>
            <a:r>
              <a:rPr lang="en-GB" sz="1200" b="0" baseline="30000" dirty="0">
                <a:solidFill>
                  <a:srgbClr val="000000"/>
                </a:solidFill>
                <a:latin typeface="Arial" charset="0"/>
              </a:rPr>
              <a:t>st</a:t>
            </a:r>
            <a:r>
              <a:rPr lang="en-GB" sz="1200" b="0" dirty="0">
                <a:solidFill>
                  <a:srgbClr val="000000"/>
                </a:solidFill>
                <a:latin typeface="Arial" charset="0"/>
              </a:rPr>
              <a:t> of January 1989) is artificially smooth as a result of the relaxation to a climatology. Orographic areas are more marked in the new  ICs  field. Snow line is quite comparable (except for Himalayas)</a:t>
            </a:r>
          </a:p>
        </p:txBody>
      </p:sp>
      <p:sp>
        <p:nvSpPr>
          <p:cNvPr id="37896" name="Content Placeholder 2"/>
          <p:cNvSpPr txBox="1">
            <a:spLocks/>
          </p:cNvSpPr>
          <p:nvPr/>
        </p:nvSpPr>
        <p:spPr bwMode="auto">
          <a:xfrm>
            <a:off x="5527431" y="5994400"/>
            <a:ext cx="8686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lstStyle>
            <a:lvl1pPr marL="290513" indent="-290513" defTabSz="762000">
              <a:defRPr sz="2400" b="1">
                <a:solidFill>
                  <a:schemeClr val="tx1"/>
                </a:solidFill>
                <a:latin typeface="Verdana" pitchFamily="34" charset="0"/>
              </a:defRPr>
            </a:lvl1pPr>
            <a:lvl2pPr marL="742950" indent="-285750" defTabSz="762000">
              <a:defRPr sz="2400" b="1">
                <a:solidFill>
                  <a:schemeClr val="tx1"/>
                </a:solidFill>
                <a:latin typeface="Verdana" pitchFamily="34" charset="0"/>
              </a:defRPr>
            </a:lvl2pPr>
            <a:lvl3pPr marL="1143000" indent="-228600" defTabSz="762000">
              <a:defRPr sz="2400" b="1">
                <a:solidFill>
                  <a:schemeClr val="tx1"/>
                </a:solidFill>
                <a:latin typeface="Verdana" pitchFamily="34" charset="0"/>
              </a:defRPr>
            </a:lvl3pPr>
            <a:lvl4pPr marL="1600200" indent="-228600" defTabSz="762000">
              <a:defRPr sz="2400" b="1">
                <a:solidFill>
                  <a:schemeClr val="tx1"/>
                </a:solidFill>
                <a:latin typeface="Verdana" pitchFamily="34" charset="0"/>
              </a:defRPr>
            </a:lvl4pPr>
            <a:lvl5pPr marL="2057400" indent="-228600" defTabSz="762000">
              <a:defRPr sz="2400" b="1">
                <a:solidFill>
                  <a:schemeClr val="tx1"/>
                </a:solidFill>
                <a:latin typeface="Verdana" pitchFamily="34" charset="0"/>
              </a:defRPr>
            </a:lvl5pPr>
            <a:lvl6pPr marL="2514600" indent="-228600" algn="ctr" defTabSz="762000" eaLnBrk="0" fontAlgn="base" hangingPunct="0">
              <a:spcBef>
                <a:spcPct val="0"/>
              </a:spcBef>
              <a:spcAft>
                <a:spcPct val="0"/>
              </a:spcAft>
              <a:defRPr sz="2400" b="1">
                <a:solidFill>
                  <a:schemeClr val="tx1"/>
                </a:solidFill>
                <a:latin typeface="Verdana" pitchFamily="34" charset="0"/>
              </a:defRPr>
            </a:lvl6pPr>
            <a:lvl7pPr marL="2971800" indent="-228600" algn="ctr" defTabSz="762000" eaLnBrk="0" fontAlgn="base" hangingPunct="0">
              <a:spcBef>
                <a:spcPct val="0"/>
              </a:spcBef>
              <a:spcAft>
                <a:spcPct val="0"/>
              </a:spcAft>
              <a:defRPr sz="2400" b="1">
                <a:solidFill>
                  <a:schemeClr val="tx1"/>
                </a:solidFill>
                <a:latin typeface="Verdana" pitchFamily="34" charset="0"/>
              </a:defRPr>
            </a:lvl7pPr>
            <a:lvl8pPr marL="3429000" indent="-228600" algn="ctr" defTabSz="762000" eaLnBrk="0" fontAlgn="base" hangingPunct="0">
              <a:spcBef>
                <a:spcPct val="0"/>
              </a:spcBef>
              <a:spcAft>
                <a:spcPct val="0"/>
              </a:spcAft>
              <a:defRPr sz="2400" b="1">
                <a:solidFill>
                  <a:schemeClr val="tx1"/>
                </a:solidFill>
                <a:latin typeface="Verdana" pitchFamily="34" charset="0"/>
              </a:defRPr>
            </a:lvl8pPr>
            <a:lvl9pPr marL="3886200" indent="-228600" algn="ctr" defTabSz="762000" eaLnBrk="0" fontAlgn="base" hangingPunct="0">
              <a:spcBef>
                <a:spcPct val="0"/>
              </a:spcBef>
              <a:spcAft>
                <a:spcPct val="0"/>
              </a:spcAft>
              <a:defRPr sz="2400" b="1">
                <a:solidFill>
                  <a:schemeClr val="tx1"/>
                </a:solidFill>
                <a:latin typeface="Verdana" pitchFamily="34" charset="0"/>
              </a:defRPr>
            </a:lvl9pPr>
          </a:lstStyle>
          <a:p>
            <a:pPr algn="l">
              <a:lnSpc>
                <a:spcPts val="2500"/>
              </a:lnSpc>
              <a:spcAft>
                <a:spcPts val="1000"/>
              </a:spcAft>
              <a:buClr>
                <a:schemeClr val="hlink"/>
              </a:buClr>
              <a:buSzPct val="100000"/>
              <a:buFont typeface="Wingdings" pitchFamily="2" charset="2"/>
              <a:buNone/>
            </a:pPr>
            <a:r>
              <a:rPr lang="en-GB" sz="1800"/>
              <a:t>From Gianpaolo Balsamo</a:t>
            </a:r>
          </a:p>
        </p:txBody>
      </p:sp>
    </p:spTree>
    <p:extLst>
      <p:ext uri="{BB962C8B-B14F-4D97-AF65-F5344CB8AC3E}">
        <p14:creationId xmlns:p14="http://schemas.microsoft.com/office/powerpoint/2010/main" val="4248527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2408830" y="2548720"/>
            <a:ext cx="8847992" cy="5373687"/>
          </a:xfrm>
        </p:spPr>
        <p:txBody>
          <a:bodyPr/>
          <a:lstStyle/>
          <a:p>
            <a:endParaRPr lang="en-GB" dirty="0" smtClean="0"/>
          </a:p>
          <a:p>
            <a:pPr marL="0" indent="0">
              <a:buClr>
                <a:schemeClr val="tx1"/>
              </a:buClr>
              <a:buNone/>
            </a:pPr>
            <a:r>
              <a:rPr lang="en-GB" sz="3200" b="1" dirty="0" smtClean="0">
                <a:solidFill>
                  <a:schemeClr val="tx1"/>
                </a:solidFill>
              </a:rPr>
              <a:t>Model Initialization</a:t>
            </a:r>
          </a:p>
          <a:p>
            <a:pPr>
              <a:buClr>
                <a:schemeClr val="tx1"/>
              </a:buClr>
            </a:pPr>
            <a:endParaRPr lang="en-GB" sz="2000" dirty="0">
              <a:solidFill>
                <a:schemeClr val="tx1"/>
              </a:solidFill>
            </a:endParaRPr>
          </a:p>
          <a:p>
            <a:pPr>
              <a:buClr>
                <a:schemeClr val="tx1"/>
              </a:buClr>
            </a:pPr>
            <a:endParaRPr lang="en-GB" sz="2000" dirty="0" smtClean="0">
              <a:solidFill>
                <a:schemeClr val="tx1"/>
              </a:solidFill>
            </a:endParaRPr>
          </a:p>
          <a:p>
            <a:pPr marL="0" indent="0">
              <a:buClr>
                <a:schemeClr val="tx1"/>
              </a:buClr>
              <a:buNone/>
            </a:pPr>
            <a:endParaRPr lang="en-GB" sz="2000" dirty="0" smtClean="0">
              <a:solidFill>
                <a:schemeClr val="tx1"/>
              </a:solidFill>
            </a:endParaRPr>
          </a:p>
          <a:p>
            <a:pPr marL="0" indent="0">
              <a:buClr>
                <a:schemeClr val="tx1"/>
              </a:buClr>
              <a:buNone/>
            </a:pPr>
            <a:r>
              <a:rPr lang="en-GB" sz="2000" dirty="0">
                <a:solidFill>
                  <a:schemeClr val="tx1"/>
                </a:solidFill>
              </a:rPr>
              <a:t> </a:t>
            </a:r>
            <a:r>
              <a:rPr lang="en-GB" sz="2000" dirty="0" smtClean="0">
                <a:solidFill>
                  <a:schemeClr val="tx1"/>
                </a:solidFill>
              </a:rPr>
              <a:t>     </a:t>
            </a:r>
          </a:p>
          <a:p>
            <a:endParaRPr lang="en-GB" dirty="0" smtClean="0"/>
          </a:p>
          <a:p>
            <a:pPr marL="0" indent="0">
              <a:buNone/>
            </a:pPr>
            <a:endParaRPr lang="en-GB" dirty="0" smtClean="0"/>
          </a:p>
          <a:p>
            <a:endParaRPr lang="en-GB" dirty="0" smtClean="0"/>
          </a:p>
          <a:p>
            <a:pPr>
              <a:lnSpc>
                <a:spcPct val="100000"/>
              </a:lnSpc>
              <a:spcAft>
                <a:spcPct val="0"/>
              </a:spcAft>
              <a:buClrTx/>
              <a:buFontTx/>
              <a:buNone/>
            </a:pPr>
            <a:endParaRPr lang="en-GB" dirty="0" smtClean="0"/>
          </a:p>
          <a:p>
            <a:pPr>
              <a:lnSpc>
                <a:spcPct val="100000"/>
              </a:lnSpc>
              <a:spcAft>
                <a:spcPct val="0"/>
              </a:spcAft>
              <a:buClrTx/>
              <a:buFontTx/>
              <a:buNone/>
            </a:pPr>
            <a:endParaRPr lang="en-GB" dirty="0" smtClean="0"/>
          </a:p>
        </p:txBody>
      </p:sp>
    </p:spTree>
    <p:extLst>
      <p:ext uri="{BB962C8B-B14F-4D97-AF65-F5344CB8AC3E}">
        <p14:creationId xmlns:p14="http://schemas.microsoft.com/office/powerpoint/2010/main" val="192420718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98342" y="0"/>
            <a:ext cx="12920516" cy="850106"/>
          </a:xfrm>
        </p:spPr>
        <p:txBody>
          <a:bodyPr>
            <a:noAutofit/>
          </a:bodyPr>
          <a:lstStyle/>
          <a:p>
            <a:r>
              <a:rPr lang="en-GB" sz="1600" dirty="0" smtClean="0"/>
              <a:t>Surface Temperature Climatology – Day 12-18 Start dates: 1/5/1989-2008</a:t>
            </a:r>
          </a:p>
        </p:txBody>
      </p:sp>
      <p:pic>
        <p:nvPicPr>
          <p:cNvPr id="39939" name="Picture 3" descr="diffclim.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8715" y="1305560"/>
            <a:ext cx="6605954"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Box 4"/>
          <p:cNvSpPr txBox="1">
            <a:spLocks noChangeArrowheads="1"/>
          </p:cNvSpPr>
          <p:nvPr/>
        </p:nvSpPr>
        <p:spPr bwMode="auto">
          <a:xfrm>
            <a:off x="1772823" y="799703"/>
            <a:ext cx="706461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r>
              <a:rPr lang="en-GB" b="1" dirty="0"/>
              <a:t>New soil analysis – EI soil analysis</a:t>
            </a:r>
          </a:p>
        </p:txBody>
      </p:sp>
      <p:sp>
        <p:nvSpPr>
          <p:cNvPr id="2" name="TextBox 1"/>
          <p:cNvSpPr txBox="1"/>
          <p:nvPr/>
        </p:nvSpPr>
        <p:spPr>
          <a:xfrm>
            <a:off x="154745" y="5413455"/>
            <a:ext cx="8989255" cy="830997"/>
          </a:xfrm>
          <a:prstGeom prst="rect">
            <a:avLst/>
          </a:prstGeom>
          <a:noFill/>
        </p:spPr>
        <p:txBody>
          <a:bodyPr wrap="square" rtlCol="0">
            <a:spAutoFit/>
          </a:bodyPr>
          <a:lstStyle/>
          <a:p>
            <a:r>
              <a:rPr lang="en-GB" b="0" dirty="0" smtClean="0"/>
              <a:t>Strategy at ECMWF: “on the fly re-forecasts” initialized from Era Interim for upper level fields and offline soil re-analysis.</a:t>
            </a:r>
            <a:endParaRPr lang="en-GB" b="0" dirty="0"/>
          </a:p>
        </p:txBody>
      </p:sp>
    </p:spTree>
    <p:extLst>
      <p:ext uri="{BB962C8B-B14F-4D97-AF65-F5344CB8AC3E}">
        <p14:creationId xmlns:p14="http://schemas.microsoft.com/office/powerpoint/2010/main" val="169296355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4294967295"/>
          </p:nvPr>
        </p:nvSpPr>
        <p:spPr>
          <a:xfrm>
            <a:off x="457200" y="6356350"/>
            <a:ext cx="2133600" cy="36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fld id="{75800D37-BD61-4F07-B217-FA233F509764}" type="slidenum">
              <a:rPr lang="en-GB" smtClean="0"/>
              <a:pPr/>
              <a:t>21</a:t>
            </a:fld>
            <a:endParaRPr lang="en-GB" smtClean="0"/>
          </a:p>
        </p:txBody>
      </p:sp>
      <p:pic>
        <p:nvPicPr>
          <p:cNvPr id="40963" name="Picture 4" descr="FKWP-FKN3.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6058" y="1844675"/>
            <a:ext cx="412066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FKWP-FKV5.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3931" y="1844676"/>
            <a:ext cx="411333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Box 6"/>
          <p:cNvSpPr txBox="1">
            <a:spLocks noChangeArrowheads="1"/>
          </p:cNvSpPr>
          <p:nvPr/>
        </p:nvSpPr>
        <p:spPr bwMode="auto">
          <a:xfrm>
            <a:off x="983274" y="26334"/>
            <a:ext cx="64086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pPr algn="ctr"/>
            <a:r>
              <a:rPr lang="en-GB" sz="2000" b="1" dirty="0"/>
              <a:t>Surface Temperature Anomalies</a:t>
            </a:r>
          </a:p>
          <a:p>
            <a:pPr algn="ctr"/>
            <a:r>
              <a:rPr lang="en-GB" sz="2000" b="1" dirty="0"/>
              <a:t> 01/05/2011- Day 5-11</a:t>
            </a:r>
          </a:p>
        </p:txBody>
      </p:sp>
      <p:sp>
        <p:nvSpPr>
          <p:cNvPr id="9" name="TextBox 8"/>
          <p:cNvSpPr txBox="1"/>
          <p:nvPr/>
        </p:nvSpPr>
        <p:spPr>
          <a:xfrm>
            <a:off x="929054" y="1135064"/>
            <a:ext cx="3323492" cy="400110"/>
          </a:xfrm>
          <a:prstGeom prst="rect">
            <a:avLst/>
          </a:prstGeom>
          <a:noFill/>
        </p:spPr>
        <p:txBody>
          <a:bodyPr>
            <a:spAutoFit/>
          </a:bodyPr>
          <a:lstStyle/>
          <a:p>
            <a:pPr>
              <a:defRPr/>
            </a:pPr>
            <a:r>
              <a:rPr lang="en-GB" sz="2000" b="1" dirty="0" smtClean="0">
                <a:solidFill>
                  <a:schemeClr val="accent6">
                    <a:lumMod val="75000"/>
                  </a:schemeClr>
                </a:solidFill>
              </a:rPr>
              <a:t>Old Soil </a:t>
            </a:r>
            <a:r>
              <a:rPr lang="en-GB" sz="2000" b="1" dirty="0">
                <a:solidFill>
                  <a:schemeClr val="accent6">
                    <a:lumMod val="75000"/>
                  </a:schemeClr>
                </a:solidFill>
              </a:rPr>
              <a:t>Initial Conditions</a:t>
            </a:r>
          </a:p>
        </p:txBody>
      </p:sp>
      <p:sp>
        <p:nvSpPr>
          <p:cNvPr id="10" name="TextBox 9"/>
          <p:cNvSpPr txBox="1"/>
          <p:nvPr/>
        </p:nvSpPr>
        <p:spPr>
          <a:xfrm>
            <a:off x="5597572" y="1073945"/>
            <a:ext cx="4337997" cy="400110"/>
          </a:xfrm>
          <a:prstGeom prst="rect">
            <a:avLst/>
          </a:prstGeom>
          <a:noFill/>
        </p:spPr>
        <p:txBody>
          <a:bodyPr wrap="square">
            <a:spAutoFit/>
          </a:bodyPr>
          <a:lstStyle/>
          <a:p>
            <a:pPr>
              <a:defRPr/>
            </a:pPr>
            <a:r>
              <a:rPr lang="en-GB" sz="2000" b="1" dirty="0">
                <a:solidFill>
                  <a:schemeClr val="accent6">
                    <a:lumMod val="75000"/>
                  </a:schemeClr>
                </a:solidFill>
              </a:rPr>
              <a:t>New Soil Initial Conditions</a:t>
            </a:r>
          </a:p>
        </p:txBody>
      </p:sp>
      <p:pic>
        <p:nvPicPr>
          <p:cNvPr id="40968" name="Picture 10" descr="SYNOPT.ps"/>
          <p:cNvPicPr>
            <a:picLocks noChangeAspect="1"/>
          </p:cNvPicPr>
          <p:nvPr/>
        </p:nvPicPr>
        <p:blipFill>
          <a:blip r:embed="rId4">
            <a:extLst>
              <a:ext uri="{28A0092B-C50C-407E-A947-70E740481C1C}">
                <a14:useLocalDpi xmlns:a14="http://schemas.microsoft.com/office/drawing/2010/main" val="0"/>
              </a:ext>
            </a:extLst>
          </a:blip>
          <a:srcRect l="6168" t="51704" r="4523" b="7248"/>
          <a:stretch>
            <a:fillRect/>
          </a:stretch>
        </p:blipFill>
        <p:spPr bwMode="auto">
          <a:xfrm>
            <a:off x="1182567" y="4292600"/>
            <a:ext cx="5583115"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Box 11"/>
          <p:cNvSpPr txBox="1">
            <a:spLocks noChangeArrowheads="1"/>
          </p:cNvSpPr>
          <p:nvPr/>
        </p:nvSpPr>
        <p:spPr bwMode="auto">
          <a:xfrm>
            <a:off x="2260106" y="3925875"/>
            <a:ext cx="4505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Helvetica" pitchFamily="34" charset="0"/>
              </a:defRPr>
            </a:lvl1pPr>
            <a:lvl2pPr marL="742950" indent="-285750">
              <a:defRPr>
                <a:solidFill>
                  <a:schemeClr val="tx1"/>
                </a:solidFill>
                <a:latin typeface="Helvetica" pitchFamily="34" charset="0"/>
              </a:defRPr>
            </a:lvl2pPr>
            <a:lvl3pPr marL="1143000" indent="-228600">
              <a:defRPr>
                <a:solidFill>
                  <a:schemeClr val="tx1"/>
                </a:solidFill>
                <a:latin typeface="Helvetica" pitchFamily="34" charset="0"/>
              </a:defRPr>
            </a:lvl3pPr>
            <a:lvl4pPr marL="1600200" indent="-228600">
              <a:defRPr>
                <a:solidFill>
                  <a:schemeClr val="tx1"/>
                </a:solidFill>
                <a:latin typeface="Helvetica" pitchFamily="34" charset="0"/>
              </a:defRPr>
            </a:lvl4pPr>
            <a:lvl5pPr marL="2057400" indent="-228600">
              <a:defRPr>
                <a:solidFill>
                  <a:schemeClr val="tx1"/>
                </a:solidFill>
                <a:latin typeface="Helvetica" pitchFamily="34" charset="0"/>
              </a:defRPr>
            </a:lvl5pPr>
            <a:lvl6pPr marL="2514600" indent="-228600" eaLnBrk="0" fontAlgn="base" hangingPunct="0">
              <a:spcBef>
                <a:spcPct val="0"/>
              </a:spcBef>
              <a:spcAft>
                <a:spcPct val="0"/>
              </a:spcAft>
              <a:defRPr>
                <a:solidFill>
                  <a:schemeClr val="tx1"/>
                </a:solidFill>
                <a:latin typeface="Helvetica" pitchFamily="34" charset="0"/>
              </a:defRPr>
            </a:lvl6pPr>
            <a:lvl7pPr marL="2971800" indent="-228600" eaLnBrk="0" fontAlgn="base" hangingPunct="0">
              <a:spcBef>
                <a:spcPct val="0"/>
              </a:spcBef>
              <a:spcAft>
                <a:spcPct val="0"/>
              </a:spcAft>
              <a:defRPr>
                <a:solidFill>
                  <a:schemeClr val="tx1"/>
                </a:solidFill>
                <a:latin typeface="Helvetica" pitchFamily="34" charset="0"/>
              </a:defRPr>
            </a:lvl7pPr>
            <a:lvl8pPr marL="3429000" indent="-228600" eaLnBrk="0" fontAlgn="base" hangingPunct="0">
              <a:spcBef>
                <a:spcPct val="0"/>
              </a:spcBef>
              <a:spcAft>
                <a:spcPct val="0"/>
              </a:spcAft>
              <a:defRPr>
                <a:solidFill>
                  <a:schemeClr val="tx1"/>
                </a:solidFill>
                <a:latin typeface="Helvetica" pitchFamily="34" charset="0"/>
              </a:defRPr>
            </a:lvl8pPr>
            <a:lvl9pPr marL="3886200" indent="-228600" eaLnBrk="0" fontAlgn="base" hangingPunct="0">
              <a:spcBef>
                <a:spcPct val="0"/>
              </a:spcBef>
              <a:spcAft>
                <a:spcPct val="0"/>
              </a:spcAft>
              <a:defRPr>
                <a:solidFill>
                  <a:schemeClr val="tx1"/>
                </a:solidFill>
                <a:latin typeface="Helvetica" pitchFamily="34" charset="0"/>
              </a:defRPr>
            </a:lvl9pPr>
          </a:lstStyle>
          <a:p>
            <a:r>
              <a:rPr lang="en-GB" dirty="0"/>
              <a:t>Verification </a:t>
            </a:r>
            <a:r>
              <a:rPr lang="en-GB" dirty="0" err="1"/>
              <a:t>Synop</a:t>
            </a:r>
            <a:r>
              <a:rPr lang="en-GB" dirty="0"/>
              <a:t> data</a:t>
            </a:r>
          </a:p>
        </p:txBody>
      </p:sp>
    </p:spTree>
    <p:extLst>
      <p:ext uri="{BB962C8B-B14F-4D97-AF65-F5344CB8AC3E}">
        <p14:creationId xmlns:p14="http://schemas.microsoft.com/office/powerpoint/2010/main" val="365498898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type="body" idx="1"/>
          </p:nvPr>
        </p:nvSpPr>
        <p:spPr>
          <a:xfrm>
            <a:off x="2286000" y="2057400"/>
            <a:ext cx="8847992" cy="5373687"/>
          </a:xfrm>
        </p:spPr>
        <p:txBody>
          <a:bodyPr/>
          <a:lstStyle/>
          <a:p>
            <a:endParaRPr lang="en-GB" dirty="0" smtClean="0"/>
          </a:p>
          <a:p>
            <a:pPr marL="0" indent="0">
              <a:buClr>
                <a:schemeClr val="tx1"/>
              </a:buClr>
              <a:buNone/>
            </a:pPr>
            <a:r>
              <a:rPr lang="en-GB" sz="3200" b="1" dirty="0" smtClean="0">
                <a:solidFill>
                  <a:schemeClr val="tx1"/>
                </a:solidFill>
              </a:rPr>
              <a:t>Ensemble generation</a:t>
            </a:r>
          </a:p>
          <a:p>
            <a:pPr>
              <a:buClr>
                <a:schemeClr val="tx1"/>
              </a:buClr>
            </a:pPr>
            <a:endParaRPr lang="en-GB" sz="2000" dirty="0">
              <a:solidFill>
                <a:schemeClr val="tx1"/>
              </a:solidFill>
            </a:endParaRPr>
          </a:p>
          <a:p>
            <a:pPr>
              <a:buClr>
                <a:schemeClr val="tx1"/>
              </a:buClr>
            </a:pPr>
            <a:endParaRPr lang="en-GB" sz="2000" dirty="0" smtClean="0">
              <a:solidFill>
                <a:schemeClr val="tx1"/>
              </a:solidFill>
            </a:endParaRPr>
          </a:p>
          <a:p>
            <a:pPr marL="0" indent="0">
              <a:buClr>
                <a:schemeClr val="tx1"/>
              </a:buClr>
              <a:buNone/>
            </a:pPr>
            <a:endParaRPr lang="en-GB" sz="2000" dirty="0" smtClean="0">
              <a:solidFill>
                <a:schemeClr val="tx1"/>
              </a:solidFill>
            </a:endParaRPr>
          </a:p>
          <a:p>
            <a:pPr marL="0" indent="0">
              <a:buClr>
                <a:schemeClr val="tx1"/>
              </a:buClr>
              <a:buNone/>
            </a:pPr>
            <a:r>
              <a:rPr lang="en-GB" sz="2000" dirty="0">
                <a:solidFill>
                  <a:schemeClr val="tx1"/>
                </a:solidFill>
              </a:rPr>
              <a:t> </a:t>
            </a:r>
            <a:r>
              <a:rPr lang="en-GB" sz="2000" dirty="0" smtClean="0">
                <a:solidFill>
                  <a:schemeClr val="tx1"/>
                </a:solidFill>
              </a:rPr>
              <a:t>     </a:t>
            </a:r>
          </a:p>
          <a:p>
            <a:endParaRPr lang="en-GB" dirty="0" smtClean="0"/>
          </a:p>
          <a:p>
            <a:pPr marL="0" indent="0">
              <a:buNone/>
            </a:pPr>
            <a:endParaRPr lang="en-GB" dirty="0" smtClean="0"/>
          </a:p>
          <a:p>
            <a:endParaRPr lang="en-GB" dirty="0" smtClean="0"/>
          </a:p>
          <a:p>
            <a:pPr>
              <a:lnSpc>
                <a:spcPct val="100000"/>
              </a:lnSpc>
              <a:spcAft>
                <a:spcPct val="0"/>
              </a:spcAft>
              <a:buClrTx/>
              <a:buFontTx/>
              <a:buNone/>
            </a:pPr>
            <a:endParaRPr lang="en-GB" dirty="0" smtClean="0"/>
          </a:p>
          <a:p>
            <a:pPr>
              <a:lnSpc>
                <a:spcPct val="100000"/>
              </a:lnSpc>
              <a:spcAft>
                <a:spcPct val="0"/>
              </a:spcAft>
              <a:buClrTx/>
              <a:buFontTx/>
              <a:buNone/>
            </a:pPr>
            <a:endParaRPr lang="en-GB" dirty="0" smtClean="0"/>
          </a:p>
        </p:txBody>
      </p:sp>
    </p:spTree>
    <p:extLst>
      <p:ext uri="{BB962C8B-B14F-4D97-AF65-F5344CB8AC3E}">
        <p14:creationId xmlns:p14="http://schemas.microsoft.com/office/powerpoint/2010/main" val="1811237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69" name="Group 1"/>
          <p:cNvGraphicFramePr>
            <a:graphicFrameLocks noGrp="1"/>
          </p:cNvGraphicFramePr>
          <p:nvPr>
            <p:extLst/>
          </p:nvPr>
        </p:nvGraphicFramePr>
        <p:xfrm>
          <a:off x="152400" y="1143000"/>
          <a:ext cx="8786812" cy="4904744"/>
        </p:xfrm>
        <a:graphic>
          <a:graphicData uri="http://schemas.openxmlformats.org/drawingml/2006/table">
            <a:tbl>
              <a:tblPr/>
              <a:tblGrid>
                <a:gridCol w="976312"/>
                <a:gridCol w="869950"/>
                <a:gridCol w="1231900"/>
                <a:gridCol w="827088"/>
                <a:gridCol w="976312"/>
                <a:gridCol w="976313"/>
                <a:gridCol w="976312"/>
                <a:gridCol w="976313"/>
                <a:gridCol w="976312"/>
              </a:tblGrid>
              <a:tr h="48736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endParaRPr kumimoji="0" lang="en-US" sz="1400" b="0" i="0" u="none" strike="noStrike" cap="none" normalizeH="0" baseline="0" dirty="0" smtClean="0">
                        <a:ln>
                          <a:noFill/>
                        </a:ln>
                        <a:solidFill>
                          <a:srgbClr val="FFFFFF"/>
                        </a:solidFill>
                        <a:effectLst/>
                        <a:latin typeface="Gill Sans" charset="0"/>
                        <a:ea typeface="ヒラギノ角ゴ ProN W3" charset="0"/>
                        <a:cs typeface="ヒラギノ角ゴ ProN W3" charset="0"/>
                        <a:sym typeface="Gill Sans" charset="0"/>
                      </a:endParaRP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Time-range</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Resol.</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Ens. Size</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Freq.</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Hcsts</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Hcst length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Hcst Freq</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rgbClr val="FFFFFF"/>
                          </a:solidFill>
                          <a:effectLst/>
                          <a:latin typeface="Gill Sans" charset="0"/>
                          <a:ea typeface="ヒラギノ角ゴ ProN W3" charset="0"/>
                          <a:cs typeface="ヒラギノ角ゴ ProN W3" charset="0"/>
                          <a:sym typeface="Gill Sans" charset="0"/>
                        </a:rPr>
                        <a:t>Hcst Size</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4F81BD"/>
                    </a:solidFill>
                  </a:tcPr>
                </a:tc>
              </a:tr>
              <a:tr h="2778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ECMWF</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 0-32</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T639/319L91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51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2/week</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On the fly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Past 20y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UKMO</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 0-60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N216L85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On the fly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1989-2003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4/month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NCEP</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0-44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N126L64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1999-2010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r>
              <a:tr h="277813">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EC</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 0-35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0.6x0.6L40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21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On the fly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Past 15y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CAWCR</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0-60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T47L17</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33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1981-2013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6/month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33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JMA</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 0-34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T159L60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50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1979-2009</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3/month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KMA</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0-60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N216L85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On the fly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1996-2009</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4/month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r>
              <a:tr h="304800">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CMA</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0-45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T106L40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1992-now</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daily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dirty="0" err="1" smtClean="0">
                          <a:ln>
                            <a:noFill/>
                          </a:ln>
                          <a:solidFill>
                            <a:schemeClr val="tx1"/>
                          </a:solidFill>
                          <a:effectLst/>
                          <a:latin typeface="Gill Sans" charset="0"/>
                          <a:ea typeface="ヒラギノ角ゴ ProN W3" charset="0"/>
                          <a:cs typeface="ヒラギノ角ゴ ProN W3" charset="0"/>
                          <a:sym typeface="Gill Sans" charset="0"/>
                        </a:rPr>
                        <a:t>Met.Fr</a:t>
                      </a:r>
                      <a:endParaRPr kumimoji="0" lang="en-US" sz="1400" b="1"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endParaRP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D 0-60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T127L31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51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monthly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1981-2005</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monthly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CNR</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0-32</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0.75x0.56 L54</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40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1981-2010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6/month</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AE4F1"/>
                    </a:solidFill>
                  </a:tcPr>
                </a:tc>
              </a:tr>
              <a:tr h="439738">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1"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HMCR</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D 0-63</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1.1x1.4 L28</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20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Fix</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1981-2010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weekly</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825500" algn="l"/>
                        </a:tabLst>
                      </a:pPr>
                      <a:r>
                        <a:rPr kumimoji="0" lang="en-US" sz="1400" b="0" i="0" u="none" strike="noStrike" cap="none" normalizeH="0" baseline="0" dirty="0" smtClean="0">
                          <a:ln>
                            <a:noFill/>
                          </a:ln>
                          <a:solidFill>
                            <a:schemeClr val="tx1"/>
                          </a:solidFill>
                          <a:effectLst/>
                          <a:latin typeface="Gill Sans" charset="0"/>
                          <a:ea typeface="ヒラギノ角ゴ ProN W3" charset="0"/>
                          <a:cs typeface="ヒラギノ角ゴ ProN W3" charset="0"/>
                          <a:sym typeface="Gill Sans" charset="0"/>
                        </a:rPr>
                        <a:t>10</a:t>
                      </a:r>
                    </a:p>
                  </a:txBody>
                  <a:tcPr marL="38100" marR="38100" marT="38100" marB="381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EEF2F8"/>
                    </a:solidFill>
                  </a:tcPr>
                </a:tc>
              </a:tr>
            </a:tbl>
          </a:graphicData>
        </a:graphic>
      </p:graphicFrame>
      <p:sp>
        <p:nvSpPr>
          <p:cNvPr id="33143" name="Rectangle 375"/>
          <p:cNvSpPr>
            <a:spLocks noGrp="1" noChangeArrowheads="1"/>
          </p:cNvSpPr>
          <p:nvPr>
            <p:ph type="title"/>
          </p:nvPr>
        </p:nvSpPr>
        <p:spPr>
          <a:xfrm>
            <a:off x="152400" y="71141"/>
            <a:ext cx="9902825" cy="609600"/>
          </a:xfrm>
          <a:ln/>
        </p:spPr>
        <p:txBody>
          <a:bodyPr/>
          <a:lstStyle/>
          <a:p>
            <a:r>
              <a:rPr lang="en-US" sz="2000" b="1" dirty="0" smtClean="0">
                <a:solidFill>
                  <a:schemeClr val="accent2"/>
                </a:solidFill>
                <a:ea typeface="ヒラギノ角ゴ ProN W6" charset="0"/>
                <a:cs typeface="ヒラギノ角ゴ ProN W6" charset="0"/>
              </a:rPr>
              <a:t>Since 1983, most producing </a:t>
            </a:r>
            <a:r>
              <a:rPr lang="en-US" sz="2000" b="1" dirty="0" err="1" smtClean="0">
                <a:solidFill>
                  <a:schemeClr val="accent2"/>
                </a:solidFill>
                <a:ea typeface="ヒラギノ角ゴ ProN W6" charset="0"/>
                <a:cs typeface="ヒラギノ角ゴ ProN W6" charset="0"/>
              </a:rPr>
              <a:t>centres</a:t>
            </a:r>
            <a:r>
              <a:rPr lang="en-US" sz="2000" b="1" dirty="0" smtClean="0">
                <a:solidFill>
                  <a:schemeClr val="accent2"/>
                </a:solidFill>
                <a:ea typeface="ヒラギノ角ゴ ProN W6" charset="0"/>
                <a:cs typeface="ヒラギノ角ゴ ProN W6" charset="0"/>
              </a:rPr>
              <a:t> have developed sub-seasonal forecasts </a:t>
            </a:r>
            <a:endParaRPr lang="en-US" sz="2000" b="1" dirty="0">
              <a:solidFill>
                <a:schemeClr val="accent2"/>
              </a:solidFill>
              <a:ea typeface="ヒラギノ角ゴ ProN W6" charset="0"/>
              <a:cs typeface="ヒラギノ角ゴ ProN W6" charset="0"/>
            </a:endParaRPr>
          </a:p>
        </p:txBody>
      </p:sp>
      <p:sp>
        <p:nvSpPr>
          <p:cNvPr id="2" name="Oval 1"/>
          <p:cNvSpPr/>
          <p:nvPr/>
        </p:nvSpPr>
        <p:spPr bwMode="auto">
          <a:xfrm>
            <a:off x="2367887" y="680741"/>
            <a:ext cx="3664424" cy="5950424"/>
          </a:xfrm>
          <a:prstGeom prst="ellipse">
            <a:avLst/>
          </a:prstGeom>
          <a:noFill/>
          <a:ln w="508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effectLst/>
              <a:latin typeface="Arial" charset="0"/>
            </a:endParaRPr>
          </a:p>
        </p:txBody>
      </p:sp>
    </p:spTree>
    <p:extLst>
      <p:ext uri="{BB962C8B-B14F-4D97-AF65-F5344CB8AC3E}">
        <p14:creationId xmlns:p14="http://schemas.microsoft.com/office/powerpoint/2010/main" val="39760662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3815"/>
            <a:ext cx="7772400" cy="1470025"/>
          </a:xfrm>
        </p:spPr>
        <p:txBody>
          <a:bodyPr/>
          <a:lstStyle/>
          <a:p>
            <a:r>
              <a:rPr lang="en-GB" dirty="0" smtClean="0"/>
              <a:t>Initial perturbations</a:t>
            </a:r>
            <a:endParaRPr lang="en-GB" dirty="0"/>
          </a:p>
        </p:txBody>
      </p:sp>
      <p:sp>
        <p:nvSpPr>
          <p:cNvPr id="3" name="Subtitle 2"/>
          <p:cNvSpPr>
            <a:spLocks noGrp="1"/>
          </p:cNvSpPr>
          <p:nvPr>
            <p:ph type="subTitle" idx="1"/>
          </p:nvPr>
        </p:nvSpPr>
        <p:spPr/>
        <p:txBody>
          <a:bodyPr/>
          <a:lstStyle/>
          <a:p>
            <a:endParaRPr lang="en-GB"/>
          </a:p>
        </p:txBody>
      </p:sp>
    </p:spTree>
    <p:extLst>
      <p:ext uri="{BB962C8B-B14F-4D97-AF65-F5344CB8AC3E}">
        <p14:creationId xmlns:p14="http://schemas.microsoft.com/office/powerpoint/2010/main" val="237600166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09977" y="3969060"/>
            <a:ext cx="2751114" cy="1923318"/>
          </a:xfrm>
          <a:prstGeom prst="rect">
            <a:avLst/>
          </a:prstGeom>
        </p:spPr>
      </p:pic>
      <p:sp>
        <p:nvSpPr>
          <p:cNvPr id="29698"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Why </a:t>
            </a:r>
            <a:r>
              <a:rPr lang="en-US" sz="2585" dirty="0">
                <a:solidFill>
                  <a:schemeClr val="accent1">
                    <a:lumMod val="50000"/>
                  </a:schemeClr>
                </a:solidFill>
                <a:latin typeface="Calibri" panose="020F0502020204030204" pitchFamily="34" charset="0"/>
              </a:rPr>
              <a:t>do forecasts fail?</a:t>
            </a:r>
          </a:p>
        </p:txBody>
      </p:sp>
      <p:sp>
        <p:nvSpPr>
          <p:cNvPr id="29699" name="Rectangle 3"/>
          <p:cNvSpPr>
            <a:spLocks noGrp="1" noChangeArrowheads="1"/>
          </p:cNvSpPr>
          <p:nvPr>
            <p:ph type="body" sz="half" idx="1"/>
          </p:nvPr>
        </p:nvSpPr>
        <p:spPr>
          <a:xfrm>
            <a:off x="127489" y="1101970"/>
            <a:ext cx="8889023" cy="1828514"/>
          </a:xfrm>
        </p:spPr>
        <p:txBody>
          <a:bodyPr/>
          <a:lstStyle/>
          <a:p>
            <a:pPr marL="0" indent="0">
              <a:buNone/>
            </a:pPr>
            <a:r>
              <a:rPr lang="en-US" sz="1662" dirty="0"/>
              <a:t>Forecasts can fail because:</a:t>
            </a:r>
          </a:p>
          <a:p>
            <a:pPr marL="0" indent="0">
              <a:buClr>
                <a:schemeClr val="accent1">
                  <a:lumMod val="50000"/>
                </a:schemeClr>
              </a:buClr>
            </a:pPr>
            <a:r>
              <a:rPr lang="en-US" sz="1662" dirty="0"/>
              <a:t> The initial conditions are not accurate enough, e.g. due to poor coverage and/or observation errors, or errors in the assimilation (</a:t>
            </a:r>
            <a:r>
              <a:rPr lang="en-US" sz="1662" dirty="0">
                <a:solidFill>
                  <a:schemeClr val="accent1">
                    <a:lumMod val="50000"/>
                  </a:schemeClr>
                </a:solidFill>
              </a:rPr>
              <a:t>initial uncertainties</a:t>
            </a:r>
            <a:r>
              <a:rPr lang="en-US" sz="1662" dirty="0"/>
              <a:t>).</a:t>
            </a:r>
          </a:p>
          <a:p>
            <a:pPr marL="0" indent="0">
              <a:buClr>
                <a:schemeClr val="accent1">
                  <a:lumMod val="50000"/>
                </a:schemeClr>
              </a:buClr>
            </a:pPr>
            <a:r>
              <a:rPr lang="en-US" sz="1662" dirty="0"/>
              <a:t> The model used to assimilate the data and to make the forecast describes only in an approximate way the true atmospheric phenomena (</a:t>
            </a:r>
            <a:r>
              <a:rPr lang="en-US" sz="1662" dirty="0">
                <a:solidFill>
                  <a:schemeClr val="accent1">
                    <a:lumMod val="50000"/>
                  </a:schemeClr>
                </a:solidFill>
              </a:rPr>
              <a:t>model uncertainties</a:t>
            </a:r>
            <a:r>
              <a:rPr lang="en-US" sz="1662" dirty="0"/>
              <a:t>).</a:t>
            </a:r>
          </a:p>
        </p:txBody>
      </p:sp>
      <p:grpSp>
        <p:nvGrpSpPr>
          <p:cNvPr id="3" name="Group 5"/>
          <p:cNvGrpSpPr>
            <a:grpSpLocks/>
          </p:cNvGrpSpPr>
          <p:nvPr/>
        </p:nvGrpSpPr>
        <p:grpSpPr bwMode="auto">
          <a:xfrm>
            <a:off x="5817577" y="3843705"/>
            <a:ext cx="1992923" cy="2076450"/>
            <a:chOff x="4282" y="2529"/>
            <a:chExt cx="1503" cy="1530"/>
          </a:xfrm>
        </p:grpSpPr>
        <p:grpSp>
          <p:nvGrpSpPr>
            <p:cNvPr id="4" name="Group 6"/>
            <p:cNvGrpSpPr>
              <a:grpSpLocks/>
            </p:cNvGrpSpPr>
            <p:nvPr/>
          </p:nvGrpSpPr>
          <p:grpSpPr bwMode="auto">
            <a:xfrm>
              <a:off x="4282" y="2529"/>
              <a:ext cx="1503" cy="1530"/>
              <a:chOff x="3024" y="768"/>
              <a:chExt cx="3072" cy="2832"/>
            </a:xfrm>
          </p:grpSpPr>
          <p:sp>
            <p:nvSpPr>
              <p:cNvPr id="29718" name="Line 7"/>
              <p:cNvSpPr>
                <a:spLocks noChangeShapeType="1"/>
              </p:cNvSpPr>
              <p:nvPr/>
            </p:nvSpPr>
            <p:spPr bwMode="auto">
              <a:xfrm flipV="1">
                <a:off x="3168" y="768"/>
                <a:ext cx="0" cy="2832"/>
              </a:xfrm>
              <a:prstGeom prst="line">
                <a:avLst/>
              </a:prstGeom>
              <a:noFill/>
              <a:ln w="38100">
                <a:solidFill>
                  <a:schemeClr val="tx1"/>
                </a:solidFill>
                <a:round/>
                <a:headEnd/>
                <a:tailEnd type="triangle" w="med" len="med"/>
              </a:ln>
            </p:spPr>
            <p:txBody>
              <a:bodyPr wrap="none" lIns="83526" tIns="41031" rIns="83526" bIns="41031" anchor="ctr"/>
              <a:lstStyle/>
              <a:p>
                <a:endParaRPr lang="en-GB" sz="2215" dirty="0"/>
              </a:p>
            </p:txBody>
          </p:sp>
          <p:sp>
            <p:nvSpPr>
              <p:cNvPr id="29719" name="Line 8"/>
              <p:cNvSpPr>
                <a:spLocks noChangeShapeType="1"/>
              </p:cNvSpPr>
              <p:nvPr/>
            </p:nvSpPr>
            <p:spPr bwMode="auto">
              <a:xfrm>
                <a:off x="3024" y="3456"/>
                <a:ext cx="2976" cy="0"/>
              </a:xfrm>
              <a:prstGeom prst="line">
                <a:avLst/>
              </a:prstGeom>
              <a:noFill/>
              <a:ln w="38100">
                <a:solidFill>
                  <a:schemeClr val="tx1"/>
                </a:solidFill>
                <a:round/>
                <a:headEnd/>
                <a:tailEnd type="triangle" w="med" len="med"/>
              </a:ln>
            </p:spPr>
            <p:txBody>
              <a:bodyPr wrap="none" lIns="83526" tIns="41031" rIns="83526" bIns="41031" anchor="ctr"/>
              <a:lstStyle/>
              <a:p>
                <a:endParaRPr lang="en-GB" sz="2215" dirty="0"/>
              </a:p>
            </p:txBody>
          </p:sp>
          <p:grpSp>
            <p:nvGrpSpPr>
              <p:cNvPr id="5" name="Group 9"/>
              <p:cNvGrpSpPr>
                <a:grpSpLocks/>
              </p:cNvGrpSpPr>
              <p:nvPr/>
            </p:nvGrpSpPr>
            <p:grpSpPr bwMode="auto">
              <a:xfrm>
                <a:off x="3408" y="2688"/>
                <a:ext cx="384" cy="576"/>
                <a:chOff x="3408" y="2688"/>
                <a:chExt cx="384" cy="576"/>
              </a:xfrm>
            </p:grpSpPr>
            <p:sp>
              <p:nvSpPr>
                <p:cNvPr id="29735" name="Freeform 10"/>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29736" name="Oval 11"/>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29737" name="Oval 12"/>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38" name="Oval 13"/>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39" name="Freeform 14"/>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grpSp>
            <p:nvGrpSpPr>
              <p:cNvPr id="6" name="Group 15"/>
              <p:cNvGrpSpPr>
                <a:grpSpLocks/>
              </p:cNvGrpSpPr>
              <p:nvPr/>
            </p:nvGrpSpPr>
            <p:grpSpPr bwMode="auto">
              <a:xfrm rot="1352535">
                <a:off x="4080" y="1968"/>
                <a:ext cx="432" cy="960"/>
                <a:chOff x="3408" y="2688"/>
                <a:chExt cx="384" cy="576"/>
              </a:xfrm>
            </p:grpSpPr>
            <p:sp>
              <p:nvSpPr>
                <p:cNvPr id="29730" name="Freeform 16"/>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29731" name="Oval 17"/>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29732" name="Oval 18"/>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33" name="Oval 19"/>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34" name="Freeform 20"/>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grpSp>
            <p:nvGrpSpPr>
              <p:cNvPr id="7" name="Group 21"/>
              <p:cNvGrpSpPr>
                <a:grpSpLocks/>
              </p:cNvGrpSpPr>
              <p:nvPr/>
            </p:nvGrpSpPr>
            <p:grpSpPr bwMode="auto">
              <a:xfrm rot="2453175">
                <a:off x="5184" y="912"/>
                <a:ext cx="432" cy="1632"/>
                <a:chOff x="3408" y="2688"/>
                <a:chExt cx="384" cy="576"/>
              </a:xfrm>
            </p:grpSpPr>
            <p:sp>
              <p:nvSpPr>
                <p:cNvPr id="29725" name="Freeform 22"/>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29726" name="Oval 23"/>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29727" name="Oval 24"/>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28" name="Oval 25"/>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29729" name="Freeform 26"/>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sp>
            <p:nvSpPr>
              <p:cNvPr id="29723" name="Line 27"/>
              <p:cNvSpPr>
                <a:spLocks noChangeShapeType="1"/>
              </p:cNvSpPr>
              <p:nvPr/>
            </p:nvSpPr>
            <p:spPr bwMode="auto">
              <a:xfrm flipV="1">
                <a:off x="4752" y="960"/>
                <a:ext cx="1344" cy="1488"/>
              </a:xfrm>
              <a:prstGeom prst="line">
                <a:avLst/>
              </a:prstGeom>
              <a:noFill/>
              <a:ln w="19050">
                <a:solidFill>
                  <a:schemeClr val="tx1"/>
                </a:solidFill>
                <a:round/>
                <a:headEnd/>
                <a:tailEnd/>
              </a:ln>
            </p:spPr>
            <p:txBody>
              <a:bodyPr wrap="none" lIns="83526" tIns="41031" rIns="83526" bIns="41031" anchor="ctr"/>
              <a:lstStyle/>
              <a:p>
                <a:endParaRPr lang="en-GB" sz="2215" dirty="0"/>
              </a:p>
            </p:txBody>
          </p:sp>
          <p:sp>
            <p:nvSpPr>
              <p:cNvPr id="29724" name="Line 28"/>
              <p:cNvSpPr>
                <a:spLocks noChangeShapeType="1"/>
              </p:cNvSpPr>
              <p:nvPr/>
            </p:nvSpPr>
            <p:spPr bwMode="auto">
              <a:xfrm flipV="1">
                <a:off x="5424" y="1680"/>
                <a:ext cx="480" cy="576"/>
              </a:xfrm>
              <a:prstGeom prst="line">
                <a:avLst/>
              </a:prstGeom>
              <a:noFill/>
              <a:ln w="38100">
                <a:solidFill>
                  <a:schemeClr val="hlink"/>
                </a:solidFill>
                <a:round/>
                <a:headEnd type="triangle" w="med" len="med"/>
                <a:tailEnd type="triangle" w="med" len="med"/>
              </a:ln>
            </p:spPr>
            <p:txBody>
              <a:bodyPr wrap="none" lIns="83526" tIns="41031" rIns="83526" bIns="41031" anchor="ctr"/>
              <a:lstStyle/>
              <a:p>
                <a:endParaRPr lang="en-GB" sz="2215" dirty="0"/>
              </a:p>
            </p:txBody>
          </p:sp>
        </p:grpSp>
        <p:sp>
          <p:nvSpPr>
            <p:cNvPr id="29715" name="Text Box 29"/>
            <p:cNvSpPr txBox="1">
              <a:spLocks noChangeArrowheads="1"/>
            </p:cNvSpPr>
            <p:nvPr/>
          </p:nvSpPr>
          <p:spPr bwMode="auto">
            <a:xfrm>
              <a:off x="4400" y="3237"/>
              <a:ext cx="280" cy="345"/>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t=0</a:t>
              </a:r>
              <a:endParaRPr lang="en-US" sz="1662" dirty="0"/>
            </a:p>
          </p:txBody>
        </p:sp>
        <p:sp>
          <p:nvSpPr>
            <p:cNvPr id="29716" name="Text Box 30"/>
            <p:cNvSpPr txBox="1">
              <a:spLocks noChangeArrowheads="1"/>
            </p:cNvSpPr>
            <p:nvPr/>
          </p:nvSpPr>
          <p:spPr bwMode="auto">
            <a:xfrm>
              <a:off x="4707" y="2840"/>
              <a:ext cx="345" cy="345"/>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t=T1</a:t>
              </a:r>
              <a:endParaRPr lang="en-US" sz="1662" dirty="0"/>
            </a:p>
          </p:txBody>
        </p:sp>
        <p:sp>
          <p:nvSpPr>
            <p:cNvPr id="29717" name="Text Box 31"/>
            <p:cNvSpPr txBox="1">
              <a:spLocks noChangeArrowheads="1"/>
            </p:cNvSpPr>
            <p:nvPr/>
          </p:nvSpPr>
          <p:spPr bwMode="auto">
            <a:xfrm>
              <a:off x="5127" y="2670"/>
              <a:ext cx="345" cy="345"/>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t=T2</a:t>
              </a:r>
              <a:endParaRPr lang="en-US" sz="1662" dirty="0"/>
            </a:p>
          </p:txBody>
        </p:sp>
      </p:grpSp>
      <p:sp>
        <p:nvSpPr>
          <p:cNvPr id="29703" name="Oval 33"/>
          <p:cNvSpPr>
            <a:spLocks noChangeArrowheads="1"/>
          </p:cNvSpPr>
          <p:nvPr/>
        </p:nvSpPr>
        <p:spPr bwMode="auto">
          <a:xfrm>
            <a:off x="915866" y="4592515"/>
            <a:ext cx="830874" cy="663820"/>
          </a:xfrm>
          <a:prstGeom prst="ellipse">
            <a:avLst/>
          </a:prstGeom>
          <a:noFill/>
          <a:ln w="38100">
            <a:solidFill>
              <a:schemeClr val="tx1"/>
            </a:solidFill>
            <a:round/>
            <a:headEnd/>
            <a:tailEnd/>
          </a:ln>
        </p:spPr>
        <p:txBody>
          <a:bodyPr wrap="none" anchor="ctr"/>
          <a:lstStyle/>
          <a:p>
            <a:endParaRPr lang="en-US" sz="2215" dirty="0"/>
          </a:p>
        </p:txBody>
      </p:sp>
      <p:pic>
        <p:nvPicPr>
          <p:cNvPr id="29704" name="Picture 34"/>
          <p:cNvPicPr>
            <a:picLocks noChangeAspect="1" noChangeArrowheads="1"/>
          </p:cNvPicPr>
          <p:nvPr/>
        </p:nvPicPr>
        <p:blipFill>
          <a:blip r:embed="rId4" cstate="print"/>
          <a:srcRect/>
          <a:stretch>
            <a:fillRect/>
          </a:stretch>
        </p:blipFill>
        <p:spPr bwMode="auto">
          <a:xfrm>
            <a:off x="3741127" y="3793882"/>
            <a:ext cx="1348154" cy="2003181"/>
          </a:xfrm>
          <a:prstGeom prst="rect">
            <a:avLst/>
          </a:prstGeom>
          <a:noFill/>
          <a:ln w="9525">
            <a:noFill/>
            <a:miter lim="800000"/>
            <a:headEnd/>
            <a:tailEnd/>
          </a:ln>
        </p:spPr>
      </p:pic>
      <p:sp>
        <p:nvSpPr>
          <p:cNvPr id="29705" name="AutoShape 35"/>
          <p:cNvSpPr>
            <a:spLocks noChangeArrowheads="1"/>
          </p:cNvSpPr>
          <p:nvPr/>
        </p:nvSpPr>
        <p:spPr bwMode="auto">
          <a:xfrm>
            <a:off x="3159369" y="4800600"/>
            <a:ext cx="540727" cy="539262"/>
          </a:xfrm>
          <a:prstGeom prst="flowChartOr">
            <a:avLst/>
          </a:prstGeom>
          <a:solidFill>
            <a:schemeClr val="hlink"/>
          </a:solidFill>
          <a:ln w="25400">
            <a:solidFill>
              <a:schemeClr val="tx1"/>
            </a:solidFill>
            <a:round/>
            <a:headEnd/>
            <a:tailEnd/>
          </a:ln>
        </p:spPr>
        <p:txBody>
          <a:bodyPr wrap="none" anchor="ctr"/>
          <a:lstStyle/>
          <a:p>
            <a:endParaRPr lang="en-US" sz="2215" dirty="0"/>
          </a:p>
        </p:txBody>
      </p:sp>
      <p:sp>
        <p:nvSpPr>
          <p:cNvPr id="29706" name="AutoShape 36"/>
          <p:cNvSpPr>
            <a:spLocks noChangeArrowheads="1"/>
          </p:cNvSpPr>
          <p:nvPr/>
        </p:nvSpPr>
        <p:spPr bwMode="auto">
          <a:xfrm>
            <a:off x="5237285" y="4758104"/>
            <a:ext cx="498231" cy="498231"/>
          </a:xfrm>
          <a:prstGeom prst="flowChartSummingJunction">
            <a:avLst/>
          </a:prstGeom>
          <a:solidFill>
            <a:schemeClr val="hlink"/>
          </a:solidFill>
          <a:ln w="25400">
            <a:solidFill>
              <a:schemeClr val="tx1"/>
            </a:solidFill>
            <a:round/>
            <a:headEnd/>
            <a:tailEnd/>
          </a:ln>
        </p:spPr>
        <p:txBody>
          <a:bodyPr wrap="none" anchor="ctr"/>
          <a:lstStyle/>
          <a:p>
            <a:endParaRPr lang="en-US" sz="2215" dirty="0"/>
          </a:p>
        </p:txBody>
      </p:sp>
      <p:sp>
        <p:nvSpPr>
          <p:cNvPr id="29707" name="AutoShape 37"/>
          <p:cNvSpPr>
            <a:spLocks noChangeArrowheads="1"/>
          </p:cNvSpPr>
          <p:nvPr/>
        </p:nvSpPr>
        <p:spPr bwMode="auto">
          <a:xfrm>
            <a:off x="7854462" y="4633547"/>
            <a:ext cx="332643" cy="706315"/>
          </a:xfrm>
          <a:prstGeom prst="notchedRightArrow">
            <a:avLst>
              <a:gd name="adj1" fmla="val 30287"/>
              <a:gd name="adj2" fmla="val 39208"/>
            </a:avLst>
          </a:prstGeom>
          <a:solidFill>
            <a:schemeClr val="hlink"/>
          </a:solidFill>
          <a:ln w="12700">
            <a:solidFill>
              <a:schemeClr val="tx1"/>
            </a:solidFill>
            <a:miter lim="800000"/>
            <a:headEnd/>
            <a:tailEnd/>
          </a:ln>
        </p:spPr>
        <p:txBody>
          <a:bodyPr wrap="none" anchor="ctr"/>
          <a:lstStyle/>
          <a:p>
            <a:endParaRPr lang="en-US" sz="2215" dirty="0"/>
          </a:p>
        </p:txBody>
      </p:sp>
      <p:grpSp>
        <p:nvGrpSpPr>
          <p:cNvPr id="8" name="Group 38"/>
          <p:cNvGrpSpPr>
            <a:grpSpLocks/>
          </p:cNvGrpSpPr>
          <p:nvPr/>
        </p:nvGrpSpPr>
        <p:grpSpPr bwMode="auto">
          <a:xfrm>
            <a:off x="8352693" y="4550020"/>
            <a:ext cx="665285" cy="914400"/>
            <a:chOff x="5728" y="2953"/>
            <a:chExt cx="454" cy="624"/>
          </a:xfrm>
        </p:grpSpPr>
        <p:sp>
          <p:nvSpPr>
            <p:cNvPr id="29710" name="Oval 39"/>
            <p:cNvSpPr>
              <a:spLocks noChangeArrowheads="1"/>
            </p:cNvSpPr>
            <p:nvPr/>
          </p:nvSpPr>
          <p:spPr bwMode="auto">
            <a:xfrm>
              <a:off x="5728" y="2953"/>
              <a:ext cx="454" cy="624"/>
            </a:xfrm>
            <a:prstGeom prst="ellipse">
              <a:avLst/>
            </a:prstGeom>
            <a:solidFill>
              <a:srgbClr val="FDC0E5"/>
            </a:solidFill>
            <a:ln w="12700">
              <a:solidFill>
                <a:schemeClr val="tx1"/>
              </a:solidFill>
              <a:round/>
              <a:headEnd/>
              <a:tailEnd/>
            </a:ln>
          </p:spPr>
          <p:txBody>
            <a:bodyPr wrap="none" anchor="ctr"/>
            <a:lstStyle/>
            <a:p>
              <a:endParaRPr lang="en-US" sz="2215" dirty="0"/>
            </a:p>
          </p:txBody>
        </p:sp>
        <p:sp>
          <p:nvSpPr>
            <p:cNvPr id="29711" name="Oval 40"/>
            <p:cNvSpPr>
              <a:spLocks noChangeArrowheads="1"/>
            </p:cNvSpPr>
            <p:nvPr/>
          </p:nvSpPr>
          <p:spPr bwMode="auto">
            <a:xfrm>
              <a:off x="5813" y="3096"/>
              <a:ext cx="85" cy="141"/>
            </a:xfrm>
            <a:prstGeom prst="ellipse">
              <a:avLst/>
            </a:prstGeom>
            <a:solidFill>
              <a:srgbClr val="1A0CCA"/>
            </a:solidFill>
            <a:ln w="12700">
              <a:solidFill>
                <a:schemeClr val="tx1"/>
              </a:solidFill>
              <a:round/>
              <a:headEnd/>
              <a:tailEnd/>
            </a:ln>
          </p:spPr>
          <p:txBody>
            <a:bodyPr wrap="none" anchor="ctr"/>
            <a:lstStyle/>
            <a:p>
              <a:endParaRPr lang="en-US" sz="2215" dirty="0"/>
            </a:p>
          </p:txBody>
        </p:sp>
        <p:sp>
          <p:nvSpPr>
            <p:cNvPr id="29712" name="Oval 41"/>
            <p:cNvSpPr>
              <a:spLocks noChangeArrowheads="1"/>
            </p:cNvSpPr>
            <p:nvPr/>
          </p:nvSpPr>
          <p:spPr bwMode="auto">
            <a:xfrm>
              <a:off x="5983" y="3096"/>
              <a:ext cx="85" cy="141"/>
            </a:xfrm>
            <a:prstGeom prst="ellipse">
              <a:avLst/>
            </a:prstGeom>
            <a:solidFill>
              <a:srgbClr val="1A0CCA"/>
            </a:solidFill>
            <a:ln w="12700">
              <a:solidFill>
                <a:schemeClr val="tx1"/>
              </a:solidFill>
              <a:round/>
              <a:headEnd/>
              <a:tailEnd/>
            </a:ln>
          </p:spPr>
          <p:txBody>
            <a:bodyPr wrap="none" anchor="ctr"/>
            <a:lstStyle/>
            <a:p>
              <a:endParaRPr lang="en-US" sz="2215" dirty="0"/>
            </a:p>
          </p:txBody>
        </p:sp>
        <p:sp>
          <p:nvSpPr>
            <p:cNvPr id="29713" name="AutoShape 42"/>
            <p:cNvSpPr>
              <a:spLocks noChangeArrowheads="1"/>
            </p:cNvSpPr>
            <p:nvPr/>
          </p:nvSpPr>
          <p:spPr bwMode="auto">
            <a:xfrm>
              <a:off x="5813" y="3266"/>
              <a:ext cx="284" cy="25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9572 h 21600"/>
              </a:gdLst>
              <a:ahLst/>
              <a:cxnLst>
                <a:cxn ang="T8">
                  <a:pos x="T0" y="T1"/>
                </a:cxn>
                <a:cxn ang="T9">
                  <a:pos x="T2" y="T3"/>
                </a:cxn>
                <a:cxn ang="T10">
                  <a:pos x="T4" y="T5"/>
                </a:cxn>
                <a:cxn ang="T11">
                  <a:pos x="T6" y="T7"/>
                </a:cxn>
              </a:cxnLst>
              <a:rect l="T12" t="T13" r="T14" b="T15"/>
              <a:pathLst>
                <a:path w="21600" h="21600">
                  <a:moveTo>
                    <a:pt x="2358" y="12197"/>
                  </a:moveTo>
                  <a:cubicBezTo>
                    <a:pt x="2282" y="11735"/>
                    <a:pt x="2244" y="11268"/>
                    <a:pt x="2244" y="10800"/>
                  </a:cubicBezTo>
                  <a:cubicBezTo>
                    <a:pt x="2244" y="6074"/>
                    <a:pt x="6074" y="2244"/>
                    <a:pt x="10800" y="2244"/>
                  </a:cubicBezTo>
                  <a:cubicBezTo>
                    <a:pt x="15525" y="2244"/>
                    <a:pt x="19356" y="6074"/>
                    <a:pt x="19356" y="10800"/>
                  </a:cubicBezTo>
                  <a:cubicBezTo>
                    <a:pt x="19356" y="11268"/>
                    <a:pt x="19317" y="11735"/>
                    <a:pt x="19241" y="12197"/>
                  </a:cubicBezTo>
                  <a:lnTo>
                    <a:pt x="21454" y="12564"/>
                  </a:lnTo>
                  <a:cubicBezTo>
                    <a:pt x="21551" y="11981"/>
                    <a:pt x="21600" y="11391"/>
                    <a:pt x="21600" y="10800"/>
                  </a:cubicBezTo>
                  <a:cubicBezTo>
                    <a:pt x="21600" y="4835"/>
                    <a:pt x="16764" y="0"/>
                    <a:pt x="10800" y="0"/>
                  </a:cubicBezTo>
                  <a:cubicBezTo>
                    <a:pt x="4835" y="0"/>
                    <a:pt x="0" y="4835"/>
                    <a:pt x="0" y="10800"/>
                  </a:cubicBezTo>
                  <a:cubicBezTo>
                    <a:pt x="-1" y="11391"/>
                    <a:pt x="48" y="11981"/>
                    <a:pt x="145" y="12564"/>
                  </a:cubicBezTo>
                  <a:close/>
                </a:path>
              </a:pathLst>
            </a:custGeom>
            <a:solidFill>
              <a:schemeClr val="accent1"/>
            </a:solidFill>
            <a:ln w="12700">
              <a:solidFill>
                <a:schemeClr val="tx1"/>
              </a:solidFill>
              <a:miter lim="800000"/>
              <a:headEnd/>
              <a:tailEnd/>
            </a:ln>
          </p:spPr>
          <p:txBody>
            <a:bodyPr wrap="none" anchor="ctr"/>
            <a:lstStyle/>
            <a:p>
              <a:endParaRPr lang="en-GB" sz="2215" dirty="0"/>
            </a:p>
          </p:txBody>
        </p:sp>
      </p:grpSp>
      <p:sp>
        <p:nvSpPr>
          <p:cNvPr id="29709" name="AutoShape 43" descr="Large confetti"/>
          <p:cNvSpPr>
            <a:spLocks noChangeArrowheads="1"/>
          </p:cNvSpPr>
          <p:nvPr/>
        </p:nvSpPr>
        <p:spPr bwMode="auto">
          <a:xfrm>
            <a:off x="8228135" y="3678116"/>
            <a:ext cx="791308" cy="830874"/>
          </a:xfrm>
          <a:prstGeom prst="irregularSeal2">
            <a:avLst/>
          </a:prstGeom>
          <a:pattFill prst="lgConfetti">
            <a:fgClr>
              <a:schemeClr val="accent1"/>
            </a:fgClr>
            <a:bgClr>
              <a:schemeClr val="bg1"/>
            </a:bgClr>
          </a:pattFill>
          <a:ln w="12700">
            <a:solidFill>
              <a:schemeClr val="tx1"/>
            </a:solidFill>
            <a:miter lim="800000"/>
            <a:headEnd/>
            <a:tailEnd/>
          </a:ln>
        </p:spPr>
        <p:txBody>
          <a:bodyPr wrap="none" anchor="ctr"/>
          <a:lstStyle/>
          <a:p>
            <a:endParaRPr lang="en-US" sz="2215" dirty="0"/>
          </a:p>
        </p:txBody>
      </p:sp>
    </p:spTree>
    <p:extLst>
      <p:ext uri="{BB962C8B-B14F-4D97-AF65-F5344CB8AC3E}">
        <p14:creationId xmlns:p14="http://schemas.microsoft.com/office/powerpoint/2010/main" val="419916589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sz="2585" dirty="0">
                <a:solidFill>
                  <a:schemeClr val="accent1">
                    <a:lumMod val="50000"/>
                  </a:schemeClr>
                </a:solidFill>
                <a:latin typeface="Calibri" panose="020F0502020204030204" pitchFamily="34" charset="0"/>
              </a:rPr>
              <a:t>1. Ensemble prediction</a:t>
            </a:r>
            <a:endParaRPr lang="en-GB" sz="2585" dirty="0">
              <a:solidFill>
                <a:schemeClr val="accent1">
                  <a:lumMod val="50000"/>
                </a:schemeClr>
              </a:solidFill>
              <a:latin typeface="Calibri" panose="020F0502020204030204" pitchFamily="34" charset="0"/>
            </a:endParaRPr>
          </a:p>
        </p:txBody>
      </p:sp>
      <p:sp>
        <p:nvSpPr>
          <p:cNvPr id="10243" name="Rectangle 3"/>
          <p:cNvSpPr>
            <a:spLocks noGrp="1" noChangeArrowheads="1"/>
          </p:cNvSpPr>
          <p:nvPr>
            <p:ph type="body" sz="half" idx="1"/>
          </p:nvPr>
        </p:nvSpPr>
        <p:spPr>
          <a:xfrm>
            <a:off x="209551" y="1226528"/>
            <a:ext cx="8508023" cy="1745498"/>
          </a:xfrm>
        </p:spPr>
        <p:txBody>
          <a:bodyPr/>
          <a:lstStyle/>
          <a:p>
            <a:pPr marL="0" indent="0">
              <a:buNone/>
            </a:pPr>
            <a:r>
              <a:rPr lang="en-GB" sz="1846" dirty="0">
                <a:latin typeface="Calibri" panose="020F0502020204030204" pitchFamily="34" charset="0"/>
              </a:rPr>
              <a:t>Ensemble prediction aims to estimate the probability density function of forecast states, taking into account all possible sources of forecast error:</a:t>
            </a:r>
            <a:endParaRPr lang="en-US" sz="1846" dirty="0">
              <a:latin typeface="Calibri" panose="020F0502020204030204" pitchFamily="34" charset="0"/>
            </a:endParaRPr>
          </a:p>
          <a:p>
            <a:pPr marL="0" indent="0">
              <a:buClr>
                <a:schemeClr val="accent1">
                  <a:lumMod val="50000"/>
                </a:schemeClr>
              </a:buClr>
              <a:buFont typeface="Wingdings" pitchFamily="2" charset="2"/>
              <a:buChar char="v"/>
            </a:pPr>
            <a:r>
              <a:rPr lang="en-US" sz="1846" dirty="0">
                <a:solidFill>
                  <a:schemeClr val="accent1">
                    <a:lumMod val="50000"/>
                  </a:schemeClr>
                </a:solidFill>
                <a:latin typeface="Calibri" panose="020F0502020204030204" pitchFamily="34" charset="0"/>
              </a:rPr>
              <a:t> Observation errors and imperfect boundary conditions </a:t>
            </a:r>
          </a:p>
          <a:p>
            <a:pPr marL="0" indent="0">
              <a:buClr>
                <a:schemeClr val="accent1">
                  <a:lumMod val="50000"/>
                </a:schemeClr>
              </a:buClr>
              <a:buFont typeface="Wingdings" pitchFamily="2" charset="2"/>
              <a:buChar char="v"/>
            </a:pPr>
            <a:r>
              <a:rPr lang="en-US" sz="1846" dirty="0">
                <a:solidFill>
                  <a:schemeClr val="accent1">
                    <a:lumMod val="50000"/>
                  </a:schemeClr>
                </a:solidFill>
                <a:latin typeface="Calibri" panose="020F0502020204030204" pitchFamily="34" charset="0"/>
              </a:rPr>
              <a:t> Data assimilation assumptions</a:t>
            </a:r>
          </a:p>
          <a:p>
            <a:pPr marL="0" indent="0">
              <a:buClr>
                <a:schemeClr val="accent1">
                  <a:lumMod val="50000"/>
                </a:schemeClr>
              </a:buClr>
              <a:buFont typeface="Wingdings" pitchFamily="2" charset="2"/>
              <a:buChar char="v"/>
            </a:pPr>
            <a:r>
              <a:rPr lang="en-US" sz="1846" dirty="0">
                <a:solidFill>
                  <a:schemeClr val="accent1">
                    <a:lumMod val="50000"/>
                  </a:schemeClr>
                </a:solidFill>
                <a:latin typeface="Calibri" panose="020F0502020204030204" pitchFamily="34" charset="0"/>
              </a:rPr>
              <a:t> Model errors </a:t>
            </a:r>
          </a:p>
          <a:p>
            <a:pPr marL="0" indent="0">
              <a:buNone/>
            </a:pPr>
            <a:endParaRPr lang="en-GB" sz="1846" dirty="0">
              <a:latin typeface="Calibri" panose="020F0502020204030204" pitchFamily="34" charset="0"/>
            </a:endParaRPr>
          </a:p>
          <a:p>
            <a:pPr marL="0" indent="0">
              <a:buNone/>
            </a:pPr>
            <a:endParaRPr lang="en-GB" sz="1846" dirty="0">
              <a:latin typeface="Calibri" panose="020F0502020204030204" pitchFamily="34" charset="0"/>
            </a:endParaRPr>
          </a:p>
          <a:p>
            <a:pPr marL="0" indent="0">
              <a:buNone/>
            </a:pPr>
            <a:endParaRPr lang="en-GB" sz="1846" dirty="0">
              <a:latin typeface="Calibri" panose="020F0502020204030204" pitchFamily="34" charset="0"/>
            </a:endParaRPr>
          </a:p>
        </p:txBody>
      </p:sp>
      <p:grpSp>
        <p:nvGrpSpPr>
          <p:cNvPr id="31" name="Group 4"/>
          <p:cNvGrpSpPr>
            <a:grpSpLocks/>
          </p:cNvGrpSpPr>
          <p:nvPr/>
        </p:nvGrpSpPr>
        <p:grpSpPr bwMode="auto">
          <a:xfrm>
            <a:off x="1787449" y="2667000"/>
            <a:ext cx="5352225" cy="4398475"/>
            <a:chOff x="2832" y="720"/>
            <a:chExt cx="3088" cy="3258"/>
          </a:xfrm>
        </p:grpSpPr>
        <p:sp>
          <p:nvSpPr>
            <p:cNvPr id="32" name="Text Box 5"/>
            <p:cNvSpPr txBox="1">
              <a:spLocks noChangeArrowheads="1"/>
            </p:cNvSpPr>
            <p:nvPr/>
          </p:nvSpPr>
          <p:spPr bwMode="auto">
            <a:xfrm>
              <a:off x="5040" y="1440"/>
              <a:ext cx="276" cy="258"/>
            </a:xfrm>
            <a:prstGeom prst="rect">
              <a:avLst/>
            </a:prstGeom>
            <a:noFill/>
            <a:ln w="12700">
              <a:noFill/>
              <a:miter lim="800000"/>
              <a:headEnd/>
              <a:tailEnd/>
            </a:ln>
          </p:spPr>
          <p:txBody>
            <a:bodyPr>
              <a:spAutoFit/>
            </a:bodyPr>
            <a:lstStyle/>
            <a:p>
              <a:pPr algn="l"/>
              <a:r>
                <a:rPr lang="en-US" sz="1662" dirty="0">
                  <a:latin typeface="Times New Roman" pitchFamily="18" charset="0"/>
                </a:rPr>
                <a:t>fc</a:t>
              </a:r>
              <a:r>
                <a:rPr lang="en-US" sz="1662" baseline="-25000" dirty="0">
                  <a:latin typeface="Times New Roman" pitchFamily="18" charset="0"/>
                </a:rPr>
                <a:t>0</a:t>
              </a:r>
              <a:endParaRPr lang="en-US" sz="1662" dirty="0">
                <a:latin typeface="Times New Roman" pitchFamily="18" charset="0"/>
              </a:endParaRPr>
            </a:p>
          </p:txBody>
        </p:sp>
        <p:sp>
          <p:nvSpPr>
            <p:cNvPr id="33" name="Text Box 6"/>
            <p:cNvSpPr txBox="1">
              <a:spLocks noChangeArrowheads="1"/>
            </p:cNvSpPr>
            <p:nvPr/>
          </p:nvSpPr>
          <p:spPr bwMode="auto">
            <a:xfrm>
              <a:off x="4992" y="960"/>
              <a:ext cx="225" cy="258"/>
            </a:xfrm>
            <a:prstGeom prst="rect">
              <a:avLst/>
            </a:prstGeom>
            <a:noFill/>
            <a:ln w="12700">
              <a:noFill/>
              <a:miter lim="800000"/>
              <a:headEnd/>
              <a:tailEnd/>
            </a:ln>
          </p:spPr>
          <p:txBody>
            <a:bodyPr wrap="none">
              <a:spAutoFit/>
            </a:bodyPr>
            <a:lstStyle/>
            <a:p>
              <a:pPr algn="l"/>
              <a:r>
                <a:rPr lang="en-US" sz="1662" dirty="0">
                  <a:latin typeface="Times New Roman" pitchFamily="18" charset="0"/>
                </a:rPr>
                <a:t>fc</a:t>
              </a:r>
              <a:r>
                <a:rPr lang="en-US" sz="1662" baseline="-25000" dirty="0">
                  <a:latin typeface="Times New Roman" pitchFamily="18" charset="0"/>
                </a:rPr>
                <a:t>j</a:t>
              </a:r>
              <a:endParaRPr lang="en-US" sz="1662" dirty="0">
                <a:latin typeface="Times New Roman" pitchFamily="18" charset="0"/>
              </a:endParaRPr>
            </a:p>
          </p:txBody>
        </p:sp>
        <p:sp>
          <p:nvSpPr>
            <p:cNvPr id="35" name="Text Box 7"/>
            <p:cNvSpPr txBox="1">
              <a:spLocks noChangeArrowheads="1"/>
            </p:cNvSpPr>
            <p:nvPr/>
          </p:nvSpPr>
          <p:spPr bwMode="auto">
            <a:xfrm>
              <a:off x="4944" y="2256"/>
              <a:ext cx="420" cy="258"/>
            </a:xfrm>
            <a:prstGeom prst="rect">
              <a:avLst/>
            </a:prstGeom>
            <a:noFill/>
            <a:ln w="12700">
              <a:noFill/>
              <a:miter lim="800000"/>
              <a:headEnd/>
              <a:tailEnd/>
            </a:ln>
          </p:spPr>
          <p:txBody>
            <a:bodyPr wrap="none">
              <a:spAutoFit/>
            </a:bodyPr>
            <a:lstStyle/>
            <a:p>
              <a:pPr algn="l"/>
              <a:r>
                <a:rPr lang="en-US" sz="1662" dirty="0">
                  <a:latin typeface="Times New Roman" pitchFamily="18" charset="0"/>
                </a:rPr>
                <a:t>reality</a:t>
              </a:r>
            </a:p>
          </p:txBody>
        </p:sp>
        <p:grpSp>
          <p:nvGrpSpPr>
            <p:cNvPr id="36" name="Group 8"/>
            <p:cNvGrpSpPr>
              <a:grpSpLocks/>
            </p:cNvGrpSpPr>
            <p:nvPr/>
          </p:nvGrpSpPr>
          <p:grpSpPr bwMode="auto">
            <a:xfrm>
              <a:off x="2832" y="720"/>
              <a:ext cx="3088" cy="3258"/>
              <a:chOff x="2832" y="720"/>
              <a:chExt cx="3088" cy="3258"/>
            </a:xfrm>
          </p:grpSpPr>
          <p:sp>
            <p:nvSpPr>
              <p:cNvPr id="37" name="Text Box 9"/>
              <p:cNvSpPr txBox="1">
                <a:spLocks noChangeArrowheads="1"/>
              </p:cNvSpPr>
              <p:nvPr/>
            </p:nvSpPr>
            <p:spPr bwMode="auto">
              <a:xfrm>
                <a:off x="2832" y="3360"/>
                <a:ext cx="576" cy="258"/>
              </a:xfrm>
              <a:prstGeom prst="rect">
                <a:avLst/>
              </a:prstGeom>
              <a:noFill/>
              <a:ln w="12700">
                <a:noFill/>
                <a:miter lim="800000"/>
                <a:headEnd/>
                <a:tailEnd/>
              </a:ln>
            </p:spPr>
            <p:txBody>
              <a:bodyPr>
                <a:spAutoFit/>
              </a:bodyPr>
              <a:lstStyle/>
              <a:p>
                <a:pPr algn="l"/>
                <a:r>
                  <a:rPr lang="en-US" sz="1662" dirty="0">
                    <a:solidFill>
                      <a:srgbClr val="0E14FE"/>
                    </a:solidFill>
                    <a:latin typeface="Times New Roman" pitchFamily="18" charset="0"/>
                  </a:rPr>
                  <a:t>PDF(0)</a:t>
                </a:r>
                <a:endParaRPr lang="en-US" sz="1662" dirty="0">
                  <a:latin typeface="Times New Roman" pitchFamily="18" charset="0"/>
                </a:endParaRPr>
              </a:p>
            </p:txBody>
          </p:sp>
          <p:sp>
            <p:nvSpPr>
              <p:cNvPr id="38" name="Text Box 10"/>
              <p:cNvSpPr txBox="1">
                <a:spLocks noChangeArrowheads="1"/>
              </p:cNvSpPr>
              <p:nvPr/>
            </p:nvSpPr>
            <p:spPr bwMode="auto">
              <a:xfrm>
                <a:off x="5472" y="1680"/>
                <a:ext cx="448" cy="258"/>
              </a:xfrm>
              <a:prstGeom prst="rect">
                <a:avLst/>
              </a:prstGeom>
              <a:noFill/>
              <a:ln w="12700">
                <a:noFill/>
                <a:miter lim="800000"/>
                <a:headEnd/>
                <a:tailEnd/>
              </a:ln>
            </p:spPr>
            <p:txBody>
              <a:bodyPr wrap="none">
                <a:spAutoFit/>
              </a:bodyPr>
              <a:lstStyle/>
              <a:p>
                <a:pPr algn="l"/>
                <a:r>
                  <a:rPr lang="en-US" sz="1662" dirty="0">
                    <a:solidFill>
                      <a:srgbClr val="0E14FE"/>
                    </a:solidFill>
                    <a:latin typeface="Times New Roman" pitchFamily="18" charset="0"/>
                  </a:rPr>
                  <a:t>PDF(t)</a:t>
                </a:r>
                <a:endParaRPr lang="en-US" sz="1662" dirty="0">
                  <a:latin typeface="Times New Roman" pitchFamily="18" charset="0"/>
                </a:endParaRPr>
              </a:p>
            </p:txBody>
          </p:sp>
          <p:grpSp>
            <p:nvGrpSpPr>
              <p:cNvPr id="39" name="Group 11"/>
              <p:cNvGrpSpPr>
                <a:grpSpLocks/>
              </p:cNvGrpSpPr>
              <p:nvPr/>
            </p:nvGrpSpPr>
            <p:grpSpPr bwMode="auto">
              <a:xfrm>
                <a:off x="2880" y="720"/>
                <a:ext cx="2980" cy="3258"/>
                <a:chOff x="2880" y="720"/>
                <a:chExt cx="2980" cy="3258"/>
              </a:xfrm>
            </p:grpSpPr>
            <p:sp>
              <p:nvSpPr>
                <p:cNvPr id="40" name="Text Box 12"/>
                <p:cNvSpPr txBox="1">
                  <a:spLocks noChangeArrowheads="1"/>
                </p:cNvSpPr>
                <p:nvPr/>
              </p:nvSpPr>
              <p:spPr bwMode="auto">
                <a:xfrm>
                  <a:off x="3120" y="720"/>
                  <a:ext cx="724" cy="258"/>
                </a:xfrm>
                <a:prstGeom prst="rect">
                  <a:avLst/>
                </a:prstGeom>
                <a:noFill/>
                <a:ln w="12700">
                  <a:noFill/>
                  <a:miter lim="800000"/>
                  <a:headEnd/>
                  <a:tailEnd/>
                </a:ln>
              </p:spPr>
              <p:txBody>
                <a:bodyPr wrap="none">
                  <a:spAutoFit/>
                </a:bodyPr>
                <a:lstStyle/>
                <a:p>
                  <a:pPr algn="l"/>
                  <a:r>
                    <a:rPr lang="en-US" sz="1662" dirty="0">
                      <a:latin typeface="Times New Roman" pitchFamily="18" charset="0"/>
                    </a:rPr>
                    <a:t>Temperature</a:t>
                  </a:r>
                </a:p>
              </p:txBody>
            </p:sp>
            <p:sp>
              <p:nvSpPr>
                <p:cNvPr id="41" name="Text Box 13"/>
                <p:cNvSpPr txBox="1">
                  <a:spLocks noChangeArrowheads="1"/>
                </p:cNvSpPr>
                <p:nvPr/>
              </p:nvSpPr>
              <p:spPr bwMode="auto">
                <a:xfrm>
                  <a:off x="5136" y="720"/>
                  <a:ext cx="724" cy="258"/>
                </a:xfrm>
                <a:prstGeom prst="rect">
                  <a:avLst/>
                </a:prstGeom>
                <a:noFill/>
                <a:ln w="12700">
                  <a:noFill/>
                  <a:miter lim="800000"/>
                  <a:headEnd/>
                  <a:tailEnd/>
                </a:ln>
              </p:spPr>
              <p:txBody>
                <a:bodyPr wrap="none">
                  <a:spAutoFit/>
                </a:bodyPr>
                <a:lstStyle/>
                <a:p>
                  <a:pPr algn="l"/>
                  <a:r>
                    <a:rPr lang="en-US" sz="1662" dirty="0">
                      <a:latin typeface="Times New Roman" pitchFamily="18" charset="0"/>
                    </a:rPr>
                    <a:t>Temperature</a:t>
                  </a:r>
                </a:p>
              </p:txBody>
            </p:sp>
            <p:grpSp>
              <p:nvGrpSpPr>
                <p:cNvPr id="42" name="Group 14"/>
                <p:cNvGrpSpPr>
                  <a:grpSpLocks/>
                </p:cNvGrpSpPr>
                <p:nvPr/>
              </p:nvGrpSpPr>
              <p:grpSpPr bwMode="auto">
                <a:xfrm>
                  <a:off x="2880" y="960"/>
                  <a:ext cx="2976" cy="3018"/>
                  <a:chOff x="2880" y="960"/>
                  <a:chExt cx="2976" cy="3018"/>
                </a:xfrm>
              </p:grpSpPr>
              <p:sp>
                <p:nvSpPr>
                  <p:cNvPr id="43" name="Text Box 15"/>
                  <p:cNvSpPr txBox="1">
                    <a:spLocks noChangeArrowheads="1"/>
                  </p:cNvSpPr>
                  <p:nvPr/>
                </p:nvSpPr>
                <p:spPr bwMode="auto">
                  <a:xfrm>
                    <a:off x="4022" y="3720"/>
                    <a:ext cx="772" cy="258"/>
                  </a:xfrm>
                  <a:prstGeom prst="rect">
                    <a:avLst/>
                  </a:prstGeom>
                  <a:noFill/>
                  <a:ln w="12700">
                    <a:noFill/>
                    <a:miter lim="800000"/>
                    <a:headEnd/>
                    <a:tailEnd/>
                  </a:ln>
                </p:spPr>
                <p:txBody>
                  <a:bodyPr wrap="none">
                    <a:spAutoFit/>
                  </a:bodyPr>
                  <a:lstStyle/>
                  <a:p>
                    <a:pPr algn="l"/>
                    <a:r>
                      <a:rPr lang="en-US" sz="1662" dirty="0">
                        <a:latin typeface="Times New Roman" pitchFamily="18" charset="0"/>
                      </a:rPr>
                      <a:t>Forecast time</a:t>
                    </a:r>
                  </a:p>
                </p:txBody>
              </p:sp>
              <p:sp>
                <p:nvSpPr>
                  <p:cNvPr id="44" name="Freeform 16"/>
                  <p:cNvSpPr>
                    <a:spLocks/>
                  </p:cNvSpPr>
                  <p:nvPr/>
                </p:nvSpPr>
                <p:spPr bwMode="auto">
                  <a:xfrm>
                    <a:off x="3456" y="2251"/>
                    <a:ext cx="1870" cy="762"/>
                  </a:xfrm>
                  <a:custGeom>
                    <a:avLst/>
                    <a:gdLst>
                      <a:gd name="T0" fmla="*/ 0 w 1870"/>
                      <a:gd name="T1" fmla="*/ 533 h 802"/>
                      <a:gd name="T2" fmla="*/ 867 w 1870"/>
                      <a:gd name="T3" fmla="*/ 423 h 802"/>
                      <a:gd name="T4" fmla="*/ 1240 w 1870"/>
                      <a:gd name="T5" fmla="*/ 134 h 802"/>
                      <a:gd name="T6" fmla="*/ 1870 w 1870"/>
                      <a:gd name="T7" fmla="*/ 0 h 802"/>
                      <a:gd name="T8" fmla="*/ 0 60000 65536"/>
                      <a:gd name="T9" fmla="*/ 0 60000 65536"/>
                      <a:gd name="T10" fmla="*/ 0 60000 65536"/>
                      <a:gd name="T11" fmla="*/ 0 60000 65536"/>
                      <a:gd name="T12" fmla="*/ 0 w 1870"/>
                      <a:gd name="T13" fmla="*/ 0 h 802"/>
                      <a:gd name="T14" fmla="*/ 1870 w 1870"/>
                      <a:gd name="T15" fmla="*/ 802 h 802"/>
                    </a:gdLst>
                    <a:ahLst/>
                    <a:cxnLst>
                      <a:cxn ang="T8">
                        <a:pos x="T0" y="T1"/>
                      </a:cxn>
                      <a:cxn ang="T9">
                        <a:pos x="T2" y="T3"/>
                      </a:cxn>
                      <a:cxn ang="T10">
                        <a:pos x="T4" y="T5"/>
                      </a:cxn>
                      <a:cxn ang="T11">
                        <a:pos x="T6" y="T7"/>
                      </a:cxn>
                    </a:cxnLst>
                    <a:rect l="T12" t="T13" r="T14" b="T15"/>
                    <a:pathLst>
                      <a:path w="1870" h="802">
                        <a:moveTo>
                          <a:pt x="0" y="802"/>
                        </a:moveTo>
                        <a:cubicBezTo>
                          <a:pt x="143" y="775"/>
                          <a:pt x="660" y="737"/>
                          <a:pt x="867" y="637"/>
                        </a:cubicBezTo>
                        <a:cubicBezTo>
                          <a:pt x="1074" y="537"/>
                          <a:pt x="1073" y="308"/>
                          <a:pt x="1240" y="202"/>
                        </a:cubicBezTo>
                        <a:cubicBezTo>
                          <a:pt x="1406" y="96"/>
                          <a:pt x="1738" y="42"/>
                          <a:pt x="1870" y="0"/>
                        </a:cubicBezTo>
                      </a:path>
                    </a:pathLst>
                  </a:custGeom>
                  <a:noFill/>
                  <a:ln w="57150" cap="flat" cmpd="sng">
                    <a:solidFill>
                      <a:schemeClr val="hlink"/>
                    </a:solidFill>
                    <a:prstDash val="solid"/>
                    <a:round/>
                    <a:headEnd type="none" w="med" len="med"/>
                    <a:tailEnd type="none" w="med" len="med"/>
                  </a:ln>
                </p:spPr>
                <p:txBody>
                  <a:bodyPr wrap="none" anchor="ctr"/>
                  <a:lstStyle/>
                  <a:p>
                    <a:endParaRPr lang="en-GB" sz="2215" dirty="0"/>
                  </a:p>
                </p:txBody>
              </p:sp>
              <p:grpSp>
                <p:nvGrpSpPr>
                  <p:cNvPr id="45" name="Group 17"/>
                  <p:cNvGrpSpPr>
                    <a:grpSpLocks/>
                  </p:cNvGrpSpPr>
                  <p:nvPr/>
                </p:nvGrpSpPr>
                <p:grpSpPr bwMode="auto">
                  <a:xfrm>
                    <a:off x="2880" y="960"/>
                    <a:ext cx="2976" cy="2784"/>
                    <a:chOff x="2880" y="960"/>
                    <a:chExt cx="2976" cy="2784"/>
                  </a:xfrm>
                </p:grpSpPr>
                <p:sp>
                  <p:nvSpPr>
                    <p:cNvPr id="46" name="Line 18"/>
                    <p:cNvSpPr>
                      <a:spLocks noChangeShapeType="1"/>
                    </p:cNvSpPr>
                    <p:nvPr/>
                  </p:nvSpPr>
                  <p:spPr bwMode="auto">
                    <a:xfrm>
                      <a:off x="3408" y="3744"/>
                      <a:ext cx="2448" cy="0"/>
                    </a:xfrm>
                    <a:prstGeom prst="line">
                      <a:avLst/>
                    </a:prstGeom>
                    <a:noFill/>
                    <a:ln w="38100">
                      <a:solidFill>
                        <a:schemeClr val="tx1"/>
                      </a:solidFill>
                      <a:round/>
                      <a:headEnd/>
                      <a:tailEnd type="triangle" w="med" len="med"/>
                    </a:ln>
                  </p:spPr>
                  <p:txBody>
                    <a:bodyPr wrap="none" anchor="ctr"/>
                    <a:lstStyle/>
                    <a:p>
                      <a:endParaRPr lang="en-GB" sz="2215" dirty="0"/>
                    </a:p>
                  </p:txBody>
                </p:sp>
                <p:grpSp>
                  <p:nvGrpSpPr>
                    <p:cNvPr id="47" name="Group 19"/>
                    <p:cNvGrpSpPr>
                      <a:grpSpLocks/>
                    </p:cNvGrpSpPr>
                    <p:nvPr/>
                  </p:nvGrpSpPr>
                  <p:grpSpPr bwMode="auto">
                    <a:xfrm>
                      <a:off x="2880" y="960"/>
                      <a:ext cx="2926" cy="2692"/>
                      <a:chOff x="2880" y="960"/>
                      <a:chExt cx="2926" cy="2692"/>
                    </a:xfrm>
                  </p:grpSpPr>
                  <p:grpSp>
                    <p:nvGrpSpPr>
                      <p:cNvPr id="48" name="Group 20"/>
                      <p:cNvGrpSpPr>
                        <a:grpSpLocks/>
                      </p:cNvGrpSpPr>
                      <p:nvPr/>
                    </p:nvGrpSpPr>
                    <p:grpSpPr bwMode="auto">
                      <a:xfrm>
                        <a:off x="2880" y="960"/>
                        <a:ext cx="2926" cy="2692"/>
                        <a:chOff x="2880" y="960"/>
                        <a:chExt cx="2926" cy="2692"/>
                      </a:xfrm>
                    </p:grpSpPr>
                    <p:grpSp>
                      <p:nvGrpSpPr>
                        <p:cNvPr id="58" name="Group 21"/>
                        <p:cNvGrpSpPr>
                          <a:grpSpLocks/>
                        </p:cNvGrpSpPr>
                        <p:nvPr/>
                      </p:nvGrpSpPr>
                      <p:grpSpPr bwMode="auto">
                        <a:xfrm>
                          <a:off x="5424" y="960"/>
                          <a:ext cx="382" cy="2643"/>
                          <a:chOff x="5424" y="960"/>
                          <a:chExt cx="382" cy="2643"/>
                        </a:xfrm>
                      </p:grpSpPr>
                      <p:sp>
                        <p:nvSpPr>
                          <p:cNvPr id="61" name="Line 22"/>
                          <p:cNvSpPr>
                            <a:spLocks noChangeShapeType="1"/>
                          </p:cNvSpPr>
                          <p:nvPr/>
                        </p:nvSpPr>
                        <p:spPr bwMode="auto">
                          <a:xfrm>
                            <a:off x="5424" y="960"/>
                            <a:ext cx="0" cy="2643"/>
                          </a:xfrm>
                          <a:prstGeom prst="line">
                            <a:avLst/>
                          </a:prstGeom>
                          <a:noFill/>
                          <a:ln w="28575">
                            <a:solidFill>
                              <a:schemeClr val="tx1"/>
                            </a:solidFill>
                            <a:round/>
                            <a:headEnd/>
                            <a:tailEnd/>
                          </a:ln>
                        </p:spPr>
                        <p:txBody>
                          <a:bodyPr wrap="none" anchor="ctr"/>
                          <a:lstStyle/>
                          <a:p>
                            <a:endParaRPr lang="en-GB" sz="2215" dirty="0"/>
                          </a:p>
                        </p:txBody>
                      </p:sp>
                      <p:sp>
                        <p:nvSpPr>
                          <p:cNvPr id="62" name="Freeform 23"/>
                          <p:cNvSpPr>
                            <a:spLocks/>
                          </p:cNvSpPr>
                          <p:nvPr/>
                        </p:nvSpPr>
                        <p:spPr bwMode="auto">
                          <a:xfrm>
                            <a:off x="5490" y="960"/>
                            <a:ext cx="316" cy="2607"/>
                          </a:xfrm>
                          <a:custGeom>
                            <a:avLst/>
                            <a:gdLst>
                              <a:gd name="T0" fmla="*/ 4 w 316"/>
                              <a:gd name="T1" fmla="*/ 0 h 2607"/>
                              <a:gd name="T2" fmla="*/ 26 w 316"/>
                              <a:gd name="T3" fmla="*/ 328 h 2607"/>
                              <a:gd name="T4" fmla="*/ 81 w 316"/>
                              <a:gd name="T5" fmla="*/ 419 h 2607"/>
                              <a:gd name="T6" fmla="*/ 120 w 316"/>
                              <a:gd name="T7" fmla="*/ 482 h 2607"/>
                              <a:gd name="T8" fmla="*/ 81 w 316"/>
                              <a:gd name="T9" fmla="*/ 552 h 2607"/>
                              <a:gd name="T10" fmla="*/ 28 w 316"/>
                              <a:gd name="T11" fmla="*/ 687 h 2607"/>
                              <a:gd name="T12" fmla="*/ 26 w 316"/>
                              <a:gd name="T13" fmla="*/ 1103 h 2607"/>
                              <a:gd name="T14" fmla="*/ 182 w 316"/>
                              <a:gd name="T15" fmla="*/ 1245 h 2607"/>
                              <a:gd name="T16" fmla="*/ 315 w 316"/>
                              <a:gd name="T17" fmla="*/ 1347 h 2607"/>
                              <a:gd name="T18" fmla="*/ 190 w 316"/>
                              <a:gd name="T19" fmla="*/ 1471 h 2607"/>
                              <a:gd name="T20" fmla="*/ 59 w 316"/>
                              <a:gd name="T21" fmla="*/ 1612 h 2607"/>
                              <a:gd name="T22" fmla="*/ 35 w 316"/>
                              <a:gd name="T23" fmla="*/ 1894 h 2607"/>
                              <a:gd name="T24" fmla="*/ 42 w 316"/>
                              <a:gd name="T25" fmla="*/ 2087 h 2607"/>
                              <a:gd name="T26" fmla="*/ 81 w 316"/>
                              <a:gd name="T27" fmla="*/ 2149 h 2607"/>
                              <a:gd name="T28" fmla="*/ 97 w 316"/>
                              <a:gd name="T29" fmla="*/ 2196 h 2607"/>
                              <a:gd name="T30" fmla="*/ 50 w 316"/>
                              <a:gd name="T31" fmla="*/ 2321 h 2607"/>
                              <a:gd name="T32" fmla="*/ 26 w 316"/>
                              <a:gd name="T33" fmla="*/ 2607 h 260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16"/>
                              <a:gd name="T52" fmla="*/ 0 h 2607"/>
                              <a:gd name="T53" fmla="*/ 316 w 316"/>
                              <a:gd name="T54" fmla="*/ 2607 h 260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16" h="2607">
                                <a:moveTo>
                                  <a:pt x="4" y="0"/>
                                </a:moveTo>
                                <a:cubicBezTo>
                                  <a:pt x="6" y="55"/>
                                  <a:pt x="13" y="258"/>
                                  <a:pt x="26" y="328"/>
                                </a:cubicBezTo>
                                <a:cubicBezTo>
                                  <a:pt x="39" y="398"/>
                                  <a:pt x="65" y="393"/>
                                  <a:pt x="81" y="419"/>
                                </a:cubicBezTo>
                                <a:cubicBezTo>
                                  <a:pt x="97" y="445"/>
                                  <a:pt x="120" y="460"/>
                                  <a:pt x="120" y="482"/>
                                </a:cubicBezTo>
                                <a:cubicBezTo>
                                  <a:pt x="120" y="504"/>
                                  <a:pt x="96" y="518"/>
                                  <a:pt x="81" y="552"/>
                                </a:cubicBezTo>
                                <a:cubicBezTo>
                                  <a:pt x="66" y="586"/>
                                  <a:pt x="37" y="595"/>
                                  <a:pt x="28" y="687"/>
                                </a:cubicBezTo>
                                <a:cubicBezTo>
                                  <a:pt x="19" y="779"/>
                                  <a:pt x="0" y="1010"/>
                                  <a:pt x="26" y="1103"/>
                                </a:cubicBezTo>
                                <a:cubicBezTo>
                                  <a:pt x="52" y="1196"/>
                                  <a:pt x="134" y="1204"/>
                                  <a:pt x="182" y="1245"/>
                                </a:cubicBezTo>
                                <a:cubicBezTo>
                                  <a:pt x="230" y="1286"/>
                                  <a:pt x="314" y="1309"/>
                                  <a:pt x="315" y="1347"/>
                                </a:cubicBezTo>
                                <a:cubicBezTo>
                                  <a:pt x="316" y="1385"/>
                                  <a:pt x="232" y="1427"/>
                                  <a:pt x="190" y="1471"/>
                                </a:cubicBezTo>
                                <a:cubicBezTo>
                                  <a:pt x="148" y="1515"/>
                                  <a:pt x="85" y="1542"/>
                                  <a:pt x="59" y="1612"/>
                                </a:cubicBezTo>
                                <a:cubicBezTo>
                                  <a:pt x="33" y="1682"/>
                                  <a:pt x="38" y="1815"/>
                                  <a:pt x="35" y="1894"/>
                                </a:cubicBezTo>
                                <a:cubicBezTo>
                                  <a:pt x="32" y="1973"/>
                                  <a:pt x="34" y="2045"/>
                                  <a:pt x="42" y="2087"/>
                                </a:cubicBezTo>
                                <a:cubicBezTo>
                                  <a:pt x="50" y="2129"/>
                                  <a:pt x="72" y="2131"/>
                                  <a:pt x="81" y="2149"/>
                                </a:cubicBezTo>
                                <a:cubicBezTo>
                                  <a:pt x="90" y="2167"/>
                                  <a:pt x="102" y="2167"/>
                                  <a:pt x="97" y="2196"/>
                                </a:cubicBezTo>
                                <a:cubicBezTo>
                                  <a:pt x="92" y="2225"/>
                                  <a:pt x="62" y="2253"/>
                                  <a:pt x="50" y="2321"/>
                                </a:cubicBezTo>
                                <a:cubicBezTo>
                                  <a:pt x="38" y="2389"/>
                                  <a:pt x="31" y="2548"/>
                                  <a:pt x="26" y="2607"/>
                                </a:cubicBezTo>
                              </a:path>
                            </a:pathLst>
                          </a:custGeom>
                          <a:solidFill>
                            <a:srgbClr val="F5F011"/>
                          </a:solidFill>
                          <a:ln w="28575" cap="flat" cmpd="sng">
                            <a:solidFill>
                              <a:schemeClr val="tx1"/>
                            </a:solidFill>
                            <a:prstDash val="solid"/>
                            <a:round/>
                            <a:headEnd type="none" w="med" len="med"/>
                            <a:tailEnd type="none" w="med" len="med"/>
                          </a:ln>
                        </p:spPr>
                        <p:txBody>
                          <a:bodyPr wrap="none" anchor="ctr"/>
                          <a:lstStyle/>
                          <a:p>
                            <a:endParaRPr lang="en-GB" sz="2215" dirty="0"/>
                          </a:p>
                        </p:txBody>
                      </p:sp>
                    </p:grpSp>
                    <p:sp>
                      <p:nvSpPr>
                        <p:cNvPr id="59" name="Freeform 24"/>
                        <p:cNvSpPr>
                          <a:spLocks/>
                        </p:cNvSpPr>
                        <p:nvPr/>
                      </p:nvSpPr>
                      <p:spPr bwMode="auto">
                        <a:xfrm>
                          <a:off x="2880" y="2372"/>
                          <a:ext cx="483" cy="1280"/>
                        </a:xfrm>
                        <a:custGeom>
                          <a:avLst/>
                          <a:gdLst>
                            <a:gd name="T0" fmla="*/ 483 w 483"/>
                            <a:gd name="T1" fmla="*/ 891 h 1348"/>
                            <a:gd name="T2" fmla="*/ 408 w 483"/>
                            <a:gd name="T3" fmla="*/ 628 h 1348"/>
                            <a:gd name="T4" fmla="*/ 101 w 483"/>
                            <a:gd name="T5" fmla="*/ 526 h 1348"/>
                            <a:gd name="T6" fmla="*/ 1 w 483"/>
                            <a:gd name="T7" fmla="*/ 469 h 1348"/>
                            <a:gd name="T8" fmla="*/ 94 w 483"/>
                            <a:gd name="T9" fmla="*/ 417 h 1348"/>
                            <a:gd name="T10" fmla="*/ 413 w 483"/>
                            <a:gd name="T11" fmla="*/ 330 h 1348"/>
                            <a:gd name="T12" fmla="*/ 483 w 483"/>
                            <a:gd name="T13" fmla="*/ 0 h 1348"/>
                            <a:gd name="T14" fmla="*/ 0 60000 65536"/>
                            <a:gd name="T15" fmla="*/ 0 60000 65536"/>
                            <a:gd name="T16" fmla="*/ 0 60000 65536"/>
                            <a:gd name="T17" fmla="*/ 0 60000 65536"/>
                            <a:gd name="T18" fmla="*/ 0 60000 65536"/>
                            <a:gd name="T19" fmla="*/ 0 60000 65536"/>
                            <a:gd name="T20" fmla="*/ 0 60000 65536"/>
                            <a:gd name="T21" fmla="*/ 0 w 483"/>
                            <a:gd name="T22" fmla="*/ 0 h 1348"/>
                            <a:gd name="T23" fmla="*/ 483 w 483"/>
                            <a:gd name="T24" fmla="*/ 1348 h 13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3" h="1348">
                              <a:moveTo>
                                <a:pt x="483" y="1348"/>
                              </a:moveTo>
                              <a:cubicBezTo>
                                <a:pt x="471" y="1282"/>
                                <a:pt x="472" y="1042"/>
                                <a:pt x="408" y="950"/>
                              </a:cubicBezTo>
                              <a:cubicBezTo>
                                <a:pt x="344" y="858"/>
                                <a:pt x="169" y="835"/>
                                <a:pt x="101" y="795"/>
                              </a:cubicBezTo>
                              <a:cubicBezTo>
                                <a:pt x="33" y="755"/>
                                <a:pt x="2" y="737"/>
                                <a:pt x="1" y="710"/>
                              </a:cubicBezTo>
                              <a:cubicBezTo>
                                <a:pt x="0" y="683"/>
                                <a:pt x="25" y="666"/>
                                <a:pt x="94" y="631"/>
                              </a:cubicBezTo>
                              <a:cubicBezTo>
                                <a:pt x="163" y="596"/>
                                <a:pt x="348" y="604"/>
                                <a:pt x="413" y="499"/>
                              </a:cubicBezTo>
                              <a:cubicBezTo>
                                <a:pt x="478" y="394"/>
                                <a:pt x="468" y="104"/>
                                <a:pt x="483" y="0"/>
                              </a:cubicBezTo>
                            </a:path>
                          </a:pathLst>
                        </a:custGeom>
                        <a:solidFill>
                          <a:srgbClr val="F5F011"/>
                        </a:solidFill>
                        <a:ln w="28575" cap="flat" cmpd="sng">
                          <a:solidFill>
                            <a:schemeClr val="tx1"/>
                          </a:solidFill>
                          <a:prstDash val="solid"/>
                          <a:round/>
                          <a:headEnd type="none" w="med" len="med"/>
                          <a:tailEnd type="none" w="med" len="med"/>
                        </a:ln>
                      </p:spPr>
                      <p:txBody>
                        <a:bodyPr wrap="none" anchor="ctr"/>
                        <a:lstStyle/>
                        <a:p>
                          <a:endParaRPr lang="en-GB" sz="2215" dirty="0"/>
                        </a:p>
                      </p:txBody>
                    </p:sp>
                    <p:sp>
                      <p:nvSpPr>
                        <p:cNvPr id="60" name="Line 25"/>
                        <p:cNvSpPr>
                          <a:spLocks noChangeShapeType="1"/>
                        </p:cNvSpPr>
                        <p:nvPr/>
                      </p:nvSpPr>
                      <p:spPr bwMode="auto">
                        <a:xfrm>
                          <a:off x="3408" y="960"/>
                          <a:ext cx="0" cy="2688"/>
                        </a:xfrm>
                        <a:prstGeom prst="line">
                          <a:avLst/>
                        </a:prstGeom>
                        <a:noFill/>
                        <a:ln w="28575">
                          <a:solidFill>
                            <a:schemeClr val="tx1"/>
                          </a:solidFill>
                          <a:round/>
                          <a:headEnd/>
                          <a:tailEnd/>
                        </a:ln>
                      </p:spPr>
                      <p:txBody>
                        <a:bodyPr wrap="none" anchor="ctr"/>
                        <a:lstStyle/>
                        <a:p>
                          <a:endParaRPr lang="en-GB" sz="2215" dirty="0"/>
                        </a:p>
                      </p:txBody>
                    </p:sp>
                  </p:grpSp>
                  <p:grpSp>
                    <p:nvGrpSpPr>
                      <p:cNvPr id="49" name="Group 26"/>
                      <p:cNvGrpSpPr>
                        <a:grpSpLocks/>
                      </p:cNvGrpSpPr>
                      <p:nvPr/>
                    </p:nvGrpSpPr>
                    <p:grpSpPr bwMode="auto">
                      <a:xfrm>
                        <a:off x="3456" y="1333"/>
                        <a:ext cx="1909" cy="1991"/>
                        <a:chOff x="3456" y="1333"/>
                        <a:chExt cx="1909" cy="1991"/>
                      </a:xfrm>
                    </p:grpSpPr>
                    <p:grpSp>
                      <p:nvGrpSpPr>
                        <p:cNvPr id="50" name="Group 27"/>
                        <p:cNvGrpSpPr>
                          <a:grpSpLocks/>
                        </p:cNvGrpSpPr>
                        <p:nvPr/>
                      </p:nvGrpSpPr>
                      <p:grpSpPr bwMode="auto">
                        <a:xfrm>
                          <a:off x="3456" y="1333"/>
                          <a:ext cx="1893" cy="1541"/>
                          <a:chOff x="3312" y="1161"/>
                          <a:chExt cx="1893" cy="1623"/>
                        </a:xfrm>
                      </p:grpSpPr>
                      <p:sp>
                        <p:nvSpPr>
                          <p:cNvPr id="56" name="Freeform 28"/>
                          <p:cNvSpPr>
                            <a:spLocks/>
                          </p:cNvSpPr>
                          <p:nvPr/>
                        </p:nvSpPr>
                        <p:spPr bwMode="auto">
                          <a:xfrm>
                            <a:off x="3312" y="1161"/>
                            <a:ext cx="1877" cy="1527"/>
                          </a:xfrm>
                          <a:custGeom>
                            <a:avLst/>
                            <a:gdLst>
                              <a:gd name="T0" fmla="*/ 0 w 1877"/>
                              <a:gd name="T1" fmla="*/ 1527 h 1527"/>
                              <a:gd name="T2" fmla="*/ 816 w 1877"/>
                              <a:gd name="T3" fmla="*/ 1194 h 1527"/>
                              <a:gd name="T4" fmla="*/ 1223 w 1877"/>
                              <a:gd name="T5" fmla="*/ 234 h 1527"/>
                              <a:gd name="T6" fmla="*/ 1877 w 1877"/>
                              <a:gd name="T7" fmla="*/ 0 h 1527"/>
                              <a:gd name="T8" fmla="*/ 0 60000 65536"/>
                              <a:gd name="T9" fmla="*/ 0 60000 65536"/>
                              <a:gd name="T10" fmla="*/ 0 60000 65536"/>
                              <a:gd name="T11" fmla="*/ 0 60000 65536"/>
                              <a:gd name="T12" fmla="*/ 0 w 1877"/>
                              <a:gd name="T13" fmla="*/ 0 h 1527"/>
                              <a:gd name="T14" fmla="*/ 1877 w 1877"/>
                              <a:gd name="T15" fmla="*/ 1527 h 1527"/>
                            </a:gdLst>
                            <a:ahLst/>
                            <a:cxnLst>
                              <a:cxn ang="T8">
                                <a:pos x="T0" y="T1"/>
                              </a:cxn>
                              <a:cxn ang="T9">
                                <a:pos x="T2" y="T3"/>
                              </a:cxn>
                              <a:cxn ang="T10">
                                <a:pos x="T4" y="T5"/>
                              </a:cxn>
                              <a:cxn ang="T11">
                                <a:pos x="T6" y="T7"/>
                              </a:cxn>
                            </a:cxnLst>
                            <a:rect l="T12" t="T13" r="T14" b="T15"/>
                            <a:pathLst>
                              <a:path w="1877" h="1527">
                                <a:moveTo>
                                  <a:pt x="0" y="1527"/>
                                </a:moveTo>
                                <a:cubicBezTo>
                                  <a:pt x="308" y="1476"/>
                                  <a:pt x="612" y="1410"/>
                                  <a:pt x="816" y="1194"/>
                                </a:cubicBezTo>
                                <a:cubicBezTo>
                                  <a:pt x="1020" y="978"/>
                                  <a:pt x="1046" y="433"/>
                                  <a:pt x="1223" y="234"/>
                                </a:cubicBezTo>
                                <a:cubicBezTo>
                                  <a:pt x="1400" y="35"/>
                                  <a:pt x="1741" y="49"/>
                                  <a:pt x="1877" y="0"/>
                                </a:cubicBezTo>
                              </a:path>
                            </a:pathLst>
                          </a:custGeom>
                          <a:noFill/>
                          <a:ln w="19050" cap="flat" cmpd="sng">
                            <a:solidFill>
                              <a:srgbClr val="0E14FE"/>
                            </a:solidFill>
                            <a:prstDash val="solid"/>
                            <a:round/>
                            <a:headEnd type="none" w="med" len="med"/>
                            <a:tailEnd type="none" w="med" len="med"/>
                          </a:ln>
                        </p:spPr>
                        <p:txBody>
                          <a:bodyPr wrap="none" anchor="ctr"/>
                          <a:lstStyle/>
                          <a:p>
                            <a:endParaRPr lang="en-GB" sz="2215" dirty="0"/>
                          </a:p>
                        </p:txBody>
                      </p:sp>
                      <p:sp>
                        <p:nvSpPr>
                          <p:cNvPr id="57" name="Freeform 29"/>
                          <p:cNvSpPr>
                            <a:spLocks/>
                          </p:cNvSpPr>
                          <p:nvPr/>
                        </p:nvSpPr>
                        <p:spPr bwMode="auto">
                          <a:xfrm>
                            <a:off x="3312" y="2057"/>
                            <a:ext cx="1893" cy="727"/>
                          </a:xfrm>
                          <a:custGeom>
                            <a:avLst/>
                            <a:gdLst>
                              <a:gd name="T0" fmla="*/ 0 w 1893"/>
                              <a:gd name="T1" fmla="*/ 727 h 727"/>
                              <a:gd name="T2" fmla="*/ 788 w 1893"/>
                              <a:gd name="T3" fmla="*/ 521 h 727"/>
                              <a:gd name="T4" fmla="*/ 1379 w 1893"/>
                              <a:gd name="T5" fmla="*/ 110 h 727"/>
                              <a:gd name="T6" fmla="*/ 1893 w 1893"/>
                              <a:gd name="T7" fmla="*/ 0 h 727"/>
                              <a:gd name="T8" fmla="*/ 0 60000 65536"/>
                              <a:gd name="T9" fmla="*/ 0 60000 65536"/>
                              <a:gd name="T10" fmla="*/ 0 60000 65536"/>
                              <a:gd name="T11" fmla="*/ 0 60000 65536"/>
                              <a:gd name="T12" fmla="*/ 0 w 1893"/>
                              <a:gd name="T13" fmla="*/ 0 h 727"/>
                              <a:gd name="T14" fmla="*/ 1893 w 1893"/>
                              <a:gd name="T15" fmla="*/ 727 h 727"/>
                            </a:gdLst>
                            <a:ahLst/>
                            <a:cxnLst>
                              <a:cxn ang="T8">
                                <a:pos x="T0" y="T1"/>
                              </a:cxn>
                              <a:cxn ang="T9">
                                <a:pos x="T2" y="T3"/>
                              </a:cxn>
                              <a:cxn ang="T10">
                                <a:pos x="T4" y="T5"/>
                              </a:cxn>
                              <a:cxn ang="T11">
                                <a:pos x="T6" y="T7"/>
                              </a:cxn>
                            </a:cxnLst>
                            <a:rect l="T12" t="T13" r="T14" b="T15"/>
                            <a:pathLst>
                              <a:path w="1893" h="727">
                                <a:moveTo>
                                  <a:pt x="0" y="727"/>
                                </a:moveTo>
                                <a:cubicBezTo>
                                  <a:pt x="279" y="676"/>
                                  <a:pt x="558" y="624"/>
                                  <a:pt x="788" y="521"/>
                                </a:cubicBezTo>
                                <a:cubicBezTo>
                                  <a:pt x="1018" y="418"/>
                                  <a:pt x="1195" y="197"/>
                                  <a:pt x="1379" y="110"/>
                                </a:cubicBezTo>
                                <a:cubicBezTo>
                                  <a:pt x="1563" y="23"/>
                                  <a:pt x="1786" y="23"/>
                                  <a:pt x="1893" y="0"/>
                                </a:cubicBezTo>
                              </a:path>
                            </a:pathLst>
                          </a:custGeom>
                          <a:noFill/>
                          <a:ln w="19050" cap="flat" cmpd="sng">
                            <a:solidFill>
                              <a:srgbClr val="0E14FE"/>
                            </a:solidFill>
                            <a:prstDash val="solid"/>
                            <a:round/>
                            <a:headEnd type="none" w="med" len="med"/>
                            <a:tailEnd type="none" w="med" len="med"/>
                          </a:ln>
                        </p:spPr>
                        <p:txBody>
                          <a:bodyPr wrap="none" anchor="ctr"/>
                          <a:lstStyle/>
                          <a:p>
                            <a:endParaRPr lang="en-GB" sz="2215" dirty="0"/>
                          </a:p>
                        </p:txBody>
                      </p:sp>
                    </p:grpSp>
                    <p:sp>
                      <p:nvSpPr>
                        <p:cNvPr id="51" name="Freeform 30"/>
                        <p:cNvSpPr>
                          <a:spLocks/>
                        </p:cNvSpPr>
                        <p:nvPr/>
                      </p:nvSpPr>
                      <p:spPr bwMode="auto">
                        <a:xfrm>
                          <a:off x="3475" y="2652"/>
                          <a:ext cx="1890" cy="567"/>
                        </a:xfrm>
                        <a:custGeom>
                          <a:avLst/>
                          <a:gdLst>
                            <a:gd name="T0" fmla="*/ 0 w 1890"/>
                            <a:gd name="T1" fmla="*/ 567 h 567"/>
                            <a:gd name="T2" fmla="*/ 948 w 1890"/>
                            <a:gd name="T3" fmla="*/ 380 h 567"/>
                            <a:gd name="T4" fmla="*/ 1486 w 1890"/>
                            <a:gd name="T5" fmla="*/ 3 h 567"/>
                            <a:gd name="T6" fmla="*/ 1890 w 1890"/>
                            <a:gd name="T7" fmla="*/ 397 h 567"/>
                            <a:gd name="T8" fmla="*/ 0 60000 65536"/>
                            <a:gd name="T9" fmla="*/ 0 60000 65536"/>
                            <a:gd name="T10" fmla="*/ 0 60000 65536"/>
                            <a:gd name="T11" fmla="*/ 0 60000 65536"/>
                            <a:gd name="T12" fmla="*/ 0 w 1890"/>
                            <a:gd name="T13" fmla="*/ 0 h 567"/>
                            <a:gd name="T14" fmla="*/ 1890 w 1890"/>
                            <a:gd name="T15" fmla="*/ 567 h 567"/>
                          </a:gdLst>
                          <a:ahLst/>
                          <a:cxnLst>
                            <a:cxn ang="T8">
                              <a:pos x="T0" y="T1"/>
                            </a:cxn>
                            <a:cxn ang="T9">
                              <a:pos x="T2" y="T3"/>
                            </a:cxn>
                            <a:cxn ang="T10">
                              <a:pos x="T4" y="T5"/>
                            </a:cxn>
                            <a:cxn ang="T11">
                              <a:pos x="T6" y="T7"/>
                            </a:cxn>
                          </a:cxnLst>
                          <a:rect l="T12" t="T13" r="T14" b="T15"/>
                          <a:pathLst>
                            <a:path w="1890" h="567">
                              <a:moveTo>
                                <a:pt x="0" y="567"/>
                              </a:moveTo>
                              <a:cubicBezTo>
                                <a:pt x="157" y="536"/>
                                <a:pt x="700" y="474"/>
                                <a:pt x="948" y="380"/>
                              </a:cubicBezTo>
                              <a:cubicBezTo>
                                <a:pt x="1196" y="286"/>
                                <a:pt x="1329" y="0"/>
                                <a:pt x="1486" y="3"/>
                              </a:cubicBezTo>
                              <a:cubicBezTo>
                                <a:pt x="1643" y="6"/>
                                <a:pt x="1806" y="316"/>
                                <a:pt x="1890" y="397"/>
                              </a:cubicBezTo>
                            </a:path>
                          </a:pathLst>
                        </a:custGeom>
                        <a:noFill/>
                        <a:ln w="19050" cap="flat" cmpd="sng">
                          <a:solidFill>
                            <a:srgbClr val="0E14FE"/>
                          </a:solidFill>
                          <a:prstDash val="solid"/>
                          <a:round/>
                          <a:headEnd type="none" w="med" len="med"/>
                          <a:tailEnd type="none" w="med" len="med"/>
                        </a:ln>
                      </p:spPr>
                      <p:txBody>
                        <a:bodyPr wrap="none" anchor="ctr"/>
                        <a:lstStyle/>
                        <a:p>
                          <a:endParaRPr lang="en-GB" sz="2215" dirty="0"/>
                        </a:p>
                      </p:txBody>
                    </p:sp>
                    <p:sp>
                      <p:nvSpPr>
                        <p:cNvPr id="52" name="Freeform 31"/>
                        <p:cNvSpPr>
                          <a:spLocks/>
                        </p:cNvSpPr>
                        <p:nvPr/>
                      </p:nvSpPr>
                      <p:spPr bwMode="auto">
                        <a:xfrm>
                          <a:off x="3463" y="2906"/>
                          <a:ext cx="1902" cy="418"/>
                        </a:xfrm>
                        <a:custGeom>
                          <a:avLst/>
                          <a:gdLst>
                            <a:gd name="T0" fmla="*/ 0 w 1902"/>
                            <a:gd name="T1" fmla="*/ 292 h 440"/>
                            <a:gd name="T2" fmla="*/ 686 w 1902"/>
                            <a:gd name="T3" fmla="*/ 203 h 440"/>
                            <a:gd name="T4" fmla="*/ 1403 w 1902"/>
                            <a:gd name="T5" fmla="*/ 3 h 440"/>
                            <a:gd name="T6" fmla="*/ 1902 w 1902"/>
                            <a:gd name="T7" fmla="*/ 214 h 440"/>
                            <a:gd name="T8" fmla="*/ 0 60000 65536"/>
                            <a:gd name="T9" fmla="*/ 0 60000 65536"/>
                            <a:gd name="T10" fmla="*/ 0 60000 65536"/>
                            <a:gd name="T11" fmla="*/ 0 60000 65536"/>
                            <a:gd name="T12" fmla="*/ 0 w 1902"/>
                            <a:gd name="T13" fmla="*/ 0 h 440"/>
                            <a:gd name="T14" fmla="*/ 1902 w 1902"/>
                            <a:gd name="T15" fmla="*/ 440 h 440"/>
                          </a:gdLst>
                          <a:ahLst/>
                          <a:cxnLst>
                            <a:cxn ang="T8">
                              <a:pos x="T0" y="T1"/>
                            </a:cxn>
                            <a:cxn ang="T9">
                              <a:pos x="T2" y="T3"/>
                            </a:cxn>
                            <a:cxn ang="T10">
                              <a:pos x="T4" y="T5"/>
                            </a:cxn>
                            <a:cxn ang="T11">
                              <a:pos x="T6" y="T7"/>
                            </a:cxn>
                          </a:cxnLst>
                          <a:rect l="T12" t="T13" r="T14" b="T15"/>
                          <a:pathLst>
                            <a:path w="1902" h="440">
                              <a:moveTo>
                                <a:pt x="0" y="440"/>
                              </a:moveTo>
                              <a:cubicBezTo>
                                <a:pt x="114" y="418"/>
                                <a:pt x="452" y="380"/>
                                <a:pt x="686" y="307"/>
                              </a:cubicBezTo>
                              <a:cubicBezTo>
                                <a:pt x="920" y="234"/>
                                <a:pt x="1200" y="0"/>
                                <a:pt x="1403" y="3"/>
                              </a:cubicBezTo>
                              <a:cubicBezTo>
                                <a:pt x="1606" y="6"/>
                                <a:pt x="1798" y="256"/>
                                <a:pt x="1902" y="323"/>
                              </a:cubicBezTo>
                            </a:path>
                          </a:pathLst>
                        </a:custGeom>
                        <a:noFill/>
                        <a:ln w="19050" cap="flat" cmpd="sng">
                          <a:solidFill>
                            <a:srgbClr val="0E14FE"/>
                          </a:solidFill>
                          <a:prstDash val="solid"/>
                          <a:round/>
                          <a:headEnd type="none" w="med" len="med"/>
                          <a:tailEnd type="none" w="med" len="med"/>
                        </a:ln>
                      </p:spPr>
                      <p:txBody>
                        <a:bodyPr wrap="none" anchor="ctr"/>
                        <a:lstStyle/>
                        <a:p>
                          <a:endParaRPr lang="en-GB" sz="2215" dirty="0"/>
                        </a:p>
                      </p:txBody>
                    </p:sp>
                    <p:sp>
                      <p:nvSpPr>
                        <p:cNvPr id="53" name="Freeform 32"/>
                        <p:cNvSpPr>
                          <a:spLocks/>
                        </p:cNvSpPr>
                        <p:nvPr/>
                      </p:nvSpPr>
                      <p:spPr bwMode="auto">
                        <a:xfrm>
                          <a:off x="3456" y="1416"/>
                          <a:ext cx="1872" cy="1530"/>
                        </a:xfrm>
                        <a:custGeom>
                          <a:avLst/>
                          <a:gdLst>
                            <a:gd name="T0" fmla="*/ 0 w 1872"/>
                            <a:gd name="T1" fmla="*/ 1061 h 1612"/>
                            <a:gd name="T2" fmla="*/ 912 w 1872"/>
                            <a:gd name="T3" fmla="*/ 853 h 1612"/>
                            <a:gd name="T4" fmla="*/ 1248 w 1872"/>
                            <a:gd name="T5" fmla="*/ 189 h 1612"/>
                            <a:gd name="T6" fmla="*/ 1872 w 1872"/>
                            <a:gd name="T7" fmla="*/ 0 h 1612"/>
                            <a:gd name="T8" fmla="*/ 0 60000 65536"/>
                            <a:gd name="T9" fmla="*/ 0 60000 65536"/>
                            <a:gd name="T10" fmla="*/ 0 60000 65536"/>
                            <a:gd name="T11" fmla="*/ 0 60000 65536"/>
                            <a:gd name="T12" fmla="*/ 0 w 1872"/>
                            <a:gd name="T13" fmla="*/ 0 h 1612"/>
                            <a:gd name="T14" fmla="*/ 1872 w 1872"/>
                            <a:gd name="T15" fmla="*/ 1612 h 1612"/>
                          </a:gdLst>
                          <a:ahLst/>
                          <a:cxnLst>
                            <a:cxn ang="T8">
                              <a:pos x="T0" y="T1"/>
                            </a:cxn>
                            <a:cxn ang="T9">
                              <a:pos x="T2" y="T3"/>
                            </a:cxn>
                            <a:cxn ang="T10">
                              <a:pos x="T4" y="T5"/>
                            </a:cxn>
                            <a:cxn ang="T11">
                              <a:pos x="T6" y="T7"/>
                            </a:cxn>
                          </a:cxnLst>
                          <a:rect l="T12" t="T13" r="T14" b="T15"/>
                          <a:pathLst>
                            <a:path w="1872" h="1612">
                              <a:moveTo>
                                <a:pt x="0" y="1612"/>
                              </a:moveTo>
                              <a:cubicBezTo>
                                <a:pt x="152" y="1561"/>
                                <a:pt x="704" y="1517"/>
                                <a:pt x="912" y="1296"/>
                              </a:cubicBezTo>
                              <a:cubicBezTo>
                                <a:pt x="1120" y="1075"/>
                                <a:pt x="1088" y="504"/>
                                <a:pt x="1248" y="288"/>
                              </a:cubicBezTo>
                              <a:cubicBezTo>
                                <a:pt x="1408" y="72"/>
                                <a:pt x="1768" y="48"/>
                                <a:pt x="1872" y="0"/>
                              </a:cubicBezTo>
                            </a:path>
                          </a:pathLst>
                        </a:custGeom>
                        <a:noFill/>
                        <a:ln w="57150" cap="flat" cmpd="sng">
                          <a:solidFill>
                            <a:srgbClr val="0E14FE"/>
                          </a:solidFill>
                          <a:prstDash val="solid"/>
                          <a:round/>
                          <a:headEnd type="none" w="med" len="med"/>
                          <a:tailEnd type="none" w="med" len="med"/>
                        </a:ln>
                      </p:spPr>
                      <p:txBody>
                        <a:bodyPr wrap="none" anchor="ctr"/>
                        <a:lstStyle/>
                        <a:p>
                          <a:endParaRPr lang="en-GB" sz="2215" dirty="0"/>
                        </a:p>
                      </p:txBody>
                    </p:sp>
                    <p:sp>
                      <p:nvSpPr>
                        <p:cNvPr id="54" name="Freeform 33"/>
                        <p:cNvSpPr>
                          <a:spLocks/>
                        </p:cNvSpPr>
                        <p:nvPr/>
                      </p:nvSpPr>
                      <p:spPr bwMode="auto">
                        <a:xfrm>
                          <a:off x="3467" y="2431"/>
                          <a:ext cx="1878" cy="663"/>
                        </a:xfrm>
                        <a:custGeom>
                          <a:avLst/>
                          <a:gdLst>
                            <a:gd name="T0" fmla="*/ 0 w 1878"/>
                            <a:gd name="T1" fmla="*/ 663 h 663"/>
                            <a:gd name="T2" fmla="*/ 861 w 1878"/>
                            <a:gd name="T3" fmla="*/ 515 h 663"/>
                            <a:gd name="T4" fmla="*/ 1109 w 1878"/>
                            <a:gd name="T5" fmla="*/ 374 h 663"/>
                            <a:gd name="T6" fmla="*/ 1430 w 1878"/>
                            <a:gd name="T7" fmla="*/ 115 h 663"/>
                            <a:gd name="T8" fmla="*/ 1878 w 1878"/>
                            <a:gd name="T9" fmla="*/ 0 h 663"/>
                            <a:gd name="T10" fmla="*/ 0 60000 65536"/>
                            <a:gd name="T11" fmla="*/ 0 60000 65536"/>
                            <a:gd name="T12" fmla="*/ 0 60000 65536"/>
                            <a:gd name="T13" fmla="*/ 0 60000 65536"/>
                            <a:gd name="T14" fmla="*/ 0 60000 65536"/>
                            <a:gd name="T15" fmla="*/ 0 w 1878"/>
                            <a:gd name="T16" fmla="*/ 0 h 663"/>
                            <a:gd name="T17" fmla="*/ 1878 w 1878"/>
                            <a:gd name="T18" fmla="*/ 663 h 663"/>
                          </a:gdLst>
                          <a:ahLst/>
                          <a:cxnLst>
                            <a:cxn ang="T10">
                              <a:pos x="T0" y="T1"/>
                            </a:cxn>
                            <a:cxn ang="T11">
                              <a:pos x="T2" y="T3"/>
                            </a:cxn>
                            <a:cxn ang="T12">
                              <a:pos x="T4" y="T5"/>
                            </a:cxn>
                            <a:cxn ang="T13">
                              <a:pos x="T6" y="T7"/>
                            </a:cxn>
                            <a:cxn ang="T14">
                              <a:pos x="T8" y="T9"/>
                            </a:cxn>
                          </a:cxnLst>
                          <a:rect l="T15" t="T16" r="T17" b="T18"/>
                          <a:pathLst>
                            <a:path w="1878" h="663">
                              <a:moveTo>
                                <a:pt x="0" y="663"/>
                              </a:moveTo>
                              <a:cubicBezTo>
                                <a:pt x="142" y="638"/>
                                <a:pt x="676" y="563"/>
                                <a:pt x="861" y="515"/>
                              </a:cubicBezTo>
                              <a:cubicBezTo>
                                <a:pt x="1046" y="467"/>
                                <a:pt x="1014" y="440"/>
                                <a:pt x="1109" y="374"/>
                              </a:cubicBezTo>
                              <a:cubicBezTo>
                                <a:pt x="1204" y="307"/>
                                <a:pt x="1302" y="177"/>
                                <a:pt x="1430" y="115"/>
                              </a:cubicBezTo>
                              <a:cubicBezTo>
                                <a:pt x="1558" y="53"/>
                                <a:pt x="1785" y="24"/>
                                <a:pt x="1878" y="0"/>
                              </a:cubicBezTo>
                            </a:path>
                          </a:pathLst>
                        </a:custGeom>
                        <a:noFill/>
                        <a:ln w="19050" cap="flat" cmpd="sng">
                          <a:solidFill>
                            <a:srgbClr val="0E14FE"/>
                          </a:solidFill>
                          <a:prstDash val="solid"/>
                          <a:round/>
                          <a:headEnd type="none" w="med" len="med"/>
                          <a:tailEnd type="none" w="med" len="med"/>
                        </a:ln>
                      </p:spPr>
                      <p:txBody>
                        <a:bodyPr wrap="none" anchor="ctr"/>
                        <a:lstStyle/>
                        <a:p>
                          <a:endParaRPr lang="en-GB" sz="2215" dirty="0"/>
                        </a:p>
                      </p:txBody>
                    </p:sp>
                    <p:sp>
                      <p:nvSpPr>
                        <p:cNvPr id="55" name="Freeform 34"/>
                        <p:cNvSpPr>
                          <a:spLocks/>
                        </p:cNvSpPr>
                        <p:nvPr/>
                      </p:nvSpPr>
                      <p:spPr bwMode="auto">
                        <a:xfrm>
                          <a:off x="3483" y="2502"/>
                          <a:ext cx="1854" cy="646"/>
                        </a:xfrm>
                        <a:custGeom>
                          <a:avLst/>
                          <a:gdLst>
                            <a:gd name="T0" fmla="*/ 0 w 1854"/>
                            <a:gd name="T1" fmla="*/ 646 h 646"/>
                            <a:gd name="T2" fmla="*/ 837 w 1854"/>
                            <a:gd name="T3" fmla="*/ 522 h 646"/>
                            <a:gd name="T4" fmla="*/ 1413 w 1854"/>
                            <a:gd name="T5" fmla="*/ 138 h 646"/>
                            <a:gd name="T6" fmla="*/ 1854 w 1854"/>
                            <a:gd name="T7" fmla="*/ 0 h 646"/>
                            <a:gd name="T8" fmla="*/ 0 60000 65536"/>
                            <a:gd name="T9" fmla="*/ 0 60000 65536"/>
                            <a:gd name="T10" fmla="*/ 0 60000 65536"/>
                            <a:gd name="T11" fmla="*/ 0 60000 65536"/>
                            <a:gd name="T12" fmla="*/ 0 w 1854"/>
                            <a:gd name="T13" fmla="*/ 0 h 646"/>
                            <a:gd name="T14" fmla="*/ 1854 w 1854"/>
                            <a:gd name="T15" fmla="*/ 646 h 646"/>
                          </a:gdLst>
                          <a:ahLst/>
                          <a:cxnLst>
                            <a:cxn ang="T8">
                              <a:pos x="T0" y="T1"/>
                            </a:cxn>
                            <a:cxn ang="T9">
                              <a:pos x="T2" y="T3"/>
                            </a:cxn>
                            <a:cxn ang="T10">
                              <a:pos x="T4" y="T5"/>
                            </a:cxn>
                            <a:cxn ang="T11">
                              <a:pos x="T6" y="T7"/>
                            </a:cxn>
                          </a:cxnLst>
                          <a:rect l="T12" t="T13" r="T14" b="T15"/>
                          <a:pathLst>
                            <a:path w="1854" h="646">
                              <a:moveTo>
                                <a:pt x="0" y="646"/>
                              </a:moveTo>
                              <a:cubicBezTo>
                                <a:pt x="139" y="627"/>
                                <a:pt x="601" y="607"/>
                                <a:pt x="837" y="522"/>
                              </a:cubicBezTo>
                              <a:cubicBezTo>
                                <a:pt x="1073" y="437"/>
                                <a:pt x="1244" y="225"/>
                                <a:pt x="1413" y="138"/>
                              </a:cubicBezTo>
                              <a:cubicBezTo>
                                <a:pt x="1582" y="51"/>
                                <a:pt x="1762" y="29"/>
                                <a:pt x="1854" y="0"/>
                              </a:cubicBezTo>
                            </a:path>
                          </a:pathLst>
                        </a:custGeom>
                        <a:noFill/>
                        <a:ln w="28575" cap="flat" cmpd="sng">
                          <a:solidFill>
                            <a:srgbClr val="0E14FE"/>
                          </a:solidFill>
                          <a:prstDash val="solid"/>
                          <a:round/>
                          <a:headEnd type="none" w="med" len="med"/>
                          <a:tailEnd type="none" w="med" len="med"/>
                        </a:ln>
                      </p:spPr>
                      <p:txBody>
                        <a:bodyPr wrap="none" anchor="ctr"/>
                        <a:lstStyle/>
                        <a:p>
                          <a:endParaRPr lang="en-GB" sz="2215" dirty="0"/>
                        </a:p>
                      </p:txBody>
                    </p:sp>
                  </p:grpSp>
                </p:grpSp>
              </p:grpSp>
            </p:grpSp>
          </p:grpSp>
        </p:grpSp>
      </p:grpSp>
    </p:spTree>
    <p:extLst>
      <p:ext uri="{BB962C8B-B14F-4D97-AF65-F5344CB8AC3E}">
        <p14:creationId xmlns:p14="http://schemas.microsoft.com/office/powerpoint/2010/main" val="245234416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GB" sz="2585" dirty="0" smtClean="0">
                <a:solidFill>
                  <a:schemeClr val="accent1">
                    <a:lumMod val="50000"/>
                  </a:schemeClr>
                </a:solidFill>
                <a:latin typeface="Calibri" panose="020F0502020204030204" pitchFamily="34" charset="0"/>
              </a:rPr>
              <a:t>Track </a:t>
            </a:r>
            <a:r>
              <a:rPr lang="en-GB" sz="2585" dirty="0">
                <a:solidFill>
                  <a:schemeClr val="accent1">
                    <a:lumMod val="50000"/>
                  </a:schemeClr>
                </a:solidFill>
                <a:latin typeface="Calibri" panose="020F0502020204030204" pitchFamily="34" charset="0"/>
              </a:rPr>
              <a:t>dispersion &amp; predictability: Gonzalo (Oct 2014)</a:t>
            </a:r>
          </a:p>
        </p:txBody>
      </p:sp>
      <p:sp>
        <p:nvSpPr>
          <p:cNvPr id="40963" name="Rectangle 3"/>
          <p:cNvSpPr>
            <a:spLocks noGrp="1" noChangeArrowheads="1"/>
          </p:cNvSpPr>
          <p:nvPr>
            <p:ph type="body" sz="half" idx="1"/>
          </p:nvPr>
        </p:nvSpPr>
        <p:spPr>
          <a:xfrm>
            <a:off x="240349" y="1227552"/>
            <a:ext cx="3500790" cy="1869103"/>
          </a:xfrm>
          <a:noFill/>
        </p:spPr>
        <p:txBody>
          <a:bodyPr/>
          <a:lstStyle/>
          <a:p>
            <a:pPr marL="0" indent="0">
              <a:buNone/>
            </a:pPr>
            <a:r>
              <a:rPr lang="en-GB" sz="1846" dirty="0">
                <a:latin typeface="Calibri" panose="020F0502020204030204" pitchFamily="34" charset="0"/>
              </a:rPr>
              <a:t>Gonzalo (Oct 2014) - Dispersion of ENS tracks in the 10d forecast issued on 2014.10.13@12 was relatively small for the whole 10 day range, indicating more confidence on direction of travel. </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42958"/>
          <a:stretch/>
        </p:blipFill>
        <p:spPr>
          <a:xfrm>
            <a:off x="4246892" y="1184262"/>
            <a:ext cx="4374853" cy="453771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12929" y="3304371"/>
            <a:ext cx="3511296" cy="2340864"/>
          </a:xfrm>
          <a:prstGeom prst="rect">
            <a:avLst/>
          </a:prstGeom>
        </p:spPr>
      </p:pic>
    </p:spTree>
    <p:extLst>
      <p:ext uri="{BB962C8B-B14F-4D97-AF65-F5344CB8AC3E}">
        <p14:creationId xmlns:p14="http://schemas.microsoft.com/office/powerpoint/2010/main" val="100643377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How to create initial perturbations?</a:t>
            </a:r>
            <a:endParaRPr lang="en-GB" dirty="0"/>
          </a:p>
        </p:txBody>
      </p:sp>
      <p:sp>
        <p:nvSpPr>
          <p:cNvPr id="3" name="Text Placeholder 2"/>
          <p:cNvSpPr>
            <a:spLocks noGrp="1"/>
          </p:cNvSpPr>
          <p:nvPr>
            <p:ph type="body" sz="half" idx="1"/>
          </p:nvPr>
        </p:nvSpPr>
        <p:spPr>
          <a:xfrm>
            <a:off x="168520" y="981075"/>
            <a:ext cx="8975480" cy="5373688"/>
          </a:xfrm>
        </p:spPr>
        <p:txBody>
          <a:bodyPr/>
          <a:lstStyle/>
          <a:p>
            <a:pPr marL="0" indent="0">
              <a:buNone/>
            </a:pPr>
            <a:r>
              <a:rPr lang="en-GB" dirty="0" smtClean="0"/>
              <a:t>Several methods:</a:t>
            </a:r>
          </a:p>
          <a:p>
            <a:pPr marL="0" indent="0">
              <a:buNone/>
            </a:pPr>
            <a:endParaRPr lang="en-GB" dirty="0"/>
          </a:p>
          <a:p>
            <a:pPr marL="0" indent="0">
              <a:buNone/>
            </a:pPr>
            <a:r>
              <a:rPr lang="en-GB" dirty="0" smtClean="0"/>
              <a:t>- Lag approach: run a model every day (example ECMWF S1)</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376289570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953" y="-107808"/>
            <a:ext cx="7772400" cy="1470025"/>
          </a:xfrm>
        </p:spPr>
        <p:txBody>
          <a:bodyPr/>
          <a:lstStyle/>
          <a:p>
            <a:r>
              <a:rPr lang="en-GB" dirty="0" smtClean="0"/>
              <a:t>Burst ensemble vs lag approach</a:t>
            </a:r>
            <a:endParaRPr lang="en-GB" dirty="0"/>
          </a:p>
        </p:txBody>
      </p:sp>
      <p:sp>
        <p:nvSpPr>
          <p:cNvPr id="5" name="TextBox 4"/>
          <p:cNvSpPr txBox="1"/>
          <p:nvPr/>
        </p:nvSpPr>
        <p:spPr>
          <a:xfrm>
            <a:off x="368488" y="1024761"/>
            <a:ext cx="8297839" cy="369332"/>
          </a:xfrm>
          <a:prstGeom prst="rect">
            <a:avLst/>
          </a:prstGeom>
          <a:noFill/>
        </p:spPr>
        <p:txBody>
          <a:bodyPr wrap="square" rtlCol="0">
            <a:spAutoFit/>
          </a:bodyPr>
          <a:lstStyle/>
          <a:p>
            <a:r>
              <a:rPr lang="en-GB" sz="1800" dirty="0" smtClean="0"/>
              <a:t>Burst approach: 1 start date, large ensemble size</a:t>
            </a:r>
            <a:endParaRPr lang="en-GB" sz="1800" dirty="0"/>
          </a:p>
        </p:txBody>
      </p:sp>
      <p:sp>
        <p:nvSpPr>
          <p:cNvPr id="11" name="Rectangle 16"/>
          <p:cNvSpPr>
            <a:spLocks noChangeArrowheads="1"/>
          </p:cNvSpPr>
          <p:nvPr/>
        </p:nvSpPr>
        <p:spPr bwMode="auto">
          <a:xfrm>
            <a:off x="2837772" y="1878126"/>
            <a:ext cx="1184672" cy="1224474"/>
          </a:xfrm>
          <a:prstGeom prst="rect">
            <a:avLst/>
          </a:prstGeom>
          <a:solidFill>
            <a:srgbClr val="FF0000"/>
          </a:solidFill>
          <a:ln w="12700">
            <a:solidFill>
              <a:schemeClr val="tx1"/>
            </a:solidFill>
            <a:miter lim="800000"/>
            <a:headEnd/>
            <a:tailEnd/>
          </a:ln>
        </p:spPr>
        <p:txBody>
          <a:bodyPr wrap="none" anchor="ctr"/>
          <a:lstStyle>
            <a:lvl1pPr eaLnBrk="0" hangingPunct="0">
              <a:defRPr sz="2400" b="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b="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b="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b="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b="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b="1">
                <a:solidFill>
                  <a:schemeClr val="tx1"/>
                </a:solidFill>
                <a:latin typeface="Arial" panose="020B0604020202020204" pitchFamily="34" charset="0"/>
                <a:ea typeface="ＭＳ Ｐゴシック" panose="020B0600070205080204" pitchFamily="34" charset="-128"/>
              </a:defRPr>
            </a:lvl9pPr>
          </a:lstStyle>
          <a:p>
            <a:pPr algn="ctr"/>
            <a:r>
              <a:rPr lang="en-GB" altLang="en-US" sz="1800" b="0" dirty="0"/>
              <a:t>CGCM</a:t>
            </a:r>
          </a:p>
          <a:p>
            <a:pPr algn="ctr"/>
            <a:r>
              <a:rPr lang="en-GB" altLang="en-US" sz="1500" b="0" dirty="0"/>
              <a:t>51 </a:t>
            </a:r>
            <a:r>
              <a:rPr lang="en-GB" altLang="en-US" sz="1500" b="0" dirty="0" smtClean="0"/>
              <a:t>runs</a:t>
            </a:r>
          </a:p>
          <a:p>
            <a:pPr algn="ctr"/>
            <a:r>
              <a:rPr lang="en-GB" altLang="en-US" sz="1500" b="0" dirty="0" smtClean="0"/>
              <a:t>1 start date</a:t>
            </a:r>
            <a:endParaRPr lang="en-GB" altLang="en-US" sz="1500" b="0" dirty="0"/>
          </a:p>
        </p:txBody>
      </p:sp>
      <p:sp>
        <p:nvSpPr>
          <p:cNvPr id="12" name="Line 22"/>
          <p:cNvSpPr>
            <a:spLocks noChangeShapeType="1"/>
          </p:cNvSpPr>
          <p:nvPr/>
        </p:nvSpPr>
        <p:spPr bwMode="auto">
          <a:xfrm>
            <a:off x="4194629" y="1878126"/>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3" name="Line 22"/>
          <p:cNvSpPr>
            <a:spLocks noChangeShapeType="1"/>
          </p:cNvSpPr>
          <p:nvPr/>
        </p:nvSpPr>
        <p:spPr bwMode="auto">
          <a:xfrm>
            <a:off x="4194629" y="2040165"/>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4" name="Line 22"/>
          <p:cNvSpPr>
            <a:spLocks noChangeShapeType="1"/>
          </p:cNvSpPr>
          <p:nvPr/>
        </p:nvSpPr>
        <p:spPr bwMode="auto">
          <a:xfrm>
            <a:off x="4194629" y="2277155"/>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5" name="Line 22"/>
          <p:cNvSpPr>
            <a:spLocks noChangeShapeType="1"/>
          </p:cNvSpPr>
          <p:nvPr/>
        </p:nvSpPr>
        <p:spPr bwMode="auto">
          <a:xfrm>
            <a:off x="4194629" y="2493113"/>
            <a:ext cx="2580765" cy="651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6" name="Line 22"/>
          <p:cNvSpPr>
            <a:spLocks noChangeShapeType="1"/>
          </p:cNvSpPr>
          <p:nvPr/>
        </p:nvSpPr>
        <p:spPr bwMode="auto">
          <a:xfrm>
            <a:off x="4194629" y="2681971"/>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7" name="Line 22"/>
          <p:cNvSpPr>
            <a:spLocks noChangeShapeType="1"/>
          </p:cNvSpPr>
          <p:nvPr/>
        </p:nvSpPr>
        <p:spPr bwMode="auto">
          <a:xfrm>
            <a:off x="4194629" y="3102600"/>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18" name="Line 22"/>
          <p:cNvSpPr>
            <a:spLocks noChangeShapeType="1"/>
          </p:cNvSpPr>
          <p:nvPr/>
        </p:nvSpPr>
        <p:spPr bwMode="auto">
          <a:xfrm>
            <a:off x="4194629" y="2892143"/>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20" name="TextBox 19"/>
          <p:cNvSpPr txBox="1"/>
          <p:nvPr/>
        </p:nvSpPr>
        <p:spPr>
          <a:xfrm>
            <a:off x="71708" y="3339589"/>
            <a:ext cx="8891397" cy="369332"/>
          </a:xfrm>
          <a:prstGeom prst="rect">
            <a:avLst/>
          </a:prstGeom>
          <a:noFill/>
        </p:spPr>
        <p:txBody>
          <a:bodyPr wrap="square" rtlCol="0">
            <a:spAutoFit/>
          </a:bodyPr>
          <a:lstStyle/>
          <a:p>
            <a:r>
              <a:rPr lang="en-GB" sz="1800" dirty="0" smtClean="0"/>
              <a:t>Lag ensemble  approach: multiple start date, small ensemble size</a:t>
            </a:r>
            <a:endParaRPr lang="en-GB" sz="1800" dirty="0"/>
          </a:p>
        </p:txBody>
      </p:sp>
      <p:sp>
        <p:nvSpPr>
          <p:cNvPr id="24" name="Line 22"/>
          <p:cNvSpPr>
            <a:spLocks noChangeShapeType="1"/>
          </p:cNvSpPr>
          <p:nvPr/>
        </p:nvSpPr>
        <p:spPr bwMode="auto">
          <a:xfrm>
            <a:off x="4194628" y="5122068"/>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25" name="Line 22"/>
          <p:cNvSpPr>
            <a:spLocks noChangeShapeType="1"/>
          </p:cNvSpPr>
          <p:nvPr/>
        </p:nvSpPr>
        <p:spPr bwMode="auto">
          <a:xfrm>
            <a:off x="4194629" y="5352822"/>
            <a:ext cx="258076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26" name="TextBox 25"/>
          <p:cNvSpPr txBox="1"/>
          <p:nvPr/>
        </p:nvSpPr>
        <p:spPr>
          <a:xfrm>
            <a:off x="2813480" y="3092073"/>
            <a:ext cx="1886857" cy="369332"/>
          </a:xfrm>
          <a:prstGeom prst="rect">
            <a:avLst/>
          </a:prstGeom>
          <a:noFill/>
        </p:spPr>
        <p:txBody>
          <a:bodyPr wrap="square" rtlCol="0">
            <a:spAutoFit/>
          </a:bodyPr>
          <a:lstStyle/>
          <a:p>
            <a:r>
              <a:rPr lang="en-GB" sz="1800" dirty="0" smtClean="0">
                <a:solidFill>
                  <a:srgbClr val="FF0000"/>
                </a:solidFill>
              </a:rPr>
              <a:t>8 Jan 2015</a:t>
            </a:r>
            <a:endParaRPr lang="en-GB" sz="1800" dirty="0">
              <a:solidFill>
                <a:srgbClr val="FF0000"/>
              </a:solidFill>
            </a:endParaRPr>
          </a:p>
        </p:txBody>
      </p:sp>
      <p:sp>
        <p:nvSpPr>
          <p:cNvPr id="27" name="TextBox 26"/>
          <p:cNvSpPr txBox="1"/>
          <p:nvPr/>
        </p:nvSpPr>
        <p:spPr>
          <a:xfrm>
            <a:off x="3918552" y="5449377"/>
            <a:ext cx="1886857" cy="646331"/>
          </a:xfrm>
          <a:prstGeom prst="rect">
            <a:avLst/>
          </a:prstGeom>
          <a:noFill/>
        </p:spPr>
        <p:txBody>
          <a:bodyPr wrap="square" rtlCol="0">
            <a:spAutoFit/>
          </a:bodyPr>
          <a:lstStyle/>
          <a:p>
            <a:r>
              <a:rPr lang="en-GB" sz="1800" dirty="0" smtClean="0">
                <a:solidFill>
                  <a:srgbClr val="FF0000"/>
                </a:solidFill>
              </a:rPr>
              <a:t>8 Jan</a:t>
            </a:r>
          </a:p>
          <a:p>
            <a:r>
              <a:rPr lang="en-GB" sz="1800" dirty="0" smtClean="0">
                <a:solidFill>
                  <a:srgbClr val="FF0000"/>
                </a:solidFill>
              </a:rPr>
              <a:t> 2015</a:t>
            </a:r>
            <a:endParaRPr lang="en-GB" sz="1800" dirty="0">
              <a:solidFill>
                <a:srgbClr val="FF0000"/>
              </a:solidFill>
            </a:endParaRPr>
          </a:p>
        </p:txBody>
      </p:sp>
      <p:sp>
        <p:nvSpPr>
          <p:cNvPr id="28" name="Line 22"/>
          <p:cNvSpPr>
            <a:spLocks noChangeShapeType="1"/>
          </p:cNvSpPr>
          <p:nvPr/>
        </p:nvSpPr>
        <p:spPr bwMode="auto">
          <a:xfrm>
            <a:off x="3444622" y="4897097"/>
            <a:ext cx="333077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29" name="Line 22"/>
          <p:cNvSpPr>
            <a:spLocks noChangeShapeType="1"/>
          </p:cNvSpPr>
          <p:nvPr/>
        </p:nvSpPr>
        <p:spPr bwMode="auto">
          <a:xfrm>
            <a:off x="3444622" y="4686640"/>
            <a:ext cx="333077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30" name="TextBox 29"/>
          <p:cNvSpPr txBox="1"/>
          <p:nvPr/>
        </p:nvSpPr>
        <p:spPr>
          <a:xfrm>
            <a:off x="3169564" y="5131994"/>
            <a:ext cx="1886857" cy="646331"/>
          </a:xfrm>
          <a:prstGeom prst="rect">
            <a:avLst/>
          </a:prstGeom>
          <a:noFill/>
        </p:spPr>
        <p:txBody>
          <a:bodyPr wrap="square" rtlCol="0">
            <a:spAutoFit/>
          </a:bodyPr>
          <a:lstStyle/>
          <a:p>
            <a:r>
              <a:rPr lang="en-GB" sz="1800" dirty="0" smtClean="0">
                <a:solidFill>
                  <a:srgbClr val="FF0000"/>
                </a:solidFill>
              </a:rPr>
              <a:t>7 Jan</a:t>
            </a:r>
          </a:p>
          <a:p>
            <a:r>
              <a:rPr lang="en-GB" sz="1800" dirty="0" smtClean="0">
                <a:solidFill>
                  <a:srgbClr val="FF0000"/>
                </a:solidFill>
              </a:rPr>
              <a:t>20155</a:t>
            </a:r>
            <a:endParaRPr lang="en-GB" sz="1800" dirty="0">
              <a:solidFill>
                <a:srgbClr val="FF0000"/>
              </a:solidFill>
            </a:endParaRPr>
          </a:p>
        </p:txBody>
      </p:sp>
      <p:sp>
        <p:nvSpPr>
          <p:cNvPr id="31" name="Line 22"/>
          <p:cNvSpPr>
            <a:spLocks noChangeShapeType="1"/>
          </p:cNvSpPr>
          <p:nvPr/>
        </p:nvSpPr>
        <p:spPr bwMode="auto">
          <a:xfrm>
            <a:off x="2628169" y="4200411"/>
            <a:ext cx="41472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32" name="Line 22"/>
          <p:cNvSpPr>
            <a:spLocks noChangeShapeType="1"/>
          </p:cNvSpPr>
          <p:nvPr/>
        </p:nvSpPr>
        <p:spPr bwMode="auto">
          <a:xfrm>
            <a:off x="2628169" y="4409394"/>
            <a:ext cx="4147225"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33" name="TextBox 32"/>
          <p:cNvSpPr txBox="1"/>
          <p:nvPr/>
        </p:nvSpPr>
        <p:spPr>
          <a:xfrm>
            <a:off x="2307771" y="4601860"/>
            <a:ext cx="1886857" cy="646331"/>
          </a:xfrm>
          <a:prstGeom prst="rect">
            <a:avLst/>
          </a:prstGeom>
          <a:noFill/>
        </p:spPr>
        <p:txBody>
          <a:bodyPr wrap="square" rtlCol="0">
            <a:spAutoFit/>
          </a:bodyPr>
          <a:lstStyle/>
          <a:p>
            <a:r>
              <a:rPr lang="en-GB" sz="1800" dirty="0">
                <a:solidFill>
                  <a:srgbClr val="FF0000"/>
                </a:solidFill>
              </a:rPr>
              <a:t>6</a:t>
            </a:r>
            <a:r>
              <a:rPr lang="en-GB" sz="1800" dirty="0" smtClean="0">
                <a:solidFill>
                  <a:srgbClr val="FF0000"/>
                </a:solidFill>
              </a:rPr>
              <a:t> Jan</a:t>
            </a:r>
          </a:p>
          <a:p>
            <a:r>
              <a:rPr lang="en-GB" sz="1800" dirty="0" smtClean="0">
                <a:solidFill>
                  <a:srgbClr val="FF0000"/>
                </a:solidFill>
              </a:rPr>
              <a:t>20155</a:t>
            </a:r>
            <a:endParaRPr lang="en-GB" sz="1800" dirty="0">
              <a:solidFill>
                <a:srgbClr val="FF0000"/>
              </a:solidFill>
            </a:endParaRPr>
          </a:p>
        </p:txBody>
      </p:sp>
      <p:sp>
        <p:nvSpPr>
          <p:cNvPr id="34" name="Line 22"/>
          <p:cNvSpPr>
            <a:spLocks noChangeShapeType="1"/>
          </p:cNvSpPr>
          <p:nvPr/>
        </p:nvSpPr>
        <p:spPr bwMode="auto">
          <a:xfrm>
            <a:off x="2083883" y="3844811"/>
            <a:ext cx="469151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35" name="Line 22"/>
          <p:cNvSpPr>
            <a:spLocks noChangeShapeType="1"/>
          </p:cNvSpPr>
          <p:nvPr/>
        </p:nvSpPr>
        <p:spPr bwMode="auto">
          <a:xfrm>
            <a:off x="2083883" y="3997211"/>
            <a:ext cx="4691511"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sz="1800"/>
          </a:p>
        </p:txBody>
      </p:sp>
      <p:sp>
        <p:nvSpPr>
          <p:cNvPr id="36" name="TextBox 35"/>
          <p:cNvSpPr txBox="1"/>
          <p:nvPr/>
        </p:nvSpPr>
        <p:spPr>
          <a:xfrm>
            <a:off x="1557765" y="3997211"/>
            <a:ext cx="1886857" cy="646331"/>
          </a:xfrm>
          <a:prstGeom prst="rect">
            <a:avLst/>
          </a:prstGeom>
          <a:noFill/>
        </p:spPr>
        <p:txBody>
          <a:bodyPr wrap="square" rtlCol="0">
            <a:spAutoFit/>
          </a:bodyPr>
          <a:lstStyle/>
          <a:p>
            <a:r>
              <a:rPr lang="en-GB" sz="1800" dirty="0">
                <a:solidFill>
                  <a:srgbClr val="FF0000"/>
                </a:solidFill>
              </a:rPr>
              <a:t>5</a:t>
            </a:r>
            <a:r>
              <a:rPr lang="en-GB" sz="1800" dirty="0" smtClean="0">
                <a:solidFill>
                  <a:srgbClr val="FF0000"/>
                </a:solidFill>
              </a:rPr>
              <a:t> Jan</a:t>
            </a:r>
          </a:p>
          <a:p>
            <a:r>
              <a:rPr lang="en-GB" sz="1800" dirty="0" smtClean="0">
                <a:solidFill>
                  <a:srgbClr val="FF0000"/>
                </a:solidFill>
              </a:rPr>
              <a:t>20155</a:t>
            </a:r>
            <a:endParaRPr lang="en-GB" sz="1800" dirty="0">
              <a:solidFill>
                <a:srgbClr val="FF0000"/>
              </a:solidFill>
            </a:endParaRPr>
          </a:p>
        </p:txBody>
      </p:sp>
    </p:spTree>
    <p:extLst>
      <p:ext uri="{BB962C8B-B14F-4D97-AF65-F5344CB8AC3E}">
        <p14:creationId xmlns:p14="http://schemas.microsoft.com/office/powerpoint/2010/main" val="301233644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5826" name="Rectangle 2"/>
          <p:cNvSpPr>
            <a:spLocks noChangeArrowheads="1"/>
          </p:cNvSpPr>
          <p:nvPr/>
        </p:nvSpPr>
        <p:spPr bwMode="auto">
          <a:xfrm>
            <a:off x="417635" y="1434613"/>
            <a:ext cx="8516815" cy="4860680"/>
          </a:xfrm>
          <a:prstGeom prst="rect">
            <a:avLst/>
          </a:prstGeom>
          <a:solidFill>
            <a:srgbClr val="D5D5D5"/>
          </a:solidFill>
          <a:ln w="38100">
            <a:solidFill>
              <a:srgbClr val="808080"/>
            </a:solidFill>
            <a:miter lim="800000"/>
            <a:headEnd/>
            <a:tailEnd/>
          </a:ln>
        </p:spPr>
        <p:txBody>
          <a:bodyPr wrap="none" anchor="ctr"/>
          <a:lstStyle/>
          <a:p>
            <a:pPr eaLnBrk="0" hangingPunct="0">
              <a:spcBef>
                <a:spcPct val="50000"/>
              </a:spcBef>
            </a:pPr>
            <a:endParaRPr lang="en-US" sz="2215"/>
          </a:p>
        </p:txBody>
      </p:sp>
      <p:sp>
        <p:nvSpPr>
          <p:cNvPr id="845827" name="Rectangle 3"/>
          <p:cNvSpPr>
            <a:spLocks noGrp="1" noChangeArrowheads="1"/>
          </p:cNvSpPr>
          <p:nvPr>
            <p:ph type="title" idx="4294967295"/>
          </p:nvPr>
        </p:nvSpPr>
        <p:spPr>
          <a:xfrm>
            <a:off x="940778" y="-16120"/>
            <a:ext cx="7924800" cy="1143000"/>
          </a:xfrm>
        </p:spPr>
        <p:txBody>
          <a:bodyPr/>
          <a:lstStyle/>
          <a:p>
            <a:r>
              <a:rPr lang="en-GB" sz="2000" dirty="0" smtClean="0"/>
              <a:t>End-To-End forecasting System</a:t>
            </a:r>
          </a:p>
        </p:txBody>
      </p:sp>
      <p:grpSp>
        <p:nvGrpSpPr>
          <p:cNvPr id="845828" name="Group 4"/>
          <p:cNvGrpSpPr>
            <a:grpSpLocks/>
          </p:cNvGrpSpPr>
          <p:nvPr/>
        </p:nvGrpSpPr>
        <p:grpSpPr bwMode="auto">
          <a:xfrm>
            <a:off x="417635" y="1477108"/>
            <a:ext cx="2949819" cy="4664320"/>
            <a:chOff x="200" y="772"/>
            <a:chExt cx="2892" cy="3240"/>
          </a:xfrm>
        </p:grpSpPr>
        <p:grpSp>
          <p:nvGrpSpPr>
            <p:cNvPr id="845829" name="Group 5"/>
            <p:cNvGrpSpPr>
              <a:grpSpLocks/>
            </p:cNvGrpSpPr>
            <p:nvPr/>
          </p:nvGrpSpPr>
          <p:grpSpPr bwMode="auto">
            <a:xfrm>
              <a:off x="200" y="772"/>
              <a:ext cx="2892" cy="3240"/>
              <a:chOff x="200" y="772"/>
              <a:chExt cx="2892" cy="3240"/>
            </a:xfrm>
          </p:grpSpPr>
          <p:pic>
            <p:nvPicPr>
              <p:cNvPr id="845830" name="Picture 6" descr="seasonal_predictions"/>
              <p:cNvPicPr>
                <a:picLocks noChangeAspect="1" noChangeArrowheads="1"/>
              </p:cNvPicPr>
              <p:nvPr/>
            </p:nvPicPr>
            <p:blipFill>
              <a:blip r:embed="rId2" cstate="print"/>
              <a:srcRect t="6517" r="48218"/>
              <a:stretch>
                <a:fillRect/>
              </a:stretch>
            </p:blipFill>
            <p:spPr bwMode="auto">
              <a:xfrm>
                <a:off x="200" y="772"/>
                <a:ext cx="2892" cy="3240"/>
              </a:xfrm>
              <a:prstGeom prst="rect">
                <a:avLst/>
              </a:prstGeom>
              <a:noFill/>
              <a:ln w="9525">
                <a:noFill/>
                <a:miter lim="800000"/>
                <a:headEnd/>
                <a:tailEnd/>
              </a:ln>
            </p:spPr>
          </p:pic>
          <p:grpSp>
            <p:nvGrpSpPr>
              <p:cNvPr id="845831" name="Group 7"/>
              <p:cNvGrpSpPr>
                <a:grpSpLocks/>
              </p:cNvGrpSpPr>
              <p:nvPr/>
            </p:nvGrpSpPr>
            <p:grpSpPr bwMode="auto">
              <a:xfrm>
                <a:off x="228" y="2529"/>
                <a:ext cx="1446" cy="1418"/>
                <a:chOff x="1277" y="2358"/>
                <a:chExt cx="1446" cy="1418"/>
              </a:xfrm>
            </p:grpSpPr>
            <p:grpSp>
              <p:nvGrpSpPr>
                <p:cNvPr id="845832" name="Group 8"/>
                <p:cNvGrpSpPr>
                  <a:grpSpLocks/>
                </p:cNvGrpSpPr>
                <p:nvPr/>
              </p:nvGrpSpPr>
              <p:grpSpPr bwMode="auto">
                <a:xfrm>
                  <a:off x="1277" y="2358"/>
                  <a:ext cx="1446" cy="1418"/>
                  <a:chOff x="200" y="2443"/>
                  <a:chExt cx="1446" cy="1418"/>
                </a:xfrm>
              </p:grpSpPr>
              <p:pic>
                <p:nvPicPr>
                  <p:cNvPr id="845833" name="Picture 9" descr="splash-bar-sm"/>
                  <p:cNvPicPr>
                    <a:picLocks noChangeAspect="1" noChangeArrowheads="1"/>
                  </p:cNvPicPr>
                  <p:nvPr/>
                </p:nvPicPr>
                <p:blipFill>
                  <a:blip r:embed="rId3" cstate="print"/>
                  <a:srcRect l="54202" r="27202"/>
                  <a:stretch>
                    <a:fillRect/>
                  </a:stretch>
                </p:blipFill>
                <p:spPr bwMode="auto">
                  <a:xfrm>
                    <a:off x="200" y="2449"/>
                    <a:ext cx="1077" cy="505"/>
                  </a:xfrm>
                  <a:prstGeom prst="rect">
                    <a:avLst/>
                  </a:prstGeom>
                  <a:noFill/>
                  <a:ln w="9525">
                    <a:noFill/>
                    <a:miter lim="800000"/>
                    <a:headEnd/>
                    <a:tailEnd/>
                  </a:ln>
                </p:spPr>
              </p:pic>
              <p:pic>
                <p:nvPicPr>
                  <p:cNvPr id="845834" name="Picture 10" descr="10Nov97"/>
                  <p:cNvPicPr>
                    <a:picLocks noChangeAspect="1" noChangeArrowheads="1"/>
                  </p:cNvPicPr>
                  <p:nvPr/>
                </p:nvPicPr>
                <p:blipFill>
                  <a:blip r:embed="rId4" cstate="print"/>
                  <a:srcRect/>
                  <a:stretch>
                    <a:fillRect/>
                  </a:stretch>
                </p:blipFill>
                <p:spPr bwMode="auto">
                  <a:xfrm>
                    <a:off x="994" y="2443"/>
                    <a:ext cx="652" cy="650"/>
                  </a:xfrm>
                  <a:prstGeom prst="rect">
                    <a:avLst/>
                  </a:prstGeom>
                  <a:noFill/>
                  <a:ln w="9525">
                    <a:noFill/>
                    <a:miter lim="800000"/>
                    <a:headEnd/>
                    <a:tailEnd/>
                  </a:ln>
                </p:spPr>
              </p:pic>
              <p:grpSp>
                <p:nvGrpSpPr>
                  <p:cNvPr id="845835" name="Group 11"/>
                  <p:cNvGrpSpPr>
                    <a:grpSpLocks/>
                  </p:cNvGrpSpPr>
                  <p:nvPr/>
                </p:nvGrpSpPr>
                <p:grpSpPr bwMode="auto">
                  <a:xfrm>
                    <a:off x="200" y="2840"/>
                    <a:ext cx="794" cy="993"/>
                    <a:chOff x="228" y="2840"/>
                    <a:chExt cx="766" cy="993"/>
                  </a:xfrm>
                </p:grpSpPr>
                <p:pic>
                  <p:nvPicPr>
                    <p:cNvPr id="845836" name="Picture 12"/>
                    <p:cNvPicPr>
                      <a:picLocks noChangeAspect="1" noChangeArrowheads="1"/>
                    </p:cNvPicPr>
                    <p:nvPr/>
                  </p:nvPicPr>
                  <p:blipFill>
                    <a:blip r:embed="rId5" cstate="print"/>
                    <a:srcRect/>
                    <a:stretch>
                      <a:fillRect/>
                    </a:stretch>
                  </p:blipFill>
                  <p:spPr bwMode="auto">
                    <a:xfrm>
                      <a:off x="228" y="2840"/>
                      <a:ext cx="766" cy="654"/>
                    </a:xfrm>
                    <a:prstGeom prst="rect">
                      <a:avLst/>
                    </a:prstGeom>
                    <a:noFill/>
                    <a:ln w="50800">
                      <a:noFill/>
                      <a:miter lim="800000"/>
                      <a:headEnd/>
                      <a:tailEnd/>
                    </a:ln>
                  </p:spPr>
                </p:pic>
                <p:pic>
                  <p:nvPicPr>
                    <p:cNvPr id="845837" name="Picture 13"/>
                    <p:cNvPicPr>
                      <a:picLocks noChangeAspect="1" noChangeArrowheads="1"/>
                    </p:cNvPicPr>
                    <p:nvPr/>
                  </p:nvPicPr>
                  <p:blipFill>
                    <a:blip r:embed="rId6" cstate="print"/>
                    <a:srcRect/>
                    <a:stretch>
                      <a:fillRect/>
                    </a:stretch>
                  </p:blipFill>
                  <p:spPr bwMode="auto">
                    <a:xfrm>
                      <a:off x="598" y="3237"/>
                      <a:ext cx="396" cy="596"/>
                    </a:xfrm>
                    <a:prstGeom prst="rect">
                      <a:avLst/>
                    </a:prstGeom>
                    <a:noFill/>
                    <a:ln w="50800">
                      <a:noFill/>
                      <a:miter lim="800000"/>
                      <a:headEnd/>
                      <a:tailEnd/>
                    </a:ln>
                  </p:spPr>
                </p:pic>
              </p:grpSp>
              <p:pic>
                <p:nvPicPr>
                  <p:cNvPr id="845838" name="Picture 14"/>
                  <p:cNvPicPr>
                    <a:picLocks noChangeAspect="1" noChangeArrowheads="1"/>
                  </p:cNvPicPr>
                  <p:nvPr/>
                </p:nvPicPr>
                <p:blipFill>
                  <a:blip r:embed="rId7" cstate="print"/>
                  <a:srcRect/>
                  <a:stretch>
                    <a:fillRect/>
                  </a:stretch>
                </p:blipFill>
                <p:spPr bwMode="auto">
                  <a:xfrm>
                    <a:off x="994" y="3379"/>
                    <a:ext cx="652" cy="482"/>
                  </a:xfrm>
                  <a:prstGeom prst="rect">
                    <a:avLst/>
                  </a:prstGeom>
                  <a:noFill/>
                  <a:ln w="50800">
                    <a:noFill/>
                    <a:miter lim="800000"/>
                    <a:headEnd/>
                    <a:tailEnd/>
                  </a:ln>
                </p:spPr>
              </p:pic>
              <p:pic>
                <p:nvPicPr>
                  <p:cNvPr id="845839" name="Picture 15"/>
                  <p:cNvPicPr>
                    <a:picLocks noChangeAspect="1" noChangeArrowheads="1"/>
                  </p:cNvPicPr>
                  <p:nvPr/>
                </p:nvPicPr>
                <p:blipFill>
                  <a:blip r:embed="rId8" cstate="print"/>
                  <a:srcRect t="3549" b="27419"/>
                  <a:stretch>
                    <a:fillRect/>
                  </a:stretch>
                </p:blipFill>
                <p:spPr bwMode="auto">
                  <a:xfrm>
                    <a:off x="937" y="3067"/>
                    <a:ext cx="709" cy="368"/>
                  </a:xfrm>
                  <a:prstGeom prst="rect">
                    <a:avLst/>
                  </a:prstGeom>
                  <a:noFill/>
                  <a:ln w="50800">
                    <a:noFill/>
                    <a:miter lim="800000"/>
                    <a:headEnd/>
                    <a:tailEnd/>
                  </a:ln>
                </p:spPr>
              </p:pic>
              <p:pic>
                <p:nvPicPr>
                  <p:cNvPr id="845840" name="Picture 16" descr="splash-bar-sm"/>
                  <p:cNvPicPr>
                    <a:picLocks noChangeAspect="1" noChangeArrowheads="1"/>
                  </p:cNvPicPr>
                  <p:nvPr/>
                </p:nvPicPr>
                <p:blipFill>
                  <a:blip r:embed="rId3" cstate="print"/>
                  <a:srcRect l="37175" r="45782"/>
                  <a:stretch>
                    <a:fillRect/>
                  </a:stretch>
                </p:blipFill>
                <p:spPr bwMode="auto">
                  <a:xfrm>
                    <a:off x="200" y="3482"/>
                    <a:ext cx="425" cy="341"/>
                  </a:xfrm>
                  <a:prstGeom prst="rect">
                    <a:avLst/>
                  </a:prstGeom>
                  <a:noFill/>
                  <a:ln w="9525">
                    <a:noFill/>
                    <a:miter lim="800000"/>
                    <a:headEnd/>
                    <a:tailEnd/>
                  </a:ln>
                </p:spPr>
              </p:pic>
              <p:sp>
                <p:nvSpPr>
                  <p:cNvPr id="845841" name="Text Box 17"/>
                  <p:cNvSpPr txBox="1">
                    <a:spLocks noChangeArrowheads="1"/>
                  </p:cNvSpPr>
                  <p:nvPr/>
                </p:nvSpPr>
                <p:spPr bwMode="auto">
                  <a:xfrm>
                    <a:off x="1079" y="3663"/>
                    <a:ext cx="566" cy="163"/>
                  </a:xfrm>
                  <a:prstGeom prst="rect">
                    <a:avLst/>
                  </a:prstGeom>
                  <a:noFill/>
                  <a:ln w="12700">
                    <a:noFill/>
                    <a:miter lim="800000"/>
                    <a:headEnd/>
                    <a:tailEnd/>
                  </a:ln>
                </p:spPr>
                <p:txBody>
                  <a:bodyPr>
                    <a:spAutoFit/>
                  </a:bodyPr>
                  <a:lstStyle/>
                  <a:p>
                    <a:pPr algn="r" eaLnBrk="0" hangingPunct="0">
                      <a:spcBef>
                        <a:spcPct val="50000"/>
                      </a:spcBef>
                    </a:pPr>
                    <a:endParaRPr lang="en-US" sz="923">
                      <a:solidFill>
                        <a:srgbClr val="FFFFFF"/>
                      </a:solidFill>
                      <a:latin typeface="Times New Roman" pitchFamily="18" charset="0"/>
                    </a:endParaRPr>
                  </a:p>
                </p:txBody>
              </p:sp>
            </p:grpSp>
            <p:sp>
              <p:nvSpPr>
                <p:cNvPr id="845842" name="Rectangle 18"/>
                <p:cNvSpPr>
                  <a:spLocks noChangeArrowheads="1"/>
                </p:cNvSpPr>
                <p:nvPr/>
              </p:nvSpPr>
              <p:spPr bwMode="auto">
                <a:xfrm>
                  <a:off x="1277" y="2358"/>
                  <a:ext cx="1446" cy="1418"/>
                </a:xfrm>
                <a:prstGeom prst="rect">
                  <a:avLst/>
                </a:prstGeom>
                <a:noFill/>
                <a:ln w="28575">
                  <a:solidFill>
                    <a:srgbClr val="FFFFFF"/>
                  </a:solidFill>
                  <a:miter lim="800000"/>
                  <a:headEnd/>
                  <a:tailEnd/>
                </a:ln>
              </p:spPr>
              <p:txBody>
                <a:bodyPr wrap="none" anchor="ctr"/>
                <a:lstStyle/>
                <a:p>
                  <a:pPr eaLnBrk="0" hangingPunct="0">
                    <a:spcBef>
                      <a:spcPct val="50000"/>
                    </a:spcBef>
                  </a:pPr>
                  <a:endParaRPr lang="en-US" sz="2215"/>
                </a:p>
              </p:txBody>
            </p:sp>
          </p:grpSp>
        </p:grpSp>
        <p:grpSp>
          <p:nvGrpSpPr>
            <p:cNvPr id="845843" name="Group 19"/>
            <p:cNvGrpSpPr>
              <a:grpSpLocks/>
            </p:cNvGrpSpPr>
            <p:nvPr/>
          </p:nvGrpSpPr>
          <p:grpSpPr bwMode="auto">
            <a:xfrm>
              <a:off x="200" y="2472"/>
              <a:ext cx="1446" cy="28"/>
              <a:chOff x="200" y="2472"/>
              <a:chExt cx="1446" cy="28"/>
            </a:xfrm>
          </p:grpSpPr>
          <p:sp>
            <p:nvSpPr>
              <p:cNvPr id="845844" name="Line 20"/>
              <p:cNvSpPr>
                <a:spLocks noChangeShapeType="1"/>
              </p:cNvSpPr>
              <p:nvPr/>
            </p:nvSpPr>
            <p:spPr bwMode="auto">
              <a:xfrm>
                <a:off x="200" y="2500"/>
                <a:ext cx="1446" cy="0"/>
              </a:xfrm>
              <a:prstGeom prst="line">
                <a:avLst/>
              </a:prstGeom>
              <a:noFill/>
              <a:ln w="76200">
                <a:solidFill>
                  <a:schemeClr val="accent1"/>
                </a:solidFill>
                <a:round/>
                <a:headEnd/>
                <a:tailEnd/>
              </a:ln>
            </p:spPr>
            <p:txBody>
              <a:bodyPr/>
              <a:lstStyle/>
              <a:p>
                <a:endParaRPr lang="en-US" sz="2215"/>
              </a:p>
            </p:txBody>
          </p:sp>
          <p:sp>
            <p:nvSpPr>
              <p:cNvPr id="845845" name="Line 21"/>
              <p:cNvSpPr>
                <a:spLocks noChangeShapeType="1"/>
              </p:cNvSpPr>
              <p:nvPr/>
            </p:nvSpPr>
            <p:spPr bwMode="auto">
              <a:xfrm>
                <a:off x="200" y="2472"/>
                <a:ext cx="1446" cy="0"/>
              </a:xfrm>
              <a:prstGeom prst="line">
                <a:avLst/>
              </a:prstGeom>
              <a:noFill/>
              <a:ln w="38100">
                <a:solidFill>
                  <a:schemeClr val="accent1"/>
                </a:solidFill>
                <a:round/>
                <a:headEnd/>
                <a:tailEnd/>
              </a:ln>
            </p:spPr>
            <p:txBody>
              <a:bodyPr/>
              <a:lstStyle/>
              <a:p>
                <a:endParaRPr lang="en-US" sz="2215"/>
              </a:p>
            </p:txBody>
          </p:sp>
        </p:grpSp>
      </p:grpSp>
      <p:grpSp>
        <p:nvGrpSpPr>
          <p:cNvPr id="845846" name="Group 22"/>
          <p:cNvGrpSpPr>
            <a:grpSpLocks/>
          </p:cNvGrpSpPr>
          <p:nvPr/>
        </p:nvGrpSpPr>
        <p:grpSpPr bwMode="auto">
          <a:xfrm>
            <a:off x="3990243" y="1891812"/>
            <a:ext cx="2201008" cy="663819"/>
            <a:chOff x="2808" y="884"/>
            <a:chExt cx="1502" cy="453"/>
          </a:xfrm>
        </p:grpSpPr>
        <p:sp>
          <p:nvSpPr>
            <p:cNvPr id="845847" name="AutoShape 23"/>
            <p:cNvSpPr>
              <a:spLocks noChangeArrowheads="1"/>
            </p:cNvSpPr>
            <p:nvPr/>
          </p:nvSpPr>
          <p:spPr bwMode="auto">
            <a:xfrm>
              <a:off x="2892" y="905"/>
              <a:ext cx="1418" cy="166"/>
            </a:xfrm>
            <a:prstGeom prst="parallelogram">
              <a:avLst>
                <a:gd name="adj" fmla="val 213554"/>
              </a:avLst>
            </a:prstGeom>
            <a:solidFill>
              <a:srgbClr val="9EC9F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48" name="WordArt 24"/>
            <p:cNvSpPr>
              <a:spLocks noChangeArrowheads="1" noChangeShapeType="1" noTextEdit="1"/>
            </p:cNvSpPr>
            <p:nvPr/>
          </p:nvSpPr>
          <p:spPr bwMode="auto">
            <a:xfrm rot="488133">
              <a:off x="3148" y="884"/>
              <a:ext cx="907" cy="208"/>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Atmosphere model</a:t>
              </a:r>
            </a:p>
          </p:txBody>
        </p:sp>
        <p:sp>
          <p:nvSpPr>
            <p:cNvPr id="845849" name="AutoShape 25"/>
            <p:cNvSpPr>
              <a:spLocks noChangeArrowheads="1"/>
            </p:cNvSpPr>
            <p:nvPr/>
          </p:nvSpPr>
          <p:spPr bwMode="auto">
            <a:xfrm>
              <a:off x="2808" y="1160"/>
              <a:ext cx="1418" cy="167"/>
            </a:xfrm>
            <a:prstGeom prst="parallelogram">
              <a:avLst>
                <a:gd name="adj" fmla="val 212275"/>
              </a:avLst>
            </a:prstGeom>
            <a:solidFill>
              <a:srgbClr val="A2BBB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50" name="WordArt 26"/>
            <p:cNvSpPr>
              <a:spLocks noChangeArrowheads="1" noChangeShapeType="1" noTextEdit="1"/>
            </p:cNvSpPr>
            <p:nvPr/>
          </p:nvSpPr>
          <p:spPr bwMode="auto">
            <a:xfrm rot="448262">
              <a:off x="3086" y="1170"/>
              <a:ext cx="737" cy="167"/>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Ocean model</a:t>
              </a:r>
            </a:p>
          </p:txBody>
        </p:sp>
        <p:grpSp>
          <p:nvGrpSpPr>
            <p:cNvPr id="845851" name="Group 27"/>
            <p:cNvGrpSpPr>
              <a:grpSpLocks/>
            </p:cNvGrpSpPr>
            <p:nvPr/>
          </p:nvGrpSpPr>
          <p:grpSpPr bwMode="auto">
            <a:xfrm>
              <a:off x="3289" y="1071"/>
              <a:ext cx="540" cy="125"/>
              <a:chOff x="2694" y="2773"/>
              <a:chExt cx="540" cy="125"/>
            </a:xfrm>
          </p:grpSpPr>
          <p:sp>
            <p:nvSpPr>
              <p:cNvPr id="845852" name="AutoShape 28"/>
              <p:cNvSpPr>
                <a:spLocks noChangeArrowheads="1"/>
              </p:cNvSpPr>
              <p:nvPr/>
            </p:nvSpPr>
            <p:spPr bwMode="auto">
              <a:xfrm flipV="1">
                <a:off x="2694" y="2773"/>
                <a:ext cx="114" cy="125"/>
              </a:xfrm>
              <a:prstGeom prst="upDownArrow">
                <a:avLst>
                  <a:gd name="adj1" fmla="val 50000"/>
                  <a:gd name="adj2" fmla="val 21930"/>
                </a:avLst>
              </a:prstGeom>
              <a:solidFill>
                <a:srgbClr val="990033"/>
              </a:solidFill>
              <a:ln w="12700">
                <a:noFill/>
                <a:miter lim="800000"/>
                <a:headEnd/>
                <a:tailEnd/>
              </a:ln>
            </p:spPr>
            <p:txBody>
              <a:bodyPr wrap="none" anchor="ctr"/>
              <a:lstStyle/>
              <a:p>
                <a:pPr eaLnBrk="0" hangingPunct="0">
                  <a:spcBef>
                    <a:spcPct val="50000"/>
                  </a:spcBef>
                </a:pPr>
                <a:endParaRPr lang="en-US" sz="2215"/>
              </a:p>
            </p:txBody>
          </p:sp>
          <p:sp>
            <p:nvSpPr>
              <p:cNvPr id="845853" name="AutoShape 29"/>
              <p:cNvSpPr>
                <a:spLocks noChangeArrowheads="1"/>
              </p:cNvSpPr>
              <p:nvPr/>
            </p:nvSpPr>
            <p:spPr bwMode="auto">
              <a:xfrm flipV="1">
                <a:off x="3120" y="2773"/>
                <a:ext cx="114" cy="125"/>
              </a:xfrm>
              <a:prstGeom prst="upDownArrow">
                <a:avLst>
                  <a:gd name="adj1" fmla="val 50000"/>
                  <a:gd name="adj2" fmla="val 21930"/>
                </a:avLst>
              </a:prstGeom>
              <a:solidFill>
                <a:srgbClr val="CC3300"/>
              </a:solidFill>
              <a:ln w="12700">
                <a:noFill/>
                <a:miter lim="800000"/>
                <a:headEnd/>
                <a:tailEnd/>
              </a:ln>
            </p:spPr>
            <p:txBody>
              <a:bodyPr wrap="none" anchor="ctr"/>
              <a:lstStyle/>
              <a:p>
                <a:pPr eaLnBrk="0" hangingPunct="0">
                  <a:spcBef>
                    <a:spcPct val="50000"/>
                  </a:spcBef>
                </a:pPr>
                <a:endParaRPr lang="en-US" sz="2215"/>
              </a:p>
            </p:txBody>
          </p:sp>
          <p:sp>
            <p:nvSpPr>
              <p:cNvPr id="845854" name="AutoShape 30"/>
              <p:cNvSpPr>
                <a:spLocks noChangeArrowheads="1"/>
              </p:cNvSpPr>
              <p:nvPr/>
            </p:nvSpPr>
            <p:spPr bwMode="auto">
              <a:xfrm flipV="1">
                <a:off x="2907" y="2773"/>
                <a:ext cx="114" cy="125"/>
              </a:xfrm>
              <a:prstGeom prst="upDownArrow">
                <a:avLst>
                  <a:gd name="adj1" fmla="val 50000"/>
                  <a:gd name="adj2" fmla="val 21930"/>
                </a:avLst>
              </a:prstGeom>
              <a:solidFill>
                <a:srgbClr val="CC99FF"/>
              </a:solidFill>
              <a:ln w="12700">
                <a:noFill/>
                <a:miter lim="800000"/>
                <a:headEnd/>
                <a:tailEnd/>
              </a:ln>
            </p:spPr>
            <p:txBody>
              <a:bodyPr wrap="none" anchor="ctr"/>
              <a:lstStyle/>
              <a:p>
                <a:pPr eaLnBrk="0" hangingPunct="0">
                  <a:spcBef>
                    <a:spcPct val="50000"/>
                  </a:spcBef>
                </a:pPr>
                <a:endParaRPr lang="en-US" sz="2215"/>
              </a:p>
            </p:txBody>
          </p:sp>
        </p:grpSp>
      </p:grpSp>
      <p:grpSp>
        <p:nvGrpSpPr>
          <p:cNvPr id="845855" name="Group 31"/>
          <p:cNvGrpSpPr>
            <a:grpSpLocks/>
          </p:cNvGrpSpPr>
          <p:nvPr/>
        </p:nvGrpSpPr>
        <p:grpSpPr bwMode="auto">
          <a:xfrm>
            <a:off x="3452444" y="1601666"/>
            <a:ext cx="662353" cy="4360985"/>
            <a:chOff x="2497" y="968"/>
            <a:chExt cx="452" cy="2976"/>
          </a:xfrm>
        </p:grpSpPr>
        <p:sp>
          <p:nvSpPr>
            <p:cNvPr id="845856" name="Text Box 32"/>
            <p:cNvSpPr txBox="1">
              <a:spLocks noChangeArrowheads="1"/>
            </p:cNvSpPr>
            <p:nvPr/>
          </p:nvSpPr>
          <p:spPr bwMode="auto">
            <a:xfrm rot="16200000">
              <a:off x="1128" y="2337"/>
              <a:ext cx="2976" cy="238"/>
            </a:xfrm>
            <a:prstGeom prst="rect">
              <a:avLst/>
            </a:prstGeom>
            <a:solidFill>
              <a:schemeClr val="accent1"/>
            </a:solidFill>
            <a:ln w="12700">
              <a:solidFill>
                <a:schemeClr val="bg1"/>
              </a:solidFill>
              <a:miter lim="800000"/>
              <a:headEnd/>
              <a:tailEnd/>
            </a:ln>
          </p:spPr>
          <p:txBody>
            <a:bodyPr>
              <a:spAutoFit/>
            </a:bodyPr>
            <a:lstStyle/>
            <a:p>
              <a:pPr eaLnBrk="0" hangingPunct="0">
                <a:spcBef>
                  <a:spcPct val="50000"/>
                </a:spcBef>
              </a:pPr>
              <a:r>
                <a:rPr lang="en-GB" sz="1662">
                  <a:latin typeface="Times New Roman" pitchFamily="18" charset="0"/>
                </a:rPr>
                <a:t>ENSEMBLE GENERATION</a:t>
              </a:r>
            </a:p>
          </p:txBody>
        </p:sp>
        <p:sp>
          <p:nvSpPr>
            <p:cNvPr id="845857" name="AutoShape 33"/>
            <p:cNvSpPr>
              <a:spLocks noChangeArrowheads="1"/>
            </p:cNvSpPr>
            <p:nvPr/>
          </p:nvSpPr>
          <p:spPr bwMode="auto">
            <a:xfrm>
              <a:off x="2751" y="1111"/>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58" name="AutoShape 34"/>
            <p:cNvSpPr>
              <a:spLocks noChangeArrowheads="1"/>
            </p:cNvSpPr>
            <p:nvPr/>
          </p:nvSpPr>
          <p:spPr bwMode="auto">
            <a:xfrm>
              <a:off x="2751" y="1628"/>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59" name="AutoShape 35"/>
            <p:cNvSpPr>
              <a:spLocks noChangeArrowheads="1"/>
            </p:cNvSpPr>
            <p:nvPr/>
          </p:nvSpPr>
          <p:spPr bwMode="auto">
            <a:xfrm>
              <a:off x="2751" y="2152"/>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60" name="AutoShape 36"/>
            <p:cNvSpPr>
              <a:spLocks noChangeArrowheads="1"/>
            </p:cNvSpPr>
            <p:nvPr/>
          </p:nvSpPr>
          <p:spPr bwMode="auto">
            <a:xfrm>
              <a:off x="2751" y="2677"/>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61" name="AutoShape 37"/>
            <p:cNvSpPr>
              <a:spLocks noChangeArrowheads="1"/>
            </p:cNvSpPr>
            <p:nvPr/>
          </p:nvSpPr>
          <p:spPr bwMode="auto">
            <a:xfrm>
              <a:off x="2751" y="3201"/>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62" name="AutoShape 38"/>
            <p:cNvSpPr>
              <a:spLocks noChangeArrowheads="1"/>
            </p:cNvSpPr>
            <p:nvPr/>
          </p:nvSpPr>
          <p:spPr bwMode="auto">
            <a:xfrm>
              <a:off x="2751" y="3464"/>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grpSp>
      <p:sp>
        <p:nvSpPr>
          <p:cNvPr id="845863" name="Line 39"/>
          <p:cNvSpPr>
            <a:spLocks noChangeShapeType="1"/>
          </p:cNvSpPr>
          <p:nvPr/>
        </p:nvSpPr>
        <p:spPr bwMode="auto">
          <a:xfrm>
            <a:off x="5070231" y="4343400"/>
            <a:ext cx="0" cy="622789"/>
          </a:xfrm>
          <a:prstGeom prst="line">
            <a:avLst/>
          </a:prstGeom>
          <a:noFill/>
          <a:ln w="38100">
            <a:solidFill>
              <a:schemeClr val="bg1"/>
            </a:solidFill>
            <a:prstDash val="lgDash"/>
            <a:round/>
            <a:headEnd/>
            <a:tailEnd/>
          </a:ln>
        </p:spPr>
        <p:txBody>
          <a:bodyPr/>
          <a:lstStyle/>
          <a:p>
            <a:endParaRPr lang="en-US" sz="2215"/>
          </a:p>
        </p:txBody>
      </p:sp>
      <p:grpSp>
        <p:nvGrpSpPr>
          <p:cNvPr id="845864" name="Group 40"/>
          <p:cNvGrpSpPr>
            <a:grpSpLocks/>
          </p:cNvGrpSpPr>
          <p:nvPr/>
        </p:nvGrpSpPr>
        <p:grpSpPr bwMode="auto">
          <a:xfrm>
            <a:off x="4031274" y="3512528"/>
            <a:ext cx="2201008" cy="663819"/>
            <a:chOff x="2808" y="884"/>
            <a:chExt cx="1502" cy="453"/>
          </a:xfrm>
        </p:grpSpPr>
        <p:sp>
          <p:nvSpPr>
            <p:cNvPr id="845865" name="AutoShape 41"/>
            <p:cNvSpPr>
              <a:spLocks noChangeArrowheads="1"/>
            </p:cNvSpPr>
            <p:nvPr/>
          </p:nvSpPr>
          <p:spPr bwMode="auto">
            <a:xfrm>
              <a:off x="2892" y="905"/>
              <a:ext cx="1418" cy="166"/>
            </a:xfrm>
            <a:prstGeom prst="parallelogram">
              <a:avLst>
                <a:gd name="adj" fmla="val 213554"/>
              </a:avLst>
            </a:prstGeom>
            <a:solidFill>
              <a:srgbClr val="9EC9F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66" name="WordArt 42"/>
            <p:cNvSpPr>
              <a:spLocks noChangeArrowheads="1" noChangeShapeType="1" noTextEdit="1"/>
            </p:cNvSpPr>
            <p:nvPr/>
          </p:nvSpPr>
          <p:spPr bwMode="auto">
            <a:xfrm rot="488133">
              <a:off x="3148" y="884"/>
              <a:ext cx="907" cy="208"/>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Atmosphere model</a:t>
              </a:r>
            </a:p>
          </p:txBody>
        </p:sp>
        <p:sp>
          <p:nvSpPr>
            <p:cNvPr id="845867" name="AutoShape 43"/>
            <p:cNvSpPr>
              <a:spLocks noChangeArrowheads="1"/>
            </p:cNvSpPr>
            <p:nvPr/>
          </p:nvSpPr>
          <p:spPr bwMode="auto">
            <a:xfrm>
              <a:off x="2808" y="1160"/>
              <a:ext cx="1418" cy="167"/>
            </a:xfrm>
            <a:prstGeom prst="parallelogram">
              <a:avLst>
                <a:gd name="adj" fmla="val 212275"/>
              </a:avLst>
            </a:prstGeom>
            <a:solidFill>
              <a:srgbClr val="A2BBB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68" name="WordArt 44"/>
            <p:cNvSpPr>
              <a:spLocks noChangeArrowheads="1" noChangeShapeType="1" noTextEdit="1"/>
            </p:cNvSpPr>
            <p:nvPr/>
          </p:nvSpPr>
          <p:spPr bwMode="auto">
            <a:xfrm rot="448262">
              <a:off x="3086" y="1170"/>
              <a:ext cx="737" cy="167"/>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Ocean model</a:t>
              </a:r>
            </a:p>
          </p:txBody>
        </p:sp>
        <p:grpSp>
          <p:nvGrpSpPr>
            <p:cNvPr id="845869" name="Group 45"/>
            <p:cNvGrpSpPr>
              <a:grpSpLocks/>
            </p:cNvGrpSpPr>
            <p:nvPr/>
          </p:nvGrpSpPr>
          <p:grpSpPr bwMode="auto">
            <a:xfrm>
              <a:off x="3289" y="1071"/>
              <a:ext cx="540" cy="125"/>
              <a:chOff x="2694" y="2773"/>
              <a:chExt cx="540" cy="125"/>
            </a:xfrm>
          </p:grpSpPr>
          <p:sp>
            <p:nvSpPr>
              <p:cNvPr id="845870" name="AutoShape 46"/>
              <p:cNvSpPr>
                <a:spLocks noChangeArrowheads="1"/>
              </p:cNvSpPr>
              <p:nvPr/>
            </p:nvSpPr>
            <p:spPr bwMode="auto">
              <a:xfrm flipV="1">
                <a:off x="2694" y="2773"/>
                <a:ext cx="114" cy="125"/>
              </a:xfrm>
              <a:prstGeom prst="upDownArrow">
                <a:avLst>
                  <a:gd name="adj1" fmla="val 50000"/>
                  <a:gd name="adj2" fmla="val 21930"/>
                </a:avLst>
              </a:prstGeom>
              <a:solidFill>
                <a:srgbClr val="990033"/>
              </a:solidFill>
              <a:ln w="12700">
                <a:noFill/>
                <a:miter lim="800000"/>
                <a:headEnd/>
                <a:tailEnd/>
              </a:ln>
            </p:spPr>
            <p:txBody>
              <a:bodyPr wrap="none" anchor="ctr"/>
              <a:lstStyle/>
              <a:p>
                <a:pPr eaLnBrk="0" hangingPunct="0">
                  <a:spcBef>
                    <a:spcPct val="50000"/>
                  </a:spcBef>
                </a:pPr>
                <a:endParaRPr lang="en-US" sz="2215"/>
              </a:p>
            </p:txBody>
          </p:sp>
          <p:sp>
            <p:nvSpPr>
              <p:cNvPr id="845871" name="AutoShape 47"/>
              <p:cNvSpPr>
                <a:spLocks noChangeArrowheads="1"/>
              </p:cNvSpPr>
              <p:nvPr/>
            </p:nvSpPr>
            <p:spPr bwMode="auto">
              <a:xfrm flipV="1">
                <a:off x="3120" y="2773"/>
                <a:ext cx="114" cy="125"/>
              </a:xfrm>
              <a:prstGeom prst="upDownArrow">
                <a:avLst>
                  <a:gd name="adj1" fmla="val 50000"/>
                  <a:gd name="adj2" fmla="val 21930"/>
                </a:avLst>
              </a:prstGeom>
              <a:solidFill>
                <a:srgbClr val="CC3300"/>
              </a:solidFill>
              <a:ln w="12700">
                <a:noFill/>
                <a:miter lim="800000"/>
                <a:headEnd/>
                <a:tailEnd/>
              </a:ln>
            </p:spPr>
            <p:txBody>
              <a:bodyPr wrap="none" anchor="ctr"/>
              <a:lstStyle/>
              <a:p>
                <a:pPr eaLnBrk="0" hangingPunct="0">
                  <a:spcBef>
                    <a:spcPct val="50000"/>
                  </a:spcBef>
                </a:pPr>
                <a:endParaRPr lang="en-US" sz="2215"/>
              </a:p>
            </p:txBody>
          </p:sp>
          <p:sp>
            <p:nvSpPr>
              <p:cNvPr id="845872" name="AutoShape 48"/>
              <p:cNvSpPr>
                <a:spLocks noChangeArrowheads="1"/>
              </p:cNvSpPr>
              <p:nvPr/>
            </p:nvSpPr>
            <p:spPr bwMode="auto">
              <a:xfrm flipV="1">
                <a:off x="2907" y="2773"/>
                <a:ext cx="114" cy="125"/>
              </a:xfrm>
              <a:prstGeom prst="upDownArrow">
                <a:avLst>
                  <a:gd name="adj1" fmla="val 50000"/>
                  <a:gd name="adj2" fmla="val 21930"/>
                </a:avLst>
              </a:prstGeom>
              <a:solidFill>
                <a:srgbClr val="CC99FF"/>
              </a:solidFill>
              <a:ln w="12700">
                <a:noFill/>
                <a:miter lim="800000"/>
                <a:headEnd/>
                <a:tailEnd/>
              </a:ln>
            </p:spPr>
            <p:txBody>
              <a:bodyPr wrap="none" anchor="ctr"/>
              <a:lstStyle/>
              <a:p>
                <a:pPr eaLnBrk="0" hangingPunct="0">
                  <a:spcBef>
                    <a:spcPct val="50000"/>
                  </a:spcBef>
                </a:pPr>
                <a:endParaRPr lang="en-US" sz="2215"/>
              </a:p>
            </p:txBody>
          </p:sp>
        </p:grpSp>
      </p:grpSp>
      <p:grpSp>
        <p:nvGrpSpPr>
          <p:cNvPr id="845873" name="Group 49"/>
          <p:cNvGrpSpPr>
            <a:grpSpLocks/>
          </p:cNvGrpSpPr>
          <p:nvPr/>
        </p:nvGrpSpPr>
        <p:grpSpPr bwMode="auto">
          <a:xfrm>
            <a:off x="4073770" y="5049715"/>
            <a:ext cx="2201008" cy="663820"/>
            <a:chOff x="2808" y="884"/>
            <a:chExt cx="1502" cy="453"/>
          </a:xfrm>
        </p:grpSpPr>
        <p:sp>
          <p:nvSpPr>
            <p:cNvPr id="845874" name="AutoShape 50"/>
            <p:cNvSpPr>
              <a:spLocks noChangeArrowheads="1"/>
            </p:cNvSpPr>
            <p:nvPr/>
          </p:nvSpPr>
          <p:spPr bwMode="auto">
            <a:xfrm>
              <a:off x="2892" y="905"/>
              <a:ext cx="1418" cy="166"/>
            </a:xfrm>
            <a:prstGeom prst="parallelogram">
              <a:avLst>
                <a:gd name="adj" fmla="val 213554"/>
              </a:avLst>
            </a:prstGeom>
            <a:solidFill>
              <a:srgbClr val="9EC9F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75" name="WordArt 51"/>
            <p:cNvSpPr>
              <a:spLocks noChangeArrowheads="1" noChangeShapeType="1" noTextEdit="1"/>
            </p:cNvSpPr>
            <p:nvPr/>
          </p:nvSpPr>
          <p:spPr bwMode="auto">
            <a:xfrm rot="488133">
              <a:off x="3148" y="884"/>
              <a:ext cx="907" cy="208"/>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Atmosphere model</a:t>
              </a:r>
            </a:p>
          </p:txBody>
        </p:sp>
        <p:sp>
          <p:nvSpPr>
            <p:cNvPr id="845876" name="AutoShape 52"/>
            <p:cNvSpPr>
              <a:spLocks noChangeArrowheads="1"/>
            </p:cNvSpPr>
            <p:nvPr/>
          </p:nvSpPr>
          <p:spPr bwMode="auto">
            <a:xfrm>
              <a:off x="2808" y="1160"/>
              <a:ext cx="1418" cy="167"/>
            </a:xfrm>
            <a:prstGeom prst="parallelogram">
              <a:avLst>
                <a:gd name="adj" fmla="val 212275"/>
              </a:avLst>
            </a:prstGeom>
            <a:solidFill>
              <a:srgbClr val="A2BBBC"/>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77" name="WordArt 53"/>
            <p:cNvSpPr>
              <a:spLocks noChangeArrowheads="1" noChangeShapeType="1" noTextEdit="1"/>
            </p:cNvSpPr>
            <p:nvPr/>
          </p:nvSpPr>
          <p:spPr bwMode="auto">
            <a:xfrm rot="448262">
              <a:off x="3086" y="1170"/>
              <a:ext cx="737" cy="167"/>
            </a:xfrm>
            <a:prstGeom prst="rect">
              <a:avLst/>
            </a:prstGeom>
          </p:spPr>
          <p:txBody>
            <a:bodyPr wrap="none" fromWordArt="1">
              <a:prstTxWarp prst="textSlantUp">
                <a:avLst>
                  <a:gd name="adj" fmla="val 47903"/>
                </a:avLst>
              </a:prstTxWarp>
            </a:bodyPr>
            <a:lstStyle/>
            <a:p>
              <a:r>
                <a:rPr lang="en-US" sz="3323" kern="10">
                  <a:ln w="9525">
                    <a:solidFill>
                      <a:schemeClr val="tx1"/>
                    </a:solidFill>
                    <a:round/>
                    <a:headEnd/>
                    <a:tailEnd/>
                  </a:ln>
                  <a:latin typeface="Arial Black"/>
                </a:rPr>
                <a:t>Ocean model</a:t>
              </a:r>
            </a:p>
          </p:txBody>
        </p:sp>
        <p:grpSp>
          <p:nvGrpSpPr>
            <p:cNvPr id="845878" name="Group 54"/>
            <p:cNvGrpSpPr>
              <a:grpSpLocks/>
            </p:cNvGrpSpPr>
            <p:nvPr/>
          </p:nvGrpSpPr>
          <p:grpSpPr bwMode="auto">
            <a:xfrm>
              <a:off x="3289" y="1071"/>
              <a:ext cx="540" cy="125"/>
              <a:chOff x="2694" y="2773"/>
              <a:chExt cx="540" cy="125"/>
            </a:xfrm>
          </p:grpSpPr>
          <p:sp>
            <p:nvSpPr>
              <p:cNvPr id="845879" name="AutoShape 55"/>
              <p:cNvSpPr>
                <a:spLocks noChangeArrowheads="1"/>
              </p:cNvSpPr>
              <p:nvPr/>
            </p:nvSpPr>
            <p:spPr bwMode="auto">
              <a:xfrm flipV="1">
                <a:off x="2694" y="2773"/>
                <a:ext cx="114" cy="125"/>
              </a:xfrm>
              <a:prstGeom prst="upDownArrow">
                <a:avLst>
                  <a:gd name="adj1" fmla="val 50000"/>
                  <a:gd name="adj2" fmla="val 21930"/>
                </a:avLst>
              </a:prstGeom>
              <a:solidFill>
                <a:srgbClr val="990033"/>
              </a:solidFill>
              <a:ln w="12700">
                <a:noFill/>
                <a:miter lim="800000"/>
                <a:headEnd/>
                <a:tailEnd/>
              </a:ln>
            </p:spPr>
            <p:txBody>
              <a:bodyPr wrap="none" anchor="ctr"/>
              <a:lstStyle/>
              <a:p>
                <a:pPr eaLnBrk="0" hangingPunct="0">
                  <a:spcBef>
                    <a:spcPct val="50000"/>
                  </a:spcBef>
                </a:pPr>
                <a:endParaRPr lang="en-US" sz="2215"/>
              </a:p>
            </p:txBody>
          </p:sp>
          <p:sp>
            <p:nvSpPr>
              <p:cNvPr id="845880" name="AutoShape 56"/>
              <p:cNvSpPr>
                <a:spLocks noChangeArrowheads="1"/>
              </p:cNvSpPr>
              <p:nvPr/>
            </p:nvSpPr>
            <p:spPr bwMode="auto">
              <a:xfrm flipV="1">
                <a:off x="3120" y="2773"/>
                <a:ext cx="114" cy="125"/>
              </a:xfrm>
              <a:prstGeom prst="upDownArrow">
                <a:avLst>
                  <a:gd name="adj1" fmla="val 50000"/>
                  <a:gd name="adj2" fmla="val 21930"/>
                </a:avLst>
              </a:prstGeom>
              <a:solidFill>
                <a:srgbClr val="CC3300"/>
              </a:solidFill>
              <a:ln w="12700">
                <a:noFill/>
                <a:miter lim="800000"/>
                <a:headEnd/>
                <a:tailEnd/>
              </a:ln>
            </p:spPr>
            <p:txBody>
              <a:bodyPr wrap="none" anchor="ctr"/>
              <a:lstStyle/>
              <a:p>
                <a:pPr eaLnBrk="0" hangingPunct="0">
                  <a:spcBef>
                    <a:spcPct val="50000"/>
                  </a:spcBef>
                </a:pPr>
                <a:endParaRPr lang="en-US" sz="2215"/>
              </a:p>
            </p:txBody>
          </p:sp>
          <p:sp>
            <p:nvSpPr>
              <p:cNvPr id="845881" name="AutoShape 57"/>
              <p:cNvSpPr>
                <a:spLocks noChangeArrowheads="1"/>
              </p:cNvSpPr>
              <p:nvPr/>
            </p:nvSpPr>
            <p:spPr bwMode="auto">
              <a:xfrm flipV="1">
                <a:off x="2907" y="2773"/>
                <a:ext cx="114" cy="125"/>
              </a:xfrm>
              <a:prstGeom prst="upDownArrow">
                <a:avLst>
                  <a:gd name="adj1" fmla="val 50000"/>
                  <a:gd name="adj2" fmla="val 21930"/>
                </a:avLst>
              </a:prstGeom>
              <a:solidFill>
                <a:srgbClr val="CC99FF"/>
              </a:solidFill>
              <a:ln w="12700">
                <a:noFill/>
                <a:miter lim="800000"/>
                <a:headEnd/>
                <a:tailEnd/>
              </a:ln>
            </p:spPr>
            <p:txBody>
              <a:bodyPr wrap="none" anchor="ctr"/>
              <a:lstStyle/>
              <a:p>
                <a:pPr eaLnBrk="0" hangingPunct="0">
                  <a:spcBef>
                    <a:spcPct val="50000"/>
                  </a:spcBef>
                </a:pPr>
                <a:endParaRPr lang="en-US" sz="2215"/>
              </a:p>
            </p:txBody>
          </p:sp>
        </p:grpSp>
      </p:grpSp>
      <p:grpSp>
        <p:nvGrpSpPr>
          <p:cNvPr id="845882" name="Group 58"/>
          <p:cNvGrpSpPr>
            <a:grpSpLocks/>
          </p:cNvGrpSpPr>
          <p:nvPr/>
        </p:nvGrpSpPr>
        <p:grpSpPr bwMode="auto">
          <a:xfrm>
            <a:off x="6150220" y="1853713"/>
            <a:ext cx="290146" cy="3654669"/>
            <a:chOff x="4367" y="1085"/>
            <a:chExt cx="198" cy="2494"/>
          </a:xfrm>
        </p:grpSpPr>
        <p:sp>
          <p:nvSpPr>
            <p:cNvPr id="845883" name="AutoShape 59"/>
            <p:cNvSpPr>
              <a:spLocks noChangeArrowheads="1"/>
            </p:cNvSpPr>
            <p:nvPr/>
          </p:nvSpPr>
          <p:spPr bwMode="auto">
            <a:xfrm>
              <a:off x="4367" y="1085"/>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84" name="AutoShape 60"/>
            <p:cNvSpPr>
              <a:spLocks noChangeArrowheads="1"/>
            </p:cNvSpPr>
            <p:nvPr/>
          </p:nvSpPr>
          <p:spPr bwMode="auto">
            <a:xfrm>
              <a:off x="4367" y="1602"/>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85" name="AutoShape 61"/>
            <p:cNvSpPr>
              <a:spLocks noChangeArrowheads="1"/>
            </p:cNvSpPr>
            <p:nvPr/>
          </p:nvSpPr>
          <p:spPr bwMode="auto">
            <a:xfrm>
              <a:off x="4367" y="2126"/>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86" name="AutoShape 62"/>
            <p:cNvSpPr>
              <a:spLocks noChangeArrowheads="1"/>
            </p:cNvSpPr>
            <p:nvPr/>
          </p:nvSpPr>
          <p:spPr bwMode="auto">
            <a:xfrm>
              <a:off x="4367" y="2651"/>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87" name="AutoShape 63"/>
            <p:cNvSpPr>
              <a:spLocks noChangeArrowheads="1"/>
            </p:cNvSpPr>
            <p:nvPr/>
          </p:nvSpPr>
          <p:spPr bwMode="auto">
            <a:xfrm>
              <a:off x="4367" y="3175"/>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sp>
          <p:nvSpPr>
            <p:cNvPr id="845888" name="AutoShape 64"/>
            <p:cNvSpPr>
              <a:spLocks noChangeArrowheads="1"/>
            </p:cNvSpPr>
            <p:nvPr/>
          </p:nvSpPr>
          <p:spPr bwMode="auto">
            <a:xfrm>
              <a:off x="4367" y="3438"/>
              <a:ext cx="198" cy="141"/>
            </a:xfrm>
            <a:prstGeom prst="rightArrow">
              <a:avLst>
                <a:gd name="adj1" fmla="val 50000"/>
                <a:gd name="adj2" fmla="val 35106"/>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grpSp>
      <p:grpSp>
        <p:nvGrpSpPr>
          <p:cNvPr id="845889" name="Group 65"/>
          <p:cNvGrpSpPr>
            <a:grpSpLocks/>
          </p:cNvGrpSpPr>
          <p:nvPr/>
        </p:nvGrpSpPr>
        <p:grpSpPr bwMode="auto">
          <a:xfrm>
            <a:off x="4114801" y="1392116"/>
            <a:ext cx="2118946" cy="416169"/>
            <a:chOff x="2780" y="799"/>
            <a:chExt cx="1559" cy="284"/>
          </a:xfrm>
        </p:grpSpPr>
        <p:sp>
          <p:nvSpPr>
            <p:cNvPr id="845890" name="Text Box 66"/>
            <p:cNvSpPr txBox="1">
              <a:spLocks noChangeArrowheads="1"/>
            </p:cNvSpPr>
            <p:nvPr/>
          </p:nvSpPr>
          <p:spPr bwMode="auto">
            <a:xfrm>
              <a:off x="2864" y="828"/>
              <a:ext cx="1475" cy="199"/>
            </a:xfrm>
            <a:prstGeom prst="rect">
              <a:avLst/>
            </a:prstGeom>
            <a:noFill/>
            <a:ln w="12700">
              <a:noFill/>
              <a:miter lim="800000"/>
              <a:headEnd/>
              <a:tailEnd/>
            </a:ln>
          </p:spPr>
          <p:txBody>
            <a:bodyPr>
              <a:spAutoFit/>
            </a:bodyPr>
            <a:lstStyle/>
            <a:p>
              <a:pPr eaLnBrk="0" hangingPunct="0">
                <a:spcBef>
                  <a:spcPct val="50000"/>
                </a:spcBef>
              </a:pPr>
              <a:r>
                <a:rPr lang="en-GB" sz="1292">
                  <a:latin typeface="Arial Black" pitchFamily="34" charset="0"/>
                </a:rPr>
                <a:t>COUPLED MODEL</a:t>
              </a:r>
            </a:p>
          </p:txBody>
        </p:sp>
        <p:sp>
          <p:nvSpPr>
            <p:cNvPr id="845891" name="Rectangle 67"/>
            <p:cNvSpPr>
              <a:spLocks noChangeArrowheads="1"/>
            </p:cNvSpPr>
            <p:nvPr/>
          </p:nvSpPr>
          <p:spPr bwMode="auto">
            <a:xfrm>
              <a:off x="2780" y="799"/>
              <a:ext cx="1502" cy="284"/>
            </a:xfrm>
            <a:prstGeom prst="rect">
              <a:avLst/>
            </a:prstGeom>
            <a:noFill/>
            <a:ln w="12700">
              <a:noFill/>
              <a:miter lim="800000"/>
              <a:headEnd/>
              <a:tailEnd/>
            </a:ln>
          </p:spPr>
          <p:txBody>
            <a:bodyPr wrap="none" anchor="ctr"/>
            <a:lstStyle/>
            <a:p>
              <a:pPr eaLnBrk="0" hangingPunct="0">
                <a:spcBef>
                  <a:spcPct val="50000"/>
                </a:spcBef>
              </a:pPr>
              <a:endParaRPr lang="en-US" sz="2215"/>
            </a:p>
          </p:txBody>
        </p:sp>
      </p:grpSp>
      <p:sp>
        <p:nvSpPr>
          <p:cNvPr id="845892" name="Line 68"/>
          <p:cNvSpPr>
            <a:spLocks noChangeShapeType="1"/>
          </p:cNvSpPr>
          <p:nvPr/>
        </p:nvSpPr>
        <p:spPr bwMode="auto">
          <a:xfrm>
            <a:off x="5070231" y="2722685"/>
            <a:ext cx="0" cy="622789"/>
          </a:xfrm>
          <a:prstGeom prst="line">
            <a:avLst/>
          </a:prstGeom>
          <a:noFill/>
          <a:ln w="38100">
            <a:solidFill>
              <a:schemeClr val="bg1"/>
            </a:solidFill>
            <a:prstDash val="lgDash"/>
            <a:round/>
            <a:headEnd/>
            <a:tailEnd/>
          </a:ln>
        </p:spPr>
        <p:txBody>
          <a:bodyPr/>
          <a:lstStyle/>
          <a:p>
            <a:endParaRPr lang="en-US" sz="2215"/>
          </a:p>
        </p:txBody>
      </p:sp>
      <p:pic>
        <p:nvPicPr>
          <p:cNvPr id="845893" name="Picture 69" descr="Fig2_terciles_2mT_dec06"/>
          <p:cNvPicPr>
            <a:picLocks noChangeAspect="1" noChangeArrowheads="1"/>
          </p:cNvPicPr>
          <p:nvPr/>
        </p:nvPicPr>
        <p:blipFill>
          <a:blip r:embed="rId9" cstate="print"/>
          <a:srcRect/>
          <a:stretch>
            <a:fillRect/>
          </a:stretch>
        </p:blipFill>
        <p:spPr bwMode="auto">
          <a:xfrm>
            <a:off x="6899031" y="1891812"/>
            <a:ext cx="2032489" cy="1337896"/>
          </a:xfrm>
          <a:prstGeom prst="rect">
            <a:avLst/>
          </a:prstGeom>
          <a:solidFill>
            <a:srgbClr val="9EC9FC"/>
          </a:solidFill>
          <a:ln w="28575">
            <a:solidFill>
              <a:srgbClr val="9EC9FC"/>
            </a:solidFill>
            <a:miter lim="800000"/>
            <a:headEnd/>
            <a:tailEnd/>
          </a:ln>
        </p:spPr>
      </p:pic>
      <p:sp>
        <p:nvSpPr>
          <p:cNvPr id="845894" name="Text Box 70"/>
          <p:cNvSpPr txBox="1">
            <a:spLocks noChangeArrowheads="1"/>
          </p:cNvSpPr>
          <p:nvPr/>
        </p:nvSpPr>
        <p:spPr bwMode="auto">
          <a:xfrm>
            <a:off x="6498982" y="1434613"/>
            <a:ext cx="2645019" cy="788293"/>
          </a:xfrm>
          <a:prstGeom prst="rect">
            <a:avLst/>
          </a:prstGeom>
          <a:noFill/>
          <a:ln w="12700">
            <a:noFill/>
            <a:miter lim="800000"/>
            <a:headEnd/>
            <a:tailEnd/>
          </a:ln>
        </p:spPr>
        <p:txBody>
          <a:bodyPr>
            <a:spAutoFit/>
          </a:bodyPr>
          <a:lstStyle/>
          <a:p>
            <a:pPr algn="ctr" eaLnBrk="0" hangingPunct="0">
              <a:spcBef>
                <a:spcPct val="50000"/>
              </a:spcBef>
            </a:pPr>
            <a:r>
              <a:rPr lang="en-GB" sz="1292">
                <a:latin typeface="Arial Black" pitchFamily="34" charset="0"/>
              </a:rPr>
              <a:t>Tailored Forecast  PRODUCTS</a:t>
            </a:r>
          </a:p>
          <a:p>
            <a:pPr algn="ctr" eaLnBrk="0" hangingPunct="0">
              <a:spcBef>
                <a:spcPct val="50000"/>
              </a:spcBef>
            </a:pPr>
            <a:endParaRPr lang="en-GB" sz="1292">
              <a:latin typeface="Arial Black" pitchFamily="34" charset="0"/>
            </a:endParaRPr>
          </a:p>
        </p:txBody>
      </p:sp>
      <p:sp>
        <p:nvSpPr>
          <p:cNvPr id="845895" name="AutoShape 71"/>
          <p:cNvSpPr>
            <a:spLocks noChangeArrowheads="1"/>
          </p:cNvSpPr>
          <p:nvPr/>
        </p:nvSpPr>
        <p:spPr bwMode="auto">
          <a:xfrm>
            <a:off x="6399335" y="6129705"/>
            <a:ext cx="2702169" cy="382465"/>
          </a:xfrm>
          <a:prstGeom prst="hexagon">
            <a:avLst>
              <a:gd name="adj" fmla="val 21555"/>
              <a:gd name="vf" fmla="val 115470"/>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2215"/>
          </a:p>
        </p:txBody>
      </p:sp>
      <p:grpSp>
        <p:nvGrpSpPr>
          <p:cNvPr id="845896" name="Group 72"/>
          <p:cNvGrpSpPr>
            <a:grpSpLocks/>
          </p:cNvGrpSpPr>
          <p:nvPr/>
        </p:nvGrpSpPr>
        <p:grpSpPr bwMode="auto">
          <a:xfrm>
            <a:off x="168520" y="6129705"/>
            <a:ext cx="8975480" cy="382465"/>
            <a:chOff x="115" y="4059"/>
            <a:chExt cx="6125" cy="261"/>
          </a:xfrm>
        </p:grpSpPr>
        <p:sp>
          <p:nvSpPr>
            <p:cNvPr id="845897" name="AutoShape 73"/>
            <p:cNvSpPr>
              <a:spLocks noChangeArrowheads="1"/>
            </p:cNvSpPr>
            <p:nvPr/>
          </p:nvSpPr>
          <p:spPr bwMode="auto">
            <a:xfrm>
              <a:off x="115" y="4059"/>
              <a:ext cx="2325" cy="261"/>
            </a:xfrm>
            <a:prstGeom prst="hexagon">
              <a:avLst>
                <a:gd name="adj" fmla="val 27178"/>
                <a:gd name="vf" fmla="val 115470"/>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2215"/>
            </a:p>
          </p:txBody>
        </p:sp>
        <p:sp>
          <p:nvSpPr>
            <p:cNvPr id="845898" name="AutoShape 74"/>
            <p:cNvSpPr>
              <a:spLocks noChangeArrowheads="1"/>
            </p:cNvSpPr>
            <p:nvPr/>
          </p:nvSpPr>
          <p:spPr bwMode="auto">
            <a:xfrm>
              <a:off x="2440" y="4059"/>
              <a:ext cx="1956" cy="261"/>
            </a:xfrm>
            <a:prstGeom prst="hexagon">
              <a:avLst>
                <a:gd name="adj" fmla="val 22864"/>
                <a:gd name="vf" fmla="val 115470"/>
              </a:avLst>
            </a:prstGeom>
            <a:solidFill>
              <a:schemeClr val="bg2"/>
            </a:solidFill>
            <a:ln w="12700">
              <a:solidFill>
                <a:schemeClr val="tx1"/>
              </a:solidFill>
              <a:miter lim="800000"/>
              <a:headEnd/>
              <a:tailEnd/>
            </a:ln>
          </p:spPr>
          <p:txBody>
            <a:bodyPr wrap="none" anchor="ctr"/>
            <a:lstStyle/>
            <a:p>
              <a:pPr eaLnBrk="0" hangingPunct="0">
                <a:spcBef>
                  <a:spcPct val="50000"/>
                </a:spcBef>
              </a:pPr>
              <a:endParaRPr lang="en-US" sz="2215"/>
            </a:p>
          </p:txBody>
        </p:sp>
        <p:sp>
          <p:nvSpPr>
            <p:cNvPr id="845899" name="Text Box 75"/>
            <p:cNvSpPr txBox="1">
              <a:spLocks noChangeArrowheads="1"/>
            </p:cNvSpPr>
            <p:nvPr/>
          </p:nvSpPr>
          <p:spPr bwMode="auto">
            <a:xfrm>
              <a:off x="427" y="4070"/>
              <a:ext cx="1559" cy="218"/>
            </a:xfrm>
            <a:prstGeom prst="rect">
              <a:avLst/>
            </a:prstGeom>
            <a:noFill/>
            <a:ln w="12700">
              <a:noFill/>
              <a:miter lim="800000"/>
              <a:headEnd/>
              <a:tailEnd/>
            </a:ln>
          </p:spPr>
          <p:txBody>
            <a:bodyPr>
              <a:spAutoFit/>
            </a:bodyPr>
            <a:lstStyle/>
            <a:p>
              <a:pPr eaLnBrk="0" hangingPunct="0">
                <a:spcBef>
                  <a:spcPct val="50000"/>
                </a:spcBef>
              </a:pPr>
              <a:r>
                <a:rPr lang="en-GB" sz="1477"/>
                <a:t>Initialization</a:t>
              </a:r>
            </a:p>
          </p:txBody>
        </p:sp>
        <p:sp>
          <p:nvSpPr>
            <p:cNvPr id="845900" name="Text Box 76"/>
            <p:cNvSpPr txBox="1">
              <a:spLocks noChangeArrowheads="1"/>
            </p:cNvSpPr>
            <p:nvPr/>
          </p:nvSpPr>
          <p:spPr bwMode="auto">
            <a:xfrm>
              <a:off x="2553" y="4059"/>
              <a:ext cx="1814" cy="218"/>
            </a:xfrm>
            <a:prstGeom prst="rect">
              <a:avLst/>
            </a:prstGeom>
            <a:noFill/>
            <a:ln w="12700">
              <a:noFill/>
              <a:miter lim="800000"/>
              <a:headEnd/>
              <a:tailEnd/>
            </a:ln>
          </p:spPr>
          <p:txBody>
            <a:bodyPr>
              <a:spAutoFit/>
            </a:bodyPr>
            <a:lstStyle/>
            <a:p>
              <a:pPr eaLnBrk="0" hangingPunct="0">
                <a:spcBef>
                  <a:spcPct val="50000"/>
                </a:spcBef>
              </a:pPr>
              <a:r>
                <a:rPr lang="en-GB" sz="1477"/>
                <a:t>Forward Integration</a:t>
              </a:r>
            </a:p>
          </p:txBody>
        </p:sp>
        <p:sp>
          <p:nvSpPr>
            <p:cNvPr id="845901" name="Text Box 77"/>
            <p:cNvSpPr txBox="1">
              <a:spLocks noChangeArrowheads="1"/>
            </p:cNvSpPr>
            <p:nvPr/>
          </p:nvSpPr>
          <p:spPr bwMode="auto">
            <a:xfrm>
              <a:off x="4426" y="4059"/>
              <a:ext cx="1814" cy="218"/>
            </a:xfrm>
            <a:prstGeom prst="rect">
              <a:avLst/>
            </a:prstGeom>
            <a:noFill/>
            <a:ln w="12700">
              <a:noFill/>
              <a:miter lim="800000"/>
              <a:headEnd/>
              <a:tailEnd/>
            </a:ln>
          </p:spPr>
          <p:txBody>
            <a:bodyPr>
              <a:spAutoFit/>
            </a:bodyPr>
            <a:lstStyle/>
            <a:p>
              <a:pPr eaLnBrk="0" hangingPunct="0">
                <a:spcBef>
                  <a:spcPct val="50000"/>
                </a:spcBef>
              </a:pPr>
              <a:r>
                <a:rPr lang="en-GB" sz="1477"/>
                <a:t>Forecast Calibration</a:t>
              </a:r>
            </a:p>
          </p:txBody>
        </p:sp>
      </p:grpSp>
      <p:sp>
        <p:nvSpPr>
          <p:cNvPr id="845902" name="Text Box 78"/>
          <p:cNvSpPr txBox="1">
            <a:spLocks noChangeArrowheads="1"/>
          </p:cNvSpPr>
          <p:nvPr/>
        </p:nvSpPr>
        <p:spPr bwMode="auto">
          <a:xfrm>
            <a:off x="1289538" y="4010758"/>
            <a:ext cx="622789" cy="234360"/>
          </a:xfrm>
          <a:prstGeom prst="rect">
            <a:avLst/>
          </a:prstGeom>
          <a:noFill/>
          <a:ln w="12700">
            <a:noFill/>
            <a:miter lim="800000"/>
            <a:headEnd/>
            <a:tailEnd/>
          </a:ln>
        </p:spPr>
        <p:txBody>
          <a:bodyPr>
            <a:spAutoFit/>
          </a:bodyPr>
          <a:lstStyle/>
          <a:p>
            <a:pPr eaLnBrk="0" hangingPunct="0">
              <a:spcBef>
                <a:spcPct val="50000"/>
              </a:spcBef>
            </a:pPr>
            <a:r>
              <a:rPr lang="en-GB" sz="923">
                <a:latin typeface="Times New Roman" pitchFamily="18" charset="0"/>
              </a:rPr>
              <a:t>OCEAN</a:t>
            </a:r>
          </a:p>
        </p:txBody>
      </p:sp>
      <p:sp>
        <p:nvSpPr>
          <p:cNvPr id="1472591" name="AutoShape 79"/>
          <p:cNvSpPr>
            <a:spLocks noChangeArrowheads="1"/>
          </p:cNvSpPr>
          <p:nvPr/>
        </p:nvSpPr>
        <p:spPr bwMode="auto">
          <a:xfrm rot="-281548">
            <a:off x="1912328" y="880697"/>
            <a:ext cx="6812573" cy="1247042"/>
          </a:xfrm>
          <a:prstGeom prst="curvedDownArrow">
            <a:avLst>
              <a:gd name="adj1" fmla="val 6449"/>
              <a:gd name="adj2" fmla="val 125421"/>
              <a:gd name="adj3" fmla="val 19514"/>
            </a:avLst>
          </a:prstGeom>
          <a:solidFill>
            <a:srgbClr val="A2BBBC"/>
          </a:solidFill>
          <a:ln w="9525">
            <a:solidFill>
              <a:schemeClr val="tx1"/>
            </a:solidFill>
            <a:miter lim="800000"/>
            <a:headEnd/>
            <a:tailEnd/>
          </a:ln>
        </p:spPr>
        <p:txBody>
          <a:bodyPr wrap="none" anchor="ctr"/>
          <a:lstStyle/>
          <a:p>
            <a:pPr eaLnBrk="0" hangingPunct="0">
              <a:spcBef>
                <a:spcPct val="50000"/>
              </a:spcBef>
            </a:pPr>
            <a:endParaRPr lang="en-US" sz="2215"/>
          </a:p>
        </p:txBody>
      </p:sp>
      <p:sp>
        <p:nvSpPr>
          <p:cNvPr id="1472592" name="AutoShape 80"/>
          <p:cNvSpPr>
            <a:spLocks noChangeArrowheads="1"/>
          </p:cNvSpPr>
          <p:nvPr/>
        </p:nvSpPr>
        <p:spPr bwMode="auto">
          <a:xfrm rot="70738" flipV="1">
            <a:off x="2201008" y="5461489"/>
            <a:ext cx="6056435" cy="832338"/>
          </a:xfrm>
          <a:prstGeom prst="curvedDownArrow">
            <a:avLst>
              <a:gd name="adj1" fmla="val 8624"/>
              <a:gd name="adj2" fmla="val 162776"/>
              <a:gd name="adj3" fmla="val 15208"/>
            </a:avLst>
          </a:prstGeom>
          <a:solidFill>
            <a:srgbClr val="A2BBBC"/>
          </a:solidFill>
          <a:ln w="9525">
            <a:solidFill>
              <a:schemeClr val="tx1"/>
            </a:solidFill>
            <a:miter lim="800000"/>
            <a:headEnd/>
            <a:tailEnd/>
          </a:ln>
        </p:spPr>
        <p:txBody>
          <a:bodyPr wrap="none" anchor="ctr"/>
          <a:lstStyle/>
          <a:p>
            <a:pPr eaLnBrk="0" hangingPunct="0">
              <a:spcBef>
                <a:spcPct val="50000"/>
              </a:spcBef>
            </a:pPr>
            <a:endParaRPr lang="en-US" sz="2215"/>
          </a:p>
        </p:txBody>
      </p:sp>
      <p:pic>
        <p:nvPicPr>
          <p:cNvPr id="845905" name="Picture 81" descr="SOI_2"/>
          <p:cNvPicPr>
            <a:picLocks noChangeAspect="1" noChangeArrowheads="1"/>
          </p:cNvPicPr>
          <p:nvPr/>
        </p:nvPicPr>
        <p:blipFill>
          <a:blip r:embed="rId10" cstate="print"/>
          <a:srcRect t="9306" r="9029" b="11375"/>
          <a:stretch>
            <a:fillRect/>
          </a:stretch>
        </p:blipFill>
        <p:spPr bwMode="auto">
          <a:xfrm>
            <a:off x="6815504" y="2763716"/>
            <a:ext cx="1827334" cy="1125415"/>
          </a:xfrm>
          <a:prstGeom prst="rect">
            <a:avLst/>
          </a:prstGeom>
          <a:noFill/>
          <a:ln w="28575">
            <a:solidFill>
              <a:srgbClr val="9EC9FC"/>
            </a:solidFill>
            <a:miter lim="800000"/>
            <a:headEnd/>
            <a:tailEnd/>
          </a:ln>
        </p:spPr>
      </p:pic>
      <p:grpSp>
        <p:nvGrpSpPr>
          <p:cNvPr id="845906" name="Group 82"/>
          <p:cNvGrpSpPr>
            <a:grpSpLocks/>
          </p:cNvGrpSpPr>
          <p:nvPr/>
        </p:nvGrpSpPr>
        <p:grpSpPr bwMode="auto">
          <a:xfrm>
            <a:off x="6455019" y="1642696"/>
            <a:ext cx="693126" cy="4360985"/>
            <a:chOff x="4405" y="941"/>
            <a:chExt cx="473" cy="2976"/>
          </a:xfrm>
        </p:grpSpPr>
        <p:sp>
          <p:nvSpPr>
            <p:cNvPr id="845907" name="Text Box 83"/>
            <p:cNvSpPr txBox="1">
              <a:spLocks noChangeArrowheads="1"/>
            </p:cNvSpPr>
            <p:nvPr/>
          </p:nvSpPr>
          <p:spPr bwMode="auto">
            <a:xfrm rot="16200000">
              <a:off x="3017" y="2329"/>
              <a:ext cx="2976" cy="199"/>
            </a:xfrm>
            <a:prstGeom prst="rect">
              <a:avLst/>
            </a:prstGeom>
            <a:solidFill>
              <a:schemeClr val="accent1"/>
            </a:solidFill>
            <a:ln w="12700">
              <a:solidFill>
                <a:schemeClr val="bg1"/>
              </a:solidFill>
              <a:miter lim="800000"/>
              <a:headEnd/>
              <a:tailEnd/>
            </a:ln>
          </p:spPr>
          <p:txBody>
            <a:bodyPr>
              <a:spAutoFit/>
            </a:bodyPr>
            <a:lstStyle/>
            <a:p>
              <a:pPr eaLnBrk="0" hangingPunct="0">
                <a:spcBef>
                  <a:spcPct val="50000"/>
                </a:spcBef>
              </a:pPr>
              <a:r>
                <a:rPr lang="en-GB" sz="1292">
                  <a:latin typeface="Times New Roman" pitchFamily="18" charset="0"/>
                </a:rPr>
                <a:t>PROBABILISTIC CALIBRATED FORECAST</a:t>
              </a:r>
            </a:p>
          </p:txBody>
        </p:sp>
        <p:sp>
          <p:nvSpPr>
            <p:cNvPr id="845908" name="AutoShape 84"/>
            <p:cNvSpPr>
              <a:spLocks noChangeArrowheads="1"/>
            </p:cNvSpPr>
            <p:nvPr/>
          </p:nvSpPr>
          <p:spPr bwMode="auto">
            <a:xfrm>
              <a:off x="4594" y="2245"/>
              <a:ext cx="284" cy="255"/>
            </a:xfrm>
            <a:prstGeom prst="rightArrow">
              <a:avLst>
                <a:gd name="adj1" fmla="val 50000"/>
                <a:gd name="adj2" fmla="val 27843"/>
              </a:avLst>
            </a:prstGeom>
            <a:solidFill>
              <a:schemeClr val="accent1"/>
            </a:solidFill>
            <a:ln w="12700">
              <a:solidFill>
                <a:schemeClr val="bg1"/>
              </a:solidFill>
              <a:miter lim="800000"/>
              <a:headEnd/>
              <a:tailEnd/>
            </a:ln>
          </p:spPr>
          <p:txBody>
            <a:bodyPr wrap="none" anchor="ctr"/>
            <a:lstStyle/>
            <a:p>
              <a:pPr eaLnBrk="0" hangingPunct="0">
                <a:spcBef>
                  <a:spcPct val="50000"/>
                </a:spcBef>
              </a:pPr>
              <a:endParaRPr lang="en-US" sz="2215"/>
            </a:p>
          </p:txBody>
        </p:sp>
      </p:grpSp>
      <p:pic>
        <p:nvPicPr>
          <p:cNvPr id="845909" name="Picture 85" descr="NINO34_Jan2007"/>
          <p:cNvPicPr>
            <a:picLocks noChangeAspect="1" noChangeArrowheads="1"/>
          </p:cNvPicPr>
          <p:nvPr/>
        </p:nvPicPr>
        <p:blipFill>
          <a:blip r:embed="rId11" cstate="print"/>
          <a:srcRect/>
          <a:stretch>
            <a:fillRect/>
          </a:stretch>
        </p:blipFill>
        <p:spPr bwMode="auto">
          <a:xfrm rot="5400000">
            <a:off x="7554791" y="4436452"/>
            <a:ext cx="1475642" cy="1702777"/>
          </a:xfrm>
          <a:prstGeom prst="rect">
            <a:avLst/>
          </a:prstGeom>
          <a:solidFill>
            <a:schemeClr val="bg1"/>
          </a:solidFill>
          <a:ln w="28575">
            <a:solidFill>
              <a:srgbClr val="9EC9FC"/>
            </a:solidFill>
            <a:miter lim="800000"/>
            <a:headEnd/>
            <a:tailEnd/>
          </a:ln>
        </p:spPr>
      </p:pic>
      <p:pic>
        <p:nvPicPr>
          <p:cNvPr id="845910" name="Picture 86" descr="ecmwf"/>
          <p:cNvPicPr>
            <a:picLocks noChangeAspect="1" noChangeArrowheads="1"/>
          </p:cNvPicPr>
          <p:nvPr/>
        </p:nvPicPr>
        <p:blipFill>
          <a:blip r:embed="rId12" cstate="print"/>
          <a:srcRect t="20796"/>
          <a:stretch>
            <a:fillRect/>
          </a:stretch>
        </p:blipFill>
        <p:spPr bwMode="auto">
          <a:xfrm>
            <a:off x="7025054" y="3678116"/>
            <a:ext cx="2118946" cy="1342292"/>
          </a:xfrm>
          <a:prstGeom prst="rect">
            <a:avLst/>
          </a:prstGeom>
          <a:solidFill>
            <a:schemeClr val="bg1"/>
          </a:solidFill>
          <a:ln w="38100">
            <a:solidFill>
              <a:srgbClr val="9EC9FC"/>
            </a:solidFill>
            <a:miter lim="800000"/>
            <a:headEnd/>
            <a:tailEnd/>
          </a:ln>
        </p:spPr>
      </p:pic>
    </p:spTree>
    <p:extLst>
      <p:ext uri="{BB962C8B-B14F-4D97-AF65-F5344CB8AC3E}">
        <p14:creationId xmlns:p14="http://schemas.microsoft.com/office/powerpoint/2010/main" val="17777821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1472591"/>
                                        </p:tgtEl>
                                        <p:attrNameLst>
                                          <p:attrName>style.visibility</p:attrName>
                                        </p:attrNameLst>
                                      </p:cBhvr>
                                      <p:to>
                                        <p:strVal val="visible"/>
                                      </p:to>
                                    </p:set>
                                    <p:anim calcmode="lin" valueType="num">
                                      <p:cBhvr additive="base">
                                        <p:cTn id="7" dur="500" fill="hold"/>
                                        <p:tgtEl>
                                          <p:spTgt spid="1472591"/>
                                        </p:tgtEl>
                                        <p:attrNameLst>
                                          <p:attrName>ppt_x</p:attrName>
                                        </p:attrNameLst>
                                      </p:cBhvr>
                                      <p:tavLst>
                                        <p:tav tm="0">
                                          <p:val>
                                            <p:strVal val="0-#ppt_w/2"/>
                                          </p:val>
                                        </p:tav>
                                        <p:tav tm="100000">
                                          <p:val>
                                            <p:strVal val="#ppt_x"/>
                                          </p:val>
                                        </p:tav>
                                      </p:tavLst>
                                    </p:anim>
                                    <p:anim calcmode="lin" valueType="num">
                                      <p:cBhvr additive="base">
                                        <p:cTn id="8" dur="500" fill="hold"/>
                                        <p:tgtEl>
                                          <p:spTgt spid="147259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472592"/>
                                        </p:tgtEl>
                                        <p:attrNameLst>
                                          <p:attrName>style.visibility</p:attrName>
                                        </p:attrNameLst>
                                      </p:cBhvr>
                                      <p:to>
                                        <p:strVal val="visible"/>
                                      </p:to>
                                    </p:set>
                                    <p:anim calcmode="lin" valueType="num">
                                      <p:cBhvr additive="base">
                                        <p:cTn id="13" dur="500" fill="hold"/>
                                        <p:tgtEl>
                                          <p:spTgt spid="1472592"/>
                                        </p:tgtEl>
                                        <p:attrNameLst>
                                          <p:attrName>ppt_x</p:attrName>
                                        </p:attrNameLst>
                                      </p:cBhvr>
                                      <p:tavLst>
                                        <p:tav tm="0">
                                          <p:val>
                                            <p:strVal val="0-#ppt_w/2"/>
                                          </p:val>
                                        </p:tav>
                                        <p:tav tm="100000">
                                          <p:val>
                                            <p:strVal val="#ppt_x"/>
                                          </p:val>
                                        </p:tav>
                                      </p:tavLst>
                                    </p:anim>
                                    <p:anim calcmode="lin" valueType="num">
                                      <p:cBhvr additive="base">
                                        <p:cTn id="14" dur="500" fill="hold"/>
                                        <p:tgtEl>
                                          <p:spTgt spid="14725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2591" grpId="0" animBg="1"/>
      <p:bldP spid="14725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953" y="-107808"/>
            <a:ext cx="7772400" cy="1470025"/>
          </a:xfrm>
        </p:spPr>
        <p:txBody>
          <a:bodyPr/>
          <a:lstStyle/>
          <a:p>
            <a:r>
              <a:rPr lang="en-GB" dirty="0" smtClean="0"/>
              <a:t>Burst ensemble vs lag approach</a:t>
            </a:r>
            <a:endParaRPr lang="en-GB" dirty="0"/>
          </a:p>
        </p:txBody>
      </p:sp>
      <p:sp>
        <p:nvSpPr>
          <p:cNvPr id="3" name="TextBox 2"/>
          <p:cNvSpPr txBox="1"/>
          <p:nvPr/>
        </p:nvSpPr>
        <p:spPr>
          <a:xfrm>
            <a:off x="522514" y="1727200"/>
            <a:ext cx="9085943" cy="2062103"/>
          </a:xfrm>
          <a:prstGeom prst="rect">
            <a:avLst/>
          </a:prstGeom>
          <a:noFill/>
        </p:spPr>
        <p:txBody>
          <a:bodyPr wrap="square" rtlCol="0">
            <a:spAutoFit/>
          </a:bodyPr>
          <a:lstStyle/>
          <a:p>
            <a:r>
              <a:rPr lang="en-GB" dirty="0" smtClean="0"/>
              <a:t>Burst approach </a:t>
            </a:r>
            <a:endParaRPr lang="en-GB" dirty="0"/>
          </a:p>
          <a:p>
            <a:r>
              <a:rPr lang="en-GB" dirty="0" smtClean="0"/>
              <a:t>               </a:t>
            </a:r>
            <a:r>
              <a:rPr lang="en-GB" sz="2000" b="0" dirty="0" smtClean="0"/>
              <a:t>Advantage: Uses Freshest initial conditions </a:t>
            </a:r>
          </a:p>
          <a:p>
            <a:r>
              <a:rPr lang="en-GB" sz="2000" b="0" dirty="0"/>
              <a:t> </a:t>
            </a:r>
            <a:r>
              <a:rPr lang="en-GB" sz="2000" b="0" dirty="0" smtClean="0"/>
              <a:t>                                      More control on the ensemble generation</a:t>
            </a:r>
          </a:p>
          <a:p>
            <a:r>
              <a:rPr lang="en-GB" sz="2000" b="0" dirty="0"/>
              <a:t> </a:t>
            </a:r>
            <a:r>
              <a:rPr lang="en-GB" sz="2000" b="0" dirty="0" smtClean="0"/>
              <a:t>  </a:t>
            </a:r>
          </a:p>
          <a:p>
            <a:r>
              <a:rPr lang="en-GB" sz="2000" b="0" dirty="0"/>
              <a:t> </a:t>
            </a:r>
            <a:r>
              <a:rPr lang="en-GB" sz="2000" b="0" dirty="0" smtClean="0"/>
              <a:t>                 Disadvantage: Too costly to run daily  </a:t>
            </a:r>
          </a:p>
          <a:p>
            <a:r>
              <a:rPr lang="en-GB" sz="2000" b="0" dirty="0"/>
              <a:t> </a:t>
            </a:r>
            <a:r>
              <a:rPr lang="en-GB" sz="2000" b="0" dirty="0" smtClean="0"/>
              <a:t>                                          “flip-flop” forecasts  </a:t>
            </a:r>
            <a:endParaRPr lang="en-GB" sz="2000" b="0" dirty="0"/>
          </a:p>
        </p:txBody>
      </p:sp>
      <p:sp>
        <p:nvSpPr>
          <p:cNvPr id="37" name="TextBox 36"/>
          <p:cNvSpPr txBox="1"/>
          <p:nvPr/>
        </p:nvSpPr>
        <p:spPr>
          <a:xfrm>
            <a:off x="522513" y="4154509"/>
            <a:ext cx="9085943" cy="1692771"/>
          </a:xfrm>
          <a:prstGeom prst="rect">
            <a:avLst/>
          </a:prstGeom>
          <a:noFill/>
        </p:spPr>
        <p:txBody>
          <a:bodyPr wrap="square" rtlCol="0">
            <a:spAutoFit/>
          </a:bodyPr>
          <a:lstStyle/>
          <a:p>
            <a:r>
              <a:rPr lang="en-GB" dirty="0" smtClean="0"/>
              <a:t>Lag approach </a:t>
            </a:r>
          </a:p>
          <a:p>
            <a:r>
              <a:rPr lang="en-GB" sz="2000" b="0" dirty="0"/>
              <a:t> </a:t>
            </a:r>
            <a:r>
              <a:rPr lang="en-GB" sz="2000" b="0" dirty="0" smtClean="0"/>
              <a:t>                 Advantage:  Forecasts can be updates every day</a:t>
            </a:r>
          </a:p>
          <a:p>
            <a:r>
              <a:rPr lang="en-GB" sz="2000" b="0" dirty="0"/>
              <a:t> </a:t>
            </a:r>
            <a:r>
              <a:rPr lang="en-GB" sz="2000" b="0" dirty="0" smtClean="0"/>
              <a:t>                                     Smooth evolution of the forecasts</a:t>
            </a:r>
          </a:p>
          <a:p>
            <a:r>
              <a:rPr lang="en-GB" sz="2000" b="0" dirty="0"/>
              <a:t> </a:t>
            </a:r>
            <a:r>
              <a:rPr lang="en-GB" sz="2000" b="0" dirty="0" smtClean="0"/>
              <a:t>  </a:t>
            </a:r>
          </a:p>
          <a:p>
            <a:r>
              <a:rPr lang="en-GB" sz="2000" b="0" dirty="0"/>
              <a:t> </a:t>
            </a:r>
            <a:r>
              <a:rPr lang="en-GB" sz="2000" b="0" dirty="0" smtClean="0"/>
              <a:t>                 Disadvantage: less skilful because it uses “old” initial conditions</a:t>
            </a:r>
            <a:endParaRPr lang="en-GB" sz="2000" b="0" dirty="0"/>
          </a:p>
        </p:txBody>
      </p:sp>
    </p:spTree>
    <p:extLst>
      <p:ext uri="{BB962C8B-B14F-4D97-AF65-F5344CB8AC3E}">
        <p14:creationId xmlns:p14="http://schemas.microsoft.com/office/powerpoint/2010/main" val="193981755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 </a:t>
            </a:r>
            <a:r>
              <a:rPr lang="en-US" sz="2585" dirty="0">
                <a:solidFill>
                  <a:schemeClr val="accent1">
                    <a:lumMod val="50000"/>
                  </a:schemeClr>
                </a:solidFill>
                <a:latin typeface="Calibri" panose="020F0502020204030204" pitchFamily="34" charset="0"/>
              </a:rPr>
              <a:t>What should an ensemble prediction simulate?</a:t>
            </a:r>
          </a:p>
        </p:txBody>
      </p:sp>
      <p:sp>
        <p:nvSpPr>
          <p:cNvPr id="12291" name="Rectangle 3"/>
          <p:cNvSpPr>
            <a:spLocks noGrp="1" noChangeArrowheads="1"/>
          </p:cNvSpPr>
          <p:nvPr>
            <p:ph type="body" sz="half" idx="1"/>
          </p:nvPr>
        </p:nvSpPr>
        <p:spPr>
          <a:xfrm>
            <a:off x="168520" y="1226527"/>
            <a:ext cx="8623788" cy="2950248"/>
          </a:xfrm>
        </p:spPr>
        <p:txBody>
          <a:bodyPr/>
          <a:lstStyle/>
          <a:p>
            <a:pPr marL="351701" indent="-351701">
              <a:buNone/>
            </a:pPr>
            <a:r>
              <a:rPr lang="en-US" sz="1846" dirty="0">
                <a:latin typeface="Calibri" panose="020F0502020204030204" pitchFamily="34" charset="0"/>
              </a:rPr>
              <a:t>Two schools of thought:</a:t>
            </a:r>
          </a:p>
          <a:p>
            <a:pPr marL="351701" indent="-351701">
              <a:buNone/>
            </a:pPr>
            <a:endParaRPr lang="en-US" sz="1846" dirty="0">
              <a:latin typeface="Calibri" panose="020F0502020204030204" pitchFamily="34" charset="0"/>
            </a:endParaRPr>
          </a:p>
          <a:p>
            <a:pPr marL="351701" indent="-351701">
              <a:buClr>
                <a:schemeClr val="accent1">
                  <a:lumMod val="50000"/>
                </a:schemeClr>
              </a:buClr>
              <a:buFont typeface="Wingdings" pitchFamily="2" charset="2"/>
              <a:buChar char="v"/>
            </a:pPr>
            <a:r>
              <a:rPr lang="en-US" sz="1846" dirty="0">
                <a:solidFill>
                  <a:schemeClr val="accent1">
                    <a:lumMod val="50000"/>
                  </a:schemeClr>
                </a:solidFill>
                <a:latin typeface="Calibri" panose="020F0502020204030204" pitchFamily="34" charset="0"/>
              </a:rPr>
              <a:t>Monte Carlo approach</a:t>
            </a:r>
            <a:r>
              <a:rPr lang="en-US" sz="1846" dirty="0">
                <a:latin typeface="Calibri" panose="020F0502020204030204" pitchFamily="34" charset="0"/>
              </a:rPr>
              <a:t>: sample all sources of forecast error, perturb any input variable and any model parameter that is not perfectly known. </a:t>
            </a:r>
            <a:r>
              <a:rPr lang="en-US" sz="1846" dirty="0">
                <a:solidFill>
                  <a:schemeClr val="accent1">
                    <a:lumMod val="50000"/>
                  </a:schemeClr>
                </a:solidFill>
                <a:latin typeface="Calibri" panose="020F0502020204030204" pitchFamily="34" charset="0"/>
              </a:rPr>
              <a:t>Take into consideration as many sources as possible of forecast error.</a:t>
            </a:r>
          </a:p>
          <a:p>
            <a:pPr marL="351701" indent="-351701">
              <a:buClr>
                <a:schemeClr val="accent1">
                  <a:lumMod val="50000"/>
                </a:schemeClr>
              </a:buClr>
              <a:buFont typeface="Wingdings" pitchFamily="2" charset="2"/>
              <a:buChar char="v"/>
            </a:pPr>
            <a:endParaRPr lang="en-US" sz="1846" dirty="0">
              <a:latin typeface="Calibri" panose="020F0502020204030204" pitchFamily="34" charset="0"/>
            </a:endParaRPr>
          </a:p>
          <a:p>
            <a:pPr marL="351701" indent="-351701">
              <a:buClr>
                <a:schemeClr val="accent1">
                  <a:lumMod val="50000"/>
                </a:schemeClr>
              </a:buClr>
              <a:buFont typeface="Wingdings" pitchFamily="2" charset="2"/>
              <a:buChar char="v"/>
            </a:pPr>
            <a:r>
              <a:rPr lang="en-US" sz="1846" dirty="0">
                <a:solidFill>
                  <a:schemeClr val="accent1">
                    <a:lumMod val="50000"/>
                  </a:schemeClr>
                </a:solidFill>
                <a:latin typeface="Calibri" panose="020F0502020204030204" pitchFamily="34" charset="0"/>
              </a:rPr>
              <a:t>Reduced sampling</a:t>
            </a:r>
            <a:r>
              <a:rPr lang="en-US" sz="1846" dirty="0">
                <a:latin typeface="Calibri" panose="020F0502020204030204" pitchFamily="34" charset="0"/>
              </a:rPr>
              <a:t>: sample leading sources of forecast error, prioritize. </a:t>
            </a:r>
            <a:r>
              <a:rPr lang="en-US" sz="1846" dirty="0">
                <a:solidFill>
                  <a:schemeClr val="accent1">
                    <a:lumMod val="50000"/>
                  </a:schemeClr>
                </a:solidFill>
                <a:latin typeface="Calibri" panose="020F0502020204030204" pitchFamily="34" charset="0"/>
              </a:rPr>
              <a:t>Rank sources, prioritize, optimize sampling</a:t>
            </a:r>
            <a:r>
              <a:rPr lang="en-US" sz="1846" dirty="0">
                <a:latin typeface="Calibri" panose="020F0502020204030204" pitchFamily="34" charset="0"/>
              </a:rPr>
              <a:t>: growing components will dominate forecast error growth</a:t>
            </a:r>
            <a:r>
              <a:rPr lang="en-US" sz="1846" i="1" dirty="0">
                <a:latin typeface="Calibri" panose="020F0502020204030204" pitchFamily="34" charset="0"/>
              </a:rPr>
              <a:t>.</a:t>
            </a:r>
          </a:p>
        </p:txBody>
      </p:sp>
      <p:grpSp>
        <p:nvGrpSpPr>
          <p:cNvPr id="2" name="Group 4"/>
          <p:cNvGrpSpPr>
            <a:grpSpLocks/>
          </p:cNvGrpSpPr>
          <p:nvPr/>
        </p:nvGrpSpPr>
        <p:grpSpPr bwMode="auto">
          <a:xfrm>
            <a:off x="1082381" y="4426041"/>
            <a:ext cx="6795002" cy="1267560"/>
            <a:chOff x="720" y="3168"/>
            <a:chExt cx="5749" cy="865"/>
          </a:xfrm>
        </p:grpSpPr>
        <p:sp>
          <p:nvSpPr>
            <p:cNvPr id="12293" name="Rectangle 5"/>
            <p:cNvSpPr>
              <a:spLocks noChangeArrowheads="1"/>
            </p:cNvSpPr>
            <p:nvPr/>
          </p:nvSpPr>
          <p:spPr bwMode="auto">
            <a:xfrm>
              <a:off x="720" y="3216"/>
              <a:ext cx="5280" cy="480"/>
            </a:xfrm>
            <a:prstGeom prst="rect">
              <a:avLst/>
            </a:prstGeom>
            <a:noFill/>
            <a:ln w="12700">
              <a:noFill/>
              <a:miter lim="800000"/>
              <a:headEnd/>
              <a:tailEnd/>
            </a:ln>
          </p:spPr>
          <p:txBody>
            <a:bodyPr lIns="83526" tIns="41031" rIns="83526" bIns="41031"/>
            <a:lstStyle/>
            <a:p>
              <a:pPr marL="351701" indent="-351701" algn="just">
                <a:spcAft>
                  <a:spcPts val="554"/>
                </a:spcAft>
                <a:buClr>
                  <a:schemeClr val="tx1"/>
                </a:buClr>
              </a:pPr>
              <a:r>
                <a:rPr lang="en-US" sz="1846" i="1" dirty="0">
                  <a:latin typeface="Calibri" panose="020F0502020204030204" pitchFamily="34" charset="0"/>
                </a:rPr>
                <a:t>There is a strong constraint: </a:t>
              </a:r>
              <a:r>
                <a:rPr lang="en-US" sz="1846" i="1" dirty="0">
                  <a:solidFill>
                    <a:schemeClr val="accent1">
                      <a:lumMod val="50000"/>
                    </a:schemeClr>
                  </a:solidFill>
                  <a:latin typeface="Calibri" panose="020F0502020204030204" pitchFamily="34" charset="0"/>
                </a:rPr>
                <a:t>limited resources </a:t>
              </a:r>
            </a:p>
            <a:p>
              <a:pPr marL="351701" indent="-351701" algn="just">
                <a:spcAft>
                  <a:spcPts val="554"/>
                </a:spcAft>
                <a:buClr>
                  <a:schemeClr val="tx1"/>
                </a:buClr>
              </a:pPr>
              <a:r>
                <a:rPr lang="en-US" sz="1846" i="1" dirty="0">
                  <a:latin typeface="Calibri" panose="020F0502020204030204" pitchFamily="34" charset="0"/>
                </a:rPr>
                <a:t>(man and computer power)!</a:t>
              </a:r>
            </a:p>
            <a:p>
              <a:pPr marL="351701" indent="-351701" algn="just">
                <a:spcAft>
                  <a:spcPts val="554"/>
                </a:spcAft>
                <a:buClr>
                  <a:schemeClr val="tx1"/>
                </a:buClr>
              </a:pPr>
              <a:r>
                <a:rPr lang="en-US" sz="1846" i="1" dirty="0">
                  <a:latin typeface="Calibri" panose="020F0502020204030204" pitchFamily="34" charset="0"/>
                </a:rPr>
                <a:t> </a:t>
              </a:r>
            </a:p>
          </p:txBody>
        </p:sp>
        <p:pic>
          <p:nvPicPr>
            <p:cNvPr id="12294" name="Picture 6" descr="bd05188_"/>
            <p:cNvPicPr>
              <a:picLocks noChangeAspect="1" noChangeArrowheads="1"/>
            </p:cNvPicPr>
            <p:nvPr/>
          </p:nvPicPr>
          <p:blipFill>
            <a:blip r:embed="rId3" cstate="print"/>
            <a:srcRect/>
            <a:stretch>
              <a:fillRect/>
            </a:stretch>
          </p:blipFill>
          <p:spPr bwMode="auto">
            <a:xfrm>
              <a:off x="5616" y="3168"/>
              <a:ext cx="853" cy="865"/>
            </a:xfrm>
            <a:prstGeom prst="rect">
              <a:avLst/>
            </a:prstGeom>
            <a:noFill/>
            <a:ln w="9525">
              <a:noFill/>
              <a:miter lim="800000"/>
              <a:headEnd/>
              <a:tailEnd/>
            </a:ln>
          </p:spPr>
        </p:pic>
      </p:grpSp>
    </p:spTree>
    <p:extLst>
      <p:ext uri="{BB962C8B-B14F-4D97-AF65-F5344CB8AC3E}">
        <p14:creationId xmlns:p14="http://schemas.microsoft.com/office/powerpoint/2010/main" val="146834503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How </a:t>
            </a:r>
            <a:r>
              <a:rPr lang="en-US" sz="2585" dirty="0">
                <a:solidFill>
                  <a:schemeClr val="accent1">
                    <a:lumMod val="50000"/>
                  </a:schemeClr>
                </a:solidFill>
                <a:latin typeface="Calibri" panose="020F0502020204030204" pitchFamily="34" charset="0"/>
              </a:rPr>
              <a:t>should initial uncertainties be defined?</a:t>
            </a:r>
          </a:p>
        </p:txBody>
      </p:sp>
      <p:sp>
        <p:nvSpPr>
          <p:cNvPr id="48131" name="Rectangle 3"/>
          <p:cNvSpPr>
            <a:spLocks noGrp="1" noChangeArrowheads="1"/>
          </p:cNvSpPr>
          <p:nvPr>
            <p:ph type="body" sz="half" idx="1"/>
          </p:nvPr>
        </p:nvSpPr>
        <p:spPr>
          <a:xfrm>
            <a:off x="542321" y="1212207"/>
            <a:ext cx="2824930" cy="4501662"/>
          </a:xfrm>
        </p:spPr>
        <p:txBody>
          <a:bodyPr/>
          <a:lstStyle/>
          <a:p>
            <a:pPr marL="0" indent="0">
              <a:buNone/>
            </a:pPr>
            <a:r>
              <a:rPr lang="en-US" sz="1846" dirty="0">
                <a:latin typeface="Calibri" panose="020F0502020204030204" pitchFamily="34" charset="0"/>
              </a:rPr>
              <a:t>The initial perturbations’ components pointing along the directions of maximum growth amplify most.</a:t>
            </a:r>
          </a:p>
          <a:p>
            <a:pPr marL="0" indent="0">
              <a:buNone/>
            </a:pPr>
            <a:endParaRPr lang="en-GB" sz="1846" dirty="0">
              <a:latin typeface="Calibri" panose="020F0502020204030204" pitchFamily="34" charset="0"/>
            </a:endParaRPr>
          </a:p>
          <a:p>
            <a:pPr marL="0" indent="0">
              <a:buNone/>
            </a:pPr>
            <a:r>
              <a:rPr lang="en-GB" sz="1846" dirty="0">
                <a:latin typeface="Calibri" panose="020F0502020204030204" pitchFamily="34" charset="0"/>
              </a:rPr>
              <a:t>If we knew the directions of maximum growth we could estimate the potential maximum forecast error.</a:t>
            </a:r>
            <a:endParaRPr lang="en-US" sz="1846" dirty="0">
              <a:latin typeface="Calibri" panose="020F0502020204030204" pitchFamily="34" charset="0"/>
            </a:endParaRPr>
          </a:p>
        </p:txBody>
      </p:sp>
      <p:grpSp>
        <p:nvGrpSpPr>
          <p:cNvPr id="2" name="Group 6"/>
          <p:cNvGrpSpPr>
            <a:grpSpLocks noChangeAspect="1"/>
          </p:cNvGrpSpPr>
          <p:nvPr/>
        </p:nvGrpSpPr>
        <p:grpSpPr bwMode="auto">
          <a:xfrm>
            <a:off x="3824224" y="1268760"/>
            <a:ext cx="4951828" cy="4564966"/>
            <a:chOff x="3024" y="768"/>
            <a:chExt cx="3072" cy="2832"/>
          </a:xfrm>
        </p:grpSpPr>
        <p:grpSp>
          <p:nvGrpSpPr>
            <p:cNvPr id="3" name="Group 7"/>
            <p:cNvGrpSpPr>
              <a:grpSpLocks/>
            </p:cNvGrpSpPr>
            <p:nvPr/>
          </p:nvGrpSpPr>
          <p:grpSpPr bwMode="auto">
            <a:xfrm>
              <a:off x="3024" y="768"/>
              <a:ext cx="3072" cy="2832"/>
              <a:chOff x="3024" y="768"/>
              <a:chExt cx="3072" cy="2832"/>
            </a:xfrm>
          </p:grpSpPr>
          <p:sp>
            <p:nvSpPr>
              <p:cNvPr id="48139" name="Line 8"/>
              <p:cNvSpPr>
                <a:spLocks noChangeShapeType="1"/>
              </p:cNvSpPr>
              <p:nvPr/>
            </p:nvSpPr>
            <p:spPr bwMode="auto">
              <a:xfrm flipV="1">
                <a:off x="3168" y="768"/>
                <a:ext cx="0" cy="2832"/>
              </a:xfrm>
              <a:prstGeom prst="line">
                <a:avLst/>
              </a:prstGeom>
              <a:noFill/>
              <a:ln w="38100">
                <a:solidFill>
                  <a:schemeClr val="tx1"/>
                </a:solidFill>
                <a:round/>
                <a:headEnd/>
                <a:tailEnd type="triangle" w="med" len="med"/>
              </a:ln>
            </p:spPr>
            <p:txBody>
              <a:bodyPr wrap="none" lIns="83526" tIns="41031" rIns="83526" bIns="41031" anchor="ctr"/>
              <a:lstStyle/>
              <a:p>
                <a:endParaRPr lang="en-GB" sz="2215" dirty="0"/>
              </a:p>
            </p:txBody>
          </p:sp>
          <p:sp>
            <p:nvSpPr>
              <p:cNvPr id="48140" name="Line 9"/>
              <p:cNvSpPr>
                <a:spLocks noChangeShapeType="1"/>
              </p:cNvSpPr>
              <p:nvPr/>
            </p:nvSpPr>
            <p:spPr bwMode="auto">
              <a:xfrm>
                <a:off x="3024" y="3456"/>
                <a:ext cx="2976" cy="0"/>
              </a:xfrm>
              <a:prstGeom prst="line">
                <a:avLst/>
              </a:prstGeom>
              <a:noFill/>
              <a:ln w="38100">
                <a:solidFill>
                  <a:schemeClr val="tx1"/>
                </a:solidFill>
                <a:round/>
                <a:headEnd/>
                <a:tailEnd type="triangle" w="med" len="med"/>
              </a:ln>
            </p:spPr>
            <p:txBody>
              <a:bodyPr wrap="none" lIns="83526" tIns="41031" rIns="83526" bIns="41031" anchor="ctr"/>
              <a:lstStyle/>
              <a:p>
                <a:endParaRPr lang="en-GB" sz="2215" dirty="0"/>
              </a:p>
            </p:txBody>
          </p:sp>
          <p:grpSp>
            <p:nvGrpSpPr>
              <p:cNvPr id="4" name="Group 10"/>
              <p:cNvGrpSpPr>
                <a:grpSpLocks/>
              </p:cNvGrpSpPr>
              <p:nvPr/>
            </p:nvGrpSpPr>
            <p:grpSpPr bwMode="auto">
              <a:xfrm>
                <a:off x="3408" y="2688"/>
                <a:ext cx="384" cy="576"/>
                <a:chOff x="3408" y="2688"/>
                <a:chExt cx="384" cy="576"/>
              </a:xfrm>
            </p:grpSpPr>
            <p:sp>
              <p:nvSpPr>
                <p:cNvPr id="48156" name="Freeform 11"/>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48157" name="Oval 12"/>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48158" name="Oval 13"/>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59" name="Oval 14"/>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60" name="Freeform 15"/>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grpSp>
            <p:nvGrpSpPr>
              <p:cNvPr id="5" name="Group 16"/>
              <p:cNvGrpSpPr>
                <a:grpSpLocks/>
              </p:cNvGrpSpPr>
              <p:nvPr/>
            </p:nvGrpSpPr>
            <p:grpSpPr bwMode="auto">
              <a:xfrm rot="1352535">
                <a:off x="4080" y="1968"/>
                <a:ext cx="432" cy="960"/>
                <a:chOff x="3408" y="2688"/>
                <a:chExt cx="384" cy="576"/>
              </a:xfrm>
            </p:grpSpPr>
            <p:sp>
              <p:nvSpPr>
                <p:cNvPr id="48151" name="Freeform 17"/>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48152" name="Oval 18"/>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48153" name="Oval 19"/>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54" name="Oval 20"/>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55" name="Freeform 21"/>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grpSp>
            <p:nvGrpSpPr>
              <p:cNvPr id="6" name="Group 22"/>
              <p:cNvGrpSpPr>
                <a:grpSpLocks/>
              </p:cNvGrpSpPr>
              <p:nvPr/>
            </p:nvGrpSpPr>
            <p:grpSpPr bwMode="auto">
              <a:xfrm rot="2453175">
                <a:off x="5184" y="912"/>
                <a:ext cx="432" cy="1632"/>
                <a:chOff x="3408" y="2688"/>
                <a:chExt cx="384" cy="576"/>
              </a:xfrm>
            </p:grpSpPr>
            <p:sp>
              <p:nvSpPr>
                <p:cNvPr id="48146" name="Freeform 23"/>
                <p:cNvSpPr>
                  <a:spLocks/>
                </p:cNvSpPr>
                <p:nvPr/>
              </p:nvSpPr>
              <p:spPr bwMode="auto">
                <a:xfrm>
                  <a:off x="3456" y="2688"/>
                  <a:ext cx="292" cy="266"/>
                </a:xfrm>
                <a:custGeom>
                  <a:avLst/>
                  <a:gdLst>
                    <a:gd name="T0" fmla="*/ 10 w 292"/>
                    <a:gd name="T1" fmla="*/ 265 h 266"/>
                    <a:gd name="T2" fmla="*/ 34 w 292"/>
                    <a:gd name="T3" fmla="*/ 0 h 266"/>
                    <a:gd name="T4" fmla="*/ 89 w 292"/>
                    <a:gd name="T5" fmla="*/ 164 h 266"/>
                    <a:gd name="T6" fmla="*/ 144 w 292"/>
                    <a:gd name="T7" fmla="*/ 164 h 266"/>
                    <a:gd name="T8" fmla="*/ 206 w 292"/>
                    <a:gd name="T9" fmla="*/ 172 h 266"/>
                    <a:gd name="T10" fmla="*/ 291 w 292"/>
                    <a:gd name="T11" fmla="*/ 0 h 266"/>
                    <a:gd name="T12" fmla="*/ 292 w 292"/>
                    <a:gd name="T13" fmla="*/ 266 h 266"/>
                    <a:gd name="T14" fmla="*/ 268 w 292"/>
                    <a:gd name="T15" fmla="*/ 234 h 266"/>
                    <a:gd name="T16" fmla="*/ 166 w 292"/>
                    <a:gd name="T17" fmla="*/ 211 h 266"/>
                    <a:gd name="T18" fmla="*/ 88 w 292"/>
                    <a:gd name="T19" fmla="*/ 226 h 266"/>
                    <a:gd name="T20" fmla="*/ 10 w 292"/>
                    <a:gd name="T21" fmla="*/ 265 h 26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2"/>
                    <a:gd name="T34" fmla="*/ 0 h 266"/>
                    <a:gd name="T35" fmla="*/ 292 w 292"/>
                    <a:gd name="T36" fmla="*/ 266 h 26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2" h="266">
                      <a:moveTo>
                        <a:pt x="10" y="265"/>
                      </a:moveTo>
                      <a:cubicBezTo>
                        <a:pt x="0" y="222"/>
                        <a:pt x="15" y="25"/>
                        <a:pt x="34" y="0"/>
                      </a:cubicBezTo>
                      <a:lnTo>
                        <a:pt x="89" y="164"/>
                      </a:lnTo>
                      <a:lnTo>
                        <a:pt x="144" y="164"/>
                      </a:lnTo>
                      <a:lnTo>
                        <a:pt x="206" y="172"/>
                      </a:lnTo>
                      <a:lnTo>
                        <a:pt x="291" y="0"/>
                      </a:lnTo>
                      <a:lnTo>
                        <a:pt x="292" y="266"/>
                      </a:lnTo>
                      <a:lnTo>
                        <a:pt x="268" y="234"/>
                      </a:lnTo>
                      <a:lnTo>
                        <a:pt x="166" y="211"/>
                      </a:lnTo>
                      <a:lnTo>
                        <a:pt x="88" y="226"/>
                      </a:lnTo>
                      <a:lnTo>
                        <a:pt x="10" y="265"/>
                      </a:lnTo>
                      <a:close/>
                    </a:path>
                  </a:pathLst>
                </a:custGeom>
                <a:solidFill>
                  <a:schemeClr val="hlink"/>
                </a:solidFill>
                <a:ln w="19050" cap="flat" cmpd="sng">
                  <a:solidFill>
                    <a:schemeClr val="tx1"/>
                  </a:solidFill>
                  <a:prstDash val="solid"/>
                  <a:round/>
                  <a:headEnd/>
                  <a:tailEnd/>
                </a:ln>
              </p:spPr>
              <p:txBody>
                <a:bodyPr wrap="none" lIns="83526" tIns="41031" rIns="83526" bIns="41031" anchor="ctr"/>
                <a:lstStyle/>
                <a:p>
                  <a:endParaRPr lang="en-GB" sz="2215" dirty="0"/>
                </a:p>
              </p:txBody>
            </p:sp>
            <p:sp>
              <p:nvSpPr>
                <p:cNvPr id="48147" name="Oval 24"/>
                <p:cNvSpPr>
                  <a:spLocks noChangeArrowheads="1"/>
                </p:cNvSpPr>
                <p:nvPr/>
              </p:nvSpPr>
              <p:spPr bwMode="auto">
                <a:xfrm>
                  <a:off x="3408" y="2880"/>
                  <a:ext cx="384" cy="384"/>
                </a:xfrm>
                <a:prstGeom prst="ellipse">
                  <a:avLst/>
                </a:prstGeom>
                <a:solidFill>
                  <a:srgbClr val="F5F011"/>
                </a:solidFill>
                <a:ln w="38100">
                  <a:solidFill>
                    <a:schemeClr val="tx1"/>
                  </a:solidFill>
                  <a:round/>
                  <a:headEnd/>
                  <a:tailEnd/>
                </a:ln>
              </p:spPr>
              <p:txBody>
                <a:bodyPr wrap="none" lIns="83526" tIns="41031" rIns="83526" bIns="41031" anchor="ctr"/>
                <a:lstStyle/>
                <a:p>
                  <a:endParaRPr lang="en-US" sz="2215" dirty="0"/>
                </a:p>
              </p:txBody>
            </p:sp>
            <p:sp>
              <p:nvSpPr>
                <p:cNvPr id="48148" name="Oval 25"/>
                <p:cNvSpPr>
                  <a:spLocks noChangeArrowheads="1"/>
                </p:cNvSpPr>
                <p:nvPr/>
              </p:nvSpPr>
              <p:spPr bwMode="auto">
                <a:xfrm>
                  <a:off x="3504"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49" name="Oval 26"/>
                <p:cNvSpPr>
                  <a:spLocks noChangeArrowheads="1"/>
                </p:cNvSpPr>
                <p:nvPr/>
              </p:nvSpPr>
              <p:spPr bwMode="auto">
                <a:xfrm>
                  <a:off x="3648" y="3024"/>
                  <a:ext cx="48" cy="48"/>
                </a:xfrm>
                <a:prstGeom prst="ellipse">
                  <a:avLst/>
                </a:prstGeom>
                <a:solidFill>
                  <a:schemeClr val="hlink"/>
                </a:solidFill>
                <a:ln w="28575">
                  <a:solidFill>
                    <a:schemeClr val="tx1"/>
                  </a:solidFill>
                  <a:round/>
                  <a:headEnd/>
                  <a:tailEnd/>
                </a:ln>
              </p:spPr>
              <p:txBody>
                <a:bodyPr wrap="none" lIns="83526" tIns="41031" rIns="83526" bIns="41031" anchor="ctr"/>
                <a:lstStyle/>
                <a:p>
                  <a:endParaRPr lang="en-US" sz="2215" dirty="0"/>
                </a:p>
              </p:txBody>
            </p:sp>
            <p:sp>
              <p:nvSpPr>
                <p:cNvPr id="48150" name="Freeform 27"/>
                <p:cNvSpPr>
                  <a:spLocks/>
                </p:cNvSpPr>
                <p:nvPr/>
              </p:nvSpPr>
              <p:spPr bwMode="auto">
                <a:xfrm>
                  <a:off x="3504" y="3120"/>
                  <a:ext cx="192" cy="48"/>
                </a:xfrm>
                <a:custGeom>
                  <a:avLst/>
                  <a:gdLst>
                    <a:gd name="T0" fmla="*/ 0 w 432"/>
                    <a:gd name="T1" fmla="*/ 0 h 192"/>
                    <a:gd name="T2" fmla="*/ 0 w 432"/>
                    <a:gd name="T3" fmla="*/ 0 h 192"/>
                    <a:gd name="T4" fmla="*/ 1 w 432"/>
                    <a:gd name="T5" fmla="*/ 0 h 192"/>
                    <a:gd name="T6" fmla="*/ 0 60000 65536"/>
                    <a:gd name="T7" fmla="*/ 0 60000 65536"/>
                    <a:gd name="T8" fmla="*/ 0 60000 65536"/>
                    <a:gd name="T9" fmla="*/ 0 w 432"/>
                    <a:gd name="T10" fmla="*/ 0 h 192"/>
                    <a:gd name="T11" fmla="*/ 432 w 432"/>
                    <a:gd name="T12" fmla="*/ 192 h 192"/>
                  </a:gdLst>
                  <a:ahLst/>
                  <a:cxnLst>
                    <a:cxn ang="T6">
                      <a:pos x="T0" y="T1"/>
                    </a:cxn>
                    <a:cxn ang="T7">
                      <a:pos x="T2" y="T3"/>
                    </a:cxn>
                    <a:cxn ang="T8">
                      <a:pos x="T4" y="T5"/>
                    </a:cxn>
                  </a:cxnLst>
                  <a:rect l="T9" t="T10" r="T11" b="T12"/>
                  <a:pathLst>
                    <a:path w="432" h="192">
                      <a:moveTo>
                        <a:pt x="0" y="0"/>
                      </a:moveTo>
                      <a:cubicBezTo>
                        <a:pt x="60" y="96"/>
                        <a:pt x="120" y="192"/>
                        <a:pt x="192" y="192"/>
                      </a:cubicBezTo>
                      <a:cubicBezTo>
                        <a:pt x="264" y="192"/>
                        <a:pt x="392" y="32"/>
                        <a:pt x="432" y="0"/>
                      </a:cubicBezTo>
                    </a:path>
                  </a:pathLst>
                </a:custGeom>
                <a:noFill/>
                <a:ln w="38100" cap="flat" cmpd="sng">
                  <a:solidFill>
                    <a:schemeClr val="hlink"/>
                  </a:solidFill>
                  <a:prstDash val="solid"/>
                  <a:round/>
                  <a:headEnd/>
                  <a:tailEnd/>
                </a:ln>
              </p:spPr>
              <p:txBody>
                <a:bodyPr wrap="none" lIns="83526" tIns="41031" rIns="83526" bIns="41031" anchor="ctr"/>
                <a:lstStyle/>
                <a:p>
                  <a:endParaRPr lang="en-GB" sz="2215" dirty="0"/>
                </a:p>
              </p:txBody>
            </p:sp>
          </p:grpSp>
          <p:sp>
            <p:nvSpPr>
              <p:cNvPr id="48144" name="Line 28"/>
              <p:cNvSpPr>
                <a:spLocks noChangeShapeType="1"/>
              </p:cNvSpPr>
              <p:nvPr/>
            </p:nvSpPr>
            <p:spPr bwMode="auto">
              <a:xfrm flipV="1">
                <a:off x="4752" y="960"/>
                <a:ext cx="1344" cy="1488"/>
              </a:xfrm>
              <a:prstGeom prst="line">
                <a:avLst/>
              </a:prstGeom>
              <a:noFill/>
              <a:ln w="19050">
                <a:solidFill>
                  <a:schemeClr val="tx1"/>
                </a:solidFill>
                <a:round/>
                <a:headEnd/>
                <a:tailEnd/>
              </a:ln>
            </p:spPr>
            <p:txBody>
              <a:bodyPr wrap="none" lIns="83526" tIns="41031" rIns="83526" bIns="41031" anchor="ctr"/>
              <a:lstStyle/>
              <a:p>
                <a:endParaRPr lang="en-GB" sz="2215" dirty="0"/>
              </a:p>
            </p:txBody>
          </p:sp>
          <p:sp>
            <p:nvSpPr>
              <p:cNvPr id="48145" name="Line 29"/>
              <p:cNvSpPr>
                <a:spLocks noChangeShapeType="1"/>
              </p:cNvSpPr>
              <p:nvPr/>
            </p:nvSpPr>
            <p:spPr bwMode="auto">
              <a:xfrm flipV="1">
                <a:off x="5424" y="1680"/>
                <a:ext cx="480" cy="576"/>
              </a:xfrm>
              <a:prstGeom prst="line">
                <a:avLst/>
              </a:prstGeom>
              <a:noFill/>
              <a:ln w="38100">
                <a:solidFill>
                  <a:schemeClr val="hlink"/>
                </a:solidFill>
                <a:round/>
                <a:headEnd type="triangle" w="med" len="med"/>
                <a:tailEnd type="triangle" w="med" len="med"/>
              </a:ln>
            </p:spPr>
            <p:txBody>
              <a:bodyPr wrap="none" lIns="83526" tIns="41031" rIns="83526" bIns="41031" anchor="ctr"/>
              <a:lstStyle/>
              <a:p>
                <a:endParaRPr lang="en-GB" sz="2215" dirty="0"/>
              </a:p>
            </p:txBody>
          </p:sp>
        </p:grpSp>
        <p:sp>
          <p:nvSpPr>
            <p:cNvPr id="48136" name="Text Box 30"/>
            <p:cNvSpPr txBox="1">
              <a:spLocks noChangeArrowheads="1"/>
            </p:cNvSpPr>
            <p:nvPr/>
          </p:nvSpPr>
          <p:spPr bwMode="auto">
            <a:xfrm>
              <a:off x="3264" y="2256"/>
              <a:ext cx="230" cy="290"/>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t=0</a:t>
              </a:r>
              <a:endParaRPr lang="en-US" sz="1662" dirty="0"/>
            </a:p>
          </p:txBody>
        </p:sp>
        <p:sp>
          <p:nvSpPr>
            <p:cNvPr id="48137" name="Text Box 31"/>
            <p:cNvSpPr txBox="1">
              <a:spLocks noChangeArrowheads="1"/>
            </p:cNvSpPr>
            <p:nvPr/>
          </p:nvSpPr>
          <p:spPr bwMode="auto">
            <a:xfrm>
              <a:off x="3936" y="1632"/>
              <a:ext cx="284" cy="290"/>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t=T1</a:t>
              </a:r>
              <a:endParaRPr lang="en-US" sz="1662" dirty="0"/>
            </a:p>
          </p:txBody>
        </p:sp>
        <p:sp>
          <p:nvSpPr>
            <p:cNvPr id="48138" name="Text Box 32"/>
            <p:cNvSpPr txBox="1">
              <a:spLocks noChangeArrowheads="1"/>
            </p:cNvSpPr>
            <p:nvPr/>
          </p:nvSpPr>
          <p:spPr bwMode="auto">
            <a:xfrm>
              <a:off x="4752" y="1296"/>
              <a:ext cx="284" cy="290"/>
            </a:xfrm>
            <a:prstGeom prst="rect">
              <a:avLst/>
            </a:prstGeom>
            <a:noFill/>
            <a:ln w="12700">
              <a:noFill/>
              <a:miter lim="800000"/>
              <a:headEnd/>
              <a:tailEnd/>
            </a:ln>
          </p:spPr>
          <p:txBody>
            <a:bodyPr wrap="none" lIns="83526" tIns="41031" rIns="83526" bIns="41031">
              <a:spAutoFit/>
            </a:bodyPr>
            <a:lstStyle/>
            <a:p>
              <a:pPr algn="l">
                <a:lnSpc>
                  <a:spcPts val="2954"/>
                </a:lnSpc>
                <a:spcAft>
                  <a:spcPts val="554"/>
                </a:spcAft>
                <a:buClr>
                  <a:schemeClr val="hlink"/>
                </a:buClr>
              </a:pPr>
              <a:r>
                <a:rPr lang="en-US" sz="1108" dirty="0"/>
                <a:t>t=T2</a:t>
              </a:r>
              <a:endParaRPr lang="en-US" sz="1662" dirty="0"/>
            </a:p>
          </p:txBody>
        </p:sp>
      </p:grpSp>
    </p:spTree>
    <p:extLst>
      <p:ext uri="{BB962C8B-B14F-4D97-AF65-F5344CB8AC3E}">
        <p14:creationId xmlns:p14="http://schemas.microsoft.com/office/powerpoint/2010/main" val="163060206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Grp="1" noChangeArrowheads="1"/>
          </p:cNvSpPr>
          <p:nvPr>
            <p:ph type="title"/>
          </p:nvPr>
        </p:nvSpPr>
        <p:spPr/>
        <p:txBody>
          <a:bodyPr/>
          <a:lstStyle/>
          <a:p>
            <a:r>
              <a:rPr lang="en-US" sz="2585" dirty="0" smtClean="0">
                <a:solidFill>
                  <a:schemeClr val="tx1"/>
                </a:solidFill>
                <a:latin typeface="Calibri" panose="020F0502020204030204" pitchFamily="34" charset="0"/>
              </a:rPr>
              <a:t>Selective </a:t>
            </a:r>
            <a:r>
              <a:rPr lang="en-US" sz="2585" dirty="0">
                <a:solidFill>
                  <a:schemeClr val="tx1"/>
                </a:solidFill>
                <a:latin typeface="Calibri" panose="020F0502020204030204" pitchFamily="34" charset="0"/>
              </a:rPr>
              <a:t>sampling: singular vectors (ECMWF)</a:t>
            </a:r>
          </a:p>
        </p:txBody>
      </p:sp>
      <p:sp>
        <p:nvSpPr>
          <p:cNvPr id="1030" name="Rectangle 3"/>
          <p:cNvSpPr>
            <a:spLocks noChangeArrowheads="1"/>
          </p:cNvSpPr>
          <p:nvPr/>
        </p:nvSpPr>
        <p:spPr bwMode="auto">
          <a:xfrm>
            <a:off x="209550" y="1248508"/>
            <a:ext cx="6024173" cy="4290646"/>
          </a:xfrm>
          <a:prstGeom prst="rect">
            <a:avLst/>
          </a:prstGeom>
          <a:noFill/>
          <a:ln w="12700">
            <a:noFill/>
            <a:miter lim="800000"/>
            <a:headEnd/>
            <a:tailEnd/>
          </a:ln>
        </p:spPr>
        <p:txBody>
          <a:bodyPr lIns="83526" tIns="41031" rIns="83526" bIns="41031"/>
          <a:lstStyle/>
          <a:p>
            <a:pPr algn="l">
              <a:spcAft>
                <a:spcPts val="554"/>
              </a:spcAft>
              <a:buClr>
                <a:schemeClr val="tx1"/>
              </a:buClr>
            </a:pPr>
            <a:r>
              <a:rPr lang="en-US" sz="1846" dirty="0">
                <a:latin typeface="Calibri" panose="020F0502020204030204" pitchFamily="34" charset="0"/>
              </a:rPr>
              <a:t>A perturbation time evolution is linearly approximated:</a:t>
            </a: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r>
              <a:rPr lang="en-US" sz="1846" dirty="0">
                <a:latin typeface="Calibri" panose="020F0502020204030204" pitchFamily="34" charset="0"/>
              </a:rPr>
              <a:t>The </a:t>
            </a:r>
            <a:r>
              <a:rPr lang="en-US" sz="1846" dirty="0">
                <a:solidFill>
                  <a:schemeClr val="accent1">
                    <a:lumMod val="50000"/>
                  </a:schemeClr>
                </a:solidFill>
                <a:latin typeface="Calibri" panose="020F0502020204030204" pitchFamily="34" charset="0"/>
              </a:rPr>
              <a:t>singular vectors</a:t>
            </a:r>
            <a:r>
              <a:rPr lang="en-US" sz="1846" dirty="0">
                <a:latin typeface="Calibri" panose="020F0502020204030204" pitchFamily="34" charset="0"/>
              </a:rPr>
              <a:t>, i.e. the perturbations with the fastest finite-time growth:</a:t>
            </a: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endParaRPr lang="en-US" sz="1846" dirty="0">
              <a:latin typeface="Calibri" panose="020F0502020204030204" pitchFamily="34" charset="0"/>
            </a:endParaRPr>
          </a:p>
          <a:p>
            <a:pPr algn="l">
              <a:spcAft>
                <a:spcPts val="554"/>
              </a:spcAft>
              <a:buClr>
                <a:schemeClr val="tx1"/>
              </a:buClr>
            </a:pPr>
            <a:r>
              <a:rPr lang="en-US" sz="1846" dirty="0">
                <a:latin typeface="Calibri" panose="020F0502020204030204" pitchFamily="34" charset="0"/>
              </a:rPr>
              <a:t>are computed by solving: </a:t>
            </a:r>
          </a:p>
        </p:txBody>
      </p:sp>
      <p:grpSp>
        <p:nvGrpSpPr>
          <p:cNvPr id="2" name="Group 4"/>
          <p:cNvGrpSpPr>
            <a:grpSpLocks/>
          </p:cNvGrpSpPr>
          <p:nvPr/>
        </p:nvGrpSpPr>
        <p:grpSpPr bwMode="auto">
          <a:xfrm>
            <a:off x="5978770" y="4343400"/>
            <a:ext cx="1006720" cy="1219200"/>
            <a:chOff x="3504" y="1152"/>
            <a:chExt cx="672" cy="768"/>
          </a:xfrm>
        </p:grpSpPr>
        <p:sp>
          <p:nvSpPr>
            <p:cNvPr id="1039" name="Oval 5"/>
            <p:cNvSpPr>
              <a:spLocks noChangeArrowheads="1"/>
            </p:cNvSpPr>
            <p:nvPr/>
          </p:nvSpPr>
          <p:spPr bwMode="auto">
            <a:xfrm>
              <a:off x="3648" y="1344"/>
              <a:ext cx="384" cy="384"/>
            </a:xfrm>
            <a:prstGeom prst="ellipse">
              <a:avLst/>
            </a:prstGeom>
            <a:solidFill>
              <a:srgbClr val="F5F011"/>
            </a:solidFill>
            <a:ln w="28575">
              <a:solidFill>
                <a:schemeClr val="tx1"/>
              </a:solidFill>
              <a:round/>
              <a:headEnd/>
              <a:tailEnd/>
            </a:ln>
          </p:spPr>
          <p:txBody>
            <a:bodyPr wrap="none" lIns="83526" tIns="41031" rIns="83526" bIns="41031" anchor="ctr"/>
            <a:lstStyle/>
            <a:p>
              <a:endParaRPr lang="en-US" sz="2215" dirty="0"/>
            </a:p>
          </p:txBody>
        </p:sp>
        <p:sp>
          <p:nvSpPr>
            <p:cNvPr id="1040" name="Line 6"/>
            <p:cNvSpPr>
              <a:spLocks noChangeShapeType="1"/>
            </p:cNvSpPr>
            <p:nvPr/>
          </p:nvSpPr>
          <p:spPr bwMode="auto">
            <a:xfrm>
              <a:off x="3840" y="1152"/>
              <a:ext cx="0" cy="768"/>
            </a:xfrm>
            <a:prstGeom prst="line">
              <a:avLst/>
            </a:prstGeom>
            <a:noFill/>
            <a:ln w="28575">
              <a:solidFill>
                <a:schemeClr val="tx1"/>
              </a:solidFill>
              <a:round/>
              <a:headEnd/>
              <a:tailEnd/>
            </a:ln>
          </p:spPr>
          <p:txBody>
            <a:bodyPr wrap="none" lIns="83526" tIns="41031" rIns="83526" bIns="41031" anchor="ctr"/>
            <a:lstStyle/>
            <a:p>
              <a:endParaRPr lang="en-GB" sz="2215" dirty="0"/>
            </a:p>
          </p:txBody>
        </p:sp>
        <p:sp>
          <p:nvSpPr>
            <p:cNvPr id="1041" name="Line 7"/>
            <p:cNvSpPr>
              <a:spLocks noChangeShapeType="1"/>
            </p:cNvSpPr>
            <p:nvPr/>
          </p:nvSpPr>
          <p:spPr bwMode="auto">
            <a:xfrm>
              <a:off x="3504" y="1536"/>
              <a:ext cx="672" cy="0"/>
            </a:xfrm>
            <a:prstGeom prst="line">
              <a:avLst/>
            </a:prstGeom>
            <a:noFill/>
            <a:ln w="28575">
              <a:solidFill>
                <a:schemeClr val="tx1"/>
              </a:solidFill>
              <a:round/>
              <a:headEnd/>
              <a:tailEnd/>
            </a:ln>
          </p:spPr>
          <p:txBody>
            <a:bodyPr wrap="none" lIns="83526" tIns="41031" rIns="83526" bIns="41031" anchor="ctr"/>
            <a:lstStyle/>
            <a:p>
              <a:endParaRPr lang="en-GB" sz="2215" dirty="0"/>
            </a:p>
          </p:txBody>
        </p:sp>
      </p:grpSp>
      <p:grpSp>
        <p:nvGrpSpPr>
          <p:cNvPr id="3" name="Group 8"/>
          <p:cNvGrpSpPr>
            <a:grpSpLocks/>
          </p:cNvGrpSpPr>
          <p:nvPr/>
        </p:nvGrpSpPr>
        <p:grpSpPr bwMode="auto">
          <a:xfrm rot="1196197">
            <a:off x="7980485" y="1384789"/>
            <a:ext cx="718038" cy="2039815"/>
            <a:chOff x="4992" y="720"/>
            <a:chExt cx="480" cy="1200"/>
          </a:xfrm>
        </p:grpSpPr>
        <p:sp>
          <p:nvSpPr>
            <p:cNvPr id="1035" name="Oval 9"/>
            <p:cNvSpPr>
              <a:spLocks noChangeArrowheads="1"/>
            </p:cNvSpPr>
            <p:nvPr/>
          </p:nvSpPr>
          <p:spPr bwMode="auto">
            <a:xfrm>
              <a:off x="4992" y="720"/>
              <a:ext cx="480" cy="1200"/>
            </a:xfrm>
            <a:prstGeom prst="ellipse">
              <a:avLst/>
            </a:prstGeom>
            <a:solidFill>
              <a:srgbClr val="F5F011"/>
            </a:solidFill>
            <a:ln w="28575">
              <a:solidFill>
                <a:schemeClr val="tx1"/>
              </a:solidFill>
              <a:round/>
              <a:headEnd/>
              <a:tailEnd/>
            </a:ln>
          </p:spPr>
          <p:txBody>
            <a:bodyPr wrap="none" lIns="83526" tIns="41031" rIns="83526" bIns="41031" anchor="ctr"/>
            <a:lstStyle/>
            <a:p>
              <a:endParaRPr lang="en-US" sz="2215" dirty="0"/>
            </a:p>
          </p:txBody>
        </p:sp>
        <p:sp>
          <p:nvSpPr>
            <p:cNvPr id="1036" name="Line 10"/>
            <p:cNvSpPr>
              <a:spLocks noChangeShapeType="1"/>
            </p:cNvSpPr>
            <p:nvPr/>
          </p:nvSpPr>
          <p:spPr bwMode="auto">
            <a:xfrm>
              <a:off x="5232" y="720"/>
              <a:ext cx="0" cy="1200"/>
            </a:xfrm>
            <a:prstGeom prst="line">
              <a:avLst/>
            </a:prstGeom>
            <a:noFill/>
            <a:ln w="28575">
              <a:solidFill>
                <a:schemeClr val="tx1"/>
              </a:solidFill>
              <a:round/>
              <a:headEnd type="triangle" w="med" len="med"/>
              <a:tailEnd type="triangle" w="med" len="med"/>
            </a:ln>
          </p:spPr>
          <p:txBody>
            <a:bodyPr wrap="none" lIns="83526" tIns="41031" rIns="83526" bIns="41031" anchor="ctr"/>
            <a:lstStyle/>
            <a:p>
              <a:endParaRPr lang="en-GB" sz="2215" dirty="0"/>
            </a:p>
          </p:txBody>
        </p:sp>
        <p:sp>
          <p:nvSpPr>
            <p:cNvPr id="1037" name="Line 11"/>
            <p:cNvSpPr>
              <a:spLocks noChangeShapeType="1"/>
            </p:cNvSpPr>
            <p:nvPr/>
          </p:nvSpPr>
          <p:spPr bwMode="auto">
            <a:xfrm>
              <a:off x="4992" y="1296"/>
              <a:ext cx="240" cy="0"/>
            </a:xfrm>
            <a:prstGeom prst="line">
              <a:avLst/>
            </a:prstGeom>
            <a:noFill/>
            <a:ln w="28575">
              <a:solidFill>
                <a:schemeClr val="tx1"/>
              </a:solidFill>
              <a:round/>
              <a:headEnd/>
              <a:tailEnd type="triangle" w="med" len="med"/>
            </a:ln>
          </p:spPr>
          <p:txBody>
            <a:bodyPr wrap="none" lIns="83526" tIns="41031" rIns="83526" bIns="41031" anchor="ctr"/>
            <a:lstStyle/>
            <a:p>
              <a:endParaRPr lang="en-GB" sz="2215" dirty="0"/>
            </a:p>
          </p:txBody>
        </p:sp>
        <p:sp>
          <p:nvSpPr>
            <p:cNvPr id="1038" name="Line 12"/>
            <p:cNvSpPr>
              <a:spLocks noChangeShapeType="1"/>
            </p:cNvSpPr>
            <p:nvPr/>
          </p:nvSpPr>
          <p:spPr bwMode="auto">
            <a:xfrm>
              <a:off x="5232" y="1296"/>
              <a:ext cx="240" cy="0"/>
            </a:xfrm>
            <a:prstGeom prst="line">
              <a:avLst/>
            </a:prstGeom>
            <a:noFill/>
            <a:ln w="28575">
              <a:solidFill>
                <a:schemeClr val="tx1"/>
              </a:solidFill>
              <a:round/>
              <a:headEnd type="triangle" w="med" len="med"/>
              <a:tailEnd/>
            </a:ln>
          </p:spPr>
          <p:txBody>
            <a:bodyPr wrap="none" lIns="83526" tIns="41031" rIns="83526" bIns="41031" anchor="ctr"/>
            <a:lstStyle/>
            <a:p>
              <a:endParaRPr lang="en-GB" sz="2215" dirty="0"/>
            </a:p>
          </p:txBody>
        </p:sp>
      </p:grpSp>
      <p:sp>
        <p:nvSpPr>
          <p:cNvPr id="1033" name="Freeform 13"/>
          <p:cNvSpPr>
            <a:spLocks/>
          </p:cNvSpPr>
          <p:nvPr/>
        </p:nvSpPr>
        <p:spPr bwMode="auto">
          <a:xfrm>
            <a:off x="6330462" y="1881554"/>
            <a:ext cx="1673469" cy="2391508"/>
          </a:xfrm>
          <a:custGeom>
            <a:avLst/>
            <a:gdLst>
              <a:gd name="T0" fmla="*/ 0 w 1248"/>
              <a:gd name="T1" fmla="*/ 2147483647 h 504"/>
              <a:gd name="T2" fmla="*/ 2147483647 w 1248"/>
              <a:gd name="T3" fmla="*/ 2147483647 h 504"/>
              <a:gd name="T4" fmla="*/ 2147483647 w 1248"/>
              <a:gd name="T5" fmla="*/ 2147483647 h 504"/>
              <a:gd name="T6" fmla="*/ 2147483647 w 1248"/>
              <a:gd name="T7" fmla="*/ 2147483647 h 504"/>
              <a:gd name="T8" fmla="*/ 0 60000 65536"/>
              <a:gd name="T9" fmla="*/ 0 60000 65536"/>
              <a:gd name="T10" fmla="*/ 0 60000 65536"/>
              <a:gd name="T11" fmla="*/ 0 60000 65536"/>
              <a:gd name="T12" fmla="*/ 0 w 1248"/>
              <a:gd name="T13" fmla="*/ 0 h 504"/>
              <a:gd name="T14" fmla="*/ 1248 w 1248"/>
              <a:gd name="T15" fmla="*/ 504 h 504"/>
            </a:gdLst>
            <a:ahLst/>
            <a:cxnLst>
              <a:cxn ang="T8">
                <a:pos x="T0" y="T1"/>
              </a:cxn>
              <a:cxn ang="T9">
                <a:pos x="T2" y="T3"/>
              </a:cxn>
              <a:cxn ang="T10">
                <a:pos x="T4" y="T5"/>
              </a:cxn>
              <a:cxn ang="T11">
                <a:pos x="T6" y="T7"/>
              </a:cxn>
            </a:cxnLst>
            <a:rect l="T12" t="T13" r="T14" b="T15"/>
            <a:pathLst>
              <a:path w="1248" h="504">
                <a:moveTo>
                  <a:pt x="0" y="504"/>
                </a:moveTo>
                <a:cubicBezTo>
                  <a:pt x="104" y="376"/>
                  <a:pt x="208" y="248"/>
                  <a:pt x="336" y="168"/>
                </a:cubicBezTo>
                <a:cubicBezTo>
                  <a:pt x="464" y="88"/>
                  <a:pt x="616" y="48"/>
                  <a:pt x="768" y="24"/>
                </a:cubicBezTo>
                <a:cubicBezTo>
                  <a:pt x="920" y="0"/>
                  <a:pt x="1168" y="24"/>
                  <a:pt x="1248" y="24"/>
                </a:cubicBezTo>
              </a:path>
            </a:pathLst>
          </a:custGeom>
          <a:noFill/>
          <a:ln w="28575" cap="flat" cmpd="sng">
            <a:solidFill>
              <a:schemeClr val="tx1"/>
            </a:solidFill>
            <a:prstDash val="solid"/>
            <a:round/>
            <a:headEnd type="none" w="med" len="med"/>
            <a:tailEnd type="triangle" w="med" len="med"/>
          </a:ln>
        </p:spPr>
        <p:txBody>
          <a:bodyPr wrap="none" lIns="83526" tIns="41031" rIns="83526" bIns="41031" anchor="ctr"/>
          <a:lstStyle/>
          <a:p>
            <a:endParaRPr lang="en-GB" sz="2215" dirty="0"/>
          </a:p>
        </p:txBody>
      </p:sp>
      <p:sp>
        <p:nvSpPr>
          <p:cNvPr id="1034" name="Text Box 14"/>
          <p:cNvSpPr txBox="1">
            <a:spLocks noChangeArrowheads="1"/>
          </p:cNvSpPr>
          <p:nvPr/>
        </p:nvSpPr>
        <p:spPr bwMode="auto">
          <a:xfrm>
            <a:off x="6260123" y="1740877"/>
            <a:ext cx="663820" cy="467584"/>
          </a:xfrm>
          <a:prstGeom prst="rect">
            <a:avLst/>
          </a:prstGeom>
          <a:noFill/>
          <a:ln w="12700">
            <a:noFill/>
            <a:miter lim="800000"/>
            <a:headEnd/>
            <a:tailEnd/>
          </a:ln>
        </p:spPr>
        <p:txBody>
          <a:bodyPr lIns="83526" tIns="41031" rIns="83526" bIns="41031">
            <a:spAutoFit/>
          </a:bodyPr>
          <a:lstStyle/>
          <a:p>
            <a:pPr algn="l">
              <a:lnSpc>
                <a:spcPts val="2954"/>
              </a:lnSpc>
              <a:spcAft>
                <a:spcPts val="554"/>
              </a:spcAft>
              <a:buClr>
                <a:schemeClr val="hlink"/>
              </a:buClr>
            </a:pPr>
            <a:r>
              <a:rPr lang="en-US" sz="1292" dirty="0">
                <a:latin typeface="Arial" pitchFamily="34" charset="0"/>
              </a:rPr>
              <a:t>time T</a:t>
            </a:r>
          </a:p>
        </p:txBody>
      </p:sp>
      <p:graphicFrame>
        <p:nvGraphicFramePr>
          <p:cNvPr id="1026" name="Object 15"/>
          <p:cNvGraphicFramePr>
            <a:graphicFrameLocks noChangeAspect="1"/>
          </p:cNvGraphicFramePr>
          <p:nvPr/>
        </p:nvGraphicFramePr>
        <p:xfrm>
          <a:off x="2215662" y="1891812"/>
          <a:ext cx="1735015" cy="422031"/>
        </p:xfrm>
        <a:graphic>
          <a:graphicData uri="http://schemas.openxmlformats.org/presentationml/2006/ole">
            <mc:AlternateContent xmlns:mc="http://schemas.openxmlformats.org/markup-compatibility/2006">
              <mc:Choice xmlns:v="urn:schemas-microsoft-com:vml" Requires="v">
                <p:oleObj spid="_x0000_s1093" name="Equation" r:id="rId4" imgW="939600" imgH="228600" progId="Equation.3">
                  <p:embed/>
                </p:oleObj>
              </mc:Choice>
              <mc:Fallback>
                <p:oleObj name="Equation" r:id="rId4" imgW="939600" imgH="228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5662" y="1891812"/>
                        <a:ext cx="1735015" cy="4220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7" name="Object 16"/>
          <p:cNvGraphicFramePr>
            <a:graphicFrameLocks noChangeAspect="1"/>
          </p:cNvGraphicFramePr>
          <p:nvPr>
            <p:extLst/>
          </p:nvPr>
        </p:nvGraphicFramePr>
        <p:xfrm>
          <a:off x="801566" y="3514791"/>
          <a:ext cx="4819650" cy="454269"/>
        </p:xfrm>
        <a:graphic>
          <a:graphicData uri="http://schemas.openxmlformats.org/presentationml/2006/ole">
            <mc:AlternateContent xmlns:mc="http://schemas.openxmlformats.org/markup-compatibility/2006">
              <mc:Choice xmlns:v="urn:schemas-microsoft-com:vml" Requires="v">
                <p:oleObj spid="_x0000_s1094" name="Equation" r:id="rId6" imgW="2933640" imgH="279360" progId="Equation.3">
                  <p:embed/>
                </p:oleObj>
              </mc:Choice>
              <mc:Fallback>
                <p:oleObj name="Equation" r:id="rId6" imgW="2933640" imgH="27936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566" y="3514791"/>
                        <a:ext cx="4819650" cy="4542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17"/>
          <p:cNvGraphicFramePr>
            <a:graphicFrameLocks noChangeAspect="1"/>
          </p:cNvGraphicFramePr>
          <p:nvPr>
            <p:extLst/>
          </p:nvPr>
        </p:nvGraphicFramePr>
        <p:xfrm>
          <a:off x="1578004" y="4938979"/>
          <a:ext cx="2620108" cy="442546"/>
        </p:xfrm>
        <a:graphic>
          <a:graphicData uri="http://schemas.openxmlformats.org/presentationml/2006/ole">
            <mc:AlternateContent xmlns:mc="http://schemas.openxmlformats.org/markup-compatibility/2006">
              <mc:Choice xmlns:v="urn:schemas-microsoft-com:vml" Requires="v">
                <p:oleObj spid="_x0000_s1095" name="Equation" r:id="rId8" imgW="1485720" imgH="253800" progId="Equation.3">
                  <p:embed/>
                </p:oleObj>
              </mc:Choice>
              <mc:Fallback>
                <p:oleObj name="Equation" r:id="rId8" imgW="1485720" imgH="253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78004" y="4938979"/>
                        <a:ext cx="2620108" cy="44254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9399871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Selective </a:t>
            </a:r>
            <a:r>
              <a:rPr lang="en-US" sz="2585" dirty="0">
                <a:solidFill>
                  <a:schemeClr val="accent1">
                    <a:lumMod val="50000"/>
                  </a:schemeClr>
                </a:solidFill>
                <a:latin typeface="Calibri" panose="020F0502020204030204" pitchFamily="34" charset="0"/>
              </a:rPr>
              <a:t>sampling: breeding vectors (NCEP)</a:t>
            </a:r>
            <a:endParaRPr lang="en-GB" sz="2585" dirty="0">
              <a:solidFill>
                <a:schemeClr val="accent1">
                  <a:lumMod val="50000"/>
                </a:schemeClr>
              </a:solidFill>
              <a:latin typeface="Calibri" panose="020F0502020204030204" pitchFamily="34" charset="0"/>
            </a:endParaRPr>
          </a:p>
        </p:txBody>
      </p:sp>
      <p:sp>
        <p:nvSpPr>
          <p:cNvPr id="16387" name="Rectangle 3"/>
          <p:cNvSpPr>
            <a:spLocks noGrp="1" noChangeArrowheads="1"/>
          </p:cNvSpPr>
          <p:nvPr>
            <p:ph type="body" sz="half" idx="1"/>
          </p:nvPr>
        </p:nvSpPr>
        <p:spPr>
          <a:xfrm>
            <a:off x="168520" y="1226528"/>
            <a:ext cx="8765931" cy="1454697"/>
          </a:xfrm>
        </p:spPr>
        <p:txBody>
          <a:bodyPr/>
          <a:lstStyle/>
          <a:p>
            <a:pPr marL="0" indent="0">
              <a:buNone/>
            </a:pPr>
            <a:r>
              <a:rPr lang="en-US" sz="1846" dirty="0">
                <a:latin typeface="Calibri" panose="020F0502020204030204" pitchFamily="34" charset="0"/>
              </a:rPr>
              <a:t>At NCEP a different strategy based on perturbations growing fastest in the analysis cycles (</a:t>
            </a:r>
            <a:r>
              <a:rPr lang="en-US" sz="1846" dirty="0">
                <a:solidFill>
                  <a:schemeClr val="accent1">
                    <a:lumMod val="50000"/>
                  </a:schemeClr>
                </a:solidFill>
                <a:latin typeface="Calibri" panose="020F0502020204030204" pitchFamily="34" charset="0"/>
              </a:rPr>
              <a:t>bred vectors</a:t>
            </a:r>
            <a:r>
              <a:rPr lang="en-US" sz="1846" dirty="0">
                <a:latin typeface="Calibri" panose="020F0502020204030204" pitchFamily="34" charset="0"/>
              </a:rPr>
              <a:t>, BVs) was followed</a:t>
            </a:r>
            <a:endParaRPr lang="en-US" sz="1846" i="1" dirty="0">
              <a:latin typeface="Calibri" panose="020F0502020204030204" pitchFamily="34" charset="0"/>
            </a:endParaRPr>
          </a:p>
          <a:p>
            <a:pPr marL="0" indent="0">
              <a:buNone/>
            </a:pPr>
            <a:r>
              <a:rPr lang="en-US" sz="1846" dirty="0">
                <a:latin typeface="Calibri" panose="020F0502020204030204" pitchFamily="34" charset="0"/>
              </a:rPr>
              <a:t>Each BV was computed by a cycle of (a) adding a random perturbation, (b) evolving and (c) rescaling it, and then repeat steps (b-c). </a:t>
            </a:r>
          </a:p>
        </p:txBody>
      </p:sp>
      <p:pic>
        <p:nvPicPr>
          <p:cNvPr id="16388" name="Picture 4" descr="ZToth_on_bred_vect1"/>
          <p:cNvPicPr>
            <a:picLocks noGrp="1" noChangeAspect="1" noChangeArrowheads="1"/>
          </p:cNvPicPr>
          <p:nvPr>
            <p:ph sz="quarter" idx="2"/>
          </p:nvPr>
        </p:nvPicPr>
        <p:blipFill>
          <a:blip r:embed="rId3" cstate="print"/>
          <a:srcRect/>
          <a:stretch>
            <a:fillRect/>
          </a:stretch>
        </p:blipFill>
        <p:spPr>
          <a:xfrm>
            <a:off x="1456270" y="2681225"/>
            <a:ext cx="6046470" cy="3303270"/>
          </a:xfrm>
          <a:noFill/>
        </p:spPr>
      </p:pic>
    </p:spTree>
    <p:extLst>
      <p:ext uri="{BB962C8B-B14F-4D97-AF65-F5344CB8AC3E}">
        <p14:creationId xmlns:p14="http://schemas.microsoft.com/office/powerpoint/2010/main" val="42760020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K-Ensemble-spreads.png"/>
          <p:cNvPicPr>
            <a:picLocks noChangeAspect="1"/>
          </p:cNvPicPr>
          <p:nvPr/>
        </p:nvPicPr>
        <p:blipFill>
          <a:blip r:embed="rId3"/>
          <a:stretch>
            <a:fillRect/>
          </a:stretch>
        </p:blipFill>
        <p:spPr>
          <a:xfrm>
            <a:off x="231494" y="294356"/>
            <a:ext cx="8021255" cy="5863537"/>
          </a:xfrm>
          <a:prstGeom prst="rect">
            <a:avLst/>
          </a:prstGeom>
        </p:spPr>
      </p:pic>
    </p:spTree>
    <p:extLst>
      <p:ext uri="{BB962C8B-B14F-4D97-AF65-F5344CB8AC3E}">
        <p14:creationId xmlns:p14="http://schemas.microsoft.com/office/powerpoint/2010/main" val="2909566914"/>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7528" y="438150"/>
            <a:ext cx="8429625" cy="647700"/>
          </a:xfrm>
        </p:spPr>
        <p:txBody>
          <a:bodyPr/>
          <a:lstStyle/>
          <a:p>
            <a:r>
              <a:rPr lang="en-GB" dirty="0" smtClean="0"/>
              <a:t>ECMWF Ocean ensemble generation </a:t>
            </a:r>
            <a:endParaRPr lang="en-GB" dirty="0"/>
          </a:p>
        </p:txBody>
      </p:sp>
      <p:sp>
        <p:nvSpPr>
          <p:cNvPr id="3" name="TextBox 2"/>
          <p:cNvSpPr txBox="1"/>
          <p:nvPr/>
        </p:nvSpPr>
        <p:spPr>
          <a:xfrm>
            <a:off x="629920" y="1706880"/>
            <a:ext cx="7660640" cy="4154984"/>
          </a:xfrm>
          <a:prstGeom prst="rect">
            <a:avLst/>
          </a:prstGeom>
          <a:noFill/>
        </p:spPr>
        <p:txBody>
          <a:bodyPr wrap="square" rtlCol="0">
            <a:spAutoFit/>
          </a:bodyPr>
          <a:lstStyle/>
          <a:p>
            <a:r>
              <a:rPr lang="en-GB" dirty="0" smtClean="0"/>
              <a:t>. </a:t>
            </a:r>
            <a:r>
              <a:rPr lang="en-GB" b="0" dirty="0" smtClean="0"/>
              <a:t>5 ocean analyses/re-analyses are produced by perturbing randomly surface winds used to force the ocean model</a:t>
            </a:r>
          </a:p>
          <a:p>
            <a:endParaRPr lang="en-GB" b="0" dirty="0"/>
          </a:p>
          <a:p>
            <a:r>
              <a:rPr lang="en-GB" b="0" dirty="0" smtClean="0"/>
              <a:t>. Random SST perturbations are added a t=0. They are randomly selected from a large number of pre-computed differences between 2 SST products. The perturbations are applied up to 60 metres.</a:t>
            </a:r>
          </a:p>
          <a:p>
            <a:endParaRPr lang="en-GB" b="0" dirty="0"/>
          </a:p>
          <a:p>
            <a:endParaRPr lang="en-GB" b="0" dirty="0" smtClean="0"/>
          </a:p>
          <a:p>
            <a:r>
              <a:rPr lang="en-GB" b="0" dirty="0" smtClean="0"/>
              <a:t>Plans to use weakly coupled DA </a:t>
            </a:r>
            <a:endParaRPr lang="en-GB" b="0" dirty="0"/>
          </a:p>
        </p:txBody>
      </p:sp>
    </p:spTree>
    <p:extLst>
      <p:ext uri="{BB962C8B-B14F-4D97-AF65-F5344CB8AC3E}">
        <p14:creationId xmlns:p14="http://schemas.microsoft.com/office/powerpoint/2010/main" val="400656684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Ensemble reliability</a:t>
            </a:r>
          </a:p>
        </p:txBody>
      </p:sp>
      <p:sp>
        <p:nvSpPr>
          <p:cNvPr id="2" name="Oval 1"/>
          <p:cNvSpPr/>
          <p:nvPr/>
        </p:nvSpPr>
        <p:spPr bwMode="auto">
          <a:xfrm>
            <a:off x="3569744" y="243660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 name="Oval 4"/>
          <p:cNvSpPr/>
          <p:nvPr/>
        </p:nvSpPr>
        <p:spPr bwMode="auto">
          <a:xfrm>
            <a:off x="3325906" y="337252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6" name="Oval 5"/>
          <p:cNvSpPr/>
          <p:nvPr/>
        </p:nvSpPr>
        <p:spPr bwMode="auto">
          <a:xfrm>
            <a:off x="4428560" y="2355925"/>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7" name="Oval 6"/>
          <p:cNvSpPr/>
          <p:nvPr/>
        </p:nvSpPr>
        <p:spPr bwMode="auto">
          <a:xfrm>
            <a:off x="2497567" y="2425849"/>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8" name="Oval 7"/>
          <p:cNvSpPr/>
          <p:nvPr/>
        </p:nvSpPr>
        <p:spPr bwMode="auto">
          <a:xfrm>
            <a:off x="2348752" y="297628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9" name="Oval 8"/>
          <p:cNvSpPr/>
          <p:nvPr/>
        </p:nvSpPr>
        <p:spPr bwMode="auto">
          <a:xfrm>
            <a:off x="4940446" y="2938630"/>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0" name="Oval 9"/>
          <p:cNvSpPr/>
          <p:nvPr/>
        </p:nvSpPr>
        <p:spPr bwMode="auto">
          <a:xfrm>
            <a:off x="3772345" y="171584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p:cNvSpPr/>
          <p:nvPr/>
        </p:nvSpPr>
        <p:spPr bwMode="auto">
          <a:xfrm>
            <a:off x="4277952" y="4185623"/>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2" name="Oval 11"/>
          <p:cNvSpPr/>
          <p:nvPr/>
        </p:nvSpPr>
        <p:spPr bwMode="auto">
          <a:xfrm>
            <a:off x="2755750" y="3474723"/>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3" name="Oval 12"/>
          <p:cNvSpPr/>
          <p:nvPr/>
        </p:nvSpPr>
        <p:spPr bwMode="auto">
          <a:xfrm>
            <a:off x="4579167" y="2705549"/>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Oval 13"/>
          <p:cNvSpPr/>
          <p:nvPr/>
        </p:nvSpPr>
        <p:spPr bwMode="auto">
          <a:xfrm>
            <a:off x="4263604" y="1920240"/>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Oval 14"/>
          <p:cNvSpPr/>
          <p:nvPr/>
        </p:nvSpPr>
        <p:spPr bwMode="auto">
          <a:xfrm>
            <a:off x="3250602" y="434340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Oval 15"/>
          <p:cNvSpPr/>
          <p:nvPr/>
        </p:nvSpPr>
        <p:spPr bwMode="auto">
          <a:xfrm>
            <a:off x="6372113" y="225910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Oval 16"/>
          <p:cNvSpPr/>
          <p:nvPr/>
        </p:nvSpPr>
        <p:spPr bwMode="auto">
          <a:xfrm>
            <a:off x="3795655" y="2976284"/>
            <a:ext cx="150607" cy="161364"/>
          </a:xfrm>
          <a:prstGeom prst="ellipse">
            <a:avLst/>
          </a:prstGeom>
          <a:solidFill>
            <a:schemeClr val="tx2">
              <a:lumMod val="5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Oval 17"/>
          <p:cNvSpPr/>
          <p:nvPr/>
        </p:nvSpPr>
        <p:spPr bwMode="auto">
          <a:xfrm>
            <a:off x="3187849" y="3734700"/>
            <a:ext cx="150607" cy="161364"/>
          </a:xfrm>
          <a:prstGeom prst="ellipse">
            <a:avLst/>
          </a:prstGeom>
          <a:solidFill>
            <a:srgbClr val="FF0000"/>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 name="Oval 2"/>
          <p:cNvSpPr/>
          <p:nvPr/>
        </p:nvSpPr>
        <p:spPr bwMode="auto">
          <a:xfrm>
            <a:off x="2726164" y="1956997"/>
            <a:ext cx="2289585" cy="2199938"/>
          </a:xfrm>
          <a:prstGeom prst="ellipse">
            <a:avLst/>
          </a:prstGeom>
          <a:noFill/>
          <a:ln w="25400" cap="flat" cmpd="sng" algn="ctr">
            <a:solidFill>
              <a:schemeClr val="tx2">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Oval 19"/>
          <p:cNvSpPr/>
          <p:nvPr/>
        </p:nvSpPr>
        <p:spPr bwMode="auto">
          <a:xfrm>
            <a:off x="6372111" y="3137650"/>
            <a:ext cx="150607" cy="161364"/>
          </a:xfrm>
          <a:prstGeom prst="ellipse">
            <a:avLst/>
          </a:prstGeom>
          <a:solidFill>
            <a:srgbClr val="FF0000"/>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1" name="Oval 20"/>
          <p:cNvSpPr/>
          <p:nvPr/>
        </p:nvSpPr>
        <p:spPr bwMode="auto">
          <a:xfrm>
            <a:off x="6372112" y="2723482"/>
            <a:ext cx="150607" cy="161364"/>
          </a:xfrm>
          <a:prstGeom prst="ellipse">
            <a:avLst/>
          </a:prstGeom>
          <a:solidFill>
            <a:schemeClr val="tx2">
              <a:lumMod val="5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2" name="Oval 21"/>
          <p:cNvSpPr/>
          <p:nvPr/>
        </p:nvSpPr>
        <p:spPr bwMode="auto">
          <a:xfrm>
            <a:off x="4654470" y="3815382"/>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3" name="Oval 22"/>
          <p:cNvSpPr/>
          <p:nvPr/>
        </p:nvSpPr>
        <p:spPr bwMode="auto">
          <a:xfrm>
            <a:off x="3804617" y="3279293"/>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Oval 23"/>
          <p:cNvSpPr/>
          <p:nvPr/>
        </p:nvSpPr>
        <p:spPr bwMode="auto">
          <a:xfrm>
            <a:off x="5092840" y="3282880"/>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Oval 24"/>
          <p:cNvSpPr/>
          <p:nvPr/>
        </p:nvSpPr>
        <p:spPr bwMode="auto">
          <a:xfrm>
            <a:off x="3099995" y="2194561"/>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 name="TextBox 3"/>
          <p:cNvSpPr txBox="1"/>
          <p:nvPr/>
        </p:nvSpPr>
        <p:spPr>
          <a:xfrm>
            <a:off x="6605193" y="2124636"/>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Ensemble member</a:t>
            </a:r>
            <a:endParaRPr lang="en-GB" sz="2000" dirty="0">
              <a:latin typeface="Calibri" pitchFamily="34" charset="0"/>
              <a:cs typeface="Calibri" pitchFamily="34" charset="0"/>
            </a:endParaRPr>
          </a:p>
        </p:txBody>
      </p:sp>
      <p:sp>
        <p:nvSpPr>
          <p:cNvPr id="27" name="TextBox 26"/>
          <p:cNvSpPr txBox="1"/>
          <p:nvPr/>
        </p:nvSpPr>
        <p:spPr>
          <a:xfrm>
            <a:off x="6605193" y="2587213"/>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Ensemble mean</a:t>
            </a:r>
            <a:endParaRPr lang="en-GB" sz="2000" dirty="0">
              <a:latin typeface="Calibri" pitchFamily="34" charset="0"/>
              <a:cs typeface="Calibri" pitchFamily="34" charset="0"/>
            </a:endParaRPr>
          </a:p>
        </p:txBody>
      </p:sp>
      <p:sp>
        <p:nvSpPr>
          <p:cNvPr id="28" name="TextBox 27"/>
          <p:cNvSpPr txBox="1"/>
          <p:nvPr/>
        </p:nvSpPr>
        <p:spPr>
          <a:xfrm>
            <a:off x="6605193" y="3040547"/>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Observation</a:t>
            </a:r>
            <a:endParaRPr lang="en-GB" sz="2000" dirty="0">
              <a:latin typeface="Calibri" pitchFamily="34" charset="0"/>
              <a:cs typeface="Calibri" pitchFamily="34" charset="0"/>
            </a:endParaRPr>
          </a:p>
        </p:txBody>
      </p:sp>
      <p:cxnSp>
        <p:nvCxnSpPr>
          <p:cNvPr id="26" name="Straight Arrow Connector 25"/>
          <p:cNvCxnSpPr>
            <a:stCxn id="17" idx="5"/>
          </p:cNvCxnSpPr>
          <p:nvPr/>
        </p:nvCxnSpPr>
        <p:spPr bwMode="auto">
          <a:xfrm>
            <a:off x="3924206" y="3114017"/>
            <a:ext cx="1016240" cy="258507"/>
          </a:xfrm>
          <a:prstGeom prst="straightConnector1">
            <a:avLst/>
          </a:prstGeom>
          <a:noFill/>
          <a:ln w="25400" cap="flat" cmpd="sng" algn="ctr">
            <a:solidFill>
              <a:schemeClr val="tx2">
                <a:lumMod val="50000"/>
              </a:schemeClr>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31" name="TextBox 30"/>
              <p:cNvSpPr txBox="1"/>
              <p:nvPr/>
            </p:nvSpPr>
            <p:spPr>
              <a:xfrm>
                <a:off x="3590649" y="2656856"/>
                <a:ext cx="402674"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acc>
                        <m:accPr>
                          <m:chr m:val="̅"/>
                          <m:ctrlPr>
                            <a:rPr lang="en-GB" sz="2000" b="1" i="1" smtClean="0">
                              <a:latin typeface="Cambria Math" panose="02040503050406030204" pitchFamily="18" charset="0"/>
                              <a:ea typeface="Cambria Math"/>
                            </a:rPr>
                          </m:ctrlPr>
                        </m:accPr>
                        <m:e>
                          <m:r>
                            <a:rPr lang="en-GB" sz="2000" b="1" i="1" smtClean="0">
                              <a:latin typeface="Cambria Math"/>
                              <a:ea typeface="Cambria Math"/>
                            </a:rPr>
                            <m:t>𝒙</m:t>
                          </m:r>
                        </m:e>
                      </m:acc>
                    </m:oMath>
                  </m:oMathPara>
                </a14:m>
                <a:endParaRPr lang="en-GB"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590649" y="2656856"/>
                <a:ext cx="402674" cy="40011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131248" y="2118218"/>
                <a:ext cx="485454" cy="42922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GB" sz="2000" b="1" i="1" smtClean="0">
                              <a:latin typeface="Cambria Math" panose="02040503050406030204" pitchFamily="18" charset="0"/>
                              <a:ea typeface="Cambria Math"/>
                            </a:rPr>
                          </m:ctrlPr>
                        </m:sSubPr>
                        <m:e>
                          <m:r>
                            <a:rPr lang="en-GB" sz="2000" b="1" i="1" smtClean="0">
                              <a:latin typeface="Cambria Math"/>
                              <a:ea typeface="Cambria Math"/>
                            </a:rPr>
                            <m:t>𝒙</m:t>
                          </m:r>
                        </m:e>
                        <m:sub>
                          <m:r>
                            <a:rPr lang="en-GB" sz="2000" b="1" i="1" smtClean="0">
                              <a:latin typeface="Cambria Math"/>
                              <a:ea typeface="Cambria Math"/>
                            </a:rPr>
                            <m:t>𝒋</m:t>
                          </m:r>
                        </m:sub>
                      </m:sSub>
                    </m:oMath>
                  </m:oMathPara>
                </a14:m>
                <a:endParaRPr lang="en-GB"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131248" y="2118218"/>
                <a:ext cx="485454" cy="429220"/>
              </a:xfrm>
              <a:prstGeom prst="rect">
                <a:avLst/>
              </a:prstGeom>
              <a:blipFill rotWithShape="0">
                <a:blip r:embed="rId5"/>
                <a:stretch>
                  <a:fillRect b="-985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82708" y="2814922"/>
                <a:ext cx="777457"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sz="2000" i="1">
                          <a:latin typeface="Cambria Math"/>
                          <a:ea typeface="Cambria Math"/>
                        </a:rPr>
                        <m:t>𝝈</m:t>
                      </m:r>
                      <m:d>
                        <m:dPr>
                          <m:ctrlPr>
                            <a:rPr lang="en-GB" sz="2000" i="1">
                              <a:latin typeface="Cambria Math" panose="02040503050406030204" pitchFamily="18" charset="0"/>
                              <a:ea typeface="Cambria Math"/>
                            </a:rPr>
                          </m:ctrlPr>
                        </m:dPr>
                        <m:e>
                          <m:r>
                            <a:rPr lang="en-GB" sz="2000" i="1">
                              <a:latin typeface="Cambria Math"/>
                              <a:ea typeface="Cambria Math"/>
                            </a:rPr>
                            <m:t>𝒙</m:t>
                          </m:r>
                        </m:e>
                      </m:d>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182708" y="2814922"/>
                <a:ext cx="777457" cy="400110"/>
              </a:xfrm>
              <a:prstGeom prst="rect">
                <a:avLst/>
              </a:prstGeom>
              <a:blipFill rotWithShape="0">
                <a:blip r:embed="rId6"/>
                <a:stretch>
                  <a:fillRect/>
                </a:stretch>
              </a:blipFill>
            </p:spPr>
            <p:txBody>
              <a:bodyPr/>
              <a:lstStyle/>
              <a:p>
                <a:r>
                  <a:rPr lang="en-GB">
                    <a:noFill/>
                  </a:rPr>
                  <a:t> </a:t>
                </a:r>
              </a:p>
            </p:txBody>
          </p:sp>
        </mc:Fallback>
      </mc:AlternateContent>
      <p:cxnSp>
        <p:nvCxnSpPr>
          <p:cNvPr id="39" name="Straight Arrow Connector 38"/>
          <p:cNvCxnSpPr>
            <a:endCxn id="18" idx="7"/>
          </p:cNvCxnSpPr>
          <p:nvPr/>
        </p:nvCxnSpPr>
        <p:spPr bwMode="auto">
          <a:xfrm flipH="1">
            <a:off x="3316400" y="3137163"/>
            <a:ext cx="514387" cy="621168"/>
          </a:xfrm>
          <a:prstGeom prst="straightConnector1">
            <a:avLst/>
          </a:prstGeom>
          <a:noFill/>
          <a:ln w="25400" cap="flat" cmpd="sng" algn="ctr">
            <a:solidFill>
              <a:srgbClr val="C00000"/>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42" name="TextBox 41"/>
              <p:cNvSpPr txBox="1"/>
              <p:nvPr/>
            </p:nvSpPr>
            <p:spPr>
              <a:xfrm>
                <a:off x="3393137" y="3495954"/>
                <a:ext cx="756617"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sz="2000" b="1" i="1" smtClean="0">
                          <a:latin typeface="Cambria Math"/>
                          <a:ea typeface="Cambria Math"/>
                        </a:rPr>
                        <m:t>𝒆</m:t>
                      </m:r>
                      <m:d>
                        <m:dPr>
                          <m:ctrlPr>
                            <a:rPr lang="en-GB" sz="2000" i="1">
                              <a:latin typeface="Cambria Math" panose="02040503050406030204" pitchFamily="18" charset="0"/>
                              <a:ea typeface="Cambria Math"/>
                            </a:rPr>
                          </m:ctrlPr>
                        </m:dPr>
                        <m:e>
                          <m:acc>
                            <m:accPr>
                              <m:chr m:val="̅"/>
                              <m:ctrlPr>
                                <a:rPr lang="en-GB" sz="2000" b="1" i="1" smtClean="0">
                                  <a:latin typeface="Cambria Math" panose="02040503050406030204" pitchFamily="18" charset="0"/>
                                  <a:ea typeface="Cambria Math"/>
                                </a:rPr>
                              </m:ctrlPr>
                            </m:accPr>
                            <m:e>
                              <m:r>
                                <a:rPr lang="en-GB" sz="2000" b="1" i="1" smtClean="0">
                                  <a:latin typeface="Cambria Math"/>
                                  <a:ea typeface="Cambria Math"/>
                                </a:rPr>
                                <m:t>𝒙</m:t>
                              </m:r>
                            </m:e>
                          </m:acc>
                        </m:e>
                      </m:d>
                    </m:oMath>
                  </m:oMathPara>
                </a14:m>
                <a:endParaRPr lang="en-GB" sz="2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393137" y="3495954"/>
                <a:ext cx="756617" cy="400110"/>
              </a:xfrm>
              <a:prstGeom prst="rect">
                <a:avLst/>
              </a:prstGeom>
              <a:blipFill rotWithShape="0">
                <a:blip r:embed="rId7"/>
                <a:stretch>
                  <a:fillRect r="-28226"/>
                </a:stretch>
              </a:blipFill>
            </p:spPr>
            <p:txBody>
              <a:bodyPr/>
              <a:lstStyle/>
              <a:p>
                <a:r>
                  <a:rPr lang="en-GB">
                    <a:noFill/>
                  </a:rPr>
                  <a:t> </a:t>
                </a:r>
              </a:p>
            </p:txBody>
          </p:sp>
        </mc:Fallback>
      </mc:AlternateContent>
      <p:sp>
        <p:nvSpPr>
          <p:cNvPr id="37" name="Content Placeholder 2"/>
          <p:cNvSpPr>
            <a:spLocks noGrp="1"/>
          </p:cNvSpPr>
          <p:nvPr>
            <p:ph idx="4294967295"/>
          </p:nvPr>
        </p:nvSpPr>
        <p:spPr bwMode="auto">
          <a:xfrm>
            <a:off x="331120" y="688488"/>
            <a:ext cx="8447087" cy="544762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50825">
              <a:lnSpc>
                <a:spcPct val="150000"/>
              </a:lnSpc>
            </a:pPr>
            <a:r>
              <a:rPr lang="en-US" dirty="0" smtClean="0">
                <a:latin typeface="Calibri" pitchFamily="36" charset="0"/>
                <a:ea typeface="ＭＳ Ｐゴシック" pitchFamily="36" charset="-128"/>
              </a:rPr>
              <a:t>In a reliable ensemble, </a:t>
            </a:r>
            <a:r>
              <a:rPr lang="en-US" b="1" dirty="0" smtClean="0">
                <a:latin typeface="Calibri" pitchFamily="36" charset="0"/>
                <a:ea typeface="ＭＳ Ｐゴシック" pitchFamily="36" charset="-128"/>
              </a:rPr>
              <a:t>ensemble spread </a:t>
            </a:r>
            <a:r>
              <a:rPr lang="en-US" dirty="0" smtClean="0">
                <a:latin typeface="Calibri" pitchFamily="36" charset="0"/>
                <a:ea typeface="ＭＳ Ｐゴシック" pitchFamily="36" charset="-128"/>
              </a:rPr>
              <a:t>is a predictor of </a:t>
            </a:r>
            <a:r>
              <a:rPr lang="en-US" b="1" dirty="0" smtClean="0">
                <a:latin typeface="Calibri" pitchFamily="36" charset="0"/>
                <a:ea typeface="ＭＳ Ｐゴシック" pitchFamily="36" charset="-128"/>
              </a:rPr>
              <a:t>ensemble error</a:t>
            </a: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pPr>
            <a:endParaRPr lang="en-US" b="1" dirty="0" smtClean="0">
              <a:latin typeface="Calibri" pitchFamily="36" charset="0"/>
              <a:ea typeface="ＭＳ Ｐゴシック" pitchFamily="36" charset="-128"/>
            </a:endParaRPr>
          </a:p>
          <a:p>
            <a:pPr marL="0" indent="-250825">
              <a:lnSpc>
                <a:spcPct val="150000"/>
              </a:lnSpc>
              <a:buNone/>
            </a:pPr>
            <a:r>
              <a:rPr lang="en-US" dirty="0" smtClean="0">
                <a:latin typeface="Calibri" pitchFamily="36" charset="0"/>
                <a:ea typeface="ＭＳ Ｐゴシック" pitchFamily="36" charset="-128"/>
              </a:rPr>
              <a:t>i.e. averaged over many ensemble forecasts,</a:t>
            </a:r>
          </a:p>
          <a:p>
            <a:pPr marL="0" indent="-250825">
              <a:lnSpc>
                <a:spcPct val="150000"/>
              </a:lnSpc>
              <a:spcAft>
                <a:spcPts val="0"/>
              </a:spcAft>
              <a:buNone/>
            </a:pPr>
            <a:endParaRPr lang="en-US" dirty="0" smtClean="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p:txBody>
      </p:sp>
      <p:graphicFrame>
        <p:nvGraphicFramePr>
          <p:cNvPr id="40" name="Object 39"/>
          <p:cNvGraphicFramePr>
            <a:graphicFrameLocks noChangeAspect="1"/>
          </p:cNvGraphicFramePr>
          <p:nvPr/>
        </p:nvGraphicFramePr>
        <p:xfrm>
          <a:off x="3830787" y="4985411"/>
          <a:ext cx="1544605" cy="468898"/>
        </p:xfrm>
        <a:graphic>
          <a:graphicData uri="http://schemas.openxmlformats.org/presentationml/2006/ole">
            <mc:AlternateContent xmlns:mc="http://schemas.openxmlformats.org/markup-compatibility/2006">
              <mc:Choice xmlns:v="urn:schemas-microsoft-com:vml" Requires="v">
                <p:oleObj spid="_x0000_s2073" name="Equation" r:id="rId8" imgW="711200" imgH="215900" progId="Equation.3">
                  <p:embed/>
                </p:oleObj>
              </mc:Choice>
              <mc:Fallback>
                <p:oleObj name="Equation" r:id="rId8" imgW="711200" imgH="2159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0787" y="4985411"/>
                        <a:ext cx="1544605" cy="46889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14064609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Ensemble reliability</a:t>
            </a:r>
          </a:p>
        </p:txBody>
      </p:sp>
      <mc:AlternateContent xmlns:mc="http://schemas.openxmlformats.org/markup-compatibility/2006" xmlns:a14="http://schemas.microsoft.com/office/drawing/2010/main">
        <mc:Choice Requires="a14">
          <p:sp>
            <p:nvSpPr>
              <p:cNvPr id="6147" name="Content Placeholder 2"/>
              <p:cNvSpPr>
                <a:spLocks noGrp="1"/>
              </p:cNvSpPr>
              <p:nvPr>
                <p:ph idx="4294967295"/>
              </p:nvPr>
            </p:nvSpPr>
            <p:spPr bwMode="auto">
              <a:xfrm>
                <a:off x="344488" y="906324"/>
                <a:ext cx="8584359" cy="4354165"/>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indent="-250825"/>
                <a:r>
                  <a:rPr lang="en-US" dirty="0" smtClean="0">
                    <a:latin typeface="Calibri" pitchFamily="36" charset="0"/>
                    <a:ea typeface="ＭＳ Ｐゴシック" pitchFamily="36" charset="-128"/>
                  </a:rPr>
                  <a:t>In an under-dispersive ensemble, </a:t>
                </a:r>
                <a:endParaRPr lang="en-US" b="1" dirty="0" smtClean="0">
                  <a:latin typeface="Calibri" pitchFamily="36" charset="0"/>
                  <a:ea typeface="ＭＳ Ｐゴシック" pitchFamily="36" charset="-128"/>
                </a:endParaRPr>
              </a:p>
              <a:p>
                <a:pPr marL="0" indent="0">
                  <a:buNone/>
                </a:pPr>
                <a14:m>
                  <m:oMathPara xmlns:m="http://schemas.openxmlformats.org/officeDocument/2006/math" xmlns="">
                    <m:oMathParaPr>
                      <m:jc m:val="center"/>
                    </m:oMathParaPr>
                    <m:oMath xmlns:m="http://schemas.openxmlformats.org/officeDocument/2006/math">
                      <m:r>
                        <a:rPr lang="en-GB" i="1">
                          <a:latin typeface="Cambria Math"/>
                          <a:ea typeface="ＭＳ Ｐゴシック" pitchFamily="36" charset="-128"/>
                        </a:rPr>
                        <m:t>𝑒</m:t>
                      </m:r>
                      <m:d>
                        <m:dPr>
                          <m:ctrlPr>
                            <a:rPr lang="en-GB" i="1">
                              <a:latin typeface="Cambria Math" panose="02040503050406030204" pitchFamily="18" charset="0"/>
                              <a:ea typeface="ＭＳ Ｐゴシック" pitchFamily="36" charset="-128"/>
                            </a:rPr>
                          </m:ctrlPr>
                        </m:dPr>
                        <m:e>
                          <m:acc>
                            <m:accPr>
                              <m:chr m:val="̅"/>
                              <m:ctrlPr>
                                <a:rPr lang="en-GB" i="1">
                                  <a:latin typeface="Cambria Math" panose="02040503050406030204" pitchFamily="18" charset="0"/>
                                  <a:ea typeface="ＭＳ Ｐゴシック" pitchFamily="36" charset="-128"/>
                                </a:rPr>
                              </m:ctrlPr>
                            </m:accPr>
                            <m:e>
                              <m:r>
                                <a:rPr lang="en-GB" i="1">
                                  <a:latin typeface="Cambria Math"/>
                                  <a:ea typeface="ＭＳ Ｐゴシック" pitchFamily="36" charset="-128"/>
                                </a:rPr>
                                <m:t>𝑥</m:t>
                              </m:r>
                            </m:e>
                          </m:acc>
                        </m:e>
                      </m:d>
                      <m:r>
                        <a:rPr lang="en-GB" i="1">
                          <a:latin typeface="Cambria Math"/>
                          <a:ea typeface="Cambria Math"/>
                        </a:rPr>
                        <m:t>≫</m:t>
                      </m:r>
                      <m:r>
                        <a:rPr lang="en-GB" i="1">
                          <a:latin typeface="Cambria Math"/>
                          <a:ea typeface="Cambria Math"/>
                        </a:rPr>
                        <m:t>𝜎</m:t>
                      </m:r>
                      <m:d>
                        <m:dPr>
                          <m:ctrlPr>
                            <a:rPr lang="en-GB" i="1">
                              <a:latin typeface="Cambria Math" panose="02040503050406030204" pitchFamily="18" charset="0"/>
                              <a:ea typeface="Cambria Math"/>
                            </a:rPr>
                          </m:ctrlPr>
                        </m:dPr>
                        <m:e>
                          <m:r>
                            <a:rPr lang="en-GB" i="1">
                              <a:latin typeface="Cambria Math"/>
                              <a:ea typeface="Cambria Math"/>
                            </a:rPr>
                            <m:t>𝑥</m:t>
                          </m:r>
                        </m:e>
                      </m:d>
                    </m:oMath>
                  </m:oMathPara>
                </a14:m>
                <a:endParaRPr lang="en-US" b="1" dirty="0">
                  <a:latin typeface="Calibri" pitchFamily="36" charset="0"/>
                  <a:ea typeface="ＭＳ Ｐゴシック" pitchFamily="36" charset="-128"/>
                </a:endParaRPr>
              </a:p>
              <a:p>
                <a:pPr marL="0" indent="-250825"/>
                <a:endParaRPr lang="en-US" b="1" dirty="0" smtClean="0">
                  <a:latin typeface="Calibri" pitchFamily="36" charset="0"/>
                  <a:ea typeface="ＭＳ Ｐゴシック" pitchFamily="36" charset="-128"/>
                </a:endParaRPr>
              </a:p>
              <a:p>
                <a:pPr marL="0" indent="-250825"/>
                <a:endParaRPr lang="en-US" b="1" dirty="0">
                  <a:latin typeface="Calibri" pitchFamily="36" charset="0"/>
                  <a:ea typeface="ＭＳ Ｐゴシック" pitchFamily="36" charset="-128"/>
                </a:endParaRPr>
              </a:p>
              <a:p>
                <a:pPr marL="0" indent="-250825"/>
                <a:endParaRPr lang="en-US" b="1" dirty="0" smtClean="0">
                  <a:latin typeface="Calibri" pitchFamily="36" charset="0"/>
                  <a:ea typeface="ＭＳ Ｐゴシック" pitchFamily="36" charset="-128"/>
                </a:endParaRPr>
              </a:p>
              <a:p>
                <a:pPr marL="0" indent="-250825"/>
                <a:endParaRPr lang="en-US" b="1" dirty="0">
                  <a:latin typeface="Calibri" pitchFamily="36" charset="0"/>
                  <a:ea typeface="ＭＳ Ｐゴシック" pitchFamily="36" charset="-128"/>
                </a:endParaRPr>
              </a:p>
              <a:p>
                <a:pPr marL="0" indent="-250825"/>
                <a:endParaRPr lang="en-US" b="1" dirty="0" smtClean="0">
                  <a:latin typeface="Calibri" pitchFamily="36" charset="0"/>
                  <a:ea typeface="ＭＳ Ｐゴシック" pitchFamily="36" charset="-128"/>
                </a:endParaRPr>
              </a:p>
              <a:p>
                <a:pPr marL="0" indent="-250825"/>
                <a:endParaRPr lang="en-US" b="1" dirty="0">
                  <a:latin typeface="Calibri" pitchFamily="36" charset="0"/>
                  <a:ea typeface="ＭＳ Ｐゴシック" pitchFamily="36" charset="-128"/>
                </a:endParaRPr>
              </a:p>
              <a:p>
                <a:pPr marL="0" indent="-250825"/>
                <a:endParaRPr lang="en-US" b="1" dirty="0" smtClean="0">
                  <a:latin typeface="Calibri" pitchFamily="36" charset="0"/>
                  <a:ea typeface="ＭＳ Ｐゴシック" pitchFamily="36" charset="-128"/>
                </a:endParaRPr>
              </a:p>
              <a:p>
                <a:pPr marL="0" indent="0">
                  <a:buNone/>
                </a:pPr>
                <a:endParaRPr lang="en-US" b="1" dirty="0" smtClean="0">
                  <a:latin typeface="Calibri" pitchFamily="36" charset="0"/>
                  <a:ea typeface="ＭＳ Ｐゴシック" pitchFamily="36" charset="-128"/>
                </a:endParaRPr>
              </a:p>
              <a:p>
                <a:pPr marL="0" indent="0">
                  <a:buNone/>
                </a:pPr>
                <a:r>
                  <a:rPr lang="en-US" dirty="0" smtClean="0">
                    <a:latin typeface="Calibri" pitchFamily="36" charset="0"/>
                    <a:ea typeface="ＭＳ Ｐゴシック" pitchFamily="36" charset="-128"/>
                  </a:rPr>
                  <a:t>and ensemble spread does not provide a good estimate of error.</a:t>
                </a:r>
              </a:p>
            </p:txBody>
          </p:sp>
        </mc:Choice>
        <mc:Fallback xmlns="">
          <p:sp>
            <p:nvSpPr>
              <p:cNvPr id="6147" name="Content Placeholder 2"/>
              <p:cNvSpPr>
                <a:spLocks noGrp="1" noRot="1" noChangeAspect="1" noMove="1" noResize="1" noEditPoints="1" noAdjustHandles="1" noChangeArrowheads="1" noChangeShapeType="1" noTextEdit="1"/>
              </p:cNvSpPr>
              <p:nvPr>
                <p:ph idx="4294967295"/>
              </p:nvPr>
            </p:nvSpPr>
            <p:spPr bwMode="auto">
              <a:xfrm>
                <a:off x="344488" y="906324"/>
                <a:ext cx="8584359" cy="4354165"/>
              </a:xfrm>
              <a:prstGeom prst="rect">
                <a:avLst/>
              </a:prstGeom>
              <a:blipFill rotWithShape="0">
                <a:blip r:embed="rId3"/>
                <a:stretch>
                  <a:fillRect l="-781" t="-840"/>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2" name="Oval 1"/>
          <p:cNvSpPr/>
          <p:nvPr/>
        </p:nvSpPr>
        <p:spPr bwMode="auto">
          <a:xfrm>
            <a:off x="3720351" y="2562118"/>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5" name="Oval 4"/>
          <p:cNvSpPr/>
          <p:nvPr/>
        </p:nvSpPr>
        <p:spPr bwMode="auto">
          <a:xfrm>
            <a:off x="3325906" y="337252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6" name="Oval 5"/>
          <p:cNvSpPr/>
          <p:nvPr/>
        </p:nvSpPr>
        <p:spPr bwMode="auto">
          <a:xfrm>
            <a:off x="4428560" y="2355925"/>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7" name="Oval 6"/>
          <p:cNvSpPr/>
          <p:nvPr/>
        </p:nvSpPr>
        <p:spPr bwMode="auto">
          <a:xfrm>
            <a:off x="2843603" y="2597971"/>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8" name="Oval 7"/>
          <p:cNvSpPr/>
          <p:nvPr/>
        </p:nvSpPr>
        <p:spPr bwMode="auto">
          <a:xfrm>
            <a:off x="2650860" y="300601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9" name="Oval 8"/>
          <p:cNvSpPr/>
          <p:nvPr/>
        </p:nvSpPr>
        <p:spPr bwMode="auto">
          <a:xfrm>
            <a:off x="4496132" y="2862578"/>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0" name="Oval 9"/>
          <p:cNvSpPr/>
          <p:nvPr/>
        </p:nvSpPr>
        <p:spPr bwMode="auto">
          <a:xfrm>
            <a:off x="3621738" y="216332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1" name="Oval 10"/>
          <p:cNvSpPr/>
          <p:nvPr/>
        </p:nvSpPr>
        <p:spPr bwMode="auto">
          <a:xfrm>
            <a:off x="4202648" y="3896064"/>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2" name="Oval 11"/>
          <p:cNvSpPr/>
          <p:nvPr/>
        </p:nvSpPr>
        <p:spPr bwMode="auto">
          <a:xfrm>
            <a:off x="3078490" y="3248805"/>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3" name="Oval 12"/>
          <p:cNvSpPr/>
          <p:nvPr/>
        </p:nvSpPr>
        <p:spPr bwMode="auto">
          <a:xfrm>
            <a:off x="4017071" y="2723482"/>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4" name="Oval 13"/>
          <p:cNvSpPr/>
          <p:nvPr/>
        </p:nvSpPr>
        <p:spPr bwMode="auto">
          <a:xfrm>
            <a:off x="4074450" y="2291026"/>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5" name="Oval 14"/>
          <p:cNvSpPr/>
          <p:nvPr/>
        </p:nvSpPr>
        <p:spPr bwMode="auto">
          <a:xfrm>
            <a:off x="3550019" y="3839590"/>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6" name="Oval 15"/>
          <p:cNvSpPr/>
          <p:nvPr/>
        </p:nvSpPr>
        <p:spPr bwMode="auto">
          <a:xfrm>
            <a:off x="6372113" y="225910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7" name="Oval 16"/>
          <p:cNvSpPr/>
          <p:nvPr/>
        </p:nvSpPr>
        <p:spPr bwMode="auto">
          <a:xfrm>
            <a:off x="3795655" y="2976284"/>
            <a:ext cx="150607" cy="161364"/>
          </a:xfrm>
          <a:prstGeom prst="ellipse">
            <a:avLst/>
          </a:prstGeom>
          <a:solidFill>
            <a:schemeClr val="tx2">
              <a:lumMod val="5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18" name="Oval 17"/>
          <p:cNvSpPr/>
          <p:nvPr/>
        </p:nvSpPr>
        <p:spPr bwMode="auto">
          <a:xfrm>
            <a:off x="2824610" y="4133710"/>
            <a:ext cx="150607" cy="161364"/>
          </a:xfrm>
          <a:prstGeom prst="ellipse">
            <a:avLst/>
          </a:prstGeom>
          <a:solidFill>
            <a:srgbClr val="FF0000"/>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3" name="Oval 2"/>
          <p:cNvSpPr/>
          <p:nvPr/>
        </p:nvSpPr>
        <p:spPr bwMode="auto">
          <a:xfrm>
            <a:off x="3070979" y="2246491"/>
            <a:ext cx="1599957" cy="1620949"/>
          </a:xfrm>
          <a:prstGeom prst="ellipse">
            <a:avLst/>
          </a:prstGeom>
          <a:noFill/>
          <a:ln w="25400" cap="flat" cmpd="sng" algn="ctr">
            <a:solidFill>
              <a:schemeClr val="tx2">
                <a:lumMod val="50000"/>
              </a:schemeClr>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0" name="Oval 19"/>
          <p:cNvSpPr/>
          <p:nvPr/>
        </p:nvSpPr>
        <p:spPr bwMode="auto">
          <a:xfrm>
            <a:off x="6372111" y="3137650"/>
            <a:ext cx="150607" cy="161364"/>
          </a:xfrm>
          <a:prstGeom prst="ellipse">
            <a:avLst/>
          </a:prstGeom>
          <a:solidFill>
            <a:srgbClr val="FF0000"/>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1" name="Oval 20"/>
          <p:cNvSpPr/>
          <p:nvPr/>
        </p:nvSpPr>
        <p:spPr bwMode="auto">
          <a:xfrm>
            <a:off x="6372112" y="2723482"/>
            <a:ext cx="150607" cy="161364"/>
          </a:xfrm>
          <a:prstGeom prst="ellipse">
            <a:avLst/>
          </a:prstGeom>
          <a:solidFill>
            <a:schemeClr val="tx2">
              <a:lumMod val="5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2" name="Oval 21"/>
          <p:cNvSpPr/>
          <p:nvPr/>
        </p:nvSpPr>
        <p:spPr bwMode="auto">
          <a:xfrm>
            <a:off x="3955224" y="3159161"/>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3" name="Oval 22"/>
          <p:cNvSpPr/>
          <p:nvPr/>
        </p:nvSpPr>
        <p:spPr bwMode="auto">
          <a:xfrm>
            <a:off x="3804617" y="3279293"/>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4" name="Oval 23"/>
          <p:cNvSpPr/>
          <p:nvPr/>
        </p:nvSpPr>
        <p:spPr bwMode="auto">
          <a:xfrm>
            <a:off x="4503863" y="340658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25" name="Oval 24"/>
          <p:cNvSpPr/>
          <p:nvPr/>
        </p:nvSpPr>
        <p:spPr bwMode="auto">
          <a:xfrm>
            <a:off x="3198605" y="2436607"/>
            <a:ext cx="150607" cy="161364"/>
          </a:xfrm>
          <a:prstGeom prst="ellipse">
            <a:avLst/>
          </a:prstGeom>
          <a:solidFill>
            <a:schemeClr val="tx2">
              <a:lumMod val="40000"/>
              <a:lumOff val="60000"/>
            </a:schemeClr>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 name="TextBox 3"/>
          <p:cNvSpPr txBox="1"/>
          <p:nvPr/>
        </p:nvSpPr>
        <p:spPr>
          <a:xfrm>
            <a:off x="6605193" y="2124636"/>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Ensemble member</a:t>
            </a:r>
            <a:endParaRPr lang="en-GB" sz="2000" dirty="0">
              <a:latin typeface="Calibri" pitchFamily="34" charset="0"/>
              <a:cs typeface="Calibri" pitchFamily="34" charset="0"/>
            </a:endParaRPr>
          </a:p>
        </p:txBody>
      </p:sp>
      <p:sp>
        <p:nvSpPr>
          <p:cNvPr id="27" name="TextBox 26"/>
          <p:cNvSpPr txBox="1"/>
          <p:nvPr/>
        </p:nvSpPr>
        <p:spPr>
          <a:xfrm>
            <a:off x="6605193" y="2587213"/>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Ensemble mean</a:t>
            </a:r>
            <a:endParaRPr lang="en-GB" sz="2000" dirty="0">
              <a:latin typeface="Calibri" pitchFamily="34" charset="0"/>
              <a:cs typeface="Calibri" pitchFamily="34" charset="0"/>
            </a:endParaRPr>
          </a:p>
        </p:txBody>
      </p:sp>
      <p:sp>
        <p:nvSpPr>
          <p:cNvPr id="28" name="TextBox 27"/>
          <p:cNvSpPr txBox="1"/>
          <p:nvPr/>
        </p:nvSpPr>
        <p:spPr>
          <a:xfrm>
            <a:off x="6605193" y="3040547"/>
            <a:ext cx="2463501" cy="400110"/>
          </a:xfrm>
          <a:prstGeom prst="rect">
            <a:avLst/>
          </a:prstGeom>
          <a:noFill/>
        </p:spPr>
        <p:txBody>
          <a:bodyPr wrap="square" rtlCol="0">
            <a:spAutoFit/>
          </a:bodyPr>
          <a:lstStyle/>
          <a:p>
            <a:r>
              <a:rPr lang="en-GB" sz="2000" dirty="0" smtClean="0">
                <a:latin typeface="Calibri" pitchFamily="34" charset="0"/>
                <a:cs typeface="Calibri" pitchFamily="34" charset="0"/>
              </a:rPr>
              <a:t>Observation</a:t>
            </a:r>
            <a:endParaRPr lang="en-GB" sz="2000" dirty="0">
              <a:latin typeface="Calibri" pitchFamily="34" charset="0"/>
              <a:cs typeface="Calibri" pitchFamily="34" charset="0"/>
            </a:endParaRPr>
          </a:p>
        </p:txBody>
      </p:sp>
      <p:cxnSp>
        <p:nvCxnSpPr>
          <p:cNvPr id="26" name="Straight Arrow Connector 25"/>
          <p:cNvCxnSpPr>
            <a:stCxn id="17" idx="5"/>
          </p:cNvCxnSpPr>
          <p:nvPr/>
        </p:nvCxnSpPr>
        <p:spPr bwMode="auto">
          <a:xfrm>
            <a:off x="3924206" y="3114017"/>
            <a:ext cx="722533" cy="165276"/>
          </a:xfrm>
          <a:prstGeom prst="straightConnector1">
            <a:avLst/>
          </a:prstGeom>
          <a:noFill/>
          <a:ln w="25400" cap="flat" cmpd="sng" algn="ctr">
            <a:solidFill>
              <a:schemeClr val="tx2">
                <a:lumMod val="50000"/>
              </a:schemeClr>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31" name="TextBox 30"/>
              <p:cNvSpPr txBox="1"/>
              <p:nvPr/>
            </p:nvSpPr>
            <p:spPr>
              <a:xfrm>
                <a:off x="3590649" y="2656856"/>
                <a:ext cx="402674"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acc>
                        <m:accPr>
                          <m:chr m:val="̅"/>
                          <m:ctrlPr>
                            <a:rPr lang="en-GB" sz="2000" b="1" i="1" smtClean="0">
                              <a:latin typeface="Cambria Math" panose="02040503050406030204" pitchFamily="18" charset="0"/>
                              <a:ea typeface="Cambria Math"/>
                            </a:rPr>
                          </m:ctrlPr>
                        </m:accPr>
                        <m:e>
                          <m:r>
                            <a:rPr lang="en-GB" sz="2000" b="1" i="1" smtClean="0">
                              <a:latin typeface="Cambria Math"/>
                              <a:ea typeface="Cambria Math"/>
                            </a:rPr>
                            <m:t>𝒙</m:t>
                          </m:r>
                        </m:e>
                      </m:acc>
                    </m:oMath>
                  </m:oMathPara>
                </a14:m>
                <a:endParaRPr lang="en-GB" sz="2000" dirty="0"/>
              </a:p>
            </p:txBody>
          </p:sp>
        </mc:Choice>
        <mc:Fallback xmlns="">
          <p:sp>
            <p:nvSpPr>
              <p:cNvPr id="31" name="TextBox 30"/>
              <p:cNvSpPr txBox="1">
                <a:spLocks noRot="1" noChangeAspect="1" noMove="1" noResize="1" noEditPoints="1" noAdjustHandles="1" noChangeArrowheads="1" noChangeShapeType="1" noTextEdit="1"/>
              </p:cNvSpPr>
              <p:nvPr/>
            </p:nvSpPr>
            <p:spPr>
              <a:xfrm>
                <a:off x="3590649" y="2656856"/>
                <a:ext cx="402674" cy="400110"/>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483436" y="2291026"/>
                <a:ext cx="485454" cy="42922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sSub>
                        <m:sSubPr>
                          <m:ctrlPr>
                            <a:rPr lang="en-GB" sz="2000" b="1" i="1" smtClean="0">
                              <a:latin typeface="Cambria Math" panose="02040503050406030204" pitchFamily="18" charset="0"/>
                              <a:ea typeface="Cambria Math"/>
                            </a:rPr>
                          </m:ctrlPr>
                        </m:sSubPr>
                        <m:e>
                          <m:r>
                            <a:rPr lang="en-GB" sz="2000" b="1" i="1" smtClean="0">
                              <a:latin typeface="Cambria Math"/>
                              <a:ea typeface="Cambria Math"/>
                            </a:rPr>
                            <m:t>𝒙</m:t>
                          </m:r>
                        </m:e>
                        <m:sub>
                          <m:r>
                            <a:rPr lang="en-GB" sz="2000" b="1" i="1" smtClean="0">
                              <a:latin typeface="Cambria Math"/>
                              <a:ea typeface="Cambria Math"/>
                            </a:rPr>
                            <m:t>𝒋</m:t>
                          </m:r>
                        </m:sub>
                      </m:sSub>
                    </m:oMath>
                  </m:oMathPara>
                </a14:m>
                <a:endParaRPr lang="en-GB" sz="2000" dirty="0"/>
              </a:p>
            </p:txBody>
          </p:sp>
        </mc:Choice>
        <mc:Fallback xmlns="">
          <p:sp>
            <p:nvSpPr>
              <p:cNvPr id="34" name="TextBox 33"/>
              <p:cNvSpPr txBox="1">
                <a:spLocks noRot="1" noChangeAspect="1" noMove="1" noResize="1" noEditPoints="1" noAdjustHandles="1" noChangeArrowheads="1" noChangeShapeType="1" noTextEdit="1"/>
              </p:cNvSpPr>
              <p:nvPr/>
            </p:nvSpPr>
            <p:spPr>
              <a:xfrm>
                <a:off x="2483436" y="2291026"/>
                <a:ext cx="485454" cy="429220"/>
              </a:xfrm>
              <a:prstGeom prst="rect">
                <a:avLst/>
              </a:prstGeom>
              <a:blipFill rotWithShape="0">
                <a:blip r:embed="rId5"/>
                <a:stretch>
                  <a:fillRect b="-1142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182708" y="2814922"/>
                <a:ext cx="777457"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sz="2000" i="1">
                          <a:latin typeface="Cambria Math"/>
                          <a:ea typeface="Cambria Math"/>
                        </a:rPr>
                        <m:t>𝝈</m:t>
                      </m:r>
                      <m:d>
                        <m:dPr>
                          <m:ctrlPr>
                            <a:rPr lang="en-GB" sz="2000" i="1">
                              <a:latin typeface="Cambria Math" panose="02040503050406030204" pitchFamily="18" charset="0"/>
                              <a:ea typeface="Cambria Math"/>
                            </a:rPr>
                          </m:ctrlPr>
                        </m:dPr>
                        <m:e>
                          <m:r>
                            <a:rPr lang="en-GB" sz="2000" i="1">
                              <a:latin typeface="Cambria Math"/>
                              <a:ea typeface="Cambria Math"/>
                            </a:rPr>
                            <m:t>𝒙</m:t>
                          </m:r>
                        </m:e>
                      </m:d>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182708" y="2814922"/>
                <a:ext cx="777457" cy="400110"/>
              </a:xfrm>
              <a:prstGeom prst="rect">
                <a:avLst/>
              </a:prstGeom>
              <a:blipFill rotWithShape="0">
                <a:blip r:embed="rId6"/>
                <a:stretch>
                  <a:fillRect/>
                </a:stretch>
              </a:blipFill>
            </p:spPr>
            <p:txBody>
              <a:bodyPr/>
              <a:lstStyle/>
              <a:p>
                <a:r>
                  <a:rPr lang="en-GB">
                    <a:noFill/>
                  </a:rPr>
                  <a:t> </a:t>
                </a:r>
              </a:p>
            </p:txBody>
          </p:sp>
        </mc:Fallback>
      </mc:AlternateContent>
      <p:cxnSp>
        <p:nvCxnSpPr>
          <p:cNvPr id="39" name="Straight Arrow Connector 38"/>
          <p:cNvCxnSpPr>
            <a:endCxn id="18" idx="7"/>
          </p:cNvCxnSpPr>
          <p:nvPr/>
        </p:nvCxnSpPr>
        <p:spPr bwMode="auto">
          <a:xfrm flipH="1">
            <a:off x="2953161" y="3137650"/>
            <a:ext cx="851456" cy="1019691"/>
          </a:xfrm>
          <a:prstGeom prst="straightConnector1">
            <a:avLst/>
          </a:prstGeom>
          <a:noFill/>
          <a:ln w="25400" cap="flat" cmpd="sng" algn="ctr">
            <a:solidFill>
              <a:srgbClr val="C00000"/>
            </a:solidFill>
            <a:prstDash val="solid"/>
            <a:round/>
            <a:headEnd type="arrow" w="med" len="med"/>
            <a:tailEnd type="arrow"/>
          </a:ln>
          <a:effectLst/>
        </p:spPr>
      </p:cxnSp>
      <mc:AlternateContent xmlns:mc="http://schemas.openxmlformats.org/markup-compatibility/2006" xmlns:a14="http://schemas.microsoft.com/office/drawing/2010/main">
        <mc:Choice Requires="a14">
          <p:sp>
            <p:nvSpPr>
              <p:cNvPr id="42" name="TextBox 41"/>
              <p:cNvSpPr txBox="1"/>
              <p:nvPr/>
            </p:nvSpPr>
            <p:spPr>
              <a:xfrm>
                <a:off x="3382374" y="3406587"/>
                <a:ext cx="756617" cy="400110"/>
              </a:xfrm>
              <a:prstGeom prst="rect">
                <a:avLst/>
              </a:prstGeom>
              <a:noFill/>
            </p:spPr>
            <p:txBody>
              <a:bodyPr wrap="none" rtlCol="0">
                <a:spAutoFit/>
              </a:bodyPr>
              <a:lstStyle/>
              <a:p>
                <a14:m>
                  <m:oMathPara xmlns:m="http://schemas.openxmlformats.org/officeDocument/2006/math" xmlns="">
                    <m:oMathParaPr>
                      <m:jc m:val="centerGroup"/>
                    </m:oMathParaPr>
                    <m:oMath xmlns:m="http://schemas.openxmlformats.org/officeDocument/2006/math">
                      <m:r>
                        <a:rPr lang="en-GB" sz="2000" b="1" i="1" smtClean="0">
                          <a:latin typeface="Cambria Math"/>
                          <a:ea typeface="Cambria Math"/>
                        </a:rPr>
                        <m:t>𝒆</m:t>
                      </m:r>
                      <m:d>
                        <m:dPr>
                          <m:ctrlPr>
                            <a:rPr lang="en-GB" sz="2000" i="1">
                              <a:latin typeface="Cambria Math" panose="02040503050406030204" pitchFamily="18" charset="0"/>
                              <a:ea typeface="Cambria Math"/>
                            </a:rPr>
                          </m:ctrlPr>
                        </m:dPr>
                        <m:e>
                          <m:acc>
                            <m:accPr>
                              <m:chr m:val="̅"/>
                              <m:ctrlPr>
                                <a:rPr lang="en-GB" sz="2000" b="1" i="1" smtClean="0">
                                  <a:latin typeface="Cambria Math" panose="02040503050406030204" pitchFamily="18" charset="0"/>
                                  <a:ea typeface="Cambria Math"/>
                                </a:rPr>
                              </m:ctrlPr>
                            </m:accPr>
                            <m:e>
                              <m:r>
                                <a:rPr lang="en-GB" sz="2000" b="1" i="1" smtClean="0">
                                  <a:latin typeface="Cambria Math"/>
                                  <a:ea typeface="Cambria Math"/>
                                </a:rPr>
                                <m:t>𝒙</m:t>
                              </m:r>
                            </m:e>
                          </m:acc>
                        </m:e>
                      </m:d>
                    </m:oMath>
                  </m:oMathPara>
                </a14:m>
                <a:endParaRPr lang="en-GB" sz="2000" dirty="0"/>
              </a:p>
            </p:txBody>
          </p:sp>
        </mc:Choice>
        <mc:Fallback xmlns="">
          <p:sp>
            <p:nvSpPr>
              <p:cNvPr id="42" name="TextBox 41"/>
              <p:cNvSpPr txBox="1">
                <a:spLocks noRot="1" noChangeAspect="1" noMove="1" noResize="1" noEditPoints="1" noAdjustHandles="1" noChangeArrowheads="1" noChangeShapeType="1" noTextEdit="1"/>
              </p:cNvSpPr>
              <p:nvPr/>
            </p:nvSpPr>
            <p:spPr>
              <a:xfrm>
                <a:off x="3382374" y="3406587"/>
                <a:ext cx="756617" cy="400110"/>
              </a:xfrm>
              <a:prstGeom prst="rect">
                <a:avLst/>
              </a:prstGeom>
              <a:blipFill rotWithShape="0">
                <a:blip r:embed="rId7"/>
                <a:stretch>
                  <a:fillRect r="-28226"/>
                </a:stretch>
              </a:blipFill>
            </p:spPr>
            <p:txBody>
              <a:bodyPr/>
              <a:lstStyle/>
              <a:p>
                <a:r>
                  <a:rPr lang="en-GB">
                    <a:noFill/>
                  </a:rPr>
                  <a:t> </a:t>
                </a:r>
              </a:p>
            </p:txBody>
          </p:sp>
        </mc:Fallback>
      </mc:AlternateContent>
      <p:sp>
        <p:nvSpPr>
          <p:cNvPr id="36" name="TextBox 35"/>
          <p:cNvSpPr txBox="1"/>
          <p:nvPr/>
        </p:nvSpPr>
        <p:spPr>
          <a:xfrm>
            <a:off x="313062" y="5434733"/>
            <a:ext cx="8532208" cy="707886"/>
          </a:xfrm>
          <a:prstGeom prst="rect">
            <a:avLst/>
          </a:prstGeom>
          <a:noFill/>
        </p:spPr>
        <p:txBody>
          <a:bodyPr wrap="none" rtlCol="0">
            <a:spAutoFit/>
          </a:bodyPr>
          <a:lstStyle/>
          <a:p>
            <a:r>
              <a:rPr lang="en-US" sz="2000" dirty="0">
                <a:latin typeface="Calibri" pitchFamily="36" charset="0"/>
              </a:rPr>
              <a:t>What happens when the ensemble includes no representation of model error?</a:t>
            </a:r>
          </a:p>
          <a:p>
            <a:endParaRPr lang="en-GB" sz="2000" dirty="0"/>
          </a:p>
        </p:txBody>
      </p:sp>
    </p:spTree>
    <p:extLst>
      <p:ext uri="{BB962C8B-B14F-4D97-AF65-F5344CB8AC3E}">
        <p14:creationId xmlns:p14="http://schemas.microsoft.com/office/powerpoint/2010/main" val="30777239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Model error: where does it come from?</a:t>
            </a:r>
          </a:p>
        </p:txBody>
      </p:sp>
      <p:sp>
        <p:nvSpPr>
          <p:cNvPr id="6147" name="Content Placeholder 2"/>
          <p:cNvSpPr>
            <a:spLocks noGrp="1"/>
          </p:cNvSpPr>
          <p:nvPr>
            <p:ph idx="4294967295"/>
          </p:nvPr>
        </p:nvSpPr>
        <p:spPr bwMode="auto">
          <a:xfrm>
            <a:off x="344488" y="917087"/>
            <a:ext cx="8447087" cy="536537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50825"/>
            <a:r>
              <a:rPr lang="en-US" dirty="0" smtClean="0">
                <a:latin typeface="Calibri" pitchFamily="36" charset="0"/>
                <a:ea typeface="ＭＳ Ｐゴシック" pitchFamily="36" charset="-128"/>
              </a:rPr>
              <a:t>Processes represented in the model:</a:t>
            </a:r>
            <a:endParaRPr lang="en-US" dirty="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a:latin typeface="Calibri" pitchFamily="36" charset="0"/>
              <a:ea typeface="ＭＳ Ｐゴシック" pitchFamily="36" charset="-128"/>
            </a:endParaRPr>
          </a:p>
          <a:p>
            <a:pPr marL="0" indent="-250825"/>
            <a:endParaRPr lang="en-US" dirty="0" smtClean="0">
              <a:latin typeface="Calibri" pitchFamily="36" charset="0"/>
              <a:ea typeface="ＭＳ Ｐゴシック" pitchFamily="36" charset="-128"/>
            </a:endParaRPr>
          </a:p>
          <a:p>
            <a:pPr marL="0" indent="-250825"/>
            <a:endParaRPr lang="en-US" dirty="0">
              <a:latin typeface="Calibri" pitchFamily="36" charset="0"/>
              <a:ea typeface="ＭＳ Ｐゴシック" pitchFamily="36" charset="-128"/>
            </a:endParaRPr>
          </a:p>
        </p:txBody>
      </p:sp>
      <p:pic>
        <p:nvPicPr>
          <p:cNvPr id="5" name="Picture 4" descr="PhysicsSchemes_schematic.pdf"/>
          <p:cNvPicPr>
            <a:picLocks noChangeAspect="1"/>
          </p:cNvPicPr>
          <p:nvPr/>
        </p:nvPicPr>
        <p:blipFill>
          <a:blip r:embed="rId3"/>
          <a:stretch>
            <a:fillRect/>
          </a:stretch>
        </p:blipFill>
        <p:spPr>
          <a:xfrm>
            <a:off x="548088" y="1353145"/>
            <a:ext cx="8009956" cy="4831247"/>
          </a:xfrm>
          <a:prstGeom prst="rect">
            <a:avLst/>
          </a:prstGeom>
        </p:spPr>
      </p:pic>
    </p:spTree>
    <p:extLst>
      <p:ext uri="{BB962C8B-B14F-4D97-AF65-F5344CB8AC3E}">
        <p14:creationId xmlns:p14="http://schemas.microsoft.com/office/powerpoint/2010/main" val="4586059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773" y="0"/>
            <a:ext cx="8839200" cy="1143000"/>
          </a:xfrm>
        </p:spPr>
        <p:txBody>
          <a:bodyPr/>
          <a:lstStyle/>
          <a:p>
            <a:r>
              <a:rPr lang="en-GB" sz="2800" dirty="0" smtClean="0"/>
              <a:t>Informations to initialize the atmosphere</a:t>
            </a:r>
            <a:endParaRPr lang="en-GB" sz="2800" dirty="0"/>
          </a:p>
        </p:txBody>
      </p:sp>
      <p:sp>
        <p:nvSpPr>
          <p:cNvPr id="4" name="Slide Number Placeholder 3"/>
          <p:cNvSpPr>
            <a:spLocks noGrp="1"/>
          </p:cNvSpPr>
          <p:nvPr>
            <p:ph type="sldNum" sz="quarter" idx="4294967295"/>
          </p:nvPr>
        </p:nvSpPr>
        <p:spPr>
          <a:xfrm>
            <a:off x="6553200" y="6477000"/>
            <a:ext cx="2286000" cy="228600"/>
          </a:xfrm>
          <a:prstGeom prst="rect">
            <a:avLst/>
          </a:prstGeom>
        </p:spPr>
        <p:txBody>
          <a:bodyPr/>
          <a:lstStyle/>
          <a:p>
            <a:pPr>
              <a:defRPr/>
            </a:pPr>
            <a:fld id="{92F22627-927E-C64E-B813-A42AE3C57917}" type="slidenum">
              <a:rPr lang="en-US" smtClean="0"/>
              <a:pPr>
                <a:defRPr/>
              </a:pPr>
              <a:t>4</a:t>
            </a:fld>
            <a:endParaRPr lang="en-US"/>
          </a:p>
        </p:txBody>
      </p:sp>
      <p:pic>
        <p:nvPicPr>
          <p:cNvPr id="5" name="Picture 4"/>
          <p:cNvPicPr>
            <a:picLocks noChangeAspect="1"/>
          </p:cNvPicPr>
          <p:nvPr/>
        </p:nvPicPr>
        <p:blipFill>
          <a:blip r:embed="rId2"/>
          <a:stretch>
            <a:fillRect/>
          </a:stretch>
        </p:blipFill>
        <p:spPr>
          <a:xfrm>
            <a:off x="451908" y="1746250"/>
            <a:ext cx="8658225" cy="4933950"/>
          </a:xfrm>
          <a:prstGeom prst="rect">
            <a:avLst/>
          </a:prstGeom>
        </p:spPr>
      </p:pic>
    </p:spTree>
    <p:extLst>
      <p:ext uri="{BB962C8B-B14F-4D97-AF65-F5344CB8AC3E}">
        <p14:creationId xmlns:p14="http://schemas.microsoft.com/office/powerpoint/2010/main" val="226129250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Model error: where does it come from?</a:t>
            </a:r>
          </a:p>
        </p:txBody>
      </p:sp>
      <p:sp>
        <p:nvSpPr>
          <p:cNvPr id="6147" name="Content Placeholder 2"/>
          <p:cNvSpPr>
            <a:spLocks noGrp="1"/>
          </p:cNvSpPr>
          <p:nvPr>
            <p:ph idx="4294967295"/>
          </p:nvPr>
        </p:nvSpPr>
        <p:spPr bwMode="auto">
          <a:xfrm>
            <a:off x="344488" y="1142999"/>
            <a:ext cx="8447087" cy="510719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250825"/>
            <a:r>
              <a:rPr lang="en-US" dirty="0" smtClean="0">
                <a:latin typeface="Calibri" pitchFamily="36" charset="0"/>
                <a:ea typeface="ＭＳ Ｐゴシック" pitchFamily="36" charset="-128"/>
              </a:rPr>
              <a:t>Any other sources: processes not captured by the underlying model?</a:t>
            </a:r>
          </a:p>
          <a:p>
            <a:pPr marL="0" indent="-250825"/>
            <a:endParaRPr lang="en-US" dirty="0" smtClean="0">
              <a:latin typeface="Calibri" pitchFamily="36" charset="0"/>
              <a:ea typeface="ＭＳ Ｐゴシック" pitchFamily="36" charset="-128"/>
            </a:endParaRPr>
          </a:p>
          <a:p>
            <a:pPr marL="0" indent="-250825"/>
            <a:r>
              <a:rPr lang="en-US" dirty="0" smtClean="0">
                <a:latin typeface="Calibri" pitchFamily="36" charset="0"/>
                <a:ea typeface="ＭＳ Ｐゴシック" pitchFamily="36" charset="-128"/>
              </a:rPr>
              <a:t>Atmosphere exhibits upscale propagation of </a:t>
            </a:r>
            <a:r>
              <a:rPr lang="en-US" dirty="0">
                <a:latin typeface="Calibri" pitchFamily="36" charset="0"/>
                <a:ea typeface="ＭＳ Ｐゴシック" pitchFamily="36" charset="-128"/>
              </a:rPr>
              <a:t>k</a:t>
            </a:r>
            <a:r>
              <a:rPr lang="en-US" dirty="0" smtClean="0">
                <a:latin typeface="Calibri" pitchFamily="36" charset="0"/>
                <a:ea typeface="ＭＳ Ｐゴシック" pitchFamily="36" charset="-128"/>
              </a:rPr>
              <a:t>inetic energy (KE)</a:t>
            </a:r>
          </a:p>
          <a:p>
            <a:pPr marL="538162" lvl="2" indent="-250825"/>
            <a:r>
              <a:rPr lang="en-US" dirty="0">
                <a:latin typeface="Calibri" pitchFamily="36" charset="0"/>
                <a:ea typeface="ＭＳ Ｐゴシック" pitchFamily="36" charset="-128"/>
              </a:rPr>
              <a:t>a</a:t>
            </a:r>
            <a:r>
              <a:rPr lang="en-US" dirty="0" smtClean="0">
                <a:latin typeface="Calibri" pitchFamily="36" charset="0"/>
                <a:ea typeface="ＭＳ Ｐゴシック" pitchFamily="36" charset="-128"/>
              </a:rPr>
              <a:t>t ALL scales: no concept of “resolved” and “unresolved” scales</a:t>
            </a:r>
          </a:p>
          <a:p>
            <a:pPr marL="538162" lvl="2" indent="-250825"/>
            <a:r>
              <a:rPr lang="en-US" dirty="0" smtClean="0">
                <a:latin typeface="Calibri" pitchFamily="36" charset="0"/>
                <a:ea typeface="ＭＳ Ｐゴシック" pitchFamily="36" charset="-128"/>
              </a:rPr>
              <a:t>How can the model represent upscale KE transfer from unresolved to resolved scales?</a:t>
            </a:r>
          </a:p>
          <a:p>
            <a:pPr marL="538162" lvl="2" indent="-250825"/>
            <a:endParaRPr lang="en-US" dirty="0">
              <a:latin typeface="Calibri" pitchFamily="36" charset="0"/>
              <a:ea typeface="ＭＳ Ｐゴシック" pitchFamily="36" charset="-128"/>
            </a:endParaRPr>
          </a:p>
          <a:p>
            <a:pPr marL="287337" lvl="2" indent="0">
              <a:buNone/>
            </a:pPr>
            <a:endParaRPr lang="en-US" dirty="0" smtClean="0">
              <a:latin typeface="Calibri" pitchFamily="36" charset="0"/>
              <a:ea typeface="ＭＳ Ｐゴシック" pitchFamily="36" charset="-128"/>
            </a:endParaRPr>
          </a:p>
          <a:p>
            <a:pPr marL="287337" lvl="2" indent="0">
              <a:buNone/>
            </a:pPr>
            <a:r>
              <a:rPr lang="en-US" dirty="0" smtClean="0">
                <a:latin typeface="Calibri" pitchFamily="36" charset="0"/>
                <a:ea typeface="ＭＳ Ｐゴシック" pitchFamily="36" charset="-128"/>
              </a:rPr>
              <a:t>To represent model errors:</a:t>
            </a:r>
          </a:p>
          <a:p>
            <a:pPr marL="630237" lvl="2" indent="-342900">
              <a:buFontTx/>
              <a:buChar char="-"/>
            </a:pPr>
            <a:r>
              <a:rPr lang="en-US" dirty="0" smtClean="0">
                <a:latin typeface="Calibri" pitchFamily="36" charset="0"/>
                <a:ea typeface="ＭＳ Ｐゴシック" pitchFamily="36" charset="-128"/>
              </a:rPr>
              <a:t>Use a different physic parameterization for each ensemble member (problem is that ensemble members will have different climates)</a:t>
            </a:r>
          </a:p>
          <a:p>
            <a:pPr marL="630237" lvl="2" indent="-342900">
              <a:buFontTx/>
              <a:buChar char="-"/>
            </a:pPr>
            <a:r>
              <a:rPr lang="en-US" dirty="0" smtClean="0">
                <a:latin typeface="Calibri" pitchFamily="36" charset="0"/>
                <a:ea typeface="ＭＳ Ｐゴシック" pitchFamily="36" charset="-128"/>
              </a:rPr>
              <a:t>Multi-model ensemble </a:t>
            </a:r>
            <a:endParaRPr lang="en-US" dirty="0">
              <a:latin typeface="Calibri" pitchFamily="36" charset="0"/>
              <a:ea typeface="ＭＳ Ｐゴシック" pitchFamily="36" charset="-128"/>
            </a:endParaRPr>
          </a:p>
          <a:p>
            <a:pPr marL="630237" lvl="2" indent="-342900">
              <a:buFontTx/>
              <a:buChar char="-"/>
            </a:pPr>
            <a:r>
              <a:rPr lang="en-US" dirty="0" smtClean="0">
                <a:latin typeface="Calibri" pitchFamily="36" charset="0"/>
                <a:ea typeface="ＭＳ Ｐゴシック" pitchFamily="36" charset="-128"/>
              </a:rPr>
              <a:t>Stochastic schemes (e.g. ECMWF SPPT + SKEB)</a:t>
            </a:r>
          </a:p>
        </p:txBody>
      </p:sp>
    </p:spTree>
    <p:extLst>
      <p:ext uri="{BB962C8B-B14F-4D97-AF65-F5344CB8AC3E}">
        <p14:creationId xmlns:p14="http://schemas.microsoft.com/office/powerpoint/2010/main" val="124434320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SPPT scheme</a:t>
            </a:r>
            <a:endParaRPr lang="en-US" i="1" dirty="0" smtClean="0">
              <a:latin typeface="Calibri" pitchFamily="36" charset="0"/>
              <a:ea typeface="ＭＳ Ｐゴシック" pitchFamily="36" charset="-128"/>
            </a:endParaRPr>
          </a:p>
        </p:txBody>
      </p:sp>
      <mc:AlternateContent xmlns:mc="http://schemas.openxmlformats.org/markup-compatibility/2006" xmlns:a14="http://schemas.microsoft.com/office/drawing/2010/main">
        <mc:Choice Requires="a14">
          <p:sp>
            <p:nvSpPr>
              <p:cNvPr id="6147" name="Content Placeholder 2"/>
              <p:cNvSpPr>
                <a:spLocks noGrp="1"/>
              </p:cNvSpPr>
              <p:nvPr>
                <p:ph idx="4294967295"/>
              </p:nvPr>
            </p:nvSpPr>
            <p:spPr bwMode="auto">
              <a:xfrm>
                <a:off x="344488" y="906324"/>
                <a:ext cx="8447087" cy="542993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indent="-250825"/>
                <a:r>
                  <a:rPr lang="it-IT" dirty="0" smtClean="0">
                    <a:latin typeface="Calibri" pitchFamily="36" charset="0"/>
                    <a:ea typeface="ＭＳ Ｐゴシック" pitchFamily="36" charset="-128"/>
                  </a:rPr>
                  <a:t>Initially implemented in IFS, 1998 (</a:t>
                </a:r>
                <a:r>
                  <a:rPr lang="it-IT" sz="1600" b="1" dirty="0" smtClean="0">
                    <a:latin typeface="Calibri" pitchFamily="36" charset="0"/>
                    <a:ea typeface="ＭＳ Ｐゴシック" pitchFamily="36" charset="-128"/>
                  </a:rPr>
                  <a:t>Buizza et al., 1999</a:t>
                </a:r>
                <a:r>
                  <a:rPr lang="it-IT" dirty="0" smtClean="0">
                    <a:latin typeface="Calibri" pitchFamily="36" charset="0"/>
                    <a:ea typeface="ＭＳ Ｐゴシック" pitchFamily="36" charset="-128"/>
                  </a:rPr>
                  <a:t>); revised in 2009:</a:t>
                </a:r>
              </a:p>
              <a:p>
                <a:pPr marL="0" indent="-250825"/>
                <a:r>
                  <a:rPr lang="it-IT" dirty="0" smtClean="0">
                    <a:latin typeface="Calibri" pitchFamily="36" charset="0"/>
                    <a:ea typeface="ＭＳ Ｐゴシック" pitchFamily="36" charset="-128"/>
                  </a:rPr>
                  <a:t>Simulates model uncertainty due to physical parameterisations by</a:t>
                </a:r>
              </a:p>
              <a:p>
                <a:pPr marL="538162" lvl="2" indent="-250825"/>
                <a:r>
                  <a:rPr lang="en-GB" dirty="0"/>
                  <a:t>t</a:t>
                </a:r>
                <a:r>
                  <a:rPr lang="en-GB" dirty="0" smtClean="0"/>
                  <a:t>aking the </a:t>
                </a:r>
                <a:r>
                  <a:rPr lang="en-GB" dirty="0"/>
                  <a:t>net parameterized physics </a:t>
                </a:r>
                <a:r>
                  <a:rPr lang="en-GB" dirty="0" smtClean="0"/>
                  <a:t>tendency:</a:t>
                </a:r>
              </a:p>
              <a:p>
                <a:pPr marL="287337" lvl="2" indent="0">
                  <a:buNone/>
                </a:pPr>
                <a14:m>
                  <m:oMathPara xmlns:m="http://schemas.openxmlformats.org/officeDocument/2006/math" xmlns="">
                    <m:oMathParaPr>
                      <m:jc m:val="centerGroup"/>
                    </m:oMathParaPr>
                    <m:oMath xmlns:m="http://schemas.openxmlformats.org/officeDocument/2006/math">
                      <m:r>
                        <a:rPr lang="en-GB" b="1" i="1">
                          <a:latin typeface="Cambria Math"/>
                        </a:rPr>
                        <m:t>𝑿</m:t>
                      </m:r>
                      <m:r>
                        <a:rPr lang="en-GB" b="0" i="1" smtClean="0">
                          <a:latin typeface="Cambria Math"/>
                        </a:rPr>
                        <m:t>=</m:t>
                      </m:r>
                      <m:d>
                        <m:dPr>
                          <m:begChr m:val="["/>
                          <m:endChr m:val="]"/>
                          <m:ctrlPr>
                            <a:rPr lang="en-GB" b="0" i="1" smtClean="0">
                              <a:latin typeface="Cambria Math" panose="02040503050406030204" pitchFamily="18" charset="0"/>
                            </a:rPr>
                          </m:ctrlPr>
                        </m:dPr>
                        <m:e>
                          <m:sSub>
                            <m:sSubPr>
                              <m:ctrlPr>
                                <a:rPr lang="en-GB" b="0" i="1" smtClean="0">
                                  <a:latin typeface="Cambria Math" panose="02040503050406030204" pitchFamily="18" charset="0"/>
                                </a:rPr>
                              </m:ctrlPr>
                            </m:sSubPr>
                            <m:e>
                              <m:r>
                                <a:rPr lang="en-GB" b="0" i="1" smtClean="0">
                                  <a:latin typeface="Cambria Math"/>
                                </a:rPr>
                                <m:t>𝑋</m:t>
                              </m:r>
                            </m:e>
                            <m:sub>
                              <m:r>
                                <a:rPr lang="en-GB" b="0" i="1" smtClean="0">
                                  <a:latin typeface="Cambria Math"/>
                                </a:rPr>
                                <m:t>𝑈</m:t>
                              </m:r>
                            </m:sub>
                          </m:sSub>
                          <m:sSub>
                            <m:sSubPr>
                              <m:ctrlPr>
                                <a:rPr lang="en-GB" i="1">
                                  <a:latin typeface="Cambria Math" panose="02040503050406030204" pitchFamily="18" charset="0"/>
                                </a:rPr>
                              </m:ctrlPr>
                            </m:sSubPr>
                            <m:e>
                              <m:r>
                                <a:rPr lang="en-GB" b="0" i="1" smtClean="0">
                                  <a:latin typeface="Cambria Math"/>
                                </a:rPr>
                                <m:t>,</m:t>
                              </m:r>
                              <m:r>
                                <a:rPr lang="en-GB" i="1">
                                  <a:latin typeface="Cambria Math"/>
                                </a:rPr>
                                <m:t>𝑋</m:t>
                              </m:r>
                            </m:e>
                            <m:sub>
                              <m:r>
                                <a:rPr lang="en-GB" b="0" i="1" smtClean="0">
                                  <a:latin typeface="Cambria Math"/>
                                </a:rPr>
                                <m:t>𝑉</m:t>
                              </m:r>
                            </m:sub>
                          </m:sSub>
                          <m:sSub>
                            <m:sSubPr>
                              <m:ctrlPr>
                                <a:rPr lang="en-GB" i="1">
                                  <a:latin typeface="Cambria Math" panose="02040503050406030204" pitchFamily="18" charset="0"/>
                                </a:rPr>
                              </m:ctrlPr>
                            </m:sSubPr>
                            <m:e>
                              <m:r>
                                <a:rPr lang="en-GB" b="0" i="1" smtClean="0">
                                  <a:latin typeface="Cambria Math"/>
                                </a:rPr>
                                <m:t>,</m:t>
                              </m:r>
                              <m:r>
                                <a:rPr lang="en-GB" i="1">
                                  <a:latin typeface="Cambria Math"/>
                                </a:rPr>
                                <m:t>𝑋</m:t>
                              </m:r>
                            </m:e>
                            <m:sub>
                              <m:r>
                                <a:rPr lang="en-GB" b="0" i="1" smtClean="0">
                                  <a:latin typeface="Cambria Math"/>
                                </a:rPr>
                                <m:t>𝑇</m:t>
                              </m:r>
                            </m:sub>
                          </m:sSub>
                          <m:sSub>
                            <m:sSubPr>
                              <m:ctrlPr>
                                <a:rPr lang="en-GB" i="1">
                                  <a:latin typeface="Cambria Math" panose="02040503050406030204" pitchFamily="18" charset="0"/>
                                </a:rPr>
                              </m:ctrlPr>
                            </m:sSubPr>
                            <m:e>
                              <m:r>
                                <a:rPr lang="en-GB" b="0" i="1" smtClean="0">
                                  <a:latin typeface="Cambria Math"/>
                                </a:rPr>
                                <m:t>,</m:t>
                              </m:r>
                              <m:r>
                                <a:rPr lang="en-GB" i="1">
                                  <a:latin typeface="Cambria Math"/>
                                </a:rPr>
                                <m:t>𝑋</m:t>
                              </m:r>
                            </m:e>
                            <m:sub>
                              <m:r>
                                <a:rPr lang="en-GB" b="0" i="1" smtClean="0">
                                  <a:latin typeface="Cambria Math"/>
                                </a:rPr>
                                <m:t>𝑄</m:t>
                              </m:r>
                            </m:sub>
                          </m:sSub>
                        </m:e>
                      </m:d>
                    </m:oMath>
                  </m:oMathPara>
                </a14:m>
                <a:endParaRPr lang="en-GB" dirty="0" smtClean="0"/>
              </a:p>
              <a:p>
                <a:pPr marL="538162" lvl="2" indent="-250825"/>
                <a:endParaRPr lang="en-GB" dirty="0" smtClean="0">
                  <a:latin typeface="Calibri" pitchFamily="36" charset="0"/>
                  <a:ea typeface="ＭＳ Ｐゴシック" pitchFamily="36" charset="-128"/>
                </a:endParaRPr>
              </a:p>
              <a:p>
                <a:pPr marL="538162" lvl="2" indent="-250825"/>
                <a:endParaRPr lang="en-GB" dirty="0">
                  <a:latin typeface="Calibri" pitchFamily="36" charset="0"/>
                  <a:ea typeface="ＭＳ Ｐゴシック" pitchFamily="36" charset="-128"/>
                </a:endParaRPr>
              </a:p>
              <a:p>
                <a:pPr marL="538162" lvl="2" indent="-250825"/>
                <a:endParaRPr lang="en-GB" dirty="0" smtClean="0">
                  <a:latin typeface="Calibri" pitchFamily="36" charset="0"/>
                  <a:ea typeface="ＭＳ Ｐゴシック" pitchFamily="36" charset="-128"/>
                </a:endParaRPr>
              </a:p>
              <a:p>
                <a:pPr marL="538162" lvl="2" indent="-250825"/>
                <a:endParaRPr lang="en-GB" dirty="0">
                  <a:latin typeface="Calibri" pitchFamily="36" charset="0"/>
                  <a:ea typeface="ＭＳ Ｐゴシック" pitchFamily="36" charset="-128"/>
                </a:endParaRPr>
              </a:p>
              <a:p>
                <a:pPr marL="538162" lvl="2" indent="-250825"/>
                <a:endParaRPr lang="en-GB" dirty="0" smtClean="0">
                  <a:latin typeface="Calibri" pitchFamily="36" charset="0"/>
                  <a:ea typeface="ＭＳ Ｐゴシック" pitchFamily="36" charset="-128"/>
                </a:endParaRPr>
              </a:p>
              <a:p>
                <a:pPr marL="538162" lvl="2" indent="-250825"/>
                <a:endParaRPr lang="en-GB" dirty="0" smtClean="0">
                  <a:latin typeface="Calibri" pitchFamily="36" charset="0"/>
                  <a:ea typeface="ＭＳ Ｐゴシック" pitchFamily="36" charset="-128"/>
                </a:endParaRPr>
              </a:p>
              <a:p>
                <a:pPr marL="538162" lvl="2" indent="-250825"/>
                <a:r>
                  <a:rPr lang="en-GB" dirty="0" smtClean="0">
                    <a:latin typeface="Calibri" pitchFamily="36" charset="0"/>
                    <a:ea typeface="ＭＳ Ｐゴシック" pitchFamily="36" charset="-128"/>
                  </a:rPr>
                  <a:t>and perturbing with multiplicative noise </a:t>
                </a:r>
                <a14:m>
                  <m:oMath xmlns:m="http://schemas.openxmlformats.org/officeDocument/2006/math" xmlns="">
                    <m:r>
                      <a:rPr lang="en-GB" b="0" i="1" smtClean="0">
                        <a:latin typeface="Cambria Math"/>
                        <a:ea typeface="ＭＳ Ｐゴシック" pitchFamily="36" charset="-128"/>
                      </a:rPr>
                      <m:t>𝑟</m:t>
                    </m:r>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r>
                          <a:rPr lang="en-GB" b="0" i="1" smtClean="0">
                            <a:latin typeface="Cambria Math"/>
                            <a:ea typeface="Cambria Math"/>
                          </a:rPr>
                          <m:t>−1,+1</m:t>
                        </m:r>
                      </m:e>
                    </m:d>
                  </m:oMath>
                </a14:m>
                <a:r>
                  <a:rPr lang="en-GB" dirty="0" smtClean="0">
                    <a:latin typeface="Calibri" pitchFamily="36" charset="0"/>
                    <a:ea typeface="ＭＳ Ｐゴシック" pitchFamily="36" charset="-128"/>
                  </a:rPr>
                  <a:t> as:</a:t>
                </a:r>
              </a:p>
              <a:p>
                <a:pPr marL="287337" lvl="2" indent="0">
                  <a:buNone/>
                </a:pPr>
                <a14:m>
                  <m:oMathPara xmlns:m="http://schemas.openxmlformats.org/officeDocument/2006/math" xmlns="">
                    <m:oMathParaPr>
                      <m:jc m:val="centerGroup"/>
                    </m:oMathParaPr>
                    <m:oMath xmlns:m="http://schemas.openxmlformats.org/officeDocument/2006/math">
                      <m:sSup>
                        <m:sSupPr>
                          <m:ctrlPr>
                            <a:rPr lang="en-GB" b="0" i="1" smtClean="0">
                              <a:latin typeface="Cambria Math" panose="02040503050406030204" pitchFamily="18" charset="0"/>
                              <a:ea typeface="ＭＳ Ｐゴシック" pitchFamily="36" charset="-128"/>
                            </a:rPr>
                          </m:ctrlPr>
                        </m:sSupPr>
                        <m:e>
                          <m:r>
                            <a:rPr lang="en-GB" b="1" i="1" smtClean="0">
                              <a:latin typeface="Cambria Math"/>
                              <a:ea typeface="ＭＳ Ｐゴシック" pitchFamily="36" charset="-128"/>
                            </a:rPr>
                            <m:t>𝑿</m:t>
                          </m:r>
                        </m:e>
                        <m:sup>
                          <m:r>
                            <a:rPr lang="en-GB" b="0" i="1" smtClean="0">
                              <a:latin typeface="Cambria Math"/>
                              <a:ea typeface="ＭＳ Ｐゴシック" pitchFamily="36" charset="-128"/>
                            </a:rPr>
                            <m:t>′</m:t>
                          </m:r>
                        </m:sup>
                      </m:sSup>
                      <m:r>
                        <a:rPr lang="en-GB" b="0" i="1" smtClean="0">
                          <a:latin typeface="Cambria Math"/>
                          <a:ea typeface="ＭＳ Ｐゴシック" pitchFamily="36" charset="-128"/>
                        </a:rPr>
                        <m:t>=</m:t>
                      </m:r>
                      <m:d>
                        <m:dPr>
                          <m:ctrlPr>
                            <a:rPr lang="en-GB" b="0" i="1" smtClean="0">
                              <a:latin typeface="Cambria Math" panose="02040503050406030204" pitchFamily="18" charset="0"/>
                              <a:ea typeface="ＭＳ Ｐゴシック" pitchFamily="36" charset="-128"/>
                            </a:rPr>
                          </m:ctrlPr>
                        </m:dPr>
                        <m:e>
                          <m:r>
                            <a:rPr lang="en-GB" b="0" i="1" smtClean="0">
                              <a:latin typeface="Cambria Math"/>
                              <a:ea typeface="ＭＳ Ｐゴシック" pitchFamily="36" charset="-128"/>
                            </a:rPr>
                            <m:t>1+</m:t>
                          </m:r>
                          <m:r>
                            <a:rPr lang="en-GB" b="0" i="1" smtClean="0">
                              <a:latin typeface="Cambria Math"/>
                              <a:ea typeface="Cambria Math"/>
                            </a:rPr>
                            <m:t>𝜇</m:t>
                          </m:r>
                          <m:r>
                            <a:rPr lang="en-GB" b="0" i="1" smtClean="0">
                              <a:latin typeface="Cambria Math"/>
                              <a:ea typeface="Cambria Math"/>
                            </a:rPr>
                            <m:t>𝑟</m:t>
                          </m:r>
                        </m:e>
                      </m:d>
                      <m:r>
                        <a:rPr lang="en-GB" b="1" i="1">
                          <a:latin typeface="Cambria Math"/>
                          <a:ea typeface="ＭＳ Ｐゴシック" pitchFamily="36" charset="-128"/>
                        </a:rPr>
                        <m:t>𝑿</m:t>
                      </m:r>
                    </m:oMath>
                  </m:oMathPara>
                </a14:m>
                <a:endParaRPr lang="en-GB" dirty="0" smtClean="0">
                  <a:latin typeface="Calibri" pitchFamily="36" charset="0"/>
                  <a:ea typeface="ＭＳ Ｐゴシック" pitchFamily="36" charset="-128"/>
                </a:endParaRPr>
              </a:p>
              <a:p>
                <a:pPr marL="271462" lvl="1" indent="0">
                  <a:buNone/>
                </a:pPr>
                <a:r>
                  <a:rPr lang="en-GB" dirty="0" smtClean="0">
                    <a:latin typeface="Calibri" pitchFamily="36" charset="0"/>
                    <a:ea typeface="ＭＳ Ｐゴシック" pitchFamily="36" charset="-128"/>
                  </a:rPr>
                  <a:t>where </a:t>
                </a:r>
                <a14:m>
                  <m:oMath xmlns:m="http://schemas.openxmlformats.org/officeDocument/2006/math" xmlns="">
                    <m:r>
                      <a:rPr lang="en-GB" i="1" smtClean="0">
                        <a:latin typeface="Cambria Math"/>
                        <a:ea typeface="Cambria Math"/>
                      </a:rPr>
                      <m:t>𝜇</m:t>
                    </m:r>
                    <m:r>
                      <a:rPr lang="en-GB" b="0" i="1" smtClean="0">
                        <a:latin typeface="Cambria Math"/>
                        <a:ea typeface="Cambria Math"/>
                      </a:rPr>
                      <m:t>∈</m:t>
                    </m:r>
                    <m:d>
                      <m:dPr>
                        <m:begChr m:val="["/>
                        <m:endChr m:val="]"/>
                        <m:ctrlPr>
                          <a:rPr lang="en-GB" b="0" i="1" smtClean="0">
                            <a:latin typeface="Cambria Math" panose="02040503050406030204" pitchFamily="18" charset="0"/>
                            <a:ea typeface="Cambria Math"/>
                          </a:rPr>
                        </m:ctrlPr>
                      </m:dPr>
                      <m:e>
                        <m:r>
                          <a:rPr lang="en-GB" b="0" i="1" smtClean="0">
                            <a:latin typeface="Cambria Math"/>
                            <a:ea typeface="Cambria Math"/>
                          </a:rPr>
                          <m:t>0,1</m:t>
                        </m:r>
                      </m:e>
                    </m:d>
                  </m:oMath>
                </a14:m>
                <a:r>
                  <a:rPr lang="en-GB" dirty="0" smtClean="0">
                    <a:latin typeface="Calibri" pitchFamily="36" charset="0"/>
                    <a:ea typeface="ＭＳ Ｐゴシック" pitchFamily="36" charset="-128"/>
                  </a:rPr>
                  <a:t> tapers the </a:t>
                </a:r>
                <a:r>
                  <a:rPr lang="en-GB" dirty="0"/>
                  <a:t>perturbations to zero near the surface &amp; in </a:t>
                </a:r>
                <a:r>
                  <a:rPr lang="en-GB" dirty="0" smtClean="0"/>
                  <a:t>the stratosphere.</a:t>
                </a:r>
              </a:p>
              <a:p>
                <a:pPr marL="271462" lvl="1" indent="0">
                  <a:buNone/>
                </a:pPr>
                <a:endParaRPr lang="en-GB" dirty="0" smtClean="0">
                  <a:latin typeface="Calibri" pitchFamily="36" charset="0"/>
                  <a:ea typeface="ＭＳ Ｐゴシック" pitchFamily="36" charset="-128"/>
                </a:endParaRPr>
              </a:p>
            </p:txBody>
          </p:sp>
        </mc:Choice>
        <mc:Fallback xmlns="">
          <p:sp>
            <p:nvSpPr>
              <p:cNvPr id="6147" name="Content Placeholder 2"/>
              <p:cNvSpPr>
                <a:spLocks noGrp="1" noRot="1" noChangeAspect="1" noMove="1" noResize="1" noEditPoints="1" noAdjustHandles="1" noChangeArrowheads="1" noChangeShapeType="1" noTextEdit="1"/>
              </p:cNvSpPr>
              <p:nvPr>
                <p:ph idx="4294967295"/>
              </p:nvPr>
            </p:nvSpPr>
            <p:spPr bwMode="auto">
              <a:xfrm>
                <a:off x="344488" y="906324"/>
                <a:ext cx="8447087" cy="5429930"/>
              </a:xfrm>
              <a:prstGeom prst="rect">
                <a:avLst/>
              </a:prstGeom>
              <a:blipFill rotWithShape="0">
                <a:blip r:embed="rId3"/>
                <a:stretch>
                  <a:fillRect l="-505" t="-674"/>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graphicFrame>
        <p:nvGraphicFramePr>
          <p:cNvPr id="2" name="Table 1"/>
          <p:cNvGraphicFramePr>
            <a:graphicFrameLocks noGrp="1"/>
          </p:cNvGraphicFramePr>
          <p:nvPr>
            <p:extLst/>
          </p:nvPr>
        </p:nvGraphicFramePr>
        <p:xfrm>
          <a:off x="921552" y="2515789"/>
          <a:ext cx="6096000" cy="1854200"/>
        </p:xfrm>
        <a:graphic>
          <a:graphicData uri="http://schemas.openxmlformats.org/drawingml/2006/table">
            <a:tbl>
              <a:tblPr firstRow="1" bandRow="1">
                <a:tableStyleId>{F5AB1C69-6EDB-4FF4-983F-18BD219EF322}</a:tableStyleId>
              </a:tblPr>
              <a:tblGrid>
                <a:gridCol w="1531172"/>
                <a:gridCol w="2065468"/>
                <a:gridCol w="2499360"/>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dirty="0" smtClean="0">
                          <a:solidFill>
                            <a:sysClr val="windowText" lastClr="000000"/>
                          </a:solidFill>
                        </a:rPr>
                        <a:t>coming from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GB" b="0" i="1" dirty="0" smtClean="0">
                          <a:solidFill>
                            <a:sysClr val="windowText" lastClr="000000"/>
                          </a:solidFill>
                        </a:rPr>
                        <a:t>radiation</a:t>
                      </a:r>
                      <a:endParaRPr lang="en-GB" b="0" i="1" dirty="0">
                        <a:solidFill>
                          <a:sysClr val="windowText" lastClr="000000"/>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0" dirty="0" smtClean="0">
                          <a:solidFill>
                            <a:sysClr val="windowText" lastClr="000000"/>
                          </a:solidFill>
                        </a:rPr>
                        <a:t>schemes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r h="370840">
                <a:tc>
                  <a:txBody>
                    <a:bodyPr/>
                    <a:lstStyle/>
                    <a:p>
                      <a:endParaRPr lang="en-GB" b="0" dirty="0">
                        <a:solidFill>
                          <a:sysClr val="windowText" lastClr="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GB" b="0" i="1" dirty="0" smtClean="0">
                          <a:solidFill>
                            <a:sysClr val="windowText" lastClr="000000"/>
                          </a:solidFill>
                        </a:rPr>
                        <a:t>gravity wave drag</a:t>
                      </a:r>
                      <a:endParaRPr lang="en-GB" b="0" i="1" dirty="0">
                        <a:solidFill>
                          <a:sysClr val="windowText" lastClr="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endParaRPr lang="en-GB" b="0" dirty="0">
                        <a:solidFill>
                          <a:sysClr val="windowText" lastClr="000000"/>
                        </a:solidFill>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endParaRPr lang="en-GB"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i="1" dirty="0" smtClean="0">
                          <a:solidFill>
                            <a:sysClr val="windowText" lastClr="000000"/>
                          </a:solidFill>
                        </a:rPr>
                        <a:t>vertical</a:t>
                      </a:r>
                      <a:r>
                        <a:rPr lang="en-GB" b="0" i="1" baseline="0" dirty="0" smtClean="0">
                          <a:solidFill>
                            <a:sysClr val="windowText" lastClr="000000"/>
                          </a:solidFill>
                        </a:rPr>
                        <a:t> mixing</a:t>
                      </a:r>
                      <a:endParaRPr lang="en-GB" b="0" i="1"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GB" b="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i="1" dirty="0" smtClean="0">
                          <a:solidFill>
                            <a:sysClr val="windowText" lastClr="000000"/>
                          </a:solidFill>
                        </a:rPr>
                        <a:t>convection</a:t>
                      </a:r>
                      <a:endParaRPr lang="en-GB" b="0" i="1"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endParaRPr lang="en-GB" b="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GB" b="0" i="1" dirty="0" smtClean="0">
                          <a:solidFill>
                            <a:sysClr val="windowText" lastClr="000000"/>
                          </a:solidFill>
                        </a:rPr>
                        <a:t>cloud</a:t>
                      </a:r>
                      <a:r>
                        <a:rPr lang="en-GB" b="0" i="1" baseline="0" dirty="0" smtClean="0">
                          <a:solidFill>
                            <a:sysClr val="windowText" lastClr="000000"/>
                          </a:solidFill>
                        </a:rPr>
                        <a:t> physics</a:t>
                      </a:r>
                      <a:endParaRPr lang="en-GB" b="0" i="1"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GB" b="0" dirty="0">
                        <a:solidFill>
                          <a:sysClr val="windowText" lastClr="000000"/>
                        </a:solidFill>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3" name="Left Brace 2"/>
          <p:cNvSpPr/>
          <p:nvPr/>
        </p:nvSpPr>
        <p:spPr bwMode="auto">
          <a:xfrm>
            <a:off x="2302120" y="2678634"/>
            <a:ext cx="129092" cy="1602889"/>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6" name="Left Brace 5"/>
          <p:cNvSpPr/>
          <p:nvPr/>
        </p:nvSpPr>
        <p:spPr bwMode="auto">
          <a:xfrm flipH="1">
            <a:off x="4379424" y="2678633"/>
            <a:ext cx="116478" cy="1602889"/>
          </a:xfrm>
          <a:prstGeom prst="leftBrace">
            <a:avLst/>
          </a:prstGeom>
          <a:noFill/>
          <a:ln w="127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4" name="TextBox 3"/>
          <p:cNvSpPr txBox="1"/>
          <p:nvPr/>
        </p:nvSpPr>
        <p:spPr>
          <a:xfrm>
            <a:off x="1721224" y="6029350"/>
            <a:ext cx="7231721" cy="338554"/>
          </a:xfrm>
          <a:prstGeom prst="rect">
            <a:avLst/>
          </a:prstGeom>
          <a:noFill/>
        </p:spPr>
        <p:txBody>
          <a:bodyPr wrap="square" rtlCol="0">
            <a:spAutoFit/>
          </a:bodyPr>
          <a:lstStyle/>
          <a:p>
            <a:r>
              <a:rPr lang="en-US" sz="1600" dirty="0" err="1" smtClean="0">
                <a:latin typeface="Calibri" pitchFamily="34" charset="0"/>
                <a:cs typeface="Calibri" pitchFamily="34" charset="0"/>
              </a:rPr>
              <a:t>Shutts</a:t>
            </a:r>
            <a:r>
              <a:rPr lang="en-US" sz="1600" dirty="0" smtClean="0">
                <a:latin typeface="Calibri" pitchFamily="34" charset="0"/>
                <a:cs typeface="Calibri" pitchFamily="34" charset="0"/>
              </a:rPr>
              <a:t> et al. (2011, ECMWF Newsletter);  Palmer </a:t>
            </a:r>
            <a:r>
              <a:rPr lang="en-US" sz="1600" dirty="0">
                <a:latin typeface="Calibri" pitchFamily="34" charset="0"/>
                <a:cs typeface="Calibri" pitchFamily="34" charset="0"/>
              </a:rPr>
              <a:t>et al., (</a:t>
            </a:r>
            <a:r>
              <a:rPr lang="en-GB" sz="1600" dirty="0">
                <a:latin typeface="Calibri" pitchFamily="34" charset="0"/>
                <a:cs typeface="Calibri" pitchFamily="34" charset="0"/>
              </a:rPr>
              <a:t>2009, ECMWF Tech. Memo</a:t>
            </a:r>
            <a:r>
              <a:rPr lang="en-GB" sz="1600" dirty="0" smtClean="0">
                <a:latin typeface="Calibri" pitchFamily="34" charset="0"/>
                <a:cs typeface="Calibri" pitchFamily="34" charset="0"/>
              </a:rPr>
              <a:t>.)</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32118870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5400000">
            <a:off x="749729" y="3221297"/>
            <a:ext cx="2838450" cy="401002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5400000">
            <a:off x="749729" y="1360017"/>
            <a:ext cx="2838450" cy="4010025"/>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5400000">
            <a:off x="749726" y="-497022"/>
            <a:ext cx="2838450" cy="4010025"/>
          </a:xfrm>
          <a:prstGeom prst="rect">
            <a:avLst/>
          </a:prstGeom>
        </p:spPr>
      </p:pic>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SPPT pattern	</a:t>
            </a:r>
          </a:p>
        </p:txBody>
      </p:sp>
      <p:sp>
        <p:nvSpPr>
          <p:cNvPr id="2" name="TextBox 1"/>
          <p:cNvSpPr txBox="1"/>
          <p:nvPr/>
        </p:nvSpPr>
        <p:spPr>
          <a:xfrm>
            <a:off x="5163671" y="3076687"/>
            <a:ext cx="3610442" cy="707886"/>
          </a:xfrm>
          <a:prstGeom prst="rect">
            <a:avLst/>
          </a:prstGeom>
          <a:noFill/>
        </p:spPr>
        <p:txBody>
          <a:bodyPr wrap="square" rtlCol="0">
            <a:spAutoFit/>
          </a:bodyPr>
          <a:lstStyle/>
          <a:p>
            <a:r>
              <a:rPr lang="en-GB" sz="2000" b="0" dirty="0" smtClean="0">
                <a:latin typeface="Calibri" pitchFamily="34" charset="0"/>
                <a:cs typeface="Calibri" pitchFamily="34" charset="0"/>
              </a:rPr>
              <a:t>3 correlation scales:</a:t>
            </a:r>
          </a:p>
          <a:p>
            <a:endParaRPr lang="en-GB" sz="2000" b="0" dirty="0">
              <a:latin typeface="Calibri" pitchFamily="34" charset="0"/>
              <a:cs typeface="Calibri" pitchFamily="34" charset="0"/>
            </a:endParaRPr>
          </a:p>
        </p:txBody>
      </p:sp>
      <mc:AlternateContent xmlns:mc="http://schemas.openxmlformats.org/markup-compatibility/2006" xmlns:a14="http://schemas.microsoft.com/office/drawing/2010/main">
        <mc:Choice Requires="a14">
          <p:graphicFrame>
            <p:nvGraphicFramePr>
              <p:cNvPr id="3" name="Table 2"/>
              <p:cNvGraphicFramePr>
                <a:graphicFrameLocks noGrp="1"/>
              </p:cNvGraphicFramePr>
              <p:nvPr>
                <p:extLst/>
              </p:nvPr>
            </p:nvGraphicFramePr>
            <p:xfrm>
              <a:off x="5084781" y="3548530"/>
              <a:ext cx="3951643" cy="1112520"/>
            </p:xfrm>
            <a:graphic>
              <a:graphicData uri="http://schemas.openxmlformats.org/drawingml/2006/table">
                <a:tbl>
                  <a:tblPr firstRow="1" bandRow="1">
                    <a:tableStyleId>{F5AB1C69-6EDB-4FF4-983F-18BD219EF322}</a:tableStyleId>
                  </a:tblPr>
                  <a:tblGrid>
                    <a:gridCol w="423134"/>
                    <a:gridCol w="1054250"/>
                    <a:gridCol w="1226371"/>
                    <a:gridCol w="1247888"/>
                  </a:tblGrid>
                  <a:tr h="370840">
                    <a:tc>
                      <a:txBody>
                        <a:bodyPr/>
                        <a:lstStyle/>
                        <a:p>
                          <a:r>
                            <a:rPr lang="en-GB" b="0" dirty="0" err="1" smtClean="0">
                              <a:solidFill>
                                <a:sysClr val="windowText" lastClr="000000"/>
                              </a:solidFill>
                            </a:rPr>
                            <a:t>i</a:t>
                          </a:r>
                          <a:r>
                            <a:rPr lang="en-GB" b="0" dirty="0" smtClean="0">
                              <a:solidFill>
                                <a:sysClr val="windowText" lastClr="000000"/>
                              </a:solidFill>
                            </a:rPr>
                            <a:t>)</a:t>
                          </a:r>
                          <a:endParaRPr lang="en-GB" b="0" dirty="0">
                            <a:solidFill>
                              <a:sysClr val="windowText" lastClr="000000"/>
                            </a:solidFill>
                          </a:endParaRPr>
                        </a:p>
                      </a:txBody>
                      <a:tcPr/>
                    </a:tc>
                    <a:tc>
                      <a:txBody>
                        <a:bodyPr/>
                        <a:lstStyle/>
                        <a:p>
                          <a:pPr algn="r"/>
                          <a:r>
                            <a:rPr lang="en-GB" b="0" dirty="0" smtClean="0">
                              <a:solidFill>
                                <a:sysClr val="windowText" lastClr="000000"/>
                              </a:solidFill>
                            </a:rPr>
                            <a:t>6 hours,</a:t>
                          </a:r>
                          <a:endParaRPr lang="en-GB" b="0" dirty="0">
                            <a:solidFill>
                              <a:sysClr val="windowText" lastClr="000000"/>
                            </a:solidFill>
                          </a:endParaRPr>
                        </a:p>
                      </a:txBody>
                      <a:tcPr/>
                    </a:tc>
                    <a:tc>
                      <a:txBody>
                        <a:bodyPr/>
                        <a:lstStyle/>
                        <a:p>
                          <a:pPr algn="r"/>
                          <a:r>
                            <a:rPr lang="en-GB" b="0" dirty="0" smtClean="0">
                              <a:solidFill>
                                <a:sysClr val="windowText" lastClr="000000"/>
                              </a:solidFill>
                            </a:rPr>
                            <a:t>500 km,</a:t>
                          </a:r>
                          <a:endParaRPr lang="en-GB" b="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a:endParaRPr lang="en-GB" sz="1800" b="0" dirty="0" smtClean="0">
                            <a:solidFill>
                              <a:schemeClr val="tx1"/>
                            </a:solidFill>
                            <a:latin typeface="Calibri" pitchFamily="34" charset="0"/>
                            <a:cs typeface="Calibri" pitchFamily="34" charset="0"/>
                          </a:endParaRPr>
                        </a:p>
                      </a:txBody>
                      <a:tcPr/>
                    </a:tc>
                  </a:tr>
                  <a:tr h="370840">
                    <a:tc>
                      <a:txBody>
                        <a:bodyPr/>
                        <a:lstStyle/>
                        <a:p>
                          <a:r>
                            <a:rPr lang="en-GB" dirty="0" smtClean="0">
                              <a:solidFill>
                                <a:sysClr val="windowText" lastClr="000000"/>
                              </a:solidFill>
                            </a:rPr>
                            <a:t>ii)</a:t>
                          </a:r>
                          <a:endParaRPr lang="en-GB" dirty="0">
                            <a:solidFill>
                              <a:sysClr val="windowText" lastClr="000000"/>
                            </a:solidFill>
                          </a:endParaRPr>
                        </a:p>
                      </a:txBody>
                      <a:tcPr/>
                    </a:tc>
                    <a:tc>
                      <a:txBody>
                        <a:bodyPr/>
                        <a:lstStyle/>
                        <a:p>
                          <a:pPr algn="r"/>
                          <a:r>
                            <a:rPr lang="en-GB" b="0" dirty="0" smtClean="0">
                              <a:solidFill>
                                <a:sysClr val="windowText" lastClr="000000"/>
                              </a:solidFill>
                            </a:rPr>
                            <a:t>3 days,</a:t>
                          </a:r>
                          <a:endParaRPr lang="en-GB" b="0" dirty="0">
                            <a:solidFill>
                              <a:sysClr val="windowText" lastClr="000000"/>
                            </a:solidFill>
                          </a:endParaRPr>
                        </a:p>
                      </a:txBody>
                      <a:tcPr/>
                    </a:tc>
                    <a:tc>
                      <a:txBody>
                        <a:bodyPr/>
                        <a:lstStyle/>
                        <a:p>
                          <a:pPr algn="r"/>
                          <a:r>
                            <a:rPr lang="en-GB" b="0" dirty="0" smtClean="0">
                              <a:solidFill>
                                <a:sysClr val="windowText" lastClr="000000"/>
                              </a:solidFill>
                            </a:rPr>
                            <a:t>1 000 km,</a:t>
                          </a:r>
                          <a:endParaRPr lang="en-GB" b="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a:endParaRPr lang="en-GB" sz="1800" b="0" dirty="0" smtClean="0">
                            <a:solidFill>
                              <a:schemeClr val="tx1"/>
                            </a:solidFill>
                            <a:latin typeface="Calibri" pitchFamily="34" charset="0"/>
                            <a:cs typeface="Calibri" pitchFamily="34" charset="0"/>
                          </a:endParaRPr>
                        </a:p>
                      </a:txBody>
                      <a:tcPr/>
                    </a:tc>
                  </a:tr>
                  <a:tr h="370840">
                    <a:tc>
                      <a:txBody>
                        <a:bodyPr/>
                        <a:lstStyle/>
                        <a:p>
                          <a:r>
                            <a:rPr lang="en-GB" dirty="0" smtClean="0">
                              <a:solidFill>
                                <a:sysClr val="windowText" lastClr="000000"/>
                              </a:solidFill>
                            </a:rPr>
                            <a:t>iii)</a:t>
                          </a:r>
                          <a:endParaRPr lang="en-GB" dirty="0">
                            <a:solidFill>
                              <a:sysClr val="windowText" lastClr="000000"/>
                            </a:solidFill>
                          </a:endParaRPr>
                        </a:p>
                      </a:txBody>
                      <a:tcPr/>
                    </a:tc>
                    <a:tc>
                      <a:txBody>
                        <a:bodyPr/>
                        <a:lstStyle/>
                        <a:p>
                          <a:pPr algn="r"/>
                          <a:r>
                            <a:rPr lang="en-GB" b="0" dirty="0" smtClean="0">
                              <a:solidFill>
                                <a:sysClr val="windowText" lastClr="000000"/>
                              </a:solidFill>
                            </a:rPr>
                            <a:t>30 days,</a:t>
                          </a:r>
                          <a:endParaRPr lang="en-GB" b="0" dirty="0">
                            <a:solidFill>
                              <a:sysClr val="windowText" lastClr="000000"/>
                            </a:solidFill>
                          </a:endParaRPr>
                        </a:p>
                      </a:txBody>
                      <a:tcPr/>
                    </a:tc>
                    <a:tc>
                      <a:txBody>
                        <a:bodyPr/>
                        <a:lstStyle/>
                        <a:p>
                          <a:pPr algn="r"/>
                          <a:r>
                            <a:rPr lang="en-GB" b="0" dirty="0" smtClean="0">
                              <a:solidFill>
                                <a:sysClr val="windowText" lastClr="000000"/>
                              </a:solidFill>
                            </a:rPr>
                            <a:t>2 000 km,</a:t>
                          </a:r>
                          <a:endParaRPr lang="en-GB" b="0" dirty="0">
                            <a:solidFill>
                              <a:sysClr val="windowText" lastClr="000000"/>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14:m/>
                          <a:endParaRPr lang="en-GB" sz="1800" b="0" dirty="0" smtClean="0">
                            <a:solidFill>
                              <a:schemeClr val="tx1"/>
                            </a:solidFill>
                            <a:latin typeface="Calibri" pitchFamily="34" charset="0"/>
                            <a:cs typeface="Calibri" pitchFamily="34" charset="0"/>
                          </a:endParaRPr>
                        </a:p>
                      </a:txBody>
                      <a:tcPr/>
                    </a:tc>
                  </a:tr>
                </a:tbl>
              </a:graphicData>
            </a:graphic>
          </p:graphicFrame>
        </mc:Choice>
        <mc:Fallback xmlns="">
          <p:graphicFrame>
            <p:nvGraphicFramePr>
              <p:cNvPr id="3" name="Table 2"/>
              <p:cNvGraphicFramePr>
                <a:graphicFrameLocks noGrp="1"/>
              </p:cNvGraphicFramePr>
              <p:nvPr>
                <p:extLst/>
              </p:nvPr>
            </p:nvGraphicFramePr>
            <p:xfrm>
              <a:off x="5084781" y="3548530"/>
              <a:ext cx="3951643" cy="1112520"/>
            </p:xfrm>
            <a:graphic>
              <a:graphicData uri="http://schemas.openxmlformats.org/drawingml/2006/table">
                <a:tbl>
                  <a:tblPr firstRow="1" bandRow="1">
                    <a:tableStyleId>{F5AB1C69-6EDB-4FF4-983F-18BD219EF322}</a:tableStyleId>
                  </a:tblPr>
                  <a:tblGrid>
                    <a:gridCol w="423134"/>
                    <a:gridCol w="1054250"/>
                    <a:gridCol w="1226371"/>
                    <a:gridCol w="1247888"/>
                  </a:tblGrid>
                  <a:tr h="370840">
                    <a:tc>
                      <a:txBody>
                        <a:bodyPr/>
                        <a:lstStyle/>
                        <a:p>
                          <a:r>
                            <a:rPr lang="en-GB" b="0" dirty="0" err="1" smtClean="0">
                              <a:solidFill>
                                <a:sysClr val="windowText" lastClr="000000"/>
                              </a:solidFill>
                            </a:rPr>
                            <a:t>i</a:t>
                          </a:r>
                          <a:r>
                            <a:rPr lang="en-GB" b="0" dirty="0" smtClean="0">
                              <a:solidFill>
                                <a:sysClr val="windowText" lastClr="000000"/>
                              </a:solidFill>
                            </a:rPr>
                            <a:t>)</a:t>
                          </a:r>
                          <a:endParaRPr lang="en-GB" b="0" dirty="0">
                            <a:solidFill>
                              <a:sysClr val="windowText" lastClr="000000"/>
                            </a:solidFill>
                          </a:endParaRPr>
                        </a:p>
                      </a:txBody>
                      <a:tcPr/>
                    </a:tc>
                    <a:tc>
                      <a:txBody>
                        <a:bodyPr/>
                        <a:lstStyle/>
                        <a:p>
                          <a:pPr algn="r"/>
                          <a:r>
                            <a:rPr lang="en-GB" b="0" dirty="0" smtClean="0">
                              <a:solidFill>
                                <a:sysClr val="windowText" lastClr="000000"/>
                              </a:solidFill>
                            </a:rPr>
                            <a:t>6 hours,</a:t>
                          </a:r>
                          <a:endParaRPr lang="en-GB" b="0" dirty="0">
                            <a:solidFill>
                              <a:sysClr val="windowText" lastClr="000000"/>
                            </a:solidFill>
                          </a:endParaRPr>
                        </a:p>
                      </a:txBody>
                      <a:tcPr/>
                    </a:tc>
                    <a:tc>
                      <a:txBody>
                        <a:bodyPr/>
                        <a:lstStyle/>
                        <a:p>
                          <a:pPr algn="r"/>
                          <a:r>
                            <a:rPr lang="en-GB" b="0" dirty="0" smtClean="0">
                              <a:solidFill>
                                <a:sysClr val="windowText" lastClr="000000"/>
                              </a:solidFill>
                            </a:rPr>
                            <a:t>500 km,</a:t>
                          </a:r>
                          <a:endParaRPr lang="en-GB" b="0" dirty="0">
                            <a:solidFill>
                              <a:sysClr val="windowText" lastClr="000000"/>
                            </a:solidFill>
                          </a:endParaRPr>
                        </a:p>
                      </a:txBody>
                      <a:tcPr/>
                    </a:tc>
                    <a:tc>
                      <a:txBody>
                        <a:bodyPr/>
                        <a:lstStyle/>
                        <a:p>
                          <a:endParaRPr lang="en-US"/>
                        </a:p>
                      </a:txBody>
                      <a:tcPr>
                        <a:blipFill rotWithShape="0">
                          <a:blip r:embed="rId5"/>
                          <a:stretch>
                            <a:fillRect l="-217073" t="-8197" r="-1951" b="-224590"/>
                          </a:stretch>
                        </a:blipFill>
                      </a:tcPr>
                    </a:tc>
                  </a:tr>
                  <a:tr h="370840">
                    <a:tc>
                      <a:txBody>
                        <a:bodyPr/>
                        <a:lstStyle/>
                        <a:p>
                          <a:r>
                            <a:rPr lang="en-GB" dirty="0" smtClean="0">
                              <a:solidFill>
                                <a:sysClr val="windowText" lastClr="000000"/>
                              </a:solidFill>
                            </a:rPr>
                            <a:t>ii)</a:t>
                          </a:r>
                          <a:endParaRPr lang="en-GB" dirty="0">
                            <a:solidFill>
                              <a:sysClr val="windowText" lastClr="000000"/>
                            </a:solidFill>
                          </a:endParaRPr>
                        </a:p>
                      </a:txBody>
                      <a:tcPr/>
                    </a:tc>
                    <a:tc>
                      <a:txBody>
                        <a:bodyPr/>
                        <a:lstStyle/>
                        <a:p>
                          <a:pPr algn="r"/>
                          <a:r>
                            <a:rPr lang="en-GB" b="0" dirty="0" smtClean="0">
                              <a:solidFill>
                                <a:sysClr val="windowText" lastClr="000000"/>
                              </a:solidFill>
                            </a:rPr>
                            <a:t>3 days,</a:t>
                          </a:r>
                          <a:endParaRPr lang="en-GB" b="0" dirty="0">
                            <a:solidFill>
                              <a:sysClr val="windowText" lastClr="000000"/>
                            </a:solidFill>
                          </a:endParaRPr>
                        </a:p>
                      </a:txBody>
                      <a:tcPr/>
                    </a:tc>
                    <a:tc>
                      <a:txBody>
                        <a:bodyPr/>
                        <a:lstStyle/>
                        <a:p>
                          <a:pPr algn="r"/>
                          <a:r>
                            <a:rPr lang="en-GB" b="0" dirty="0" smtClean="0">
                              <a:solidFill>
                                <a:sysClr val="windowText" lastClr="000000"/>
                              </a:solidFill>
                            </a:rPr>
                            <a:t>1 000 km,</a:t>
                          </a:r>
                          <a:endParaRPr lang="en-GB" b="0" dirty="0">
                            <a:solidFill>
                              <a:sysClr val="windowText" lastClr="000000"/>
                            </a:solidFill>
                          </a:endParaRPr>
                        </a:p>
                      </a:txBody>
                      <a:tcPr/>
                    </a:tc>
                    <a:tc>
                      <a:txBody>
                        <a:bodyPr/>
                        <a:lstStyle/>
                        <a:p>
                          <a:endParaRPr lang="en-US"/>
                        </a:p>
                      </a:txBody>
                      <a:tcPr>
                        <a:blipFill rotWithShape="0">
                          <a:blip r:embed="rId5"/>
                          <a:stretch>
                            <a:fillRect l="-217073" t="-108197" r="-1951" b="-124590"/>
                          </a:stretch>
                        </a:blipFill>
                      </a:tcPr>
                    </a:tc>
                  </a:tr>
                  <a:tr h="370840">
                    <a:tc>
                      <a:txBody>
                        <a:bodyPr/>
                        <a:lstStyle/>
                        <a:p>
                          <a:r>
                            <a:rPr lang="en-GB" dirty="0" smtClean="0">
                              <a:solidFill>
                                <a:sysClr val="windowText" lastClr="000000"/>
                              </a:solidFill>
                            </a:rPr>
                            <a:t>iii)</a:t>
                          </a:r>
                          <a:endParaRPr lang="en-GB" dirty="0">
                            <a:solidFill>
                              <a:sysClr val="windowText" lastClr="000000"/>
                            </a:solidFill>
                          </a:endParaRPr>
                        </a:p>
                      </a:txBody>
                      <a:tcPr/>
                    </a:tc>
                    <a:tc>
                      <a:txBody>
                        <a:bodyPr/>
                        <a:lstStyle/>
                        <a:p>
                          <a:pPr algn="r"/>
                          <a:r>
                            <a:rPr lang="en-GB" b="0" dirty="0" smtClean="0">
                              <a:solidFill>
                                <a:sysClr val="windowText" lastClr="000000"/>
                              </a:solidFill>
                            </a:rPr>
                            <a:t>30 days,</a:t>
                          </a:r>
                          <a:endParaRPr lang="en-GB" b="0" dirty="0">
                            <a:solidFill>
                              <a:sysClr val="windowText" lastClr="000000"/>
                            </a:solidFill>
                          </a:endParaRPr>
                        </a:p>
                      </a:txBody>
                      <a:tcPr/>
                    </a:tc>
                    <a:tc>
                      <a:txBody>
                        <a:bodyPr/>
                        <a:lstStyle/>
                        <a:p>
                          <a:pPr algn="r"/>
                          <a:r>
                            <a:rPr lang="en-GB" b="0" dirty="0" smtClean="0">
                              <a:solidFill>
                                <a:sysClr val="windowText" lastClr="000000"/>
                              </a:solidFill>
                            </a:rPr>
                            <a:t>2 000 km,</a:t>
                          </a:r>
                          <a:endParaRPr lang="en-GB" b="0" dirty="0">
                            <a:solidFill>
                              <a:sysClr val="windowText" lastClr="000000"/>
                            </a:solidFill>
                          </a:endParaRPr>
                        </a:p>
                      </a:txBody>
                      <a:tcPr/>
                    </a:tc>
                    <a:tc>
                      <a:txBody>
                        <a:bodyPr/>
                        <a:lstStyle/>
                        <a:p>
                          <a:endParaRPr lang="en-US"/>
                        </a:p>
                      </a:txBody>
                      <a:tcPr>
                        <a:blipFill rotWithShape="0">
                          <a:blip r:embed="rId5"/>
                          <a:stretch>
                            <a:fillRect l="-217073" t="-208197" r="-1951" b="-24590"/>
                          </a:stretch>
                        </a:blipFill>
                      </a:tcPr>
                    </a:tc>
                  </a:tr>
                </a:tbl>
              </a:graphicData>
            </a:graphic>
          </p:graphicFrame>
        </mc:Fallback>
      </mc:AlternateContent>
      <p:cxnSp>
        <p:nvCxnSpPr>
          <p:cNvPr id="6" name="Straight Arrow Connector 5"/>
          <p:cNvCxnSpPr/>
          <p:nvPr/>
        </p:nvCxnSpPr>
        <p:spPr bwMode="auto">
          <a:xfrm flipH="1" flipV="1">
            <a:off x="4173967" y="2323652"/>
            <a:ext cx="936000" cy="1332000"/>
          </a:xfrm>
          <a:prstGeom prst="straightConnector1">
            <a:avLst/>
          </a:prstGeom>
          <a:ln w="1905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5" name="Straight Arrow Connector 14"/>
          <p:cNvCxnSpPr/>
          <p:nvPr/>
        </p:nvCxnSpPr>
        <p:spPr bwMode="auto">
          <a:xfrm flipH="1" flipV="1">
            <a:off x="4209910" y="3958814"/>
            <a:ext cx="936000" cy="137816"/>
          </a:xfrm>
          <a:prstGeom prst="straightConnector1">
            <a:avLst/>
          </a:prstGeom>
          <a:ln w="19050">
            <a:headEnd type="none" w="med" len="med"/>
            <a:tailEnd type="arrow"/>
          </a:ln>
        </p:spPr>
        <p:style>
          <a:lnRef idx="1">
            <a:schemeClr val="accent2"/>
          </a:lnRef>
          <a:fillRef idx="0">
            <a:schemeClr val="accent2"/>
          </a:fillRef>
          <a:effectRef idx="0">
            <a:schemeClr val="accent2"/>
          </a:effectRef>
          <a:fontRef idx="minor">
            <a:schemeClr val="tx1"/>
          </a:fontRef>
        </p:style>
      </p:cxnSp>
      <p:cxnSp>
        <p:nvCxnSpPr>
          <p:cNvPr id="16" name="Straight Arrow Connector 15"/>
          <p:cNvCxnSpPr/>
          <p:nvPr/>
        </p:nvCxnSpPr>
        <p:spPr bwMode="auto">
          <a:xfrm flipH="1">
            <a:off x="4173967" y="4626452"/>
            <a:ext cx="964729" cy="989040"/>
          </a:xfrm>
          <a:prstGeom prst="straightConnector1">
            <a:avLst/>
          </a:prstGeom>
          <a:ln w="19050">
            <a:headEnd type="none" w="med" len="med"/>
            <a:tailEnd type="arrow"/>
          </a:ln>
        </p:spPr>
        <p:style>
          <a:lnRef idx="1">
            <a:schemeClr val="accent2"/>
          </a:lnRef>
          <a:fillRef idx="0">
            <a:schemeClr val="accent2"/>
          </a:fillRef>
          <a:effectRef idx="0">
            <a:schemeClr val="accent2"/>
          </a:effectRef>
          <a:fontRef idx="minor">
            <a:schemeClr val="tx1"/>
          </a:fontRef>
        </p:style>
      </p:cxnSp>
      <p:pic>
        <p:nvPicPr>
          <p:cNvPr id="13" name="Picture 12"/>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rot="5400000">
            <a:off x="5515359" y="-507780"/>
            <a:ext cx="2838450" cy="4010025"/>
          </a:xfrm>
          <a:prstGeom prst="rect">
            <a:avLst/>
          </a:prstGeom>
        </p:spPr>
      </p:pic>
    </p:spTree>
    <p:extLst>
      <p:ext uri="{BB962C8B-B14F-4D97-AF65-F5344CB8AC3E}">
        <p14:creationId xmlns:p14="http://schemas.microsoft.com/office/powerpoint/2010/main" val="84743535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srcRect t="9579" b="2035"/>
          <a:stretch/>
        </p:blipFill>
        <p:spPr>
          <a:xfrm>
            <a:off x="281555" y="679643"/>
            <a:ext cx="8472979" cy="5166267"/>
          </a:xfrm>
          <a:prstGeom prst="rect">
            <a:avLst/>
          </a:prstGeom>
        </p:spPr>
      </p:pic>
      <p:sp>
        <p:nvSpPr>
          <p:cNvPr id="7" name="Title 1"/>
          <p:cNvSpPr txBox="1">
            <a:spLocks/>
          </p:cNvSpPr>
          <p:nvPr/>
        </p:nvSpPr>
        <p:spPr>
          <a:xfrm>
            <a:off x="344488" y="114300"/>
            <a:ext cx="8429625" cy="647700"/>
          </a:xfrm>
          <a:prstGeom prst="rect">
            <a:avLst/>
          </a:prstGeom>
          <a:ln w="9525"/>
        </p:spPr>
        <p:txBody>
          <a:bodyPr/>
          <a:lstStyle>
            <a:lvl1pPr algn="l" rtl="0" eaLnBrk="1" fontAlgn="base" hangingPunct="1">
              <a:lnSpc>
                <a:spcPct val="90000"/>
              </a:lnSpc>
              <a:spcBef>
                <a:spcPct val="0"/>
              </a:spcBef>
              <a:spcAft>
                <a:spcPct val="0"/>
              </a:spcAft>
              <a:defRPr sz="2600" b="1">
                <a:solidFill>
                  <a:srgbClr val="1F3692"/>
                </a:solidFill>
                <a:latin typeface="Calibri"/>
                <a:ea typeface="ＭＳ Ｐゴシック" pitchFamily="39" charset="-128"/>
                <a:cs typeface="ＭＳ Ｐゴシック" pitchFamily="39" charset="-128"/>
              </a:defRPr>
            </a:lvl1pPr>
            <a:lvl2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2pPr>
            <a:lvl3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3pPr>
            <a:lvl4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4pPr>
            <a:lvl5pPr algn="l" rtl="0" eaLnBrk="1" fontAlgn="base" hangingPunct="1">
              <a:lnSpc>
                <a:spcPct val="90000"/>
              </a:lnSpc>
              <a:spcBef>
                <a:spcPct val="0"/>
              </a:spcBef>
              <a:spcAft>
                <a:spcPct val="0"/>
              </a:spcAft>
              <a:defRPr sz="2600" b="1">
                <a:solidFill>
                  <a:srgbClr val="1F3692"/>
                </a:solidFill>
                <a:latin typeface="Calibri" pitchFamily="39" charset="0"/>
                <a:ea typeface="ＭＳ Ｐゴシック" pitchFamily="39" charset="-128"/>
                <a:cs typeface="ＭＳ Ｐゴシック" pitchFamily="39" charset="-128"/>
              </a:defRPr>
            </a:lvl5pPr>
            <a:lvl6pPr marL="457200" algn="l" rtl="0" eaLnBrk="1" fontAlgn="base" hangingPunct="1">
              <a:lnSpc>
                <a:spcPct val="90000"/>
              </a:lnSpc>
              <a:spcBef>
                <a:spcPct val="0"/>
              </a:spcBef>
              <a:spcAft>
                <a:spcPct val="0"/>
              </a:spcAft>
              <a:defRPr sz="2800">
                <a:solidFill>
                  <a:srgbClr val="00279F"/>
                </a:solidFill>
                <a:latin typeface="Arial Black" charset="0"/>
              </a:defRPr>
            </a:lvl6pPr>
            <a:lvl7pPr marL="914400" algn="l" rtl="0" eaLnBrk="1" fontAlgn="base" hangingPunct="1">
              <a:lnSpc>
                <a:spcPct val="90000"/>
              </a:lnSpc>
              <a:spcBef>
                <a:spcPct val="0"/>
              </a:spcBef>
              <a:spcAft>
                <a:spcPct val="0"/>
              </a:spcAft>
              <a:defRPr sz="2800">
                <a:solidFill>
                  <a:srgbClr val="00279F"/>
                </a:solidFill>
                <a:latin typeface="Arial Black" charset="0"/>
              </a:defRPr>
            </a:lvl7pPr>
            <a:lvl8pPr marL="1371600" algn="l" rtl="0" eaLnBrk="1" fontAlgn="base" hangingPunct="1">
              <a:lnSpc>
                <a:spcPct val="90000"/>
              </a:lnSpc>
              <a:spcBef>
                <a:spcPct val="0"/>
              </a:spcBef>
              <a:spcAft>
                <a:spcPct val="0"/>
              </a:spcAft>
              <a:defRPr sz="2800">
                <a:solidFill>
                  <a:srgbClr val="00279F"/>
                </a:solidFill>
                <a:latin typeface="Arial Black" charset="0"/>
              </a:defRPr>
            </a:lvl8pPr>
            <a:lvl9pPr marL="1828800" algn="l" rtl="0" eaLnBrk="1" fontAlgn="base" hangingPunct="1">
              <a:lnSpc>
                <a:spcPct val="90000"/>
              </a:lnSpc>
              <a:spcBef>
                <a:spcPct val="0"/>
              </a:spcBef>
              <a:spcAft>
                <a:spcPct val="0"/>
              </a:spcAft>
              <a:defRPr sz="2800">
                <a:solidFill>
                  <a:srgbClr val="00279F"/>
                </a:solidFill>
                <a:latin typeface="Arial Black" charset="0"/>
              </a:defRPr>
            </a:lvl9pPr>
          </a:lstStyle>
          <a:p>
            <a:r>
              <a:rPr lang="en-US" smtClean="0">
                <a:latin typeface="Calibri" pitchFamily="36" charset="0"/>
                <a:ea typeface="ＭＳ Ｐゴシック" pitchFamily="36" charset="-128"/>
              </a:rPr>
              <a:t>SPPT pattern	</a:t>
            </a:r>
            <a:endParaRPr lang="en-US" dirty="0" smtClean="0">
              <a:latin typeface="Calibri" pitchFamily="36" charset="0"/>
              <a:ea typeface="ＭＳ Ｐゴシック" pitchFamily="36" charset="-128"/>
            </a:endParaRPr>
          </a:p>
        </p:txBody>
      </p:sp>
    </p:spTree>
    <p:extLst>
      <p:ext uri="{BB962C8B-B14F-4D97-AF65-F5344CB8AC3E}">
        <p14:creationId xmlns:p14="http://schemas.microsoft.com/office/powerpoint/2010/main" val="3031726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ln w="9525"/>
        </p:spPr>
        <p:txBody>
          <a:bodyPr/>
          <a:lstStyle/>
          <a:p>
            <a:r>
              <a:rPr lang="en-US" dirty="0" smtClean="0">
                <a:latin typeface="Calibri" pitchFamily="36" charset="0"/>
                <a:ea typeface="ＭＳ Ｐゴシック" pitchFamily="36" charset="-128"/>
              </a:rPr>
              <a:t>SKEB scheme</a:t>
            </a:r>
          </a:p>
        </p:txBody>
      </p:sp>
      <mc:AlternateContent xmlns:mc="http://schemas.openxmlformats.org/markup-compatibility/2006" xmlns:a14="http://schemas.microsoft.com/office/drawing/2010/main">
        <mc:Choice Requires="a14">
          <p:sp>
            <p:nvSpPr>
              <p:cNvPr id="6147" name="Content Placeholder 2"/>
              <p:cNvSpPr>
                <a:spLocks noGrp="1"/>
              </p:cNvSpPr>
              <p:nvPr>
                <p:ph idx="4294967295"/>
              </p:nvPr>
            </p:nvSpPr>
            <p:spPr bwMode="auto">
              <a:xfrm>
                <a:off x="344488" y="1143000"/>
                <a:ext cx="8447087" cy="4953000"/>
              </a:xfrm>
              <a:prstGeom prst="rect">
                <a:avLst/>
              </a:prstGeom>
              <a:noFill/>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p>
                <a:pPr marL="0" indent="-250825"/>
                <a:r>
                  <a:rPr lang="da-DK" dirty="0" smtClean="0">
                    <a:latin typeface="Calibri" pitchFamily="36" charset="0"/>
                    <a:ea typeface="ＭＳ Ｐゴシック" pitchFamily="36" charset="-128"/>
                  </a:rPr>
                  <a:t>Introduced into IFS, 2010:</a:t>
                </a:r>
              </a:p>
              <a:p>
                <a:pPr marL="0" indent="-250825"/>
                <a:r>
                  <a:rPr lang="da-DK" dirty="0" smtClean="0">
                    <a:latin typeface="Calibri" pitchFamily="36" charset="0"/>
                    <a:ea typeface="ＭＳ Ｐゴシック" pitchFamily="36" charset="-128"/>
                  </a:rPr>
                  <a:t>Attempting to simulate a process otherwise absent from the model – </a:t>
                </a:r>
              </a:p>
              <a:p>
                <a:pPr marL="0" indent="0" algn="ctr">
                  <a:buNone/>
                </a:pPr>
                <a:r>
                  <a:rPr lang="da-DK" i="1" dirty="0" smtClean="0">
                    <a:solidFill>
                      <a:schemeClr val="tx2"/>
                    </a:solidFill>
                    <a:latin typeface="Calibri" pitchFamily="36" charset="0"/>
                    <a:ea typeface="ＭＳ Ｐゴシック" pitchFamily="36" charset="-128"/>
                  </a:rPr>
                  <a:t>upscale transfer of energy from sub-grid scales </a:t>
                </a:r>
              </a:p>
              <a:p>
                <a:pPr marL="0" indent="-250825"/>
                <a:r>
                  <a:rPr lang="da-DK" dirty="0" smtClean="0">
                    <a:latin typeface="Calibri" pitchFamily="36" charset="0"/>
                    <a:ea typeface="ＭＳ Ｐゴシック" pitchFamily="36" charset="-128"/>
                  </a:rPr>
                  <a:t>Represents backscatter of Kinetic Energy (KE) by adding perturbations to </a:t>
                </a:r>
                <a14:m>
                  <m:oMath xmlns:m="http://schemas.openxmlformats.org/officeDocument/2006/math" xmlns="">
                    <m:r>
                      <a:rPr lang="en-GB" b="0" i="1" smtClean="0">
                        <a:latin typeface="Cambria Math"/>
                        <a:ea typeface="ＭＳ Ｐゴシック" pitchFamily="36" charset="-128"/>
                      </a:rPr>
                      <m:t>𝑈</m:t>
                    </m:r>
                  </m:oMath>
                </a14:m>
                <a:r>
                  <a:rPr lang="da-DK" dirty="0" smtClean="0">
                    <a:latin typeface="Calibri" pitchFamily="36" charset="0"/>
                    <a:ea typeface="ＭＳ Ｐゴシック" pitchFamily="36" charset="-128"/>
                  </a:rPr>
                  <a:t> and </a:t>
                </a:r>
                <a14:m>
                  <m:oMath xmlns:m="http://schemas.openxmlformats.org/officeDocument/2006/math" xmlns="">
                    <m:r>
                      <a:rPr lang="en-GB" b="0" i="1" smtClean="0">
                        <a:latin typeface="Cambria Math"/>
                        <a:ea typeface="ＭＳ Ｐゴシック" pitchFamily="36" charset="-128"/>
                      </a:rPr>
                      <m:t>𝑉</m:t>
                    </m:r>
                  </m:oMath>
                </a14:m>
                <a:r>
                  <a:rPr lang="da-DK" dirty="0" smtClean="0">
                    <a:latin typeface="Calibri" pitchFamily="36" charset="0"/>
                    <a:ea typeface="ＭＳ Ｐゴシック" pitchFamily="36" charset="-128"/>
                  </a:rPr>
                  <a:t> via a forcing term to the streamfunction:</a:t>
                </a:r>
              </a:p>
              <a:p>
                <a:pPr marL="0" indent="0">
                  <a:lnSpc>
                    <a:spcPct val="100000"/>
                  </a:lnSpc>
                  <a:spcBef>
                    <a:spcPts val="600"/>
                  </a:spcBef>
                  <a:spcAft>
                    <a:spcPts val="1800"/>
                  </a:spcAft>
                  <a:buNone/>
                </a:pPr>
                <a14:m>
                  <m:oMathPara xmlns:m="http://schemas.openxmlformats.org/officeDocument/2006/math" xmlns="">
                    <m:oMathParaPr>
                      <m:jc m:val="centerGroup"/>
                    </m:oMathParaPr>
                    <m:oMath xmlns:m="http://schemas.openxmlformats.org/officeDocument/2006/math">
                      <m:sSub>
                        <m:sSubPr>
                          <m:ctrlPr>
                            <a:rPr lang="en-GB" b="0" i="1" smtClean="0">
                              <a:latin typeface="Cambria Math" panose="02040503050406030204" pitchFamily="18" charset="0"/>
                              <a:ea typeface="ＭＳ Ｐゴシック" pitchFamily="36" charset="-128"/>
                            </a:rPr>
                          </m:ctrlPr>
                        </m:sSubPr>
                        <m:e>
                          <m:r>
                            <a:rPr lang="en-GB" b="0" i="1" smtClean="0">
                              <a:latin typeface="Cambria Math"/>
                              <a:ea typeface="ＭＳ Ｐゴシック" pitchFamily="36" charset="-128"/>
                            </a:rPr>
                            <m:t>𝐹</m:t>
                          </m:r>
                        </m:e>
                        <m:sub>
                          <m:r>
                            <a:rPr lang="en-GB" b="0" i="1" smtClean="0">
                              <a:latin typeface="Cambria Math"/>
                              <a:ea typeface="Cambria Math"/>
                            </a:rPr>
                            <m:t>𝜑</m:t>
                          </m:r>
                        </m:sub>
                      </m:sSub>
                      <m:r>
                        <a:rPr lang="en-GB" b="0" i="1" smtClean="0">
                          <a:latin typeface="Cambria Math"/>
                          <a:ea typeface="ＭＳ Ｐゴシック" pitchFamily="36" charset="-128"/>
                        </a:rPr>
                        <m:t>=</m:t>
                      </m:r>
                      <m:sSup>
                        <m:sSupPr>
                          <m:ctrlPr>
                            <a:rPr lang="en-GB" b="0" i="1" smtClean="0">
                              <a:latin typeface="Cambria Math" panose="02040503050406030204" pitchFamily="18" charset="0"/>
                              <a:ea typeface="ＭＳ Ｐゴシック" pitchFamily="36" charset="-128"/>
                            </a:rPr>
                          </m:ctrlPr>
                        </m:sSupPr>
                        <m:e>
                          <m:d>
                            <m:dPr>
                              <m:ctrlPr>
                                <a:rPr lang="en-GB" b="0" i="1" smtClean="0">
                                  <a:latin typeface="Cambria Math" panose="02040503050406030204" pitchFamily="18" charset="0"/>
                                  <a:ea typeface="ＭＳ Ｐゴシック" pitchFamily="36" charset="-128"/>
                                </a:rPr>
                              </m:ctrlPr>
                            </m:dPr>
                            <m:e>
                              <m:f>
                                <m:fPr>
                                  <m:ctrlPr>
                                    <a:rPr lang="en-GB" i="1">
                                      <a:latin typeface="Cambria Math" panose="02040503050406030204" pitchFamily="18" charset="0"/>
                                      <a:ea typeface="ＭＳ Ｐゴシック" pitchFamily="36" charset="-128"/>
                                    </a:rPr>
                                  </m:ctrlPr>
                                </m:fPr>
                                <m:num>
                                  <m:sSub>
                                    <m:sSubPr>
                                      <m:ctrlPr>
                                        <a:rPr lang="en-GB" i="1">
                                          <a:latin typeface="Cambria Math" panose="02040503050406030204" pitchFamily="18" charset="0"/>
                                          <a:ea typeface="ＭＳ Ｐゴシック" pitchFamily="36" charset="-128"/>
                                        </a:rPr>
                                      </m:ctrlPr>
                                    </m:sSubPr>
                                    <m:e>
                                      <m:r>
                                        <a:rPr lang="en-GB" i="1">
                                          <a:latin typeface="Cambria Math"/>
                                          <a:ea typeface="ＭＳ Ｐゴシック" pitchFamily="36" charset="-128"/>
                                        </a:rPr>
                                        <m:t>𝑏</m:t>
                                      </m:r>
                                    </m:e>
                                    <m:sub>
                                      <m:r>
                                        <a:rPr lang="en-GB" i="1">
                                          <a:latin typeface="Cambria Math"/>
                                          <a:ea typeface="ＭＳ Ｐゴシック" pitchFamily="36" charset="-128"/>
                                        </a:rPr>
                                        <m:t>𝑅</m:t>
                                      </m:r>
                                    </m:sub>
                                  </m:sSub>
                                  <m:sSub>
                                    <m:sSubPr>
                                      <m:ctrlPr>
                                        <a:rPr lang="en-GB" i="1">
                                          <a:latin typeface="Cambria Math" panose="02040503050406030204" pitchFamily="18" charset="0"/>
                                          <a:ea typeface="ＭＳ Ｐゴシック" pitchFamily="36" charset="-128"/>
                                        </a:rPr>
                                      </m:ctrlPr>
                                    </m:sSubPr>
                                    <m:e>
                                      <m:r>
                                        <a:rPr lang="en-GB" i="1">
                                          <a:latin typeface="Cambria Math"/>
                                          <a:ea typeface="ＭＳ Ｐゴシック" pitchFamily="36" charset="-128"/>
                                        </a:rPr>
                                        <m:t>𝐷</m:t>
                                      </m:r>
                                    </m:e>
                                    <m:sub>
                                      <m:r>
                                        <m:rPr>
                                          <m:sty m:val="p"/>
                                        </m:rPr>
                                        <a:rPr lang="en-GB">
                                          <a:latin typeface="Cambria Math"/>
                                          <a:ea typeface="ＭＳ Ｐゴシック" pitchFamily="36" charset="-128"/>
                                        </a:rPr>
                                        <m:t>tot</m:t>
                                      </m:r>
                                    </m:sub>
                                  </m:sSub>
                                </m:num>
                                <m:den>
                                  <m:sSub>
                                    <m:sSubPr>
                                      <m:ctrlPr>
                                        <a:rPr lang="en-GB" i="1">
                                          <a:latin typeface="Cambria Math" panose="02040503050406030204" pitchFamily="18" charset="0"/>
                                          <a:ea typeface="ＭＳ Ｐゴシック" pitchFamily="36" charset="-128"/>
                                        </a:rPr>
                                      </m:ctrlPr>
                                    </m:sSubPr>
                                    <m:e>
                                      <m:r>
                                        <a:rPr lang="en-GB" i="1">
                                          <a:latin typeface="Cambria Math"/>
                                          <a:ea typeface="ＭＳ Ｐゴシック" pitchFamily="36" charset="-128"/>
                                        </a:rPr>
                                        <m:t>𝐵</m:t>
                                      </m:r>
                                    </m:e>
                                    <m:sub>
                                      <m:r>
                                        <m:rPr>
                                          <m:sty m:val="p"/>
                                        </m:rPr>
                                        <a:rPr lang="en-GB">
                                          <a:latin typeface="Cambria Math"/>
                                          <a:ea typeface="ＭＳ Ｐゴシック" pitchFamily="36" charset="-128"/>
                                        </a:rPr>
                                        <m:t>tot</m:t>
                                      </m:r>
                                    </m:sub>
                                  </m:sSub>
                                </m:den>
                              </m:f>
                            </m:e>
                          </m:d>
                        </m:e>
                        <m:sup>
                          <m:f>
                            <m:fPr>
                              <m:type m:val="skw"/>
                              <m:ctrlPr>
                                <a:rPr lang="en-GB" b="0" i="1" smtClean="0">
                                  <a:latin typeface="Cambria Math" panose="02040503050406030204" pitchFamily="18" charset="0"/>
                                  <a:ea typeface="ＭＳ Ｐゴシック" pitchFamily="36" charset="-128"/>
                                </a:rPr>
                              </m:ctrlPr>
                            </m:fPr>
                            <m:num>
                              <m:r>
                                <a:rPr lang="en-GB" b="0" i="1" smtClean="0">
                                  <a:latin typeface="Cambria Math"/>
                                  <a:ea typeface="ＭＳ Ｐゴシック" pitchFamily="36" charset="-128"/>
                                </a:rPr>
                                <m:t>1</m:t>
                              </m:r>
                            </m:num>
                            <m:den>
                              <m:r>
                                <a:rPr lang="en-GB" b="0" i="1" smtClean="0">
                                  <a:latin typeface="Cambria Math"/>
                                  <a:ea typeface="ＭＳ Ｐゴシック" pitchFamily="36" charset="-128"/>
                                </a:rPr>
                                <m:t>2</m:t>
                              </m:r>
                            </m:den>
                          </m:f>
                        </m:sup>
                      </m:sSup>
                      <m:sSup>
                        <m:sSupPr>
                          <m:ctrlPr>
                            <a:rPr lang="en-GB" b="0" i="1" smtClean="0">
                              <a:latin typeface="Cambria Math" panose="02040503050406030204" pitchFamily="18" charset="0"/>
                              <a:ea typeface="ＭＳ Ｐゴシック" pitchFamily="36" charset="-128"/>
                            </a:rPr>
                          </m:ctrlPr>
                        </m:sSupPr>
                        <m:e>
                          <m:r>
                            <a:rPr lang="en-GB" i="1">
                              <a:latin typeface="Cambria Math"/>
                              <a:ea typeface="ＭＳ Ｐゴシック" pitchFamily="36" charset="-128"/>
                            </a:rPr>
                            <m:t>𝐹</m:t>
                          </m:r>
                        </m:e>
                        <m:sup>
                          <m:r>
                            <a:rPr lang="en-GB" b="0" i="1" smtClean="0">
                              <a:latin typeface="Cambria Math"/>
                              <a:ea typeface="ＭＳ Ｐゴシック" pitchFamily="36" charset="-128"/>
                            </a:rPr>
                            <m:t>∗</m:t>
                          </m:r>
                        </m:sup>
                      </m:sSup>
                    </m:oMath>
                  </m:oMathPara>
                </a14:m>
                <a:endParaRPr lang="da-DK" dirty="0">
                  <a:latin typeface="Calibri" pitchFamily="36" charset="0"/>
                  <a:ea typeface="ＭＳ Ｐゴシック" pitchFamily="36" charset="-128"/>
                </a:endParaRPr>
              </a:p>
              <a:p>
                <a:pPr marL="20637" lvl="1" indent="0">
                  <a:buNone/>
                </a:pPr>
                <a:r>
                  <a:rPr lang="da-DK" dirty="0" smtClean="0">
                    <a:latin typeface="Calibri" pitchFamily="36" charset="0"/>
                    <a:ea typeface="ＭＳ Ｐゴシック" pitchFamily="36" charset="-128"/>
                  </a:rPr>
                  <a:t>where 	</a:t>
                </a:r>
                <a14:m>
                  <m:oMath xmlns:m="http://schemas.openxmlformats.org/officeDocument/2006/math" xmlns="">
                    <m:sSup>
                      <m:sSupPr>
                        <m:ctrlPr>
                          <a:rPr lang="en-GB" b="0" i="1" smtClean="0">
                            <a:latin typeface="Cambria Math" panose="02040503050406030204" pitchFamily="18" charset="0"/>
                            <a:ea typeface="ＭＳ Ｐゴシック" pitchFamily="36" charset="-128"/>
                          </a:rPr>
                        </m:ctrlPr>
                      </m:sSupPr>
                      <m:e>
                        <m:r>
                          <a:rPr lang="en-GB" b="0" i="1" smtClean="0">
                            <a:latin typeface="Cambria Math"/>
                            <a:ea typeface="ＭＳ Ｐゴシック" pitchFamily="36" charset="-128"/>
                          </a:rPr>
                          <m:t>𝐹</m:t>
                        </m:r>
                      </m:e>
                      <m:sup>
                        <m:r>
                          <a:rPr lang="en-GB" b="0" i="1" smtClean="0">
                            <a:latin typeface="Cambria Math"/>
                            <a:ea typeface="ＭＳ Ｐゴシック" pitchFamily="36" charset="-128"/>
                          </a:rPr>
                          <m:t>∗</m:t>
                        </m:r>
                      </m:sup>
                    </m:sSup>
                  </m:oMath>
                </a14:m>
                <a:r>
                  <a:rPr lang="da-DK" dirty="0" smtClean="0">
                    <a:latin typeface="Calibri" pitchFamily="36" charset="0"/>
                    <a:ea typeface="ＭＳ Ｐゴシック" pitchFamily="36" charset="-128"/>
                  </a:rPr>
                  <a:t> is a 3D random pattern field,</a:t>
                </a:r>
              </a:p>
              <a:p>
                <a:pPr marL="287337" lvl="2" indent="0">
                  <a:buNone/>
                </a:pPr>
                <a:r>
                  <a:rPr lang="da-DK" dirty="0" smtClean="0">
                    <a:latin typeface="Calibri" pitchFamily="36" charset="0"/>
                    <a:ea typeface="ＭＳ Ｐゴシック" pitchFamily="36" charset="-128"/>
                  </a:rPr>
                  <a:t>	</a:t>
                </a:r>
                <a14:m>
                  <m:oMath xmlns:m="http://schemas.openxmlformats.org/officeDocument/2006/math" xmlns="">
                    <m:sSub>
                      <m:sSubPr>
                        <m:ctrlPr>
                          <a:rPr lang="en-GB" b="0" i="1" smtClean="0">
                            <a:latin typeface="Cambria Math" panose="02040503050406030204" pitchFamily="18" charset="0"/>
                            <a:ea typeface="ＭＳ Ｐゴシック" pitchFamily="36" charset="-128"/>
                          </a:rPr>
                        </m:ctrlPr>
                      </m:sSubPr>
                      <m:e>
                        <m:r>
                          <a:rPr lang="en-GB" b="0" i="1" smtClean="0">
                            <a:latin typeface="Cambria Math"/>
                            <a:ea typeface="ＭＳ Ｐゴシック" pitchFamily="36" charset="-128"/>
                          </a:rPr>
                          <m:t>𝐵</m:t>
                        </m:r>
                      </m:e>
                      <m:sub>
                        <m:r>
                          <m:rPr>
                            <m:sty m:val="p"/>
                          </m:rPr>
                          <a:rPr lang="en-GB" b="0" i="0" smtClean="0">
                            <a:latin typeface="Cambria Math"/>
                            <a:ea typeface="ＭＳ Ｐゴシック" pitchFamily="36" charset="-128"/>
                          </a:rPr>
                          <m:t>tot</m:t>
                        </m:r>
                      </m:sub>
                    </m:sSub>
                  </m:oMath>
                </a14:m>
                <a:r>
                  <a:rPr lang="da-DK" dirty="0" smtClean="0">
                    <a:latin typeface="Calibri" pitchFamily="36" charset="0"/>
                    <a:ea typeface="ＭＳ Ｐゴシック" pitchFamily="36" charset="-128"/>
                  </a:rPr>
                  <a:t> is the mean KE input by </a:t>
                </a:r>
                <a14:m>
                  <m:oMath xmlns:m="http://schemas.openxmlformats.org/officeDocument/2006/math" xmlns="">
                    <m:sSup>
                      <m:sSupPr>
                        <m:ctrlPr>
                          <a:rPr lang="en-GB" i="1">
                            <a:latin typeface="Cambria Math" panose="02040503050406030204" pitchFamily="18" charset="0"/>
                            <a:ea typeface="ＭＳ Ｐゴシック" pitchFamily="36" charset="-128"/>
                          </a:rPr>
                        </m:ctrlPr>
                      </m:sSupPr>
                      <m:e>
                        <m:r>
                          <a:rPr lang="en-GB" i="1">
                            <a:latin typeface="Cambria Math"/>
                            <a:ea typeface="ＭＳ Ｐゴシック" pitchFamily="36" charset="-128"/>
                          </a:rPr>
                          <m:t>𝐹</m:t>
                        </m:r>
                      </m:e>
                      <m:sup>
                        <m:r>
                          <a:rPr lang="en-GB" i="1">
                            <a:latin typeface="Cambria Math"/>
                            <a:ea typeface="ＭＳ Ｐゴシック" pitchFamily="36" charset="-128"/>
                          </a:rPr>
                          <m:t>∗</m:t>
                        </m:r>
                      </m:sup>
                    </m:sSup>
                  </m:oMath>
                </a14:m>
                <a:r>
                  <a:rPr lang="da-DK" dirty="0" smtClean="0">
                    <a:latin typeface="Calibri" pitchFamily="36" charset="0"/>
                    <a:ea typeface="ＭＳ Ｐゴシック" pitchFamily="36" charset="-128"/>
                  </a:rPr>
                  <a:t> alone,</a:t>
                </a:r>
              </a:p>
              <a:p>
                <a:pPr marL="287337" lvl="2" indent="0">
                  <a:buNone/>
                </a:pPr>
                <a:r>
                  <a:rPr lang="da-DK" dirty="0">
                    <a:latin typeface="Calibri" pitchFamily="36" charset="0"/>
                    <a:ea typeface="ＭＳ Ｐゴシック" pitchFamily="36" charset="-128"/>
                  </a:rPr>
                  <a:t>	</a:t>
                </a:r>
                <a14:m>
                  <m:oMath xmlns:m="http://schemas.openxmlformats.org/officeDocument/2006/math" xmlns="">
                    <m:sSub>
                      <m:sSubPr>
                        <m:ctrlPr>
                          <a:rPr lang="en-GB" i="1">
                            <a:latin typeface="Cambria Math" panose="02040503050406030204" pitchFamily="18" charset="0"/>
                            <a:ea typeface="ＭＳ Ｐゴシック" pitchFamily="36" charset="-128"/>
                          </a:rPr>
                        </m:ctrlPr>
                      </m:sSubPr>
                      <m:e>
                        <m:r>
                          <a:rPr lang="en-GB" b="0" i="1" smtClean="0">
                            <a:latin typeface="Cambria Math"/>
                            <a:ea typeface="ＭＳ Ｐゴシック" pitchFamily="36" charset="-128"/>
                          </a:rPr>
                          <m:t>𝐷</m:t>
                        </m:r>
                      </m:e>
                      <m:sub>
                        <m:r>
                          <m:rPr>
                            <m:sty m:val="p"/>
                          </m:rPr>
                          <a:rPr lang="en-GB">
                            <a:latin typeface="Cambria Math"/>
                            <a:ea typeface="ＭＳ Ｐゴシック" pitchFamily="36" charset="-128"/>
                          </a:rPr>
                          <m:t>tot</m:t>
                        </m:r>
                      </m:sub>
                    </m:sSub>
                  </m:oMath>
                </a14:m>
                <a:r>
                  <a:rPr lang="da-DK" dirty="0">
                    <a:latin typeface="Calibri" pitchFamily="36" charset="0"/>
                    <a:ea typeface="ＭＳ Ｐゴシック" pitchFamily="36" charset="-128"/>
                  </a:rPr>
                  <a:t> </a:t>
                </a:r>
                <a:r>
                  <a:rPr lang="da-DK" dirty="0" smtClean="0">
                    <a:latin typeface="Calibri" pitchFamily="36" charset="0"/>
                    <a:ea typeface="ＭＳ Ｐゴシック" pitchFamily="36" charset="-128"/>
                  </a:rPr>
                  <a:t>is an estimate of the total dissipation rate due to the model,</a:t>
                </a:r>
              </a:p>
              <a:p>
                <a:pPr marL="287337" lvl="2" indent="0">
                  <a:buNone/>
                </a:pPr>
                <a:r>
                  <a:rPr lang="da-DK" dirty="0" smtClean="0">
                    <a:latin typeface="Calibri" pitchFamily="36" charset="0"/>
                    <a:ea typeface="ＭＳ Ｐゴシック" pitchFamily="36" charset="-128"/>
                  </a:rPr>
                  <a:t>	</a:t>
                </a:r>
                <a14:m>
                  <m:oMath xmlns:m="http://schemas.openxmlformats.org/officeDocument/2006/math" xmlns="">
                    <m:sSub>
                      <m:sSubPr>
                        <m:ctrlPr>
                          <a:rPr lang="en-GB" i="1" smtClean="0">
                            <a:latin typeface="Cambria Math" panose="02040503050406030204" pitchFamily="18" charset="0"/>
                            <a:ea typeface="ＭＳ Ｐゴシック" pitchFamily="36" charset="-128"/>
                          </a:rPr>
                        </m:ctrlPr>
                      </m:sSubPr>
                      <m:e>
                        <m:r>
                          <a:rPr lang="en-GB" b="0" i="1" smtClean="0">
                            <a:latin typeface="Cambria Math"/>
                            <a:ea typeface="ＭＳ Ｐゴシック" pitchFamily="36" charset="-128"/>
                          </a:rPr>
                          <m:t>𝑏</m:t>
                        </m:r>
                      </m:e>
                      <m:sub>
                        <m:r>
                          <m:rPr>
                            <m:sty m:val="p"/>
                          </m:rPr>
                          <a:rPr lang="en-GB" b="0" i="0" smtClean="0">
                            <a:latin typeface="Cambria Math"/>
                            <a:ea typeface="ＭＳ Ｐゴシック" pitchFamily="36" charset="-128"/>
                          </a:rPr>
                          <m:t>R</m:t>
                        </m:r>
                      </m:sub>
                    </m:sSub>
                  </m:oMath>
                </a14:m>
                <a:r>
                  <a:rPr lang="da-DK" dirty="0">
                    <a:latin typeface="Calibri" pitchFamily="36" charset="0"/>
                    <a:ea typeface="ＭＳ Ｐゴシック" pitchFamily="36" charset="-128"/>
                  </a:rPr>
                  <a:t> is </a:t>
                </a:r>
                <a:r>
                  <a:rPr lang="da-DK" dirty="0" smtClean="0">
                    <a:latin typeface="Calibri" pitchFamily="36" charset="0"/>
                    <a:ea typeface="ＭＳ Ｐゴシック" pitchFamily="36" charset="-128"/>
                  </a:rPr>
                  <a:t>the backscatter ratio – a scaling factor. </a:t>
                </a:r>
              </a:p>
              <a:p>
                <a:pPr marL="0" indent="0">
                  <a:buNone/>
                </a:pPr>
                <a:endParaRPr lang="en-US" dirty="0" smtClean="0">
                  <a:latin typeface="Calibri" pitchFamily="36" charset="0"/>
                  <a:ea typeface="ＭＳ Ｐゴシック" pitchFamily="36" charset="-128"/>
                </a:endParaRPr>
              </a:p>
            </p:txBody>
          </p:sp>
        </mc:Choice>
        <mc:Fallback xmlns="">
          <p:sp>
            <p:nvSpPr>
              <p:cNvPr id="6147" name="Content Placeholder 2"/>
              <p:cNvSpPr>
                <a:spLocks noGrp="1" noRot="1" noChangeAspect="1" noMove="1" noResize="1" noEditPoints="1" noAdjustHandles="1" noChangeArrowheads="1" noChangeShapeType="1" noTextEdit="1"/>
              </p:cNvSpPr>
              <p:nvPr>
                <p:ph idx="4294967295"/>
              </p:nvPr>
            </p:nvSpPr>
            <p:spPr bwMode="auto">
              <a:xfrm>
                <a:off x="344488" y="1143000"/>
                <a:ext cx="8447087" cy="4953000"/>
              </a:xfrm>
              <a:prstGeom prst="rect">
                <a:avLst/>
              </a:prstGeom>
              <a:blipFill rotWithShape="0">
                <a:blip r:embed="rId3"/>
                <a:stretch>
                  <a:fillRect l="-794" t="-739"/>
                </a:stretch>
              </a:blip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noFill/>
                  </a:rPr>
                  <a:t> </a:t>
                </a:r>
              </a:p>
            </p:txBody>
          </p:sp>
        </mc:Fallback>
      </mc:AlternateContent>
      <p:sp>
        <p:nvSpPr>
          <p:cNvPr id="4" name="TextBox 3"/>
          <p:cNvSpPr txBox="1"/>
          <p:nvPr/>
        </p:nvSpPr>
        <p:spPr>
          <a:xfrm>
            <a:off x="1592132" y="5835706"/>
            <a:ext cx="7307022" cy="584775"/>
          </a:xfrm>
          <a:prstGeom prst="rect">
            <a:avLst/>
          </a:prstGeom>
          <a:noFill/>
        </p:spPr>
        <p:txBody>
          <a:bodyPr wrap="square" rtlCol="0">
            <a:spAutoFit/>
          </a:bodyPr>
          <a:lstStyle/>
          <a:p>
            <a:pPr algn="r"/>
            <a:r>
              <a:rPr lang="en-US" sz="1600" dirty="0" err="1">
                <a:latin typeface="Calibri" pitchFamily="34" charset="0"/>
                <a:cs typeface="Calibri" pitchFamily="34" charset="0"/>
              </a:rPr>
              <a:t>Shutts</a:t>
            </a:r>
            <a:r>
              <a:rPr lang="en-US" sz="1600" dirty="0">
                <a:latin typeface="Calibri" pitchFamily="34" charset="0"/>
                <a:cs typeface="Calibri" pitchFamily="34" charset="0"/>
              </a:rPr>
              <a:t> et al. (2011, ECMWF Newsletter); </a:t>
            </a:r>
            <a:r>
              <a:rPr lang="en-US" sz="1600" dirty="0" smtClean="0">
                <a:latin typeface="Calibri" pitchFamily="34" charset="0"/>
                <a:cs typeface="Calibri" pitchFamily="34" charset="0"/>
              </a:rPr>
              <a:t>Palmer </a:t>
            </a:r>
            <a:r>
              <a:rPr lang="en-US" sz="1600" dirty="0">
                <a:latin typeface="Calibri" pitchFamily="34" charset="0"/>
                <a:cs typeface="Calibri" pitchFamily="34" charset="0"/>
              </a:rPr>
              <a:t>et al., (</a:t>
            </a:r>
            <a:r>
              <a:rPr lang="en-GB" sz="1600" dirty="0">
                <a:latin typeface="Calibri" pitchFamily="34" charset="0"/>
                <a:cs typeface="Calibri" pitchFamily="34" charset="0"/>
              </a:rPr>
              <a:t>2009, ECMWF Tech. Memo</a:t>
            </a:r>
            <a:r>
              <a:rPr lang="en-GB" sz="1600" dirty="0" smtClean="0">
                <a:latin typeface="Calibri" pitchFamily="34" charset="0"/>
                <a:cs typeface="Calibri" pitchFamily="34" charset="0"/>
              </a:rPr>
              <a:t>.); </a:t>
            </a:r>
          </a:p>
          <a:p>
            <a:pPr algn="r"/>
            <a:r>
              <a:rPr lang="da-DK" sz="1600" dirty="0" smtClean="0">
                <a:latin typeface="Calibri" pitchFamily="34" charset="0"/>
                <a:cs typeface="Calibri" pitchFamily="34" charset="0"/>
              </a:rPr>
              <a:t>Shutts </a:t>
            </a:r>
            <a:r>
              <a:rPr lang="da-DK" sz="1600" dirty="0">
                <a:latin typeface="Calibri" pitchFamily="34" charset="0"/>
                <a:cs typeface="Calibri" pitchFamily="34" charset="0"/>
              </a:rPr>
              <a:t>(2005, QJRMS); Berner et al. (2009, JAS</a:t>
            </a:r>
            <a:r>
              <a:rPr lang="da-DK" sz="1600" dirty="0" smtClean="0">
                <a:latin typeface="Calibri" pitchFamily="34" charset="0"/>
                <a:cs typeface="Calibri" pitchFamily="34" charset="0"/>
              </a:rPr>
              <a:t>)</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21360327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45270" y="36817"/>
            <a:ext cx="8725466" cy="461665"/>
          </a:xfrm>
          <a:prstGeom prst="rect">
            <a:avLst/>
          </a:prstGeom>
          <a:noFill/>
        </p:spPr>
        <p:txBody>
          <a:bodyPr wrap="none" rtlCol="0">
            <a:spAutoFit/>
          </a:bodyPr>
          <a:lstStyle/>
          <a:p>
            <a:r>
              <a:rPr lang="en-GB" sz="2400" b="1" dirty="0" smtClean="0">
                <a:solidFill>
                  <a:schemeClr val="tx2"/>
                </a:solidFill>
              </a:rPr>
              <a:t>Impact of SPPT and SKEB in S4: Madden Julian Oscillation</a:t>
            </a:r>
            <a:endParaRPr lang="en-GB" sz="2400" b="1" dirty="0">
              <a:solidFill>
                <a:schemeClr val="tx2"/>
              </a:solidFill>
            </a:endParaRPr>
          </a:p>
        </p:txBody>
      </p:sp>
      <p:grpSp>
        <p:nvGrpSpPr>
          <p:cNvPr id="12" name="Group 11"/>
          <p:cNvGrpSpPr/>
          <p:nvPr/>
        </p:nvGrpSpPr>
        <p:grpSpPr>
          <a:xfrm>
            <a:off x="407594" y="1617372"/>
            <a:ext cx="6200384" cy="3144033"/>
            <a:chOff x="1465767" y="3545943"/>
            <a:chExt cx="6200384" cy="3144033"/>
          </a:xfrm>
        </p:grpSpPr>
        <p:pic>
          <p:nvPicPr>
            <p:cNvPr id="7" name="Picture 6"/>
            <p:cNvPicPr>
              <a:picLocks noChangeAspect="1"/>
            </p:cNvPicPr>
            <p:nvPr/>
          </p:nvPicPr>
          <p:blipFill rotWithShape="1">
            <a:blip r:embed="rId2" cstate="email">
              <a:extLst>
                <a:ext uri="{28A0092B-C50C-407E-A947-70E740481C1C}">
                  <a14:useLocalDpi xmlns:a14="http://schemas.microsoft.com/office/drawing/2010/main" val="0"/>
                </a:ext>
              </a:extLst>
            </a:blip>
            <a:srcRect l="8593" t="38654" r="6711" b="4099"/>
            <a:stretch/>
          </p:blipFill>
          <p:spPr>
            <a:xfrm>
              <a:off x="1465767" y="3545943"/>
              <a:ext cx="6200384" cy="3144033"/>
            </a:xfrm>
            <a:prstGeom prst="rect">
              <a:avLst/>
            </a:prstGeom>
          </p:spPr>
        </p:pic>
        <p:sp>
          <p:nvSpPr>
            <p:cNvPr id="11" name="TextBox 10"/>
            <p:cNvSpPr txBox="1"/>
            <p:nvPr/>
          </p:nvSpPr>
          <p:spPr>
            <a:xfrm>
              <a:off x="1824964" y="3621734"/>
              <a:ext cx="5568897" cy="400110"/>
            </a:xfrm>
            <a:prstGeom prst="rect">
              <a:avLst/>
            </a:prstGeom>
            <a:noFill/>
          </p:spPr>
          <p:txBody>
            <a:bodyPr wrap="none" rtlCol="0">
              <a:spAutoFit/>
            </a:bodyPr>
            <a:lstStyle/>
            <a:p>
              <a:r>
                <a:rPr lang="en-US" sz="2000" b="1" dirty="0" smtClean="0">
                  <a:solidFill>
                    <a:srgbClr val="3366FF"/>
                  </a:solidFill>
                  <a:latin typeface="Calibri" pitchFamily="34" charset="0"/>
                  <a:cs typeface="Calibri" pitchFamily="34" charset="0"/>
                </a:rPr>
                <a:t>Increased frequency of MJO events in most phases</a:t>
              </a:r>
              <a:endParaRPr lang="en-US" sz="2000" b="1" dirty="0">
                <a:solidFill>
                  <a:srgbClr val="3366FF"/>
                </a:solidFill>
                <a:latin typeface="Calibri" pitchFamily="34" charset="0"/>
                <a:cs typeface="Calibri" pitchFamily="34" charset="0"/>
              </a:endParaRPr>
            </a:p>
          </p:txBody>
        </p:sp>
      </p:grpSp>
      <p:sp>
        <p:nvSpPr>
          <p:cNvPr id="17" name="TextBox 16"/>
          <p:cNvSpPr txBox="1"/>
          <p:nvPr/>
        </p:nvSpPr>
        <p:spPr>
          <a:xfrm>
            <a:off x="6445654" y="4465275"/>
            <a:ext cx="2612968" cy="1815882"/>
          </a:xfrm>
          <a:prstGeom prst="rect">
            <a:avLst/>
          </a:prstGeom>
          <a:solidFill>
            <a:schemeClr val="bg1"/>
          </a:solidFill>
        </p:spPr>
        <p:txBody>
          <a:bodyPr wrap="square" rtlCol="0">
            <a:spAutoFit/>
          </a:bodyPr>
          <a:lstStyle/>
          <a:p>
            <a:r>
              <a:rPr lang="en-US" sz="1600" dirty="0" smtClean="0">
                <a:latin typeface="Calibri" pitchFamily="34" charset="0"/>
                <a:cs typeface="Calibri" pitchFamily="34" charset="0"/>
              </a:rPr>
              <a:t>Wheeler and Hendon Index: </a:t>
            </a:r>
          </a:p>
          <a:p>
            <a:r>
              <a:rPr lang="en-US" sz="1600" dirty="0" smtClean="0">
                <a:latin typeface="Calibri" pitchFamily="34" charset="0"/>
                <a:cs typeface="Calibri" pitchFamily="34" charset="0"/>
              </a:rPr>
              <a:t>projection of daily data on 2 dominant combined EOFs of OLR, u200 and u850 over 15°N-15°S</a:t>
            </a:r>
          </a:p>
          <a:p>
            <a:pPr algn="r"/>
            <a:endParaRPr lang="en-US" sz="1600" dirty="0">
              <a:latin typeface="Calibri" pitchFamily="34" charset="0"/>
              <a:cs typeface="Calibri" pitchFamily="34" charset="0"/>
            </a:endParaRPr>
          </a:p>
          <a:p>
            <a:pPr algn="r"/>
            <a:r>
              <a:rPr lang="en-US" sz="1600" dirty="0" smtClean="0">
                <a:latin typeface="Calibri" pitchFamily="34" charset="0"/>
                <a:cs typeface="Calibri" pitchFamily="34" charset="0"/>
              </a:rPr>
              <a:t>From Antje </a:t>
            </a:r>
            <a:r>
              <a:rPr lang="en-US" sz="1600" dirty="0" err="1" smtClean="0">
                <a:latin typeface="Calibri" pitchFamily="34" charset="0"/>
                <a:cs typeface="Calibri" pitchFamily="34" charset="0"/>
              </a:rPr>
              <a:t>Weisheimer</a:t>
            </a:r>
            <a:endParaRPr lang="en-US" sz="1600" dirty="0">
              <a:latin typeface="Calibri" pitchFamily="34" charset="0"/>
              <a:cs typeface="Calibri" pitchFamily="34" charset="0"/>
            </a:endParaRPr>
          </a:p>
        </p:txBody>
      </p:sp>
    </p:spTree>
    <p:extLst>
      <p:ext uri="{BB962C8B-B14F-4D97-AF65-F5344CB8AC3E}">
        <p14:creationId xmlns:p14="http://schemas.microsoft.com/office/powerpoint/2010/main" val="19891102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93639" y="806824"/>
            <a:ext cx="8634654" cy="6051175"/>
          </a:xfrm>
          <a:prstGeom prst="rect">
            <a:avLst/>
          </a:prstGeom>
          <a:solidFill>
            <a:schemeClr val="bg1"/>
          </a:solidFill>
          <a:ln w="508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1" i="0" u="none" strike="noStrike" cap="none" normalizeH="0" baseline="0">
              <a:ln>
                <a:noFill/>
              </a:ln>
              <a:solidFill>
                <a:schemeClr val="tx1"/>
              </a:solidFill>
              <a:effectLst/>
              <a:latin typeface="Arial" charset="0"/>
            </a:endParaRPr>
          </a:p>
        </p:txBody>
      </p:sp>
      <p:sp>
        <p:nvSpPr>
          <p:cNvPr id="7" name="TextBox 6"/>
          <p:cNvSpPr txBox="1"/>
          <p:nvPr/>
        </p:nvSpPr>
        <p:spPr>
          <a:xfrm>
            <a:off x="477417" y="154969"/>
            <a:ext cx="8174033" cy="400110"/>
          </a:xfrm>
          <a:prstGeom prst="rect">
            <a:avLst/>
          </a:prstGeom>
          <a:noFill/>
        </p:spPr>
        <p:txBody>
          <a:bodyPr wrap="none" rtlCol="0">
            <a:spAutoFit/>
          </a:bodyPr>
          <a:lstStyle/>
          <a:p>
            <a:r>
              <a:rPr lang="en-GB" sz="2000" b="1" dirty="0" smtClean="0">
                <a:solidFill>
                  <a:schemeClr val="tx2"/>
                </a:solidFill>
              </a:rPr>
              <a:t>Impact of SPPT &amp; SKEB in S4: Increased amplitude of MJO events</a:t>
            </a:r>
            <a:endParaRPr lang="en-GB" sz="2000" b="1" dirty="0">
              <a:solidFill>
                <a:schemeClr val="tx2"/>
              </a:solidFill>
            </a:endParaRPr>
          </a:p>
        </p:txBody>
      </p:sp>
      <p:grpSp>
        <p:nvGrpSpPr>
          <p:cNvPr id="21" name="Group 20"/>
          <p:cNvGrpSpPr/>
          <p:nvPr/>
        </p:nvGrpSpPr>
        <p:grpSpPr>
          <a:xfrm>
            <a:off x="467544" y="908720"/>
            <a:ext cx="8084896" cy="2179985"/>
            <a:chOff x="467544" y="692696"/>
            <a:chExt cx="8084896" cy="2179985"/>
          </a:xfrm>
        </p:grpSpPr>
        <p:pic>
          <p:nvPicPr>
            <p:cNvPr id="2" name="Picture 1"/>
            <p:cNvPicPr>
              <a:picLocks noChangeAspect="1"/>
            </p:cNvPicPr>
            <p:nvPr/>
          </p:nvPicPr>
          <p:blipFill rotWithShape="1">
            <a:blip r:embed="rId2" cstate="email">
              <a:extLst>
                <a:ext uri="{28A0092B-C50C-407E-A947-70E740481C1C}">
                  <a14:useLocalDpi xmlns:a14="http://schemas.microsoft.com/office/drawing/2010/main" val="0"/>
                </a:ext>
              </a:extLst>
            </a:blip>
            <a:srcRect l="7053" t="6723" r="7053" b="3644"/>
            <a:stretch/>
          </p:blipFill>
          <p:spPr>
            <a:xfrm>
              <a:off x="683568" y="692696"/>
              <a:ext cx="2515214" cy="1969073"/>
            </a:xfrm>
            <a:prstGeom prst="rect">
              <a:avLst/>
            </a:prstGeom>
          </p:spPr>
        </p:pic>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l="4657" t="6267" r="7396" b="3415"/>
            <a:stretch/>
          </p:blipFill>
          <p:spPr>
            <a:xfrm>
              <a:off x="3275856" y="727409"/>
              <a:ext cx="2575331" cy="1984121"/>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5342" t="6267" r="7908" b="3415"/>
            <a:stretch/>
          </p:blipFill>
          <p:spPr>
            <a:xfrm>
              <a:off x="6012160" y="727409"/>
              <a:ext cx="2540280" cy="1984121"/>
            </a:xfrm>
            <a:prstGeom prst="rect">
              <a:avLst/>
            </a:prstGeom>
          </p:spPr>
        </p:pic>
        <p:sp>
          <p:nvSpPr>
            <p:cNvPr id="8" name="TextBox 7"/>
            <p:cNvSpPr txBox="1"/>
            <p:nvPr/>
          </p:nvSpPr>
          <p:spPr>
            <a:xfrm>
              <a:off x="2474891" y="744959"/>
              <a:ext cx="584941" cy="307777"/>
            </a:xfrm>
            <a:prstGeom prst="rect">
              <a:avLst/>
            </a:prstGeom>
            <a:noFill/>
          </p:spPr>
          <p:txBody>
            <a:bodyPr wrap="none" rtlCol="0">
              <a:spAutoFit/>
            </a:bodyPr>
            <a:lstStyle/>
            <a:p>
              <a:r>
                <a:rPr lang="en-US" sz="1400" b="1" dirty="0" smtClean="0"/>
                <a:t>ERA-I</a:t>
              </a:r>
              <a:endParaRPr lang="en-US" sz="1400" b="1" dirty="0"/>
            </a:p>
          </p:txBody>
        </p:sp>
        <p:sp>
          <p:nvSpPr>
            <p:cNvPr id="9" name="TextBox 8"/>
            <p:cNvSpPr txBox="1"/>
            <p:nvPr/>
          </p:nvSpPr>
          <p:spPr>
            <a:xfrm>
              <a:off x="4499992" y="744959"/>
              <a:ext cx="1253982" cy="307777"/>
            </a:xfrm>
            <a:prstGeom prst="rect">
              <a:avLst/>
            </a:prstGeom>
            <a:noFill/>
          </p:spPr>
          <p:txBody>
            <a:bodyPr wrap="none" rtlCol="0">
              <a:spAutoFit/>
            </a:bodyPr>
            <a:lstStyle/>
            <a:p>
              <a:r>
                <a:rPr lang="en-US" sz="1400" b="1" i="1" dirty="0" smtClean="0">
                  <a:solidFill>
                    <a:srgbClr val="00FF00"/>
                  </a:solidFill>
                </a:rPr>
                <a:t>stochphysOFF</a:t>
              </a:r>
              <a:endParaRPr lang="en-US" sz="1400" b="1" i="1" dirty="0">
                <a:solidFill>
                  <a:srgbClr val="00FF00"/>
                </a:solidFill>
              </a:endParaRPr>
            </a:p>
          </p:txBody>
        </p:sp>
        <p:sp>
          <p:nvSpPr>
            <p:cNvPr id="10" name="TextBox 9"/>
            <p:cNvSpPr txBox="1"/>
            <p:nvPr/>
          </p:nvSpPr>
          <p:spPr>
            <a:xfrm>
              <a:off x="7603995" y="744959"/>
              <a:ext cx="856437" cy="307777"/>
            </a:xfrm>
            <a:prstGeom prst="rect">
              <a:avLst/>
            </a:prstGeom>
            <a:noFill/>
          </p:spPr>
          <p:txBody>
            <a:bodyPr wrap="none" rtlCol="0">
              <a:spAutoFit/>
            </a:bodyPr>
            <a:lstStyle/>
            <a:p>
              <a:r>
                <a:rPr lang="en-US" sz="1400" b="1" dirty="0" smtClean="0">
                  <a:solidFill>
                    <a:srgbClr val="FF0000"/>
                  </a:solidFill>
                </a:rPr>
                <a:t>System 4</a:t>
              </a:r>
              <a:endParaRPr lang="en-US" sz="1400" b="1" dirty="0">
                <a:solidFill>
                  <a:srgbClr val="FF0000"/>
                </a:solidFill>
              </a:endParaRPr>
            </a:p>
          </p:txBody>
        </p:sp>
        <p:sp>
          <p:nvSpPr>
            <p:cNvPr id="11" name="TextBox 10"/>
            <p:cNvSpPr txBox="1"/>
            <p:nvPr/>
          </p:nvSpPr>
          <p:spPr>
            <a:xfrm>
              <a:off x="1529661" y="2564904"/>
              <a:ext cx="954107" cy="307777"/>
            </a:xfrm>
            <a:prstGeom prst="rect">
              <a:avLst/>
            </a:prstGeom>
            <a:solidFill>
              <a:srgbClr val="FFFFFF"/>
            </a:solidFill>
          </p:spPr>
          <p:txBody>
            <a:bodyPr wrap="none" rtlCol="0">
              <a:spAutoFit/>
            </a:bodyPr>
            <a:lstStyle/>
            <a:p>
              <a:r>
                <a:rPr lang="en-US" sz="1400" b="1" dirty="0" smtClean="0"/>
                <a:t>amplitude</a:t>
              </a:r>
              <a:endParaRPr lang="en-US" sz="1400" b="1" dirty="0"/>
            </a:p>
          </p:txBody>
        </p:sp>
        <p:sp>
          <p:nvSpPr>
            <p:cNvPr id="12" name="TextBox 11"/>
            <p:cNvSpPr txBox="1"/>
            <p:nvPr/>
          </p:nvSpPr>
          <p:spPr>
            <a:xfrm>
              <a:off x="4193957" y="2564904"/>
              <a:ext cx="954107" cy="307777"/>
            </a:xfrm>
            <a:prstGeom prst="rect">
              <a:avLst/>
            </a:prstGeom>
            <a:solidFill>
              <a:srgbClr val="FFFFFF"/>
            </a:solidFill>
          </p:spPr>
          <p:txBody>
            <a:bodyPr wrap="none" rtlCol="0">
              <a:spAutoFit/>
            </a:bodyPr>
            <a:lstStyle/>
            <a:p>
              <a:r>
                <a:rPr lang="en-US" sz="1400" b="1" dirty="0" smtClean="0"/>
                <a:t>amplitude</a:t>
              </a:r>
              <a:endParaRPr lang="en-US" sz="1400" b="1" dirty="0"/>
            </a:p>
          </p:txBody>
        </p:sp>
        <p:sp>
          <p:nvSpPr>
            <p:cNvPr id="13" name="TextBox 12"/>
            <p:cNvSpPr txBox="1"/>
            <p:nvPr/>
          </p:nvSpPr>
          <p:spPr>
            <a:xfrm>
              <a:off x="6858253" y="2564904"/>
              <a:ext cx="954107" cy="307777"/>
            </a:xfrm>
            <a:prstGeom prst="rect">
              <a:avLst/>
            </a:prstGeom>
            <a:solidFill>
              <a:srgbClr val="FFFFFF"/>
            </a:solidFill>
          </p:spPr>
          <p:txBody>
            <a:bodyPr wrap="none" rtlCol="0">
              <a:spAutoFit/>
            </a:bodyPr>
            <a:lstStyle/>
            <a:p>
              <a:r>
                <a:rPr lang="en-US" sz="1400" b="1" dirty="0" smtClean="0"/>
                <a:t>amplitude</a:t>
              </a:r>
              <a:endParaRPr lang="en-US" sz="1400" b="1" dirty="0"/>
            </a:p>
          </p:txBody>
        </p:sp>
        <p:sp>
          <p:nvSpPr>
            <p:cNvPr id="14" name="TextBox 13"/>
            <p:cNvSpPr txBox="1"/>
            <p:nvPr/>
          </p:nvSpPr>
          <p:spPr>
            <a:xfrm rot="16200000">
              <a:off x="-54393" y="1502665"/>
              <a:ext cx="1351652" cy="307777"/>
            </a:xfrm>
            <a:prstGeom prst="rect">
              <a:avLst/>
            </a:prstGeom>
            <a:solidFill>
              <a:srgbClr val="FFFFFF"/>
            </a:solidFill>
          </p:spPr>
          <p:txBody>
            <a:bodyPr wrap="none" rtlCol="0">
              <a:spAutoFit/>
            </a:bodyPr>
            <a:lstStyle/>
            <a:p>
              <a:r>
                <a:rPr lang="en-US" sz="1400" b="1" dirty="0"/>
                <a:t>n</a:t>
              </a:r>
              <a:r>
                <a:rPr lang="en-US" sz="1400" b="1" dirty="0" smtClean="0"/>
                <a:t>umber of days</a:t>
              </a:r>
              <a:endParaRPr lang="en-US" sz="1400" b="1" dirty="0"/>
            </a:p>
          </p:txBody>
        </p:sp>
      </p:grpSp>
      <p:grpSp>
        <p:nvGrpSpPr>
          <p:cNvPr id="26" name="Group 25"/>
          <p:cNvGrpSpPr/>
          <p:nvPr/>
        </p:nvGrpSpPr>
        <p:grpSpPr>
          <a:xfrm>
            <a:off x="323528" y="3571977"/>
            <a:ext cx="8092084" cy="3169391"/>
            <a:chOff x="323528" y="3087666"/>
            <a:chExt cx="8092084" cy="3169391"/>
          </a:xfrm>
        </p:grpSpPr>
        <p:grpSp>
          <p:nvGrpSpPr>
            <p:cNvPr id="24" name="Group 23"/>
            <p:cNvGrpSpPr/>
            <p:nvPr/>
          </p:nvGrpSpPr>
          <p:grpSpPr>
            <a:xfrm>
              <a:off x="323528" y="3087666"/>
              <a:ext cx="4005547" cy="3169391"/>
              <a:chOff x="323528" y="3087666"/>
              <a:chExt cx="4005547" cy="3169391"/>
            </a:xfrm>
          </p:grpSpPr>
          <p:pic>
            <p:nvPicPr>
              <p:cNvPr id="5" name="Picture 4"/>
              <p:cNvPicPr>
                <a:picLocks noChangeAspect="1"/>
              </p:cNvPicPr>
              <p:nvPr/>
            </p:nvPicPr>
            <p:blipFill rotWithShape="1">
              <a:blip r:embed="rId5" cstate="email">
                <a:extLst>
                  <a:ext uri="{28A0092B-C50C-407E-A947-70E740481C1C}">
                    <a14:useLocalDpi xmlns:a14="http://schemas.microsoft.com/office/drawing/2010/main" val="0"/>
                  </a:ext>
                </a:extLst>
              </a:blip>
              <a:srcRect l="6711" t="6495" r="6882" b="6836"/>
              <a:stretch/>
            </p:blipFill>
            <p:spPr>
              <a:xfrm>
                <a:off x="533722" y="3087666"/>
                <a:ext cx="3795353" cy="2855939"/>
              </a:xfrm>
              <a:prstGeom prst="rect">
                <a:avLst/>
              </a:prstGeom>
            </p:spPr>
          </p:pic>
          <p:sp>
            <p:nvSpPr>
              <p:cNvPr id="15" name="TextBox 14"/>
              <p:cNvSpPr txBox="1"/>
              <p:nvPr/>
            </p:nvSpPr>
            <p:spPr>
              <a:xfrm>
                <a:off x="2033717" y="5949280"/>
                <a:ext cx="954107" cy="307777"/>
              </a:xfrm>
              <a:prstGeom prst="rect">
                <a:avLst/>
              </a:prstGeom>
              <a:solidFill>
                <a:srgbClr val="FFFFFF"/>
              </a:solidFill>
            </p:spPr>
            <p:txBody>
              <a:bodyPr wrap="none" rtlCol="0">
                <a:spAutoFit/>
              </a:bodyPr>
              <a:lstStyle/>
              <a:p>
                <a:r>
                  <a:rPr lang="en-US" sz="1400" b="1" dirty="0" smtClean="0"/>
                  <a:t>amplitude</a:t>
                </a:r>
                <a:endParaRPr lang="en-US" sz="1400" b="1" dirty="0"/>
              </a:p>
            </p:txBody>
          </p:sp>
          <p:sp>
            <p:nvSpPr>
              <p:cNvPr id="17" name="TextBox 16"/>
              <p:cNvSpPr txBox="1"/>
              <p:nvPr/>
            </p:nvSpPr>
            <p:spPr>
              <a:xfrm rot="16200000">
                <a:off x="-198409" y="4471493"/>
                <a:ext cx="1351652" cy="307777"/>
              </a:xfrm>
              <a:prstGeom prst="rect">
                <a:avLst/>
              </a:prstGeom>
              <a:solidFill>
                <a:srgbClr val="FFFFFF"/>
              </a:solidFill>
            </p:spPr>
            <p:txBody>
              <a:bodyPr wrap="none" rtlCol="0">
                <a:spAutoFit/>
              </a:bodyPr>
              <a:lstStyle/>
              <a:p>
                <a:r>
                  <a:rPr lang="en-US" sz="1400" b="1" dirty="0"/>
                  <a:t>n</a:t>
                </a:r>
                <a:r>
                  <a:rPr lang="en-US" sz="1400" b="1" dirty="0" smtClean="0"/>
                  <a:t>umber of days</a:t>
                </a:r>
                <a:endParaRPr lang="en-US" sz="1400" b="1" dirty="0"/>
              </a:p>
            </p:txBody>
          </p:sp>
          <p:sp>
            <p:nvSpPr>
              <p:cNvPr id="19" name="TextBox 18"/>
              <p:cNvSpPr txBox="1"/>
              <p:nvPr/>
            </p:nvSpPr>
            <p:spPr>
              <a:xfrm>
                <a:off x="2123728" y="3212976"/>
                <a:ext cx="2089597" cy="307777"/>
              </a:xfrm>
              <a:prstGeom prst="rect">
                <a:avLst/>
              </a:prstGeom>
              <a:noFill/>
            </p:spPr>
            <p:txBody>
              <a:bodyPr wrap="none" rtlCol="0">
                <a:spAutoFit/>
              </a:bodyPr>
              <a:lstStyle/>
              <a:p>
                <a:r>
                  <a:rPr lang="en-US" sz="1400" b="1" i="1" dirty="0" smtClean="0">
                    <a:solidFill>
                      <a:srgbClr val="000090"/>
                    </a:solidFill>
                  </a:rPr>
                  <a:t>stochphysOFF – </a:t>
                </a:r>
                <a:r>
                  <a:rPr lang="en-US" sz="1400" b="1" dirty="0" smtClean="0">
                    <a:solidFill>
                      <a:srgbClr val="000090"/>
                    </a:solidFill>
                  </a:rPr>
                  <a:t>System 4</a:t>
                </a:r>
                <a:endParaRPr lang="en-US" sz="1400" b="1" dirty="0">
                  <a:solidFill>
                    <a:srgbClr val="000090"/>
                  </a:solidFill>
                </a:endParaRPr>
              </a:p>
            </p:txBody>
          </p:sp>
          <p:cxnSp>
            <p:nvCxnSpPr>
              <p:cNvPr id="22" name="Straight Connector 21"/>
              <p:cNvCxnSpPr/>
              <p:nvPr/>
            </p:nvCxnSpPr>
            <p:spPr>
              <a:xfrm>
                <a:off x="1656000" y="3132000"/>
                <a:ext cx="0" cy="2664296"/>
              </a:xfrm>
              <a:prstGeom prst="line">
                <a:avLst/>
              </a:prstGeom>
              <a:ln>
                <a:solidFill>
                  <a:schemeClr val="tx1"/>
                </a:solidFill>
                <a:prstDash val="dot"/>
              </a:ln>
            </p:spPr>
            <p:style>
              <a:lnRef idx="2">
                <a:schemeClr val="accent1"/>
              </a:lnRef>
              <a:fillRef idx="0">
                <a:schemeClr val="accent1"/>
              </a:fillRef>
              <a:effectRef idx="1">
                <a:schemeClr val="accent1"/>
              </a:effectRef>
              <a:fontRef idx="minor">
                <a:schemeClr val="tx1"/>
              </a:fontRef>
            </p:style>
          </p:cxnSp>
        </p:grpSp>
        <p:grpSp>
          <p:nvGrpSpPr>
            <p:cNvPr id="25" name="Group 24"/>
            <p:cNvGrpSpPr/>
            <p:nvPr/>
          </p:nvGrpSpPr>
          <p:grpSpPr>
            <a:xfrm>
              <a:off x="4408238" y="3118831"/>
              <a:ext cx="4007374" cy="3138226"/>
              <a:chOff x="4408238" y="3118831"/>
              <a:chExt cx="4007374" cy="3138226"/>
            </a:xfrm>
          </p:grpSpPr>
          <p:pic>
            <p:nvPicPr>
              <p:cNvPr id="6" name="Picture 5"/>
              <p:cNvPicPr>
                <a:picLocks noChangeAspect="1"/>
              </p:cNvPicPr>
              <p:nvPr/>
            </p:nvPicPr>
            <p:blipFill rotWithShape="1">
              <a:blip r:embed="rId6" cstate="email">
                <a:extLst>
                  <a:ext uri="{28A0092B-C50C-407E-A947-70E740481C1C}">
                    <a14:useLocalDpi xmlns:a14="http://schemas.microsoft.com/office/drawing/2010/main" val="0"/>
                  </a:ext>
                </a:extLst>
              </a:blip>
              <a:srcRect l="4656" t="6495" r="7395" b="4214"/>
              <a:stretch/>
            </p:blipFill>
            <p:spPr>
              <a:xfrm>
                <a:off x="4552527" y="3118831"/>
                <a:ext cx="3863085" cy="2942339"/>
              </a:xfrm>
              <a:prstGeom prst="rect">
                <a:avLst/>
              </a:prstGeom>
            </p:spPr>
          </p:pic>
          <p:sp>
            <p:nvSpPr>
              <p:cNvPr id="16" name="TextBox 15"/>
              <p:cNvSpPr txBox="1"/>
              <p:nvPr/>
            </p:nvSpPr>
            <p:spPr>
              <a:xfrm>
                <a:off x="6138173" y="5949280"/>
                <a:ext cx="954107" cy="307777"/>
              </a:xfrm>
              <a:prstGeom prst="rect">
                <a:avLst/>
              </a:prstGeom>
              <a:solidFill>
                <a:srgbClr val="FFFFFF"/>
              </a:solidFill>
            </p:spPr>
            <p:txBody>
              <a:bodyPr wrap="none" rtlCol="0">
                <a:spAutoFit/>
              </a:bodyPr>
              <a:lstStyle/>
              <a:p>
                <a:r>
                  <a:rPr lang="en-US" sz="1400" b="1" dirty="0" smtClean="0"/>
                  <a:t>amplitude</a:t>
                </a:r>
                <a:endParaRPr lang="en-US" sz="1400" b="1" dirty="0"/>
              </a:p>
            </p:txBody>
          </p:sp>
          <p:sp>
            <p:nvSpPr>
              <p:cNvPr id="18" name="TextBox 17"/>
              <p:cNvSpPr txBox="1"/>
              <p:nvPr/>
            </p:nvSpPr>
            <p:spPr>
              <a:xfrm rot="16200000">
                <a:off x="3886301" y="4527002"/>
                <a:ext cx="1351652" cy="307777"/>
              </a:xfrm>
              <a:prstGeom prst="rect">
                <a:avLst/>
              </a:prstGeom>
              <a:solidFill>
                <a:srgbClr val="FFFFFF"/>
              </a:solidFill>
            </p:spPr>
            <p:txBody>
              <a:bodyPr wrap="none" rtlCol="0">
                <a:spAutoFit/>
              </a:bodyPr>
              <a:lstStyle/>
              <a:p>
                <a:r>
                  <a:rPr lang="en-US" sz="1400" b="1" dirty="0"/>
                  <a:t>n</a:t>
                </a:r>
                <a:r>
                  <a:rPr lang="en-US" sz="1400" b="1" dirty="0" smtClean="0"/>
                  <a:t>umber of days</a:t>
                </a:r>
                <a:endParaRPr lang="en-US" sz="1400" b="1" dirty="0"/>
              </a:p>
            </p:txBody>
          </p:sp>
          <p:sp>
            <p:nvSpPr>
              <p:cNvPr id="20" name="TextBox 19"/>
              <p:cNvSpPr txBox="1"/>
              <p:nvPr/>
            </p:nvSpPr>
            <p:spPr>
              <a:xfrm>
                <a:off x="6621070" y="3168000"/>
                <a:ext cx="1695346" cy="523220"/>
              </a:xfrm>
              <a:prstGeom prst="rect">
                <a:avLst/>
              </a:prstGeom>
              <a:solidFill>
                <a:srgbClr val="FFFFFF"/>
              </a:solidFill>
            </p:spPr>
            <p:txBody>
              <a:bodyPr wrap="none" rtlCol="0">
                <a:spAutoFit/>
              </a:bodyPr>
              <a:lstStyle/>
              <a:p>
                <a:r>
                  <a:rPr lang="en-US" sz="1400" b="1" i="1" dirty="0" smtClean="0">
                    <a:solidFill>
                      <a:srgbClr val="00FF00"/>
                    </a:solidFill>
                  </a:rPr>
                  <a:t>stochphysOFF –</a:t>
                </a:r>
                <a:r>
                  <a:rPr lang="en-US" sz="1400" b="1" dirty="0">
                    <a:solidFill>
                      <a:srgbClr val="00FF00"/>
                    </a:solidFill>
                  </a:rPr>
                  <a:t> </a:t>
                </a:r>
                <a:r>
                  <a:rPr lang="en-US" sz="1400" b="1" dirty="0" smtClean="0">
                    <a:solidFill>
                      <a:srgbClr val="00FF00"/>
                    </a:solidFill>
                  </a:rPr>
                  <a:t>ERA</a:t>
                </a:r>
              </a:p>
              <a:p>
                <a:r>
                  <a:rPr lang="en-US" sz="1400" b="1" dirty="0" smtClean="0">
                    <a:solidFill>
                      <a:srgbClr val="000090"/>
                    </a:solidFill>
                  </a:rPr>
                  <a:t>    </a:t>
                </a:r>
                <a:r>
                  <a:rPr lang="en-US" sz="1400" b="1" dirty="0" smtClean="0">
                    <a:solidFill>
                      <a:srgbClr val="FF0000"/>
                    </a:solidFill>
                  </a:rPr>
                  <a:t>System 4      </a:t>
                </a:r>
                <a:r>
                  <a:rPr lang="en-US" sz="1400" b="1" i="1" dirty="0" smtClean="0">
                    <a:solidFill>
                      <a:srgbClr val="FF0000"/>
                    </a:solidFill>
                  </a:rPr>
                  <a:t>– </a:t>
                </a:r>
                <a:r>
                  <a:rPr lang="en-US" sz="1400" b="1" dirty="0" smtClean="0">
                    <a:solidFill>
                      <a:srgbClr val="FF0000"/>
                    </a:solidFill>
                  </a:rPr>
                  <a:t>ERA</a:t>
                </a:r>
                <a:endParaRPr lang="en-US" sz="1400" b="1" dirty="0">
                  <a:solidFill>
                    <a:srgbClr val="FF0000"/>
                  </a:solidFill>
                </a:endParaRPr>
              </a:p>
            </p:txBody>
          </p:sp>
          <p:cxnSp>
            <p:nvCxnSpPr>
              <p:cNvPr id="23" name="Straight Connector 22"/>
              <p:cNvCxnSpPr/>
              <p:nvPr/>
            </p:nvCxnSpPr>
            <p:spPr>
              <a:xfrm>
                <a:off x="5760000" y="3150000"/>
                <a:ext cx="0" cy="2664296"/>
              </a:xfrm>
              <a:prstGeom prst="line">
                <a:avLst/>
              </a:prstGeom>
              <a:ln>
                <a:solidFill>
                  <a:srgbClr val="000000"/>
                </a:solidFill>
                <a:prstDash val="dot"/>
              </a:ln>
            </p:spPr>
            <p:style>
              <a:lnRef idx="2">
                <a:schemeClr val="accent1"/>
              </a:lnRef>
              <a:fillRef idx="0">
                <a:schemeClr val="accent1"/>
              </a:fillRef>
              <a:effectRef idx="1">
                <a:schemeClr val="accent1"/>
              </a:effectRef>
              <a:fontRef idx="minor">
                <a:schemeClr val="tx1"/>
              </a:fontRef>
            </p:style>
          </p:cxnSp>
        </p:grpSp>
      </p:grpSp>
      <p:sp>
        <p:nvSpPr>
          <p:cNvPr id="28" name="TextBox 27"/>
          <p:cNvSpPr txBox="1"/>
          <p:nvPr/>
        </p:nvSpPr>
        <p:spPr>
          <a:xfrm>
            <a:off x="6643091" y="6605509"/>
            <a:ext cx="2566984" cy="307777"/>
          </a:xfrm>
          <a:prstGeom prst="rect">
            <a:avLst/>
          </a:prstGeom>
          <a:noFill/>
        </p:spPr>
        <p:txBody>
          <a:bodyPr wrap="square" rtlCol="0">
            <a:spAutoFit/>
          </a:bodyPr>
          <a:lstStyle/>
          <a:p>
            <a:pPr algn="r"/>
            <a:r>
              <a:rPr lang="en-GB" sz="1400" dirty="0" smtClean="0"/>
              <a:t>From Antje </a:t>
            </a:r>
            <a:r>
              <a:rPr lang="en-GB" sz="1400" dirty="0" err="1" smtClean="0"/>
              <a:t>Weisheimer</a:t>
            </a:r>
            <a:endParaRPr lang="en-GB" sz="1400" dirty="0"/>
          </a:p>
        </p:txBody>
      </p:sp>
    </p:spTree>
    <p:extLst>
      <p:ext uri="{BB962C8B-B14F-4D97-AF65-F5344CB8AC3E}">
        <p14:creationId xmlns:p14="http://schemas.microsoft.com/office/powerpoint/2010/main" val="1931567294"/>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9265"/>
            <a:ext cx="7924800" cy="1143000"/>
          </a:xfrm>
        </p:spPr>
        <p:txBody>
          <a:bodyPr>
            <a:noAutofit/>
          </a:bodyPr>
          <a:lstStyle/>
          <a:p>
            <a:r>
              <a:rPr lang="en-US" sz="2585" dirty="0" smtClean="0">
                <a:solidFill>
                  <a:schemeClr val="accent1">
                    <a:lumMod val="50000"/>
                  </a:schemeClr>
                </a:solidFill>
                <a:latin typeface="Calibri" panose="020F0502020204030204" pitchFamily="34" charset="0"/>
              </a:rPr>
              <a:t>In </a:t>
            </a:r>
            <a:r>
              <a:rPr lang="en-US" sz="2585" dirty="0">
                <a:solidFill>
                  <a:schemeClr val="accent1">
                    <a:lumMod val="50000"/>
                  </a:schemeClr>
                </a:solidFill>
                <a:latin typeface="Calibri" panose="020F0502020204030204" pitchFamily="34" charset="0"/>
              </a:rPr>
              <a:t>a reliable ensemble, &lt;fc-prob&gt;~&lt;obs-prob&gt;</a:t>
            </a:r>
            <a:endParaRPr lang="en-GB" sz="2585" dirty="0">
              <a:solidFill>
                <a:schemeClr val="accent1">
                  <a:lumMod val="50000"/>
                </a:schemeClr>
              </a:solidFill>
              <a:latin typeface="Calibri" panose="020F0502020204030204" pitchFamily="34" charset="0"/>
            </a:endParaRPr>
          </a:p>
        </p:txBody>
      </p:sp>
      <p:sp>
        <p:nvSpPr>
          <p:cNvPr id="116" name="TextBox 115"/>
          <p:cNvSpPr txBox="1"/>
          <p:nvPr/>
        </p:nvSpPr>
        <p:spPr>
          <a:xfrm>
            <a:off x="209975" y="1111158"/>
            <a:ext cx="4162377" cy="2932854"/>
          </a:xfrm>
          <a:prstGeom prst="rect">
            <a:avLst/>
          </a:prstGeom>
          <a:noFill/>
        </p:spPr>
        <p:txBody>
          <a:bodyPr wrap="square" rtlCol="0">
            <a:spAutoFit/>
          </a:bodyPr>
          <a:lstStyle/>
          <a:p>
            <a:pPr algn="l"/>
            <a:r>
              <a:rPr lang="en-GB" sz="1846" dirty="0">
                <a:solidFill>
                  <a:schemeClr val="tx1"/>
                </a:solidFill>
                <a:latin typeface="Calibri" panose="020F0502020204030204" pitchFamily="34" charset="0"/>
                <a:cs typeface="Calibri" pitchFamily="34" charset="0"/>
              </a:rPr>
              <a:t>One way to check the ensemble reliability is to assess whether the average forecast and observed probabilities of a certain event are similar. </a:t>
            </a:r>
          </a:p>
          <a:p>
            <a:pPr algn="l"/>
            <a:endParaRPr lang="en-GB" sz="1846" dirty="0">
              <a:solidFill>
                <a:schemeClr val="tx1"/>
              </a:solidFill>
              <a:latin typeface="Calibri" panose="020F0502020204030204" pitchFamily="34" charset="0"/>
              <a:cs typeface="Calibri" pitchFamily="34" charset="0"/>
            </a:endParaRPr>
          </a:p>
          <a:p>
            <a:pPr algn="l"/>
            <a:r>
              <a:rPr lang="en-GB" sz="1846" dirty="0">
                <a:solidFill>
                  <a:schemeClr val="tx1"/>
                </a:solidFill>
                <a:latin typeface="Calibri" panose="020F0502020204030204" pitchFamily="34" charset="0"/>
                <a:cs typeface="Calibri" pitchFamily="34" charset="0"/>
              </a:rPr>
              <a:t>These plots compare the two probabilities at t+144h and t+240h for the event ‘24h precipitation in excess of 1/5/10/20 mm’ over Europe for ND14J15 (verified against observations).</a:t>
            </a:r>
            <a:endParaRPr lang="en-GB" sz="1846" baseline="-25000" dirty="0">
              <a:solidFill>
                <a:schemeClr val="tx1"/>
              </a:solidFill>
              <a:latin typeface="Calibri" panose="020F0502020204030204" pitchFamily="34" charset="0"/>
              <a:cs typeface="Calibri" pitchFamily="34" charset="0"/>
            </a:endParaRPr>
          </a:p>
        </p:txBody>
      </p:sp>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b="53313"/>
          <a:stretch/>
        </p:blipFill>
        <p:spPr>
          <a:xfrm>
            <a:off x="4372353" y="834602"/>
            <a:ext cx="4686300" cy="2926743"/>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val="0"/>
              </a:ext>
            </a:extLst>
          </a:blip>
          <a:srcRect b="54639"/>
          <a:stretch/>
        </p:blipFill>
        <p:spPr>
          <a:xfrm>
            <a:off x="4372353" y="3512086"/>
            <a:ext cx="4686300" cy="2843657"/>
          </a:xfrm>
          <a:prstGeom prst="rect">
            <a:avLst/>
          </a:prstGeom>
        </p:spPr>
      </p:pic>
      <p:sp>
        <p:nvSpPr>
          <p:cNvPr id="8" name="TextBox 7"/>
          <p:cNvSpPr txBox="1"/>
          <p:nvPr/>
        </p:nvSpPr>
        <p:spPr>
          <a:xfrm>
            <a:off x="4773784" y="1393390"/>
            <a:ext cx="904415" cy="376385"/>
          </a:xfrm>
          <a:prstGeom prst="rect">
            <a:avLst/>
          </a:prstGeom>
          <a:noFill/>
        </p:spPr>
        <p:txBody>
          <a:bodyPr wrap="none" rtlCol="0">
            <a:spAutoFit/>
          </a:bodyPr>
          <a:lstStyle/>
          <a:p>
            <a:r>
              <a:rPr lang="en-GB" sz="1846" dirty="0">
                <a:latin typeface="Calibri" panose="020F0502020204030204" pitchFamily="34" charset="0"/>
              </a:rPr>
              <a:t>T+144h</a:t>
            </a:r>
          </a:p>
        </p:txBody>
      </p:sp>
      <p:sp>
        <p:nvSpPr>
          <p:cNvPr id="10" name="TextBox 9"/>
          <p:cNvSpPr txBox="1"/>
          <p:nvPr/>
        </p:nvSpPr>
        <p:spPr>
          <a:xfrm>
            <a:off x="4773784" y="4052147"/>
            <a:ext cx="904415" cy="376385"/>
          </a:xfrm>
          <a:prstGeom prst="rect">
            <a:avLst/>
          </a:prstGeom>
          <a:noFill/>
        </p:spPr>
        <p:txBody>
          <a:bodyPr wrap="none" rtlCol="0">
            <a:spAutoFit/>
          </a:bodyPr>
          <a:lstStyle/>
          <a:p>
            <a:r>
              <a:rPr lang="en-GB" sz="1846" dirty="0">
                <a:latin typeface="Calibri" panose="020F0502020204030204" pitchFamily="34" charset="0"/>
              </a:rPr>
              <a:t>T+240h</a:t>
            </a:r>
          </a:p>
        </p:txBody>
      </p:sp>
    </p:spTree>
    <p:extLst>
      <p:ext uri="{BB962C8B-B14F-4D97-AF65-F5344CB8AC3E}">
        <p14:creationId xmlns:p14="http://schemas.microsoft.com/office/powerpoint/2010/main" val="2965299115"/>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2"/>
          <p:cNvSpPr>
            <a:spLocks noGrp="1" noChangeArrowheads="1"/>
          </p:cNvSpPr>
          <p:nvPr>
            <p:ph type="title"/>
          </p:nvPr>
        </p:nvSpPr>
        <p:spPr>
          <a:xfrm>
            <a:off x="650631" y="-82550"/>
            <a:ext cx="8229600" cy="1143000"/>
          </a:xfrm>
        </p:spPr>
        <p:txBody>
          <a:bodyPr/>
          <a:lstStyle/>
          <a:p>
            <a:r>
              <a:rPr lang="en-GB" dirty="0" smtClean="0"/>
              <a:t> </a:t>
            </a:r>
            <a:r>
              <a:rPr lang="en-GB" dirty="0" smtClean="0">
                <a:solidFill>
                  <a:srgbClr val="2603FB"/>
                </a:solidFill>
              </a:rPr>
              <a:t>Spread too small for MJO prediction?</a:t>
            </a:r>
          </a:p>
        </p:txBody>
      </p:sp>
      <p:sp>
        <p:nvSpPr>
          <p:cNvPr id="20488" name="Text Box 17"/>
          <p:cNvSpPr txBox="1">
            <a:spLocks noChangeArrowheads="1"/>
          </p:cNvSpPr>
          <p:nvPr/>
        </p:nvSpPr>
        <p:spPr bwMode="auto">
          <a:xfrm>
            <a:off x="2504442" y="798511"/>
            <a:ext cx="352864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pPr>
              <a:spcBef>
                <a:spcPct val="50000"/>
              </a:spcBef>
            </a:pPr>
            <a:r>
              <a:rPr lang="en-GB" b="0" dirty="0"/>
              <a:t>Bivariate RMS error</a:t>
            </a:r>
          </a:p>
        </p:txBody>
      </p:sp>
      <p:sp>
        <p:nvSpPr>
          <p:cNvPr id="20490" name="TextBox 14"/>
          <p:cNvSpPr txBox="1">
            <a:spLocks noChangeArrowheads="1"/>
          </p:cNvSpPr>
          <p:nvPr/>
        </p:nvSpPr>
        <p:spPr bwMode="auto">
          <a:xfrm>
            <a:off x="4135316" y="5584429"/>
            <a:ext cx="402101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GB" sz="1600" dirty="0"/>
              <a:t>Ensemble Spread</a:t>
            </a:r>
          </a:p>
        </p:txBody>
      </p:sp>
      <p:pic>
        <p:nvPicPr>
          <p:cNvPr id="20491" name="Picture 15" descr="rmse.ps"/>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67022" y="1296194"/>
            <a:ext cx="4226169" cy="372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TextBox 17"/>
          <p:cNvSpPr txBox="1">
            <a:spLocks noChangeArrowheads="1"/>
          </p:cNvSpPr>
          <p:nvPr/>
        </p:nvSpPr>
        <p:spPr bwMode="auto">
          <a:xfrm>
            <a:off x="4011833" y="5107542"/>
            <a:ext cx="53750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GB" sz="1600" dirty="0"/>
              <a:t>Ensemble </a:t>
            </a:r>
            <a:r>
              <a:rPr lang="en-GB" sz="1600" dirty="0" smtClean="0"/>
              <a:t>mean/reanalysis</a:t>
            </a:r>
            <a:endParaRPr lang="en-GB" sz="1600" dirty="0"/>
          </a:p>
        </p:txBody>
      </p:sp>
      <p:sp>
        <p:nvSpPr>
          <p:cNvPr id="20493" name="Line 6"/>
          <p:cNvSpPr>
            <a:spLocks noChangeShapeType="1"/>
          </p:cNvSpPr>
          <p:nvPr/>
        </p:nvSpPr>
        <p:spPr bwMode="auto">
          <a:xfrm>
            <a:off x="2504442" y="5366385"/>
            <a:ext cx="1081454"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0494" name="Line 4"/>
          <p:cNvSpPr>
            <a:spLocks noChangeShapeType="1"/>
          </p:cNvSpPr>
          <p:nvPr/>
        </p:nvSpPr>
        <p:spPr bwMode="auto">
          <a:xfrm>
            <a:off x="2504442" y="5806440"/>
            <a:ext cx="1081454" cy="0"/>
          </a:xfrm>
          <a:prstGeom prst="line">
            <a:avLst/>
          </a:prstGeom>
          <a:noFill/>
          <a:ln w="57150">
            <a:solidFill>
              <a:srgbClr val="2603FB"/>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1" name="Line 4"/>
          <p:cNvSpPr>
            <a:spLocks noChangeShapeType="1"/>
          </p:cNvSpPr>
          <p:nvPr/>
        </p:nvSpPr>
        <p:spPr bwMode="auto">
          <a:xfrm>
            <a:off x="2504442" y="6173945"/>
            <a:ext cx="1081454" cy="0"/>
          </a:xfrm>
          <a:prstGeom prst="line">
            <a:avLst/>
          </a:prstGeom>
          <a:noFill/>
          <a:ln w="57150">
            <a:solidFill>
              <a:srgbClr val="00FF00"/>
            </a:solidFill>
            <a:round/>
            <a:headEnd/>
            <a:tailEnd/>
          </a:ln>
        </p:spPr>
        <p:txBody>
          <a:bodyPr/>
          <a:lstStyle/>
          <a:p>
            <a:pPr>
              <a:defRPr/>
            </a:pPr>
            <a:endParaRPr lang="en-GB"/>
          </a:p>
        </p:txBody>
      </p:sp>
      <p:sp>
        <p:nvSpPr>
          <p:cNvPr id="20496" name="TextBox 21"/>
          <p:cNvSpPr txBox="1">
            <a:spLocks noChangeArrowheads="1"/>
          </p:cNvSpPr>
          <p:nvPr/>
        </p:nvSpPr>
        <p:spPr bwMode="auto">
          <a:xfrm>
            <a:off x="4135316" y="6035674"/>
            <a:ext cx="402101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Verdana" pitchFamily="34" charset="0"/>
              </a:defRPr>
            </a:lvl1pPr>
            <a:lvl2pPr marL="742950" indent="-285750">
              <a:defRPr sz="2400" b="1">
                <a:solidFill>
                  <a:schemeClr val="tx1"/>
                </a:solidFill>
                <a:latin typeface="Verdana" pitchFamily="34" charset="0"/>
              </a:defRPr>
            </a:lvl2pPr>
            <a:lvl3pPr marL="1143000" indent="-228600">
              <a:defRPr sz="2400" b="1">
                <a:solidFill>
                  <a:schemeClr val="tx1"/>
                </a:solidFill>
                <a:latin typeface="Verdana" pitchFamily="34" charset="0"/>
              </a:defRPr>
            </a:lvl3pPr>
            <a:lvl4pPr marL="1600200" indent="-228600">
              <a:defRPr sz="2400" b="1">
                <a:solidFill>
                  <a:schemeClr val="tx1"/>
                </a:solidFill>
                <a:latin typeface="Verdana" pitchFamily="34" charset="0"/>
              </a:defRPr>
            </a:lvl4pPr>
            <a:lvl5pPr marL="2057400" indent="-228600">
              <a:defRPr sz="2400" b="1">
                <a:solidFill>
                  <a:schemeClr val="tx1"/>
                </a:solidFill>
                <a:latin typeface="Verdana" pitchFamily="34" charset="0"/>
              </a:defRPr>
            </a:lvl5pPr>
            <a:lvl6pPr marL="2514600" indent="-228600" algn="ctr" eaLnBrk="0" fontAlgn="base" hangingPunct="0">
              <a:spcBef>
                <a:spcPct val="0"/>
              </a:spcBef>
              <a:spcAft>
                <a:spcPct val="0"/>
              </a:spcAft>
              <a:defRPr sz="2400" b="1">
                <a:solidFill>
                  <a:schemeClr val="tx1"/>
                </a:solidFill>
                <a:latin typeface="Verdana" pitchFamily="34" charset="0"/>
              </a:defRPr>
            </a:lvl6pPr>
            <a:lvl7pPr marL="2971800" indent="-228600" algn="ctr" eaLnBrk="0" fontAlgn="base" hangingPunct="0">
              <a:spcBef>
                <a:spcPct val="0"/>
              </a:spcBef>
              <a:spcAft>
                <a:spcPct val="0"/>
              </a:spcAft>
              <a:defRPr sz="2400" b="1">
                <a:solidFill>
                  <a:schemeClr val="tx1"/>
                </a:solidFill>
                <a:latin typeface="Verdana" pitchFamily="34" charset="0"/>
              </a:defRPr>
            </a:lvl7pPr>
            <a:lvl8pPr marL="3429000" indent="-228600" algn="ctr" eaLnBrk="0" fontAlgn="base" hangingPunct="0">
              <a:spcBef>
                <a:spcPct val="0"/>
              </a:spcBef>
              <a:spcAft>
                <a:spcPct val="0"/>
              </a:spcAft>
              <a:defRPr sz="2400" b="1">
                <a:solidFill>
                  <a:schemeClr val="tx1"/>
                </a:solidFill>
                <a:latin typeface="Verdana" pitchFamily="34" charset="0"/>
              </a:defRPr>
            </a:lvl8pPr>
            <a:lvl9pPr marL="3886200" indent="-228600" algn="ctr" eaLnBrk="0" fontAlgn="base" hangingPunct="0">
              <a:spcBef>
                <a:spcPct val="0"/>
              </a:spcBef>
              <a:spcAft>
                <a:spcPct val="0"/>
              </a:spcAft>
              <a:defRPr sz="2400" b="1">
                <a:solidFill>
                  <a:schemeClr val="tx1"/>
                </a:solidFill>
                <a:latin typeface="Verdana" pitchFamily="34" charset="0"/>
              </a:defRPr>
            </a:lvl9pPr>
          </a:lstStyle>
          <a:p>
            <a:r>
              <a:rPr lang="en-GB" sz="1600" dirty="0"/>
              <a:t>Climatology</a:t>
            </a:r>
          </a:p>
        </p:txBody>
      </p:sp>
    </p:spTree>
    <p:extLst>
      <p:ext uri="{BB962C8B-B14F-4D97-AF65-F5344CB8AC3E}">
        <p14:creationId xmlns:p14="http://schemas.microsoft.com/office/powerpoint/2010/main" val="278006123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767862" y="279400"/>
            <a:ext cx="8376138" cy="609600"/>
          </a:xfrm>
        </p:spPr>
        <p:txBody>
          <a:bodyPr/>
          <a:lstStyle/>
          <a:p>
            <a:r>
              <a:rPr lang="en-GB" i="1" dirty="0" smtClean="0"/>
              <a:t>Conclusions</a:t>
            </a:r>
            <a:r>
              <a:rPr lang="en-GB" dirty="0" smtClean="0"/>
              <a:t/>
            </a:r>
            <a:br>
              <a:rPr lang="en-GB" dirty="0" smtClean="0"/>
            </a:br>
            <a:endParaRPr lang="en-GB" dirty="0" smtClean="0"/>
          </a:p>
        </p:txBody>
      </p:sp>
      <p:sp>
        <p:nvSpPr>
          <p:cNvPr id="45059" name="Rectangle 3"/>
          <p:cNvSpPr>
            <a:spLocks noGrp="1" noChangeArrowheads="1"/>
          </p:cNvSpPr>
          <p:nvPr>
            <p:ph type="body" idx="1"/>
          </p:nvPr>
        </p:nvSpPr>
        <p:spPr>
          <a:xfrm>
            <a:off x="150865" y="955903"/>
            <a:ext cx="8847992" cy="5373687"/>
          </a:xfrm>
        </p:spPr>
        <p:txBody>
          <a:bodyPr/>
          <a:lstStyle/>
          <a:p>
            <a:endParaRPr lang="en-GB" dirty="0" smtClean="0"/>
          </a:p>
          <a:p>
            <a:pPr>
              <a:buClr>
                <a:schemeClr val="tx1"/>
              </a:buClr>
            </a:pPr>
            <a:r>
              <a:rPr lang="en-GB" dirty="0" smtClean="0"/>
              <a:t>A very large number of observations are used to initialize atmosphere and ocean</a:t>
            </a:r>
          </a:p>
          <a:p>
            <a:pPr>
              <a:buClr>
                <a:schemeClr val="tx1"/>
              </a:buClr>
            </a:pPr>
            <a:endParaRPr lang="en-GB" dirty="0" smtClean="0"/>
          </a:p>
          <a:p>
            <a:pPr>
              <a:buClr>
                <a:schemeClr val="tx1"/>
              </a:buClr>
            </a:pPr>
            <a:r>
              <a:rPr lang="en-GB" dirty="0" smtClean="0"/>
              <a:t>Initial shock is an important issue when starting a forecast. Coupled data assimilation/nudging techniques may help reduce initial shocks.</a:t>
            </a:r>
          </a:p>
          <a:p>
            <a:pPr marL="0" indent="0">
              <a:buClr>
                <a:schemeClr val="tx1"/>
              </a:buClr>
              <a:buNone/>
            </a:pPr>
            <a:endParaRPr lang="en-GB" dirty="0" smtClean="0"/>
          </a:p>
          <a:p>
            <a:pPr>
              <a:buClr>
                <a:schemeClr val="tx1"/>
              </a:buClr>
            </a:pPr>
            <a:r>
              <a:rPr lang="en-GB" sz="2000" b="1" dirty="0" smtClean="0">
                <a:solidFill>
                  <a:schemeClr val="tx1"/>
                </a:solidFill>
              </a:rPr>
              <a:t>Re-forecast and real-time initial conditions need to be as consistent as possible</a:t>
            </a:r>
          </a:p>
          <a:p>
            <a:pPr>
              <a:buClr>
                <a:schemeClr val="tx1"/>
              </a:buClr>
            </a:pPr>
            <a:endParaRPr lang="en-GB" b="1" dirty="0"/>
          </a:p>
          <a:p>
            <a:pPr>
              <a:buClr>
                <a:schemeClr val="tx1"/>
              </a:buClr>
            </a:pPr>
            <a:r>
              <a:rPr lang="en-GB" sz="2000" dirty="0" smtClean="0">
                <a:solidFill>
                  <a:schemeClr val="tx1"/>
                </a:solidFill>
              </a:rPr>
              <a:t>Various strategies for ensemble generation: burst vs lag ensemble. Not clear which one is optimal.  </a:t>
            </a:r>
          </a:p>
          <a:p>
            <a:pPr>
              <a:buClr>
                <a:schemeClr val="tx1"/>
              </a:buClr>
            </a:pPr>
            <a:endParaRPr lang="en-GB" sz="2000" dirty="0" smtClean="0">
              <a:solidFill>
                <a:schemeClr val="tx1"/>
              </a:solidFill>
            </a:endParaRPr>
          </a:p>
          <a:p>
            <a:pPr>
              <a:buClr>
                <a:schemeClr val="tx1"/>
              </a:buClr>
            </a:pPr>
            <a:r>
              <a:rPr lang="en-GB" sz="2000" dirty="0" smtClean="0">
                <a:solidFill>
                  <a:schemeClr val="tx1"/>
                </a:solidFill>
              </a:rPr>
              <a:t>Ensemble generation includes perturbation in the initial conditions + perturbations in the model physics. Optimized for medium-range forecasts but not necessarily for extended-range forecasts.</a:t>
            </a:r>
          </a:p>
          <a:p>
            <a:endParaRPr lang="en-GB" dirty="0" smtClean="0"/>
          </a:p>
          <a:p>
            <a:pPr marL="0" indent="0">
              <a:buNone/>
            </a:pPr>
            <a:endParaRPr lang="en-GB" dirty="0" smtClean="0"/>
          </a:p>
          <a:p>
            <a:endParaRPr lang="en-GB" dirty="0" smtClean="0"/>
          </a:p>
          <a:p>
            <a:pPr>
              <a:lnSpc>
                <a:spcPct val="100000"/>
              </a:lnSpc>
              <a:spcAft>
                <a:spcPct val="0"/>
              </a:spcAft>
              <a:buClrTx/>
              <a:buFontTx/>
              <a:buNone/>
            </a:pPr>
            <a:endParaRPr lang="en-GB" dirty="0" smtClean="0"/>
          </a:p>
          <a:p>
            <a:pPr>
              <a:lnSpc>
                <a:spcPct val="100000"/>
              </a:lnSpc>
              <a:spcAft>
                <a:spcPct val="0"/>
              </a:spcAft>
              <a:buClrTx/>
              <a:buFontTx/>
              <a:buNone/>
            </a:pPr>
            <a:endParaRPr lang="en-GB" dirty="0" smtClean="0"/>
          </a:p>
        </p:txBody>
      </p:sp>
    </p:spTree>
    <p:extLst>
      <p:ext uri="{BB962C8B-B14F-4D97-AF65-F5344CB8AC3E}">
        <p14:creationId xmlns:p14="http://schemas.microsoft.com/office/powerpoint/2010/main" val="12786755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Observations </a:t>
            </a:r>
            <a:r>
              <a:rPr lang="en-US" sz="2585" dirty="0">
                <a:solidFill>
                  <a:schemeClr val="accent1">
                    <a:lumMod val="50000"/>
                  </a:schemeClr>
                </a:solidFill>
                <a:latin typeface="Calibri" panose="020F0502020204030204" pitchFamily="34" charset="0"/>
              </a:rPr>
              <a:t>coverage and accuracy</a:t>
            </a:r>
          </a:p>
        </p:txBody>
      </p:sp>
      <p:sp>
        <p:nvSpPr>
          <p:cNvPr id="21507" name="Rectangle 3"/>
          <p:cNvSpPr>
            <a:spLocks noGrp="1" noChangeArrowheads="1"/>
          </p:cNvSpPr>
          <p:nvPr>
            <p:ph type="body" sz="half" idx="1"/>
          </p:nvPr>
        </p:nvSpPr>
        <p:spPr>
          <a:xfrm>
            <a:off x="251606" y="1102588"/>
            <a:ext cx="8765503" cy="1287835"/>
          </a:xfrm>
        </p:spPr>
        <p:txBody>
          <a:bodyPr/>
          <a:lstStyle/>
          <a:p>
            <a:pPr marL="0" indent="0">
              <a:buNone/>
            </a:pPr>
            <a:r>
              <a:rPr lang="en-US" sz="1846" dirty="0">
                <a:latin typeface="Calibri" panose="020F0502020204030204" pitchFamily="34" charset="0"/>
              </a:rPr>
              <a:t>To make accurate forecasts it is important to know the current weather:</a:t>
            </a:r>
          </a:p>
          <a:p>
            <a:pPr lvl="1">
              <a:buClr>
                <a:schemeClr val="accent1">
                  <a:lumMod val="50000"/>
                </a:schemeClr>
              </a:buClr>
            </a:pPr>
            <a:r>
              <a:rPr lang="en-US" sz="1846" dirty="0">
                <a:latin typeface="Calibri" panose="020F0502020204030204" pitchFamily="34" charset="0"/>
              </a:rPr>
              <a:t>~ 155M obs (99% from satellites) are received daily;</a:t>
            </a:r>
          </a:p>
          <a:p>
            <a:pPr lvl="1">
              <a:buClr>
                <a:schemeClr val="accent1">
                  <a:lumMod val="50000"/>
                </a:schemeClr>
              </a:buClr>
            </a:pPr>
            <a:r>
              <a:rPr lang="en-US" sz="1846" dirty="0">
                <a:latin typeface="Calibri" panose="020F0502020204030204" pitchFamily="34" charset="0"/>
              </a:rPr>
              <a:t>~ 15M obs (96% from satellites) are used every 12 hours.</a:t>
            </a:r>
          </a:p>
          <a:p>
            <a:pPr lvl="1"/>
            <a:endParaRPr lang="en-US" sz="1846" dirty="0">
              <a:latin typeface="Calibri" panose="020F0502020204030204" pitchFamily="34" charset="0"/>
            </a:endParaRPr>
          </a:p>
        </p:txBody>
      </p:sp>
      <p:pic>
        <p:nvPicPr>
          <p:cNvPr id="7" name="Content Placeholder 6"/>
          <p:cNvPicPr>
            <a:picLocks noGrp="1" noChangeAspect="1"/>
          </p:cNvPicPr>
          <p:nvPr>
            <p:ph sz="quarter" idx="3"/>
          </p:nvPr>
        </p:nvPicPr>
        <p:blipFill>
          <a:blip r:embed="rId3" cstate="email">
            <a:extLst>
              <a:ext uri="{28A0092B-C50C-407E-A947-70E740481C1C}">
                <a14:useLocalDpi xmlns:a14="http://schemas.microsoft.com/office/drawing/2010/main" val="0"/>
              </a:ext>
            </a:extLst>
          </a:blip>
          <a:stretch>
            <a:fillRect/>
          </a:stretch>
        </p:blipFill>
        <p:spPr>
          <a:xfrm>
            <a:off x="207279" y="2899229"/>
            <a:ext cx="4323178" cy="3022356"/>
          </a:xfrm>
        </p:spPr>
      </p:pic>
      <p:pic>
        <p:nvPicPr>
          <p:cNvPr id="11" name="Content Placeholder 3"/>
          <p:cNvPicPr>
            <a:picLocks noGrp="1" noChangeAspect="1"/>
          </p:cNvPicPr>
          <p:nvPr>
            <p:ph sz="quarter" idx="2"/>
          </p:nvPr>
        </p:nvPicPr>
        <p:blipFill>
          <a:blip r:embed="rId4" cstate="email">
            <a:extLst>
              <a:ext uri="{28A0092B-C50C-407E-A947-70E740481C1C}">
                <a14:useLocalDpi xmlns:a14="http://schemas.microsoft.com/office/drawing/2010/main" val="0"/>
              </a:ext>
            </a:extLst>
          </a:blip>
          <a:stretch>
            <a:fillRect/>
          </a:stretch>
        </p:blipFill>
        <p:spPr>
          <a:xfrm>
            <a:off x="4488914" y="2888940"/>
            <a:ext cx="4323178" cy="3022356"/>
          </a:xfrm>
        </p:spPr>
      </p:pic>
    </p:spTree>
    <p:extLst>
      <p:ext uri="{BB962C8B-B14F-4D97-AF65-F5344CB8AC3E}">
        <p14:creationId xmlns:p14="http://schemas.microsoft.com/office/powerpoint/2010/main" val="3593927108"/>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474879" y="1983617"/>
          <a:ext cx="5789518" cy="3158568"/>
        </p:xfrm>
        <a:graphic>
          <a:graphicData uri="http://schemas.openxmlformats.org/drawingml/2006/table">
            <a:tbl>
              <a:tblPr firstRow="1">
                <a:tableStyleId>{5C22544A-7EE6-4342-B048-85BDC9FD1C3A}</a:tableStyleId>
              </a:tblPr>
              <a:tblGrid>
                <a:gridCol w="718040"/>
                <a:gridCol w="636944"/>
                <a:gridCol w="1275596"/>
                <a:gridCol w="1596165"/>
                <a:gridCol w="1562773"/>
              </a:tblGrid>
              <a:tr h="371489">
                <a:tc>
                  <a:txBody>
                    <a:bodyPr/>
                    <a:lstStyle/>
                    <a:p>
                      <a:pPr algn="ctr"/>
                      <a:endParaRPr lang="en-US" sz="1100" b="1" i="1" dirty="0" smtClean="0">
                        <a:solidFill>
                          <a:srgbClr val="000000"/>
                        </a:solidFill>
                      </a:endParaRPr>
                    </a:p>
                    <a:p>
                      <a:pPr algn="l"/>
                      <a:r>
                        <a:rPr lang="en-US" sz="1100" b="1" i="1" dirty="0" smtClean="0">
                          <a:solidFill>
                            <a:srgbClr val="000000"/>
                          </a:solidFill>
                        </a:rPr>
                        <a:t>Grid res </a:t>
                      </a:r>
                      <a:endParaRPr lang="en-US" sz="1100" b="1" i="1" dirty="0">
                        <a:solidFill>
                          <a:srgbClr val="000000"/>
                        </a:solidFill>
                      </a:endParaRPr>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100" dirty="0" err="1" smtClean="0">
                          <a:solidFill>
                            <a:schemeClr val="tx1"/>
                          </a:solidFill>
                        </a:rPr>
                        <a:t>HRES</a:t>
                      </a:r>
                      <a:endParaRPr lang="en-US" sz="1100" dirty="0">
                        <a:solidFill>
                          <a:schemeClr val="tx1"/>
                        </a:solidFill>
                      </a:endParaRPr>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100" dirty="0" err="1" smtClean="0">
                          <a:solidFill>
                            <a:schemeClr val="tx1"/>
                          </a:solidFill>
                        </a:rPr>
                        <a:t>ENS</a:t>
                      </a:r>
                      <a:endParaRPr lang="en-US" sz="1100" dirty="0" smtClean="0">
                        <a:solidFill>
                          <a:schemeClr val="tx1"/>
                        </a:solidFill>
                      </a:endParaRPr>
                    </a:p>
                    <a:p>
                      <a:pPr algn="ctr"/>
                      <a:r>
                        <a:rPr lang="en-US" sz="1100" dirty="0" err="1" smtClean="0">
                          <a:solidFill>
                            <a:schemeClr val="tx1"/>
                          </a:solidFill>
                        </a:rPr>
                        <a:t>LegA</a:t>
                      </a:r>
                      <a:r>
                        <a:rPr lang="en-US" sz="1100" dirty="0" smtClean="0">
                          <a:solidFill>
                            <a:schemeClr val="tx1"/>
                          </a:solidFill>
                        </a:rPr>
                        <a:t>     </a:t>
                      </a:r>
                      <a:r>
                        <a:rPr lang="en-US" sz="1100" dirty="0" err="1" smtClean="0">
                          <a:solidFill>
                            <a:schemeClr val="tx1"/>
                          </a:solidFill>
                        </a:rPr>
                        <a:t>LegB</a:t>
                      </a:r>
                      <a:r>
                        <a:rPr lang="en-US" sz="1100" dirty="0" smtClean="0">
                          <a:solidFill>
                            <a:schemeClr val="tx1"/>
                          </a:solidFill>
                        </a:rPr>
                        <a:t>/45d</a:t>
                      </a:r>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rPr>
                        <a:t>4DVAR Inner Loops</a:t>
                      </a:r>
                    </a:p>
                    <a:p>
                      <a:pPr algn="ctr"/>
                      <a:r>
                        <a:rPr lang="en-US" sz="1100" dirty="0" smtClean="0">
                          <a:solidFill>
                            <a:srgbClr val="000000"/>
                          </a:solidFill>
                        </a:rPr>
                        <a:t>1</a:t>
                      </a:r>
                      <a:r>
                        <a:rPr lang="en-US" sz="1100" baseline="30000" dirty="0" smtClean="0">
                          <a:solidFill>
                            <a:srgbClr val="000000"/>
                          </a:solidFill>
                        </a:rPr>
                        <a:t>st</a:t>
                      </a:r>
                      <a:r>
                        <a:rPr lang="en-US" sz="1100" baseline="0" dirty="0" smtClean="0">
                          <a:solidFill>
                            <a:srgbClr val="000000"/>
                          </a:solidFill>
                        </a:rPr>
                        <a:t>      2</a:t>
                      </a:r>
                      <a:r>
                        <a:rPr lang="en-US" sz="1100" baseline="30000" dirty="0" smtClean="0">
                          <a:solidFill>
                            <a:srgbClr val="000000"/>
                          </a:solidFill>
                        </a:rPr>
                        <a:t>nd</a:t>
                      </a:r>
                      <a:r>
                        <a:rPr lang="en-US" sz="1100" baseline="0" dirty="0" smtClean="0">
                          <a:solidFill>
                            <a:srgbClr val="000000"/>
                          </a:solidFill>
                        </a:rPr>
                        <a:t>      3</a:t>
                      </a:r>
                      <a:r>
                        <a:rPr lang="en-US" sz="1100" baseline="30000" dirty="0" smtClean="0">
                          <a:solidFill>
                            <a:srgbClr val="000000"/>
                          </a:solidFill>
                        </a:rPr>
                        <a:t>rd</a:t>
                      </a:r>
                      <a:r>
                        <a:rPr lang="en-US" sz="1100" baseline="0" dirty="0" smtClean="0">
                          <a:solidFill>
                            <a:srgbClr val="000000"/>
                          </a:solidFill>
                        </a:rPr>
                        <a:t> </a:t>
                      </a:r>
                      <a:endParaRPr lang="en-US" sz="1100" dirty="0">
                        <a:solidFill>
                          <a:srgbClr val="000000"/>
                        </a:solidFill>
                      </a:endParaRPr>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c>
                  <a:txBody>
                    <a:bodyPr/>
                    <a:lstStyle/>
                    <a:p>
                      <a:pPr algn="ctr"/>
                      <a:r>
                        <a:rPr lang="en-US" sz="1100" dirty="0" smtClean="0">
                          <a:solidFill>
                            <a:srgbClr val="000000"/>
                          </a:solidFill>
                        </a:rPr>
                        <a:t>EDA loops</a:t>
                      </a:r>
                    </a:p>
                    <a:p>
                      <a:pPr algn="l"/>
                      <a:r>
                        <a:rPr lang="en-US" sz="1100" dirty="0" smtClean="0">
                          <a:solidFill>
                            <a:srgbClr val="000000"/>
                          </a:solidFill>
                        </a:rPr>
                        <a:t>  Outer</a:t>
                      </a:r>
                      <a:r>
                        <a:rPr lang="en-US" sz="1100" baseline="0" dirty="0" smtClean="0">
                          <a:solidFill>
                            <a:srgbClr val="000000"/>
                          </a:solidFill>
                        </a:rPr>
                        <a:t>        1</a:t>
                      </a:r>
                      <a:r>
                        <a:rPr lang="en-US" sz="1100" baseline="30000" dirty="0" smtClean="0">
                          <a:solidFill>
                            <a:srgbClr val="000000"/>
                          </a:solidFill>
                        </a:rPr>
                        <a:t>st</a:t>
                      </a:r>
                      <a:r>
                        <a:rPr lang="en-US" sz="1100" baseline="0" dirty="0" smtClean="0">
                          <a:solidFill>
                            <a:srgbClr val="000000"/>
                          </a:solidFill>
                        </a:rPr>
                        <a:t>        2</a:t>
                      </a:r>
                      <a:r>
                        <a:rPr lang="en-US" sz="1100" baseline="30000" dirty="0" smtClean="0">
                          <a:solidFill>
                            <a:srgbClr val="000000"/>
                          </a:solidFill>
                        </a:rPr>
                        <a:t>nd</a:t>
                      </a:r>
                      <a:r>
                        <a:rPr lang="en-US" sz="1100" baseline="0" dirty="0" smtClean="0">
                          <a:solidFill>
                            <a:srgbClr val="000000"/>
                          </a:solidFill>
                        </a:rPr>
                        <a:t> </a:t>
                      </a:r>
                      <a:endParaRPr lang="en-US" sz="1100" dirty="0" smtClean="0">
                        <a:solidFill>
                          <a:srgbClr val="000000"/>
                        </a:solidFill>
                      </a:endParaRPr>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bg1"/>
                    </a:solidFill>
                  </a:tcPr>
                </a:tc>
              </a:tr>
              <a:tr h="531509">
                <a:tc>
                  <a:txBody>
                    <a:bodyPr/>
                    <a:lstStyle/>
                    <a:p>
                      <a:endParaRPr lang="en-US" sz="1100" b="0" i="1" dirty="0" smtClean="0"/>
                    </a:p>
                    <a:p>
                      <a:r>
                        <a:rPr lang="en-US" sz="1100" b="0" i="1" dirty="0" smtClean="0"/>
                        <a:t>128 km</a:t>
                      </a:r>
                    </a:p>
                    <a:p>
                      <a:endParaRPr lang="en-US" sz="1100" b="0" i="1"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531509">
                <a:tc>
                  <a:txBody>
                    <a:bodyPr/>
                    <a:lstStyle/>
                    <a:p>
                      <a:endParaRPr lang="en-US" sz="1100" b="0" i="1" dirty="0" smtClean="0"/>
                    </a:p>
                    <a:p>
                      <a:r>
                        <a:rPr lang="en-US" sz="1100" b="0" i="1" dirty="0" smtClean="0"/>
                        <a:t>64 km</a:t>
                      </a:r>
                    </a:p>
                    <a:p>
                      <a:endParaRPr lang="en-US" sz="1100" b="0" i="1"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prstClr val="white">
                          <a:lumMod val="75000"/>
                        </a:prstClr>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531509">
                <a:tc>
                  <a:txBody>
                    <a:bodyPr/>
                    <a:lstStyle/>
                    <a:p>
                      <a:endParaRPr lang="en-US" sz="1100" b="0" i="1" dirty="0" smtClean="0"/>
                    </a:p>
                    <a:p>
                      <a:r>
                        <a:rPr lang="en-US" sz="1100" b="0" i="1" dirty="0" smtClean="0"/>
                        <a:t>32 km</a:t>
                      </a:r>
                    </a:p>
                    <a:p>
                      <a:endParaRPr lang="en-US" sz="1100" b="0" i="1"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prstClr val="white">
                          <a:lumMod val="75000"/>
                        </a:prstClr>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531509">
                <a:tc>
                  <a:txBody>
                    <a:bodyPr/>
                    <a:lstStyle/>
                    <a:p>
                      <a:endParaRPr lang="en-US" sz="1100" b="0" i="1" dirty="0" smtClean="0"/>
                    </a:p>
                    <a:p>
                      <a:r>
                        <a:rPr lang="en-US" sz="1100" b="0" i="1" dirty="0" smtClean="0"/>
                        <a:t>16 km</a:t>
                      </a:r>
                    </a:p>
                    <a:p>
                      <a:endParaRPr lang="en-US" sz="1100" b="0" i="1"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r>
              <a:tr h="531509">
                <a:tc>
                  <a:txBody>
                    <a:bodyPr/>
                    <a:lstStyle/>
                    <a:p>
                      <a:endParaRPr lang="en-US" sz="1100" b="0" i="1" dirty="0" smtClean="0"/>
                    </a:p>
                    <a:p>
                      <a:r>
                        <a:rPr lang="en-US" sz="1100" b="0" i="1" dirty="0" smtClean="0"/>
                        <a:t>9 km</a:t>
                      </a:r>
                    </a:p>
                    <a:p>
                      <a:endParaRPr lang="en-US" sz="1100" b="0" i="1"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crgbClr r="0" g="0" b="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endParaRPr lang="en-US" sz="1100" b="1" i="0" dirty="0"/>
                    </a:p>
                  </a:txBody>
                  <a:tcPr marL="51449" marR="51449" marT="25724" marB="2572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1" name="Rectangle 30"/>
          <p:cNvSpPr/>
          <p:nvPr/>
        </p:nvSpPr>
        <p:spPr>
          <a:xfrm>
            <a:off x="2886600" y="3529368"/>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TL639</a:t>
            </a:r>
            <a:endParaRPr lang="en-US" sz="1013" dirty="0">
              <a:solidFill>
                <a:srgbClr val="0000FF"/>
              </a:solidFill>
            </a:endParaRPr>
          </a:p>
        </p:txBody>
      </p:sp>
      <p:cxnSp>
        <p:nvCxnSpPr>
          <p:cNvPr id="32" name="Straight Arrow Connector 31"/>
          <p:cNvCxnSpPr>
            <a:stCxn id="31" idx="2"/>
            <a:endCxn id="33" idx="0"/>
          </p:cNvCxnSpPr>
          <p:nvPr/>
        </p:nvCxnSpPr>
        <p:spPr>
          <a:xfrm>
            <a:off x="3167286" y="3777577"/>
            <a:ext cx="393" cy="26257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3" name="Rectangle 32"/>
          <p:cNvSpPr/>
          <p:nvPr/>
        </p:nvSpPr>
        <p:spPr>
          <a:xfrm>
            <a:off x="2839704" y="4040153"/>
            <a:ext cx="655949"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TCo639</a:t>
            </a:r>
            <a:endParaRPr lang="en-US" sz="1013" dirty="0">
              <a:solidFill>
                <a:srgbClr val="FF0000"/>
              </a:solidFill>
            </a:endParaRPr>
          </a:p>
        </p:txBody>
      </p:sp>
      <p:sp>
        <p:nvSpPr>
          <p:cNvPr id="37" name="Rectangle 36"/>
          <p:cNvSpPr/>
          <p:nvPr/>
        </p:nvSpPr>
        <p:spPr>
          <a:xfrm>
            <a:off x="3478194" y="3022158"/>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TL319</a:t>
            </a:r>
            <a:endParaRPr lang="en-US" sz="1013" dirty="0">
              <a:solidFill>
                <a:srgbClr val="0000FF"/>
              </a:solidFill>
            </a:endParaRPr>
          </a:p>
        </p:txBody>
      </p:sp>
      <p:cxnSp>
        <p:nvCxnSpPr>
          <p:cNvPr id="38" name="Straight Arrow Connector 37"/>
          <p:cNvCxnSpPr>
            <a:stCxn id="37" idx="2"/>
            <a:endCxn id="39" idx="0"/>
          </p:cNvCxnSpPr>
          <p:nvPr/>
        </p:nvCxnSpPr>
        <p:spPr>
          <a:xfrm>
            <a:off x="3758880" y="3270367"/>
            <a:ext cx="393" cy="25900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39" name="Rectangle 38"/>
          <p:cNvSpPr/>
          <p:nvPr/>
        </p:nvSpPr>
        <p:spPr>
          <a:xfrm>
            <a:off x="3431298" y="3529368"/>
            <a:ext cx="655949"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TCo319</a:t>
            </a:r>
            <a:endParaRPr lang="en-US" sz="1013" dirty="0">
              <a:solidFill>
                <a:srgbClr val="FF0000"/>
              </a:solidFill>
            </a:endParaRPr>
          </a:p>
        </p:txBody>
      </p:sp>
      <p:sp>
        <p:nvSpPr>
          <p:cNvPr id="23" name="Rectangle 22"/>
          <p:cNvSpPr/>
          <p:nvPr/>
        </p:nvSpPr>
        <p:spPr>
          <a:xfrm>
            <a:off x="2211001" y="4049701"/>
            <a:ext cx="633507"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TL1279</a:t>
            </a:r>
            <a:endParaRPr lang="en-US" sz="1013" dirty="0">
              <a:solidFill>
                <a:srgbClr val="0000FF"/>
              </a:solidFill>
            </a:endParaRPr>
          </a:p>
        </p:txBody>
      </p:sp>
      <p:cxnSp>
        <p:nvCxnSpPr>
          <p:cNvPr id="24" name="Straight Arrow Connector 23"/>
          <p:cNvCxnSpPr>
            <a:stCxn id="23" idx="2"/>
            <a:endCxn id="25" idx="0"/>
          </p:cNvCxnSpPr>
          <p:nvPr/>
        </p:nvCxnSpPr>
        <p:spPr>
          <a:xfrm>
            <a:off x="2527755" y="4297910"/>
            <a:ext cx="390" cy="27109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2164103" y="4569000"/>
            <a:ext cx="728084"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TCo1279</a:t>
            </a:r>
            <a:endParaRPr lang="en-US" sz="1013" dirty="0">
              <a:solidFill>
                <a:srgbClr val="FF0000"/>
              </a:solidFill>
            </a:endParaRPr>
          </a:p>
        </p:txBody>
      </p:sp>
      <p:sp>
        <p:nvSpPr>
          <p:cNvPr id="36" name="Rectangle 35"/>
          <p:cNvSpPr/>
          <p:nvPr/>
        </p:nvSpPr>
        <p:spPr>
          <a:xfrm>
            <a:off x="5160638" y="2732823"/>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TL255</a:t>
            </a:r>
          </a:p>
        </p:txBody>
      </p:sp>
      <p:cxnSp>
        <p:nvCxnSpPr>
          <p:cNvPr id="40" name="Straight Arrow Connector 39"/>
          <p:cNvCxnSpPr/>
          <p:nvPr/>
        </p:nvCxnSpPr>
        <p:spPr>
          <a:xfrm>
            <a:off x="5373755" y="2949294"/>
            <a:ext cx="0" cy="311017"/>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5128148" y="3273071"/>
            <a:ext cx="561372"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TL399</a:t>
            </a:r>
            <a:endParaRPr lang="en-US" sz="1013" dirty="0">
              <a:solidFill>
                <a:srgbClr val="FF0000"/>
              </a:solidFill>
            </a:endParaRPr>
          </a:p>
        </p:txBody>
      </p:sp>
      <p:sp>
        <p:nvSpPr>
          <p:cNvPr id="45" name="Rectangle 44"/>
          <p:cNvSpPr/>
          <p:nvPr/>
        </p:nvSpPr>
        <p:spPr>
          <a:xfrm>
            <a:off x="4646213" y="2732823"/>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TL255</a:t>
            </a:r>
          </a:p>
        </p:txBody>
      </p:sp>
      <p:cxnSp>
        <p:nvCxnSpPr>
          <p:cNvPr id="46" name="Straight Arrow Connector 45"/>
          <p:cNvCxnSpPr>
            <a:stCxn id="45" idx="2"/>
            <a:endCxn id="47" idx="0"/>
          </p:cNvCxnSpPr>
          <p:nvPr/>
        </p:nvCxnSpPr>
        <p:spPr>
          <a:xfrm>
            <a:off x="4926899" y="2981032"/>
            <a:ext cx="0" cy="4780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7" name="Rectangle 46"/>
          <p:cNvSpPr/>
          <p:nvPr/>
        </p:nvSpPr>
        <p:spPr>
          <a:xfrm>
            <a:off x="4646213" y="3028837"/>
            <a:ext cx="561372"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TL319</a:t>
            </a:r>
            <a:endParaRPr lang="en-US" sz="1013" dirty="0">
              <a:solidFill>
                <a:srgbClr val="FF0000"/>
              </a:solidFill>
            </a:endParaRPr>
          </a:p>
        </p:txBody>
      </p:sp>
      <p:sp>
        <p:nvSpPr>
          <p:cNvPr id="48" name="Rectangle 47"/>
          <p:cNvSpPr/>
          <p:nvPr/>
        </p:nvSpPr>
        <p:spPr>
          <a:xfrm>
            <a:off x="4139825" y="2731105"/>
            <a:ext cx="561372" cy="248209"/>
          </a:xfrm>
          <a:prstGeom prst="rect">
            <a:avLst/>
          </a:prstGeom>
          <a:ln>
            <a:solidFill>
              <a:srgbClr val="000000"/>
            </a:solidFill>
          </a:ln>
        </p:spPr>
        <p:txBody>
          <a:bodyPr wrap="none">
            <a:spAutoFit/>
          </a:bodyPr>
          <a:lstStyle/>
          <a:p>
            <a:r>
              <a:rPr lang="en-US" sz="1013" dirty="0">
                <a:solidFill>
                  <a:srgbClr val="0C3DE5"/>
                </a:solidFill>
                <a:ea typeface="Wingdings"/>
                <a:cs typeface="Wingdings"/>
                <a:sym typeface="Wingdings"/>
              </a:rPr>
              <a:t>TL255</a:t>
            </a:r>
          </a:p>
        </p:txBody>
      </p:sp>
      <p:sp>
        <p:nvSpPr>
          <p:cNvPr id="51" name="Rectangle 50"/>
          <p:cNvSpPr/>
          <p:nvPr/>
        </p:nvSpPr>
        <p:spPr>
          <a:xfrm>
            <a:off x="5750608" y="3273071"/>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TL399</a:t>
            </a:r>
            <a:endParaRPr lang="en-US" sz="1013" dirty="0">
              <a:solidFill>
                <a:srgbClr val="0000FF"/>
              </a:solidFill>
            </a:endParaRPr>
          </a:p>
        </p:txBody>
      </p:sp>
      <p:cxnSp>
        <p:nvCxnSpPr>
          <p:cNvPr id="52" name="Straight Arrow Connector 51"/>
          <p:cNvCxnSpPr>
            <a:stCxn id="51" idx="2"/>
            <a:endCxn id="53" idx="0"/>
          </p:cNvCxnSpPr>
          <p:nvPr/>
        </p:nvCxnSpPr>
        <p:spPr>
          <a:xfrm>
            <a:off x="6031294" y="3521280"/>
            <a:ext cx="393" cy="51887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3" name="Rectangle 52"/>
          <p:cNvSpPr/>
          <p:nvPr/>
        </p:nvSpPr>
        <p:spPr>
          <a:xfrm>
            <a:off x="5703712" y="4040153"/>
            <a:ext cx="655949"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TCo639</a:t>
            </a:r>
            <a:endParaRPr lang="en-US" sz="1013" dirty="0">
              <a:solidFill>
                <a:srgbClr val="FF0000"/>
              </a:solidFill>
            </a:endParaRPr>
          </a:p>
        </p:txBody>
      </p:sp>
      <p:sp>
        <p:nvSpPr>
          <p:cNvPr id="57" name="Rectangle 56"/>
          <p:cNvSpPr/>
          <p:nvPr/>
        </p:nvSpPr>
        <p:spPr>
          <a:xfrm>
            <a:off x="6227334" y="2443258"/>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TL159</a:t>
            </a:r>
          </a:p>
        </p:txBody>
      </p:sp>
      <p:cxnSp>
        <p:nvCxnSpPr>
          <p:cNvPr id="58" name="Straight Arrow Connector 57"/>
          <p:cNvCxnSpPr>
            <a:stCxn id="57" idx="2"/>
            <a:endCxn id="59" idx="0"/>
          </p:cNvCxnSpPr>
          <p:nvPr/>
        </p:nvCxnSpPr>
        <p:spPr>
          <a:xfrm>
            <a:off x="6508020" y="2691467"/>
            <a:ext cx="0" cy="6821"/>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6227334" y="2698288"/>
            <a:ext cx="561372"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TL191</a:t>
            </a:r>
            <a:endParaRPr lang="en-US" sz="1013" dirty="0">
              <a:solidFill>
                <a:srgbClr val="FF0000"/>
              </a:solidFill>
            </a:endParaRPr>
          </a:p>
        </p:txBody>
      </p:sp>
      <p:sp>
        <p:nvSpPr>
          <p:cNvPr id="60" name="Rectangle 59"/>
          <p:cNvSpPr/>
          <p:nvPr/>
        </p:nvSpPr>
        <p:spPr>
          <a:xfrm>
            <a:off x="6718457" y="2445140"/>
            <a:ext cx="561372" cy="248209"/>
          </a:xfrm>
          <a:prstGeom prst="rect">
            <a:avLst/>
          </a:prstGeom>
          <a:ln>
            <a:solidFill>
              <a:srgbClr val="000000"/>
            </a:solidFill>
          </a:ln>
        </p:spPr>
        <p:txBody>
          <a:bodyPr wrap="none">
            <a:spAutoFit/>
          </a:bodyPr>
          <a:lstStyle/>
          <a:p>
            <a:r>
              <a:rPr lang="en-US" sz="1013" dirty="0">
                <a:solidFill>
                  <a:srgbClr val="0000FF"/>
                </a:solidFill>
                <a:ea typeface="Wingdings"/>
                <a:cs typeface="Wingdings"/>
                <a:sym typeface="Wingdings"/>
              </a:rPr>
              <a:t>TL159</a:t>
            </a:r>
          </a:p>
        </p:txBody>
      </p:sp>
      <p:cxnSp>
        <p:nvCxnSpPr>
          <p:cNvPr id="61" name="Straight Arrow Connector 60"/>
          <p:cNvCxnSpPr>
            <a:stCxn id="60" idx="2"/>
            <a:endCxn id="62" idx="0"/>
          </p:cNvCxnSpPr>
          <p:nvPr/>
        </p:nvCxnSpPr>
        <p:spPr>
          <a:xfrm>
            <a:off x="6999143" y="2693349"/>
            <a:ext cx="0" cy="682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2" name="Rectangle 61"/>
          <p:cNvSpPr/>
          <p:nvPr/>
        </p:nvSpPr>
        <p:spPr>
          <a:xfrm>
            <a:off x="6718457" y="2700169"/>
            <a:ext cx="561372" cy="248209"/>
          </a:xfrm>
          <a:prstGeom prst="rect">
            <a:avLst/>
          </a:prstGeom>
          <a:ln>
            <a:solidFill>
              <a:srgbClr val="000000"/>
            </a:solidFill>
          </a:ln>
        </p:spPr>
        <p:txBody>
          <a:bodyPr wrap="none">
            <a:spAutoFit/>
          </a:bodyPr>
          <a:lstStyle/>
          <a:p>
            <a:r>
              <a:rPr lang="en-US" sz="1013" dirty="0">
                <a:solidFill>
                  <a:srgbClr val="FF0000"/>
                </a:solidFill>
                <a:ea typeface="Wingdings"/>
                <a:cs typeface="Wingdings"/>
              </a:rPr>
              <a:t>TL191</a:t>
            </a:r>
            <a:endParaRPr lang="en-US" sz="1013" dirty="0">
              <a:solidFill>
                <a:srgbClr val="FF0000"/>
              </a:solidFill>
            </a:endParaRPr>
          </a:p>
        </p:txBody>
      </p:sp>
      <p:sp>
        <p:nvSpPr>
          <p:cNvPr id="34" name="TextBox 33"/>
          <p:cNvSpPr txBox="1"/>
          <p:nvPr/>
        </p:nvSpPr>
        <p:spPr>
          <a:xfrm>
            <a:off x="1972919" y="1107558"/>
            <a:ext cx="5124013" cy="519501"/>
          </a:xfrm>
          <a:prstGeom prst="rect">
            <a:avLst/>
          </a:prstGeom>
          <a:noFill/>
        </p:spPr>
        <p:txBody>
          <a:bodyPr wrap="square" rtlCol="0">
            <a:spAutoFit/>
          </a:bodyPr>
          <a:lstStyle/>
          <a:p>
            <a:pPr algn="ctr"/>
            <a:r>
              <a:rPr lang="en-GB" sz="1500" dirty="0">
                <a:latin typeface="Arial" panose="020B0604020202020204" pitchFamily="34" charset="0"/>
                <a:cs typeface="Arial" panose="020B0604020202020204" pitchFamily="34" charset="0"/>
              </a:rPr>
              <a:t>2016 </a:t>
            </a:r>
            <a:r>
              <a:rPr lang="en-GB" sz="1500" dirty="0" err="1">
                <a:latin typeface="Arial" panose="020B0604020202020204" pitchFamily="34" charset="0"/>
                <a:cs typeface="Arial" panose="020B0604020202020204" pitchFamily="34" charset="0"/>
              </a:rPr>
              <a:t>atmos</a:t>
            </a:r>
            <a:r>
              <a:rPr lang="en-GB" sz="1500" dirty="0">
                <a:latin typeface="Arial" panose="020B0604020202020204" pitchFamily="34" charset="0"/>
                <a:cs typeface="Arial" panose="020B0604020202020204" pitchFamily="34" charset="0"/>
              </a:rPr>
              <a:t> resolution upgrade:</a:t>
            </a:r>
            <a:r>
              <a:rPr lang="en-GB" sz="1576" dirty="0">
                <a:latin typeface="Arial" panose="020B0604020202020204" pitchFamily="34" charset="0"/>
                <a:cs typeface="Arial" panose="020B0604020202020204" pitchFamily="34" charset="0"/>
              </a:rPr>
              <a:t> </a:t>
            </a:r>
            <a:r>
              <a:rPr lang="en-GB" sz="1576" dirty="0">
                <a:solidFill>
                  <a:srgbClr val="0C3DE5"/>
                </a:solidFill>
                <a:latin typeface="Arial" panose="020B0604020202020204" pitchFamily="34" charset="0"/>
                <a:cs typeface="Arial" panose="020B0604020202020204" pitchFamily="34" charset="0"/>
              </a:rPr>
              <a:t>41r1</a:t>
            </a:r>
            <a:r>
              <a:rPr lang="en-GB" sz="1576" dirty="0">
                <a:latin typeface="Arial" panose="020B0604020202020204" pitchFamily="34" charset="0"/>
                <a:cs typeface="Arial" panose="020B0604020202020204" pitchFamily="34" charset="0"/>
              </a:rPr>
              <a:t> </a:t>
            </a:r>
            <a:r>
              <a:rPr lang="en-GB" sz="1576" dirty="0">
                <a:latin typeface="Arial" panose="020B0604020202020204" pitchFamily="34" charset="0"/>
                <a:cs typeface="Arial" panose="020B0604020202020204" pitchFamily="34" charset="0"/>
                <a:sym typeface="Wingdings" pitchFamily="2" charset="2"/>
              </a:rPr>
              <a:t></a:t>
            </a:r>
            <a:r>
              <a:rPr lang="en-GB" sz="1576" dirty="0">
                <a:latin typeface="Arial" panose="020B0604020202020204" pitchFamily="34" charset="0"/>
                <a:cs typeface="Arial" panose="020B0604020202020204" pitchFamily="34" charset="0"/>
              </a:rPr>
              <a:t> </a:t>
            </a:r>
            <a:r>
              <a:rPr lang="en-GB" sz="1576" dirty="0">
                <a:solidFill>
                  <a:srgbClr val="FF0000"/>
                </a:solidFill>
                <a:latin typeface="Arial" panose="020B0604020202020204" pitchFamily="34" charset="0"/>
                <a:cs typeface="Arial" panose="020B0604020202020204" pitchFamily="34" charset="0"/>
              </a:rPr>
              <a:t>41r2</a:t>
            </a:r>
            <a:r>
              <a:rPr lang="en-GB" sz="1125" dirty="0">
                <a:solidFill>
                  <a:srgbClr val="FF0000"/>
                </a:solidFill>
                <a:latin typeface="Arial" panose="020B0604020202020204" pitchFamily="34" charset="0"/>
                <a:cs typeface="Arial" panose="020B0604020202020204" pitchFamily="34" charset="0"/>
              </a:rPr>
              <a:t>  </a:t>
            </a:r>
          </a:p>
          <a:p>
            <a:pPr algn="ctr"/>
            <a:r>
              <a:rPr lang="en-GB" sz="1200" dirty="0">
                <a:latin typeface="Arial" panose="020B0604020202020204" pitchFamily="34" charset="0"/>
                <a:cs typeface="Arial" panose="020B0604020202020204" pitchFamily="34" charset="0"/>
              </a:rPr>
              <a:t>from </a:t>
            </a:r>
            <a:r>
              <a:rPr lang="en-GB" sz="1200" dirty="0">
                <a:solidFill>
                  <a:srgbClr val="0C3DE5"/>
                </a:solidFill>
                <a:latin typeface="Arial" panose="020B0604020202020204" pitchFamily="34" charset="0"/>
                <a:cs typeface="Arial" panose="020B0604020202020204" pitchFamily="34" charset="0"/>
              </a:rPr>
              <a:t>linear (L) </a:t>
            </a:r>
            <a:r>
              <a:rPr lang="en-GB" sz="1200" dirty="0">
                <a:latin typeface="Arial" panose="020B0604020202020204" pitchFamily="34" charset="0"/>
                <a:cs typeface="Arial" panose="020B0604020202020204" pitchFamily="34" charset="0"/>
              </a:rPr>
              <a:t>grid to </a:t>
            </a:r>
            <a:r>
              <a:rPr lang="en-GB" sz="1200" dirty="0">
                <a:solidFill>
                  <a:srgbClr val="FF0000"/>
                </a:solidFill>
                <a:latin typeface="Arial" panose="020B0604020202020204" pitchFamily="34" charset="0"/>
                <a:cs typeface="Arial" panose="020B0604020202020204" pitchFamily="34" charset="0"/>
              </a:rPr>
              <a:t>cubic octahedral (Co) </a:t>
            </a:r>
            <a:r>
              <a:rPr lang="en-GB" sz="1200" dirty="0">
                <a:latin typeface="Arial" panose="020B0604020202020204" pitchFamily="34" charset="0"/>
                <a:cs typeface="Arial" panose="020B0604020202020204" pitchFamily="34" charset="0"/>
              </a:rPr>
              <a:t>grid</a:t>
            </a:r>
            <a:endParaRPr lang="en-GB" sz="1200" dirty="0">
              <a:solidFill>
                <a:srgbClr val="FF0000"/>
              </a:solidFill>
              <a:latin typeface="Arial" panose="020B0604020202020204" pitchFamily="34" charset="0"/>
              <a:cs typeface="Arial" panose="020B0604020202020204" pitchFamily="34" charset="0"/>
            </a:endParaRPr>
          </a:p>
        </p:txBody>
      </p:sp>
      <p:sp>
        <p:nvSpPr>
          <p:cNvPr id="2" name="TextBox 1"/>
          <p:cNvSpPr txBox="1"/>
          <p:nvPr/>
        </p:nvSpPr>
        <p:spPr>
          <a:xfrm>
            <a:off x="1530928" y="5256069"/>
            <a:ext cx="6046376" cy="646331"/>
          </a:xfrm>
          <a:prstGeom prst="rect">
            <a:avLst/>
          </a:prstGeom>
          <a:noFill/>
        </p:spPr>
        <p:txBody>
          <a:bodyPr wrap="square" rtlCol="0">
            <a:spAutoFit/>
          </a:bodyPr>
          <a:lstStyle/>
          <a:p>
            <a:r>
              <a:rPr lang="en-GB" sz="1800" dirty="0"/>
              <a:t>Ocean model in ENS (NEMO): from 1.0</a:t>
            </a:r>
            <a:r>
              <a:rPr lang="en-GB" sz="1800" baseline="30000" dirty="0"/>
              <a:t>o </a:t>
            </a:r>
            <a:r>
              <a:rPr lang="en-GB" sz="1800" dirty="0"/>
              <a:t>/42 lev to </a:t>
            </a:r>
            <a:r>
              <a:rPr lang="en-GB" sz="1800" dirty="0">
                <a:solidFill>
                  <a:srgbClr val="FF0000"/>
                </a:solidFill>
              </a:rPr>
              <a:t>0.25</a:t>
            </a:r>
            <a:r>
              <a:rPr lang="en-GB" sz="1800" baseline="30000" dirty="0">
                <a:solidFill>
                  <a:srgbClr val="FF0000"/>
                </a:solidFill>
              </a:rPr>
              <a:t>o </a:t>
            </a:r>
            <a:r>
              <a:rPr lang="en-GB" sz="1800" dirty="0">
                <a:solidFill>
                  <a:srgbClr val="FF0000"/>
                </a:solidFill>
              </a:rPr>
              <a:t>/75 lev </a:t>
            </a:r>
            <a:r>
              <a:rPr lang="en-GB" sz="1800" dirty="0"/>
              <a:t>in late 2016</a:t>
            </a:r>
          </a:p>
        </p:txBody>
      </p:sp>
    </p:spTree>
    <p:extLst>
      <p:ext uri="{BB962C8B-B14F-4D97-AF65-F5344CB8AC3E}">
        <p14:creationId xmlns:p14="http://schemas.microsoft.com/office/powerpoint/2010/main" val="32092579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sz="2585" dirty="0" smtClean="0">
                <a:solidFill>
                  <a:schemeClr val="accent1">
                    <a:lumMod val="50000"/>
                  </a:schemeClr>
                </a:solidFill>
                <a:latin typeface="Calibri" panose="020F0502020204030204" pitchFamily="34" charset="0"/>
              </a:rPr>
              <a:t> </a:t>
            </a:r>
            <a:r>
              <a:rPr lang="en-US" sz="2585" dirty="0">
                <a:solidFill>
                  <a:schemeClr val="accent1">
                    <a:lumMod val="50000"/>
                  </a:schemeClr>
                </a:solidFill>
                <a:latin typeface="Calibri" panose="020F0502020204030204" pitchFamily="34" charset="0"/>
              </a:rPr>
              <a:t>Observations coverage and accuracy</a:t>
            </a:r>
          </a:p>
        </p:txBody>
      </p:sp>
      <p:sp>
        <p:nvSpPr>
          <p:cNvPr id="21507" name="Rectangle 3"/>
          <p:cNvSpPr>
            <a:spLocks noGrp="1" noChangeArrowheads="1"/>
          </p:cNvSpPr>
          <p:nvPr>
            <p:ph type="body" sz="half" idx="1"/>
          </p:nvPr>
        </p:nvSpPr>
        <p:spPr>
          <a:xfrm>
            <a:off x="251606" y="1102588"/>
            <a:ext cx="8765503" cy="1287835"/>
          </a:xfrm>
        </p:spPr>
        <p:txBody>
          <a:bodyPr/>
          <a:lstStyle/>
          <a:p>
            <a:pPr marL="0" indent="0">
              <a:buNone/>
            </a:pPr>
            <a:r>
              <a:rPr lang="en-US" sz="1846" dirty="0">
                <a:latin typeface="Calibri" panose="020F0502020204030204" pitchFamily="34" charset="0"/>
              </a:rPr>
              <a:t>To make accurate forecasts it is important to know the current weather:</a:t>
            </a:r>
          </a:p>
          <a:p>
            <a:pPr lvl="1">
              <a:buClr>
                <a:schemeClr val="accent1">
                  <a:lumMod val="50000"/>
                </a:schemeClr>
              </a:buClr>
            </a:pPr>
            <a:r>
              <a:rPr lang="en-US" sz="1846" dirty="0">
                <a:latin typeface="Calibri" panose="020F0502020204030204" pitchFamily="34" charset="0"/>
              </a:rPr>
              <a:t>~ 155M obs (99% from satellites) are received daily;</a:t>
            </a:r>
          </a:p>
          <a:p>
            <a:pPr lvl="1">
              <a:buClr>
                <a:schemeClr val="accent1">
                  <a:lumMod val="50000"/>
                </a:schemeClr>
              </a:buClr>
            </a:pPr>
            <a:r>
              <a:rPr lang="en-US" sz="1846" dirty="0">
                <a:latin typeface="Calibri" panose="020F0502020204030204" pitchFamily="34" charset="0"/>
              </a:rPr>
              <a:t>~ 15M obs (96% from satellites) are used every 12 hours.</a:t>
            </a:r>
          </a:p>
          <a:p>
            <a:pPr lvl="1"/>
            <a:endParaRPr lang="en-US" sz="1846" dirty="0">
              <a:latin typeface="Calibri" panose="020F0502020204030204" pitchFamily="34" charset="0"/>
            </a:endParaRPr>
          </a:p>
        </p:txBody>
      </p:sp>
      <p:pic>
        <p:nvPicPr>
          <p:cNvPr id="5" name="Content Placeholder 4"/>
          <p:cNvPicPr>
            <a:picLocks noGrp="1" noChangeAspect="1"/>
          </p:cNvPicPr>
          <p:nvPr>
            <p:ph sz="quarter" idx="3"/>
          </p:nvPr>
        </p:nvPicPr>
        <p:blipFill>
          <a:blip r:embed="rId3" cstate="email">
            <a:extLst>
              <a:ext uri="{28A0092B-C50C-407E-A947-70E740481C1C}">
                <a14:useLocalDpi xmlns:a14="http://schemas.microsoft.com/office/drawing/2010/main" val="0"/>
              </a:ext>
            </a:extLst>
          </a:blip>
          <a:stretch>
            <a:fillRect/>
          </a:stretch>
        </p:blipFill>
        <p:spPr>
          <a:xfrm>
            <a:off x="206031" y="2898970"/>
            <a:ext cx="4323178" cy="3022356"/>
          </a:xfrm>
        </p:spPr>
      </p:pic>
      <p:pic>
        <p:nvPicPr>
          <p:cNvPr id="9" name="Content Placeholder 8"/>
          <p:cNvPicPr>
            <a:picLocks noGrp="1" noChangeAspect="1"/>
          </p:cNvPicPr>
          <p:nvPr>
            <p:ph sz="quarter" idx="2"/>
          </p:nvPr>
        </p:nvPicPr>
        <p:blipFill>
          <a:blip r:embed="rId4" cstate="email">
            <a:extLst>
              <a:ext uri="{28A0092B-C50C-407E-A947-70E740481C1C}">
                <a14:useLocalDpi xmlns:a14="http://schemas.microsoft.com/office/drawing/2010/main" val="0"/>
              </a:ext>
            </a:extLst>
          </a:blip>
          <a:stretch>
            <a:fillRect/>
          </a:stretch>
        </p:blipFill>
        <p:spPr>
          <a:xfrm>
            <a:off x="4486216" y="2899229"/>
            <a:ext cx="4323178" cy="3022356"/>
          </a:xfrm>
        </p:spPr>
      </p:pic>
    </p:spTree>
    <p:extLst>
      <p:ext uri="{BB962C8B-B14F-4D97-AF65-F5344CB8AC3E}">
        <p14:creationId xmlns:p14="http://schemas.microsoft.com/office/powerpoint/2010/main" val="30443498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7330" name="Rectangle 2"/>
          <p:cNvSpPr>
            <a:spLocks noGrp="1" noChangeArrowheads="1"/>
          </p:cNvSpPr>
          <p:nvPr>
            <p:ph type="title"/>
          </p:nvPr>
        </p:nvSpPr>
        <p:spPr/>
        <p:txBody>
          <a:bodyPr/>
          <a:lstStyle/>
          <a:p>
            <a:r>
              <a:rPr lang="en-GB" smtClean="0"/>
              <a:t>Information to initialize the ocean</a:t>
            </a:r>
            <a:endParaRPr lang="en-US" smtClean="0"/>
          </a:p>
        </p:txBody>
      </p:sp>
      <p:sp>
        <p:nvSpPr>
          <p:cNvPr id="867331" name="Rectangle 3"/>
          <p:cNvSpPr>
            <a:spLocks noGrp="1" noChangeArrowheads="1"/>
          </p:cNvSpPr>
          <p:nvPr>
            <p:ph type="body" idx="1"/>
          </p:nvPr>
        </p:nvSpPr>
        <p:spPr/>
        <p:txBody>
          <a:bodyPr/>
          <a:lstStyle/>
          <a:p>
            <a:r>
              <a:rPr lang="en-GB" smtClean="0"/>
              <a:t>Ocean model  Plus:</a:t>
            </a:r>
          </a:p>
          <a:p>
            <a:pPr lvl="1">
              <a:buFont typeface="Wingdings" pitchFamily="2" charset="2"/>
              <a:buNone/>
            </a:pPr>
            <a:r>
              <a:rPr lang="en-GB" smtClean="0"/>
              <a:t>SST</a:t>
            </a:r>
            <a:endParaRPr lang="en-GB" sz="1477"/>
          </a:p>
          <a:p>
            <a:pPr lvl="1">
              <a:buFont typeface="Wingdings" pitchFamily="2" charset="2"/>
              <a:buNone/>
            </a:pPr>
            <a:r>
              <a:rPr lang="en-GB" smtClean="0"/>
              <a:t>Atmospheric fluxes from atmospheric reanalysis</a:t>
            </a:r>
          </a:p>
          <a:p>
            <a:pPr lvl="1">
              <a:buFont typeface="Wingdings" pitchFamily="2" charset="2"/>
              <a:buNone/>
            </a:pPr>
            <a:r>
              <a:rPr lang="en-GB" smtClean="0"/>
              <a:t>Subsurface ocean information</a:t>
            </a:r>
            <a:endParaRPr lang="en-US" smtClean="0"/>
          </a:p>
        </p:txBody>
      </p:sp>
      <p:grpSp>
        <p:nvGrpSpPr>
          <p:cNvPr id="867332" name="Group 3"/>
          <p:cNvGrpSpPr>
            <a:grpSpLocks/>
          </p:cNvGrpSpPr>
          <p:nvPr/>
        </p:nvGrpSpPr>
        <p:grpSpPr bwMode="auto">
          <a:xfrm>
            <a:off x="383931" y="3300047"/>
            <a:ext cx="7844204" cy="2787162"/>
            <a:chOff x="262" y="413"/>
            <a:chExt cx="5353" cy="1902"/>
          </a:xfrm>
        </p:grpSpPr>
        <p:grpSp>
          <p:nvGrpSpPr>
            <p:cNvPr id="867333" name="Group 4"/>
            <p:cNvGrpSpPr>
              <a:grpSpLocks/>
            </p:cNvGrpSpPr>
            <p:nvPr/>
          </p:nvGrpSpPr>
          <p:grpSpPr bwMode="auto">
            <a:xfrm>
              <a:off x="535" y="1097"/>
              <a:ext cx="3221" cy="609"/>
              <a:chOff x="2757" y="436"/>
              <a:chExt cx="3221" cy="609"/>
            </a:xfrm>
          </p:grpSpPr>
          <p:pic>
            <p:nvPicPr>
              <p:cNvPr id="867334" name="Picture 5" descr="splash-bar-sm"/>
              <p:cNvPicPr>
                <a:picLocks noChangeAspect="1" noChangeArrowheads="1"/>
              </p:cNvPicPr>
              <p:nvPr/>
            </p:nvPicPr>
            <p:blipFill>
              <a:blip r:embed="rId3" cstate="print"/>
              <a:srcRect l="37944" r="45782"/>
              <a:stretch>
                <a:fillRect/>
              </a:stretch>
            </p:blipFill>
            <p:spPr bwMode="auto">
              <a:xfrm>
                <a:off x="2757" y="436"/>
                <a:ext cx="953" cy="609"/>
              </a:xfrm>
              <a:prstGeom prst="rect">
                <a:avLst/>
              </a:prstGeom>
              <a:noFill/>
              <a:ln w="9525">
                <a:noFill/>
                <a:miter lim="800000"/>
                <a:headEnd/>
                <a:tailEnd/>
              </a:ln>
            </p:spPr>
          </p:pic>
          <p:pic>
            <p:nvPicPr>
              <p:cNvPr id="867335" name="Picture 6" descr="splash-bar-sm"/>
              <p:cNvPicPr>
                <a:picLocks noChangeAspect="1" noChangeArrowheads="1"/>
              </p:cNvPicPr>
              <p:nvPr/>
            </p:nvPicPr>
            <p:blipFill>
              <a:blip r:embed="rId3" cstate="print"/>
              <a:srcRect l="54013" r="26418"/>
              <a:stretch>
                <a:fillRect/>
              </a:stretch>
            </p:blipFill>
            <p:spPr bwMode="auto">
              <a:xfrm>
                <a:off x="3710" y="436"/>
                <a:ext cx="1134" cy="609"/>
              </a:xfrm>
              <a:prstGeom prst="rect">
                <a:avLst/>
              </a:prstGeom>
              <a:noFill/>
              <a:ln w="9525">
                <a:noFill/>
                <a:miter lim="800000"/>
                <a:headEnd/>
                <a:tailEnd/>
              </a:ln>
            </p:spPr>
          </p:pic>
          <p:pic>
            <p:nvPicPr>
              <p:cNvPr id="867336" name="Picture 7" descr="splash-bar-sm"/>
              <p:cNvPicPr>
                <a:picLocks noChangeAspect="1" noChangeArrowheads="1"/>
              </p:cNvPicPr>
              <p:nvPr/>
            </p:nvPicPr>
            <p:blipFill>
              <a:blip r:embed="rId3" cstate="print"/>
              <a:srcRect l="14720" r="64362"/>
              <a:stretch>
                <a:fillRect/>
              </a:stretch>
            </p:blipFill>
            <p:spPr bwMode="auto">
              <a:xfrm>
                <a:off x="4753" y="436"/>
                <a:ext cx="1225" cy="609"/>
              </a:xfrm>
              <a:prstGeom prst="rect">
                <a:avLst/>
              </a:prstGeom>
              <a:noFill/>
              <a:ln w="9525">
                <a:noFill/>
                <a:miter lim="800000"/>
                <a:headEnd/>
                <a:tailEnd/>
              </a:ln>
            </p:spPr>
          </p:pic>
        </p:grpSp>
        <p:pic>
          <p:nvPicPr>
            <p:cNvPr id="867337" name="Picture 8" descr="splash-bar-sm"/>
            <p:cNvPicPr>
              <a:picLocks noChangeAspect="1" noChangeArrowheads="1"/>
            </p:cNvPicPr>
            <p:nvPr/>
          </p:nvPicPr>
          <p:blipFill>
            <a:blip r:embed="rId3" cstate="print"/>
            <a:srcRect r="85281"/>
            <a:stretch>
              <a:fillRect/>
            </a:stretch>
          </p:blipFill>
          <p:spPr bwMode="auto">
            <a:xfrm>
              <a:off x="2530" y="1706"/>
              <a:ext cx="862" cy="609"/>
            </a:xfrm>
            <a:prstGeom prst="rect">
              <a:avLst/>
            </a:prstGeom>
            <a:noFill/>
            <a:ln w="9525">
              <a:noFill/>
              <a:miter lim="800000"/>
              <a:headEnd/>
              <a:tailEnd/>
            </a:ln>
          </p:spPr>
        </p:pic>
        <p:pic>
          <p:nvPicPr>
            <p:cNvPr id="867338" name="Picture 9"/>
            <p:cNvPicPr>
              <a:picLocks noChangeAspect="1" noChangeArrowheads="1"/>
            </p:cNvPicPr>
            <p:nvPr/>
          </p:nvPicPr>
          <p:blipFill>
            <a:blip r:embed="rId4" cstate="print"/>
            <a:srcRect t="43330"/>
            <a:stretch>
              <a:fillRect/>
            </a:stretch>
          </p:blipFill>
          <p:spPr bwMode="auto">
            <a:xfrm>
              <a:off x="3755" y="1117"/>
              <a:ext cx="1179" cy="604"/>
            </a:xfrm>
            <a:prstGeom prst="rect">
              <a:avLst/>
            </a:prstGeom>
            <a:noFill/>
            <a:ln w="50800">
              <a:noFill/>
              <a:miter lim="800000"/>
              <a:headEnd/>
              <a:tailEnd/>
            </a:ln>
          </p:spPr>
        </p:pic>
        <p:sp>
          <p:nvSpPr>
            <p:cNvPr id="867339" name="Line 10"/>
            <p:cNvSpPr>
              <a:spLocks noChangeShapeType="1"/>
            </p:cNvSpPr>
            <p:nvPr/>
          </p:nvSpPr>
          <p:spPr bwMode="auto">
            <a:xfrm>
              <a:off x="535" y="799"/>
              <a:ext cx="5080" cy="0"/>
            </a:xfrm>
            <a:prstGeom prst="line">
              <a:avLst/>
            </a:prstGeom>
            <a:noFill/>
            <a:ln w="50800">
              <a:solidFill>
                <a:schemeClr val="tx1"/>
              </a:solidFill>
              <a:round/>
              <a:headEnd/>
              <a:tailEnd type="triangle" w="med" len="med"/>
            </a:ln>
          </p:spPr>
          <p:txBody>
            <a:bodyPr/>
            <a:lstStyle/>
            <a:p>
              <a:endParaRPr lang="en-US" sz="2215"/>
            </a:p>
          </p:txBody>
        </p:sp>
        <p:sp>
          <p:nvSpPr>
            <p:cNvPr id="867340" name="Text Box 11"/>
            <p:cNvSpPr txBox="1">
              <a:spLocks noChangeArrowheads="1"/>
            </p:cNvSpPr>
            <p:nvPr/>
          </p:nvSpPr>
          <p:spPr bwMode="auto">
            <a:xfrm>
              <a:off x="262" y="890"/>
              <a:ext cx="5171" cy="296"/>
            </a:xfrm>
            <a:prstGeom prst="rect">
              <a:avLst/>
            </a:prstGeom>
            <a:noFill/>
            <a:ln w="50800">
              <a:noFill/>
              <a:miter lim="800000"/>
              <a:headEnd/>
              <a:tailEnd/>
            </a:ln>
          </p:spPr>
          <p:txBody>
            <a:bodyPr>
              <a:spAutoFit/>
            </a:bodyPr>
            <a:lstStyle/>
            <a:p>
              <a:pPr eaLnBrk="0" hangingPunct="0">
                <a:spcBef>
                  <a:spcPct val="50000"/>
                </a:spcBef>
              </a:pPr>
              <a:r>
                <a:rPr lang="en-GB" sz="2215" dirty="0">
                  <a:solidFill>
                    <a:schemeClr val="tx1"/>
                  </a:solidFill>
                  <a:latin typeface="Helvetica"/>
                </a:rPr>
                <a:t>XBT’s 60’s      </a:t>
              </a:r>
              <a:r>
                <a:rPr lang="en-GB" sz="2215" dirty="0">
                  <a:solidFill>
                    <a:schemeClr val="tx2"/>
                  </a:solidFill>
                  <a:latin typeface="Helvetica"/>
                </a:rPr>
                <a:t>Satellite SST  Moorings/Altimeter ARGO </a:t>
              </a:r>
              <a:endParaRPr lang="en-US" sz="2215" dirty="0">
                <a:solidFill>
                  <a:schemeClr val="tx2"/>
                </a:solidFill>
                <a:latin typeface="Helvetica"/>
              </a:endParaRPr>
            </a:p>
          </p:txBody>
        </p:sp>
        <p:grpSp>
          <p:nvGrpSpPr>
            <p:cNvPr id="867341" name="Group 12"/>
            <p:cNvGrpSpPr>
              <a:grpSpLocks/>
            </p:cNvGrpSpPr>
            <p:nvPr/>
          </p:nvGrpSpPr>
          <p:grpSpPr bwMode="auto">
            <a:xfrm>
              <a:off x="1060" y="413"/>
              <a:ext cx="853" cy="477"/>
              <a:chOff x="1060" y="413"/>
              <a:chExt cx="853" cy="477"/>
            </a:xfrm>
          </p:grpSpPr>
          <p:sp>
            <p:nvSpPr>
              <p:cNvPr id="867342" name="Line 13"/>
              <p:cNvSpPr>
                <a:spLocks noChangeShapeType="1"/>
              </p:cNvSpPr>
              <p:nvPr/>
            </p:nvSpPr>
            <p:spPr bwMode="auto">
              <a:xfrm>
                <a:off x="1487" y="754"/>
                <a:ext cx="0" cy="136"/>
              </a:xfrm>
              <a:prstGeom prst="line">
                <a:avLst/>
              </a:prstGeom>
              <a:noFill/>
              <a:ln w="50800">
                <a:solidFill>
                  <a:schemeClr val="tx1"/>
                </a:solidFill>
                <a:round/>
                <a:headEnd/>
                <a:tailEnd/>
              </a:ln>
            </p:spPr>
            <p:txBody>
              <a:bodyPr/>
              <a:lstStyle/>
              <a:p>
                <a:endParaRPr lang="en-US" sz="2215"/>
              </a:p>
            </p:txBody>
          </p:sp>
          <p:sp>
            <p:nvSpPr>
              <p:cNvPr id="867343" name="Text Box 14"/>
              <p:cNvSpPr txBox="1">
                <a:spLocks noChangeArrowheads="1"/>
              </p:cNvSpPr>
              <p:nvPr/>
            </p:nvSpPr>
            <p:spPr bwMode="auto">
              <a:xfrm>
                <a:off x="1060" y="413"/>
                <a:ext cx="853" cy="296"/>
              </a:xfrm>
              <a:prstGeom prst="rect">
                <a:avLst/>
              </a:prstGeom>
              <a:noFill/>
              <a:ln w="50800">
                <a:noFill/>
                <a:miter lim="800000"/>
                <a:headEnd/>
                <a:tailEnd/>
              </a:ln>
            </p:spPr>
            <p:txBody>
              <a:bodyPr wrap="square">
                <a:spAutoFit/>
              </a:bodyPr>
              <a:lstStyle/>
              <a:p>
                <a:pPr eaLnBrk="0" hangingPunct="0">
                  <a:spcBef>
                    <a:spcPct val="50000"/>
                  </a:spcBef>
                </a:pPr>
                <a:r>
                  <a:rPr lang="en-GB" sz="2215" dirty="0">
                    <a:solidFill>
                      <a:schemeClr val="tx1"/>
                    </a:solidFill>
                    <a:latin typeface="Helvetica"/>
                  </a:rPr>
                  <a:t>1982</a:t>
                </a:r>
                <a:endParaRPr lang="en-US" sz="2215" dirty="0">
                  <a:solidFill>
                    <a:schemeClr val="tx1"/>
                  </a:solidFill>
                  <a:latin typeface="Helvetica"/>
                </a:endParaRPr>
              </a:p>
            </p:txBody>
          </p:sp>
        </p:grpSp>
        <p:grpSp>
          <p:nvGrpSpPr>
            <p:cNvPr id="867344" name="Group 15"/>
            <p:cNvGrpSpPr>
              <a:grpSpLocks/>
            </p:cNvGrpSpPr>
            <p:nvPr/>
          </p:nvGrpSpPr>
          <p:grpSpPr bwMode="auto">
            <a:xfrm>
              <a:off x="2104" y="425"/>
              <a:ext cx="854" cy="465"/>
              <a:chOff x="1061" y="425"/>
              <a:chExt cx="854" cy="465"/>
            </a:xfrm>
          </p:grpSpPr>
          <p:sp>
            <p:nvSpPr>
              <p:cNvPr id="867345" name="Line 16"/>
              <p:cNvSpPr>
                <a:spLocks noChangeShapeType="1"/>
              </p:cNvSpPr>
              <p:nvPr/>
            </p:nvSpPr>
            <p:spPr bwMode="auto">
              <a:xfrm>
                <a:off x="1487" y="754"/>
                <a:ext cx="0" cy="136"/>
              </a:xfrm>
              <a:prstGeom prst="line">
                <a:avLst/>
              </a:prstGeom>
              <a:noFill/>
              <a:ln w="50800">
                <a:solidFill>
                  <a:schemeClr val="tx1"/>
                </a:solidFill>
                <a:round/>
                <a:headEnd/>
                <a:tailEnd/>
              </a:ln>
            </p:spPr>
            <p:txBody>
              <a:bodyPr/>
              <a:lstStyle/>
              <a:p>
                <a:endParaRPr lang="en-US" sz="2215"/>
              </a:p>
            </p:txBody>
          </p:sp>
          <p:sp>
            <p:nvSpPr>
              <p:cNvPr id="867346" name="Text Box 17"/>
              <p:cNvSpPr txBox="1">
                <a:spLocks noChangeArrowheads="1"/>
              </p:cNvSpPr>
              <p:nvPr/>
            </p:nvSpPr>
            <p:spPr bwMode="auto">
              <a:xfrm>
                <a:off x="1061" y="425"/>
                <a:ext cx="854" cy="296"/>
              </a:xfrm>
              <a:prstGeom prst="rect">
                <a:avLst/>
              </a:prstGeom>
              <a:noFill/>
              <a:ln w="50800">
                <a:noFill/>
                <a:miter lim="800000"/>
                <a:headEnd/>
                <a:tailEnd/>
              </a:ln>
            </p:spPr>
            <p:txBody>
              <a:bodyPr wrap="square">
                <a:spAutoFit/>
              </a:bodyPr>
              <a:lstStyle/>
              <a:p>
                <a:pPr eaLnBrk="0" hangingPunct="0">
                  <a:spcBef>
                    <a:spcPct val="50000"/>
                  </a:spcBef>
                </a:pPr>
                <a:r>
                  <a:rPr lang="en-GB" sz="2215" dirty="0">
                    <a:solidFill>
                      <a:schemeClr val="tx1"/>
                    </a:solidFill>
                    <a:latin typeface="Helvetica"/>
                  </a:rPr>
                  <a:t>1993</a:t>
                </a:r>
                <a:endParaRPr lang="en-US" sz="2215" dirty="0">
                  <a:solidFill>
                    <a:schemeClr val="tx1"/>
                  </a:solidFill>
                  <a:latin typeface="Helvetica"/>
                </a:endParaRPr>
              </a:p>
            </p:txBody>
          </p:sp>
        </p:grpSp>
        <p:grpSp>
          <p:nvGrpSpPr>
            <p:cNvPr id="867347" name="Group 18"/>
            <p:cNvGrpSpPr>
              <a:grpSpLocks/>
            </p:cNvGrpSpPr>
            <p:nvPr/>
          </p:nvGrpSpPr>
          <p:grpSpPr bwMode="auto">
            <a:xfrm>
              <a:off x="3404" y="423"/>
              <a:ext cx="794" cy="512"/>
              <a:chOff x="1090" y="378"/>
              <a:chExt cx="794" cy="512"/>
            </a:xfrm>
          </p:grpSpPr>
          <p:sp>
            <p:nvSpPr>
              <p:cNvPr id="867348" name="Line 19"/>
              <p:cNvSpPr>
                <a:spLocks noChangeShapeType="1"/>
              </p:cNvSpPr>
              <p:nvPr/>
            </p:nvSpPr>
            <p:spPr bwMode="auto">
              <a:xfrm>
                <a:off x="1487" y="754"/>
                <a:ext cx="0" cy="136"/>
              </a:xfrm>
              <a:prstGeom prst="line">
                <a:avLst/>
              </a:prstGeom>
              <a:noFill/>
              <a:ln w="50800">
                <a:solidFill>
                  <a:schemeClr val="tx1"/>
                </a:solidFill>
                <a:round/>
                <a:headEnd/>
                <a:tailEnd/>
              </a:ln>
            </p:spPr>
            <p:txBody>
              <a:bodyPr/>
              <a:lstStyle/>
              <a:p>
                <a:endParaRPr lang="en-US" sz="2215"/>
              </a:p>
            </p:txBody>
          </p:sp>
          <p:sp>
            <p:nvSpPr>
              <p:cNvPr id="867349" name="Text Box 20"/>
              <p:cNvSpPr txBox="1">
                <a:spLocks noChangeArrowheads="1"/>
              </p:cNvSpPr>
              <p:nvPr/>
            </p:nvSpPr>
            <p:spPr bwMode="auto">
              <a:xfrm>
                <a:off x="1090" y="378"/>
                <a:ext cx="794" cy="296"/>
              </a:xfrm>
              <a:prstGeom prst="rect">
                <a:avLst/>
              </a:prstGeom>
              <a:noFill/>
              <a:ln w="50800">
                <a:noFill/>
                <a:miter lim="800000"/>
                <a:headEnd/>
                <a:tailEnd/>
              </a:ln>
            </p:spPr>
            <p:txBody>
              <a:bodyPr wrap="square">
                <a:spAutoFit/>
              </a:bodyPr>
              <a:lstStyle/>
              <a:p>
                <a:pPr eaLnBrk="0" hangingPunct="0">
                  <a:spcBef>
                    <a:spcPct val="50000"/>
                  </a:spcBef>
                </a:pPr>
                <a:r>
                  <a:rPr lang="en-GB" sz="2215" dirty="0">
                    <a:solidFill>
                      <a:schemeClr val="tx1"/>
                    </a:solidFill>
                    <a:latin typeface="Helvetica"/>
                  </a:rPr>
                  <a:t>2001</a:t>
                </a:r>
                <a:endParaRPr lang="en-US" sz="2215" dirty="0">
                  <a:solidFill>
                    <a:schemeClr val="tx1"/>
                  </a:solidFill>
                  <a:latin typeface="Helvetica"/>
                </a:endParaRPr>
              </a:p>
            </p:txBody>
          </p:sp>
        </p:grpSp>
      </p:grpSp>
      <p:sp>
        <p:nvSpPr>
          <p:cNvPr id="867350" name="Rectangle 2"/>
          <p:cNvSpPr>
            <a:spLocks noChangeArrowheads="1"/>
          </p:cNvSpPr>
          <p:nvPr/>
        </p:nvSpPr>
        <p:spPr bwMode="auto">
          <a:xfrm>
            <a:off x="383931" y="2866292"/>
            <a:ext cx="8376138" cy="562708"/>
          </a:xfrm>
          <a:prstGeom prst="rect">
            <a:avLst/>
          </a:prstGeom>
          <a:noFill/>
          <a:ln w="12700">
            <a:noFill/>
            <a:miter lim="800000"/>
            <a:headEnd/>
            <a:tailEnd/>
          </a:ln>
        </p:spPr>
        <p:txBody>
          <a:bodyPr anchor="ctr"/>
          <a:lstStyle/>
          <a:p>
            <a:pPr eaLnBrk="0" hangingPunct="0">
              <a:lnSpc>
                <a:spcPts val="2954"/>
              </a:lnSpc>
            </a:pPr>
            <a:r>
              <a:rPr lang="en-GB" sz="1662"/>
              <a:t>Time evolution of the Ocean Observing System</a:t>
            </a:r>
            <a:endParaRPr lang="en-US" sz="1662"/>
          </a:p>
        </p:txBody>
      </p:sp>
    </p:spTree>
    <p:extLst>
      <p:ext uri="{BB962C8B-B14F-4D97-AF65-F5344CB8AC3E}">
        <p14:creationId xmlns:p14="http://schemas.microsoft.com/office/powerpoint/2010/main" val="11193913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0" name="Rectangle 2"/>
          <p:cNvSpPr>
            <a:spLocks noGrp="1" noChangeArrowheads="1"/>
          </p:cNvSpPr>
          <p:nvPr>
            <p:ph type="title" idx="4294967295"/>
          </p:nvPr>
        </p:nvSpPr>
        <p:spPr>
          <a:xfrm>
            <a:off x="4837235" y="2986454"/>
            <a:ext cx="3803451" cy="656492"/>
          </a:xfrm>
        </p:spPr>
        <p:txBody>
          <a:bodyPr/>
          <a:lstStyle/>
          <a:p>
            <a:r>
              <a:rPr lang="en-GB" sz="1846" dirty="0">
                <a:solidFill>
                  <a:srgbClr val="00279F"/>
                </a:solidFill>
              </a:rPr>
              <a:t>Data coverage for Nov 2005</a:t>
            </a:r>
          </a:p>
        </p:txBody>
      </p:sp>
      <p:pic>
        <p:nvPicPr>
          <p:cNvPr id="872451" name="Picture 3" descr="obsmonitor"/>
          <p:cNvPicPr>
            <a:picLocks noChangeAspect="1" noChangeArrowheads="1"/>
          </p:cNvPicPr>
          <p:nvPr/>
        </p:nvPicPr>
        <p:blipFill>
          <a:blip r:embed="rId3" cstate="print"/>
          <a:srcRect/>
          <a:stretch>
            <a:fillRect/>
          </a:stretch>
        </p:blipFill>
        <p:spPr bwMode="auto">
          <a:xfrm>
            <a:off x="4396" y="1332036"/>
            <a:ext cx="5035062" cy="2310911"/>
          </a:xfrm>
          <a:prstGeom prst="rect">
            <a:avLst/>
          </a:prstGeom>
          <a:noFill/>
          <a:ln w="9525">
            <a:noFill/>
            <a:miter lim="800000"/>
            <a:headEnd/>
            <a:tailEnd/>
          </a:ln>
        </p:spPr>
      </p:pic>
      <p:sp>
        <p:nvSpPr>
          <p:cNvPr id="872452" name="Text Box 4"/>
          <p:cNvSpPr txBox="1">
            <a:spLocks noChangeArrowheads="1"/>
          </p:cNvSpPr>
          <p:nvPr/>
        </p:nvSpPr>
        <p:spPr bwMode="auto">
          <a:xfrm>
            <a:off x="5436577" y="1235320"/>
            <a:ext cx="2951285" cy="1455783"/>
          </a:xfrm>
          <a:prstGeom prst="rect">
            <a:avLst/>
          </a:prstGeom>
          <a:noFill/>
          <a:ln w="9525">
            <a:noFill/>
            <a:miter lim="800000"/>
            <a:headEnd/>
            <a:tailEnd/>
          </a:ln>
        </p:spPr>
        <p:txBody>
          <a:bodyPr>
            <a:spAutoFit/>
          </a:bodyPr>
          <a:lstStyle/>
          <a:p>
            <a:pPr algn="ctr" eaLnBrk="0" hangingPunct="0">
              <a:spcBef>
                <a:spcPct val="50000"/>
              </a:spcBef>
            </a:pPr>
            <a:r>
              <a:rPr lang="en-GB" sz="2215">
                <a:latin typeface="Helvetica"/>
              </a:rPr>
              <a:t>Changing observing system is a challenge for consistent reanalysis</a:t>
            </a:r>
            <a:endParaRPr lang="en-US" sz="2215">
              <a:latin typeface="Helvetica"/>
            </a:endParaRPr>
          </a:p>
        </p:txBody>
      </p:sp>
      <p:sp>
        <p:nvSpPr>
          <p:cNvPr id="872453" name="Text Box 5"/>
          <p:cNvSpPr txBox="1">
            <a:spLocks noChangeArrowheads="1"/>
          </p:cNvSpPr>
          <p:nvPr/>
        </p:nvSpPr>
        <p:spPr bwMode="auto">
          <a:xfrm>
            <a:off x="583223" y="4094285"/>
            <a:ext cx="2725615" cy="1455783"/>
          </a:xfrm>
          <a:prstGeom prst="rect">
            <a:avLst/>
          </a:prstGeom>
          <a:noFill/>
          <a:ln w="9525">
            <a:noFill/>
            <a:miter lim="800000"/>
            <a:headEnd/>
            <a:tailEnd/>
          </a:ln>
        </p:spPr>
        <p:txBody>
          <a:bodyPr>
            <a:spAutoFit/>
          </a:bodyPr>
          <a:lstStyle/>
          <a:p>
            <a:pPr algn="ctr" eaLnBrk="0" hangingPunct="0">
              <a:spcBef>
                <a:spcPct val="50000"/>
              </a:spcBef>
            </a:pPr>
            <a:r>
              <a:rPr lang="en-GB" sz="2215">
                <a:latin typeface="Helvetica"/>
              </a:rPr>
              <a:t>Today’s Observations will be used in years to come</a:t>
            </a:r>
            <a:endParaRPr lang="en-US" sz="2215">
              <a:latin typeface="Helvetica"/>
            </a:endParaRPr>
          </a:p>
        </p:txBody>
      </p:sp>
      <p:pic>
        <p:nvPicPr>
          <p:cNvPr id="872454" name="Picture 6" descr="obsmap"/>
          <p:cNvPicPr>
            <a:picLocks noChangeAspect="1" noChangeArrowheads="1"/>
          </p:cNvPicPr>
          <p:nvPr/>
        </p:nvPicPr>
        <p:blipFill>
          <a:blip r:embed="rId4" cstate="print"/>
          <a:srcRect/>
          <a:stretch>
            <a:fillRect/>
          </a:stretch>
        </p:blipFill>
        <p:spPr bwMode="auto">
          <a:xfrm>
            <a:off x="3906716" y="3628292"/>
            <a:ext cx="5037992" cy="2215662"/>
          </a:xfrm>
          <a:prstGeom prst="rect">
            <a:avLst/>
          </a:prstGeom>
          <a:noFill/>
          <a:ln w="9525">
            <a:noFill/>
            <a:miter lim="800000"/>
            <a:headEnd/>
            <a:tailEnd/>
          </a:ln>
        </p:spPr>
      </p:pic>
      <p:sp>
        <p:nvSpPr>
          <p:cNvPr id="872455" name="Text Box 7"/>
          <p:cNvSpPr txBox="1">
            <a:spLocks noChangeArrowheads="1"/>
          </p:cNvSpPr>
          <p:nvPr/>
        </p:nvSpPr>
        <p:spPr bwMode="auto">
          <a:xfrm>
            <a:off x="1" y="5723792"/>
            <a:ext cx="5901104" cy="887744"/>
          </a:xfrm>
          <a:prstGeom prst="rect">
            <a:avLst/>
          </a:prstGeom>
          <a:solidFill>
            <a:schemeClr val="bg1"/>
          </a:solidFill>
          <a:ln w="9525">
            <a:noFill/>
            <a:miter lim="800000"/>
            <a:headEnd/>
            <a:tailEnd/>
          </a:ln>
        </p:spPr>
        <p:txBody>
          <a:bodyPr>
            <a:spAutoFit/>
          </a:bodyPr>
          <a:lstStyle/>
          <a:p>
            <a:pPr lvl="1" eaLnBrk="0" hangingPunct="0">
              <a:spcBef>
                <a:spcPct val="50000"/>
              </a:spcBef>
            </a:pPr>
            <a:r>
              <a:rPr lang="en-GB" sz="1292">
                <a:solidFill>
                  <a:srgbClr val="FF0000"/>
                </a:solidFill>
                <a:latin typeface="Helvetica"/>
              </a:rPr>
              <a:t>▲Moorings: SubsurfaceTemperature</a:t>
            </a:r>
          </a:p>
          <a:p>
            <a:pPr lvl="1" eaLnBrk="0" hangingPunct="0">
              <a:spcBef>
                <a:spcPct val="50000"/>
              </a:spcBef>
            </a:pPr>
            <a:r>
              <a:rPr lang="en-GB" sz="1292">
                <a:solidFill>
                  <a:srgbClr val="0000CC"/>
                </a:solidFill>
                <a:latin typeface="Helvetica"/>
              </a:rPr>
              <a:t>◊ ARGO floats: Subsurface Temperature and  Salinity</a:t>
            </a:r>
          </a:p>
          <a:p>
            <a:pPr lvl="1" eaLnBrk="0" hangingPunct="0">
              <a:spcBef>
                <a:spcPct val="50000"/>
              </a:spcBef>
            </a:pPr>
            <a:r>
              <a:rPr lang="en-GB" sz="1292">
                <a:latin typeface="Helvetica"/>
              </a:rPr>
              <a:t>+ XBT : Subsurface Temperature</a:t>
            </a:r>
          </a:p>
        </p:txBody>
      </p:sp>
      <p:sp>
        <p:nvSpPr>
          <p:cNvPr id="872456" name="Rectangle 8"/>
          <p:cNvSpPr>
            <a:spLocks noChangeArrowheads="1"/>
          </p:cNvSpPr>
          <p:nvPr/>
        </p:nvSpPr>
        <p:spPr bwMode="auto">
          <a:xfrm>
            <a:off x="317989" y="1044820"/>
            <a:ext cx="4519246" cy="523142"/>
          </a:xfrm>
          <a:prstGeom prst="rect">
            <a:avLst/>
          </a:prstGeom>
          <a:solidFill>
            <a:schemeClr val="bg1"/>
          </a:solidFill>
          <a:ln w="12700">
            <a:noFill/>
            <a:miter lim="800000"/>
            <a:headEnd/>
            <a:tailEnd/>
          </a:ln>
        </p:spPr>
        <p:txBody>
          <a:bodyPr lIns="83526" tIns="41031" rIns="83526" bIns="41031" anchor="ctr"/>
          <a:lstStyle/>
          <a:p>
            <a:pPr eaLnBrk="0" hangingPunct="0">
              <a:lnSpc>
                <a:spcPts val="2954"/>
              </a:lnSpc>
            </a:pPr>
            <a:r>
              <a:rPr lang="en-GB" sz="2215">
                <a:solidFill>
                  <a:srgbClr val="00279F"/>
                </a:solidFill>
              </a:rPr>
              <a:t>Data coverage for June 1982</a:t>
            </a:r>
          </a:p>
        </p:txBody>
      </p:sp>
      <p:sp>
        <p:nvSpPr>
          <p:cNvPr id="872457" name="Rectangle 9"/>
          <p:cNvSpPr>
            <a:spLocks noChangeArrowheads="1"/>
          </p:cNvSpPr>
          <p:nvPr/>
        </p:nvSpPr>
        <p:spPr bwMode="auto">
          <a:xfrm>
            <a:off x="317989" y="504092"/>
            <a:ext cx="8563708" cy="597877"/>
          </a:xfrm>
          <a:prstGeom prst="rect">
            <a:avLst/>
          </a:prstGeom>
          <a:solidFill>
            <a:schemeClr val="bg1"/>
          </a:solidFill>
          <a:ln w="12700">
            <a:noFill/>
            <a:miter lim="800000"/>
            <a:headEnd/>
            <a:tailEnd/>
          </a:ln>
        </p:spPr>
        <p:txBody>
          <a:bodyPr lIns="83526" tIns="41031" rIns="83526" bIns="41031" anchor="ctr"/>
          <a:lstStyle/>
          <a:p>
            <a:pPr eaLnBrk="0" hangingPunct="0">
              <a:lnSpc>
                <a:spcPts val="2954"/>
              </a:lnSpc>
            </a:pPr>
            <a:r>
              <a:rPr lang="en-GB" sz="2954"/>
              <a:t>Ocean Observing System</a:t>
            </a:r>
            <a:endParaRPr lang="en-US" sz="2954"/>
          </a:p>
        </p:txBody>
      </p:sp>
    </p:spTree>
    <p:extLst>
      <p:ext uri="{BB962C8B-B14F-4D97-AF65-F5344CB8AC3E}">
        <p14:creationId xmlns:p14="http://schemas.microsoft.com/office/powerpoint/2010/main" val="42222556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nvGraphicFramePr>
        <p:xfrm>
          <a:off x="376151" y="3927517"/>
          <a:ext cx="8319695" cy="2160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a:graphicFrameLocks/>
          </p:cNvGraphicFramePr>
          <p:nvPr/>
        </p:nvGraphicFramePr>
        <p:xfrm>
          <a:off x="334608" y="1434932"/>
          <a:ext cx="8628619" cy="267127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791580" y="1310304"/>
            <a:ext cx="432048" cy="2435282"/>
          </a:xfrm>
          <a:prstGeom prst="rect">
            <a:avLst/>
          </a:prstGeom>
          <a:noFill/>
        </p:spPr>
        <p:txBody>
          <a:bodyPr wrap="square" rtlCol="0">
            <a:spAutoFit/>
          </a:bodyPr>
          <a:lstStyle/>
          <a:p>
            <a:r>
              <a:rPr lang="en-GB" sz="1015" dirty="0">
                <a:latin typeface="+mn-lt"/>
              </a:rPr>
              <a:t>70</a:t>
            </a:r>
          </a:p>
          <a:p>
            <a:endParaRPr lang="en-GB" sz="1015" dirty="0">
              <a:latin typeface="+mn-lt"/>
            </a:endParaRPr>
          </a:p>
          <a:p>
            <a:r>
              <a:rPr lang="en-GB" sz="1015" dirty="0">
                <a:latin typeface="+mn-lt"/>
              </a:rPr>
              <a:t>60</a:t>
            </a:r>
          </a:p>
          <a:p>
            <a:endParaRPr lang="en-GB" sz="1015" dirty="0">
              <a:latin typeface="+mn-lt"/>
            </a:endParaRPr>
          </a:p>
          <a:p>
            <a:r>
              <a:rPr lang="en-GB" sz="1015" dirty="0">
                <a:latin typeface="+mn-lt"/>
              </a:rPr>
              <a:t>50</a:t>
            </a:r>
          </a:p>
          <a:p>
            <a:endParaRPr lang="en-GB" sz="1015" dirty="0">
              <a:latin typeface="+mn-lt"/>
            </a:endParaRPr>
          </a:p>
          <a:p>
            <a:r>
              <a:rPr lang="en-GB" sz="1015" dirty="0">
                <a:latin typeface="+mn-lt"/>
              </a:rPr>
              <a:t>40</a:t>
            </a:r>
          </a:p>
          <a:p>
            <a:endParaRPr lang="en-GB" sz="1015" dirty="0">
              <a:latin typeface="+mn-lt"/>
            </a:endParaRPr>
          </a:p>
          <a:p>
            <a:r>
              <a:rPr lang="en-GB" sz="1015" dirty="0">
                <a:latin typeface="+mn-lt"/>
              </a:rPr>
              <a:t>30</a:t>
            </a:r>
          </a:p>
          <a:p>
            <a:endParaRPr lang="en-GB" sz="1015" dirty="0">
              <a:latin typeface="+mn-lt"/>
            </a:endParaRPr>
          </a:p>
          <a:p>
            <a:r>
              <a:rPr lang="en-GB" sz="1015" dirty="0">
                <a:latin typeface="+mn-lt"/>
              </a:rPr>
              <a:t>20</a:t>
            </a:r>
          </a:p>
          <a:p>
            <a:endParaRPr lang="en-GB" sz="1015" dirty="0">
              <a:latin typeface="+mn-lt"/>
            </a:endParaRPr>
          </a:p>
          <a:p>
            <a:r>
              <a:rPr lang="en-GB" sz="1015" dirty="0">
                <a:latin typeface="+mn-lt"/>
              </a:rPr>
              <a:t>10</a:t>
            </a:r>
          </a:p>
          <a:p>
            <a:endParaRPr lang="en-GB" sz="1015" dirty="0">
              <a:latin typeface="+mn-lt"/>
            </a:endParaRPr>
          </a:p>
          <a:p>
            <a:r>
              <a:rPr lang="en-GB" sz="1015" dirty="0">
                <a:latin typeface="+mn-lt"/>
              </a:rPr>
              <a:t>  0</a:t>
            </a:r>
          </a:p>
        </p:txBody>
      </p:sp>
      <p:sp>
        <p:nvSpPr>
          <p:cNvPr id="8" name="Rectangle 3"/>
          <p:cNvSpPr>
            <a:spLocks noChangeArrowheads="1"/>
          </p:cNvSpPr>
          <p:nvPr/>
        </p:nvSpPr>
        <p:spPr bwMode="auto">
          <a:xfrm>
            <a:off x="649166" y="407377"/>
            <a:ext cx="8376138" cy="562708"/>
          </a:xfrm>
          <a:prstGeom prst="rect">
            <a:avLst/>
          </a:prstGeom>
          <a:noFill/>
          <a:ln w="12700">
            <a:noFill/>
            <a:miter lim="800000"/>
            <a:headEnd/>
            <a:tailEnd/>
          </a:ln>
        </p:spPr>
        <p:txBody>
          <a:bodyPr anchor="ctr"/>
          <a:lstStyle/>
          <a:p>
            <a:pPr algn="l">
              <a:lnSpc>
                <a:spcPts val="2954"/>
              </a:lnSpc>
            </a:pPr>
            <a:r>
              <a:rPr lang="en-US" sz="2585" dirty="0">
                <a:solidFill>
                  <a:schemeClr val="accent1">
                    <a:lumMod val="50000"/>
                  </a:schemeClr>
                </a:solidFill>
                <a:latin typeface="Calibri" panose="020F0502020204030204" pitchFamily="34" charset="0"/>
              </a:rPr>
              <a:t>1. Satellite data used at ECMWF</a:t>
            </a:r>
          </a:p>
        </p:txBody>
      </p:sp>
    </p:spTree>
    <p:extLst>
      <p:ext uri="{BB962C8B-B14F-4D97-AF65-F5344CB8AC3E}">
        <p14:creationId xmlns:p14="http://schemas.microsoft.com/office/powerpoint/2010/main" val="178290317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CMWF">
  <a:themeElements>
    <a:clrScheme name="">
      <a:dk1>
        <a:srgbClr val="000000"/>
      </a:dk1>
      <a:lt1>
        <a:srgbClr val="FFFFFF"/>
      </a:lt1>
      <a:dk2>
        <a:srgbClr val="00279F"/>
      </a:dk2>
      <a:lt2>
        <a:srgbClr val="919191"/>
      </a:lt2>
      <a:accent1>
        <a:srgbClr val="F95AB7"/>
      </a:accent1>
      <a:accent2>
        <a:srgbClr val="3365FB"/>
      </a:accent2>
      <a:accent3>
        <a:srgbClr val="FFFFFF"/>
      </a:accent3>
      <a:accent4>
        <a:srgbClr val="000000"/>
      </a:accent4>
      <a:accent5>
        <a:srgbClr val="FBB5D8"/>
      </a:accent5>
      <a:accent6>
        <a:srgbClr val="2D5BE3"/>
      </a:accent6>
      <a:hlink>
        <a:srgbClr val="919191"/>
      </a:hlink>
      <a:folHlink>
        <a:srgbClr val="51DC00"/>
      </a:folHlink>
    </a:clrScheme>
    <a:fontScheme name="Microsoft Office 98">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50800" cap="flat" cmpd="sng" algn="ctr">
          <a:solidFill>
            <a:schemeClr val="accent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1" i="0" u="none" strike="noStrike" cap="none" normalizeH="0" baseline="0">
            <a:ln>
              <a:noFill/>
            </a:ln>
            <a:solidFill>
              <a:schemeClr val="tx1"/>
            </a:solidFill>
            <a:effectLst/>
            <a:latin typeface="Arial" charset="0"/>
          </a:defRPr>
        </a:defPPr>
      </a:lstStyle>
    </a:lnDef>
  </a:objectDefaults>
  <a:extraClrSchemeLst>
    <a:extraClrScheme>
      <a:clrScheme name="Microsoft Office 98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icrosoft Office 98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icrosoft Office 98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icrosoft Office 98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icrosoft Office 98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icrosoft Office 98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icrosoft Office 98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ECMWF</Template>
  <TotalTime>16224</TotalTime>
  <Words>5247</Words>
  <Application>Microsoft Macintosh PowerPoint</Application>
  <PresentationFormat>On-screen Show (4:3)</PresentationFormat>
  <Paragraphs>671</Paragraphs>
  <Slides>50</Slides>
  <Notes>28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50</vt:i4>
      </vt:variant>
    </vt:vector>
  </HeadingPairs>
  <TitlesOfParts>
    <vt:vector size="52" baseType="lpstr">
      <vt:lpstr>ECMWF</vt:lpstr>
      <vt:lpstr>Equation</vt:lpstr>
      <vt:lpstr>PowerPoint Presentation</vt:lpstr>
      <vt:lpstr>PowerPoint Presentation</vt:lpstr>
      <vt:lpstr>End-To-End forecasting System</vt:lpstr>
      <vt:lpstr>Informations to initialize the atmosphere</vt:lpstr>
      <vt:lpstr>Observations coverage and accuracy</vt:lpstr>
      <vt:lpstr> Observations coverage and accuracy</vt:lpstr>
      <vt:lpstr>Information to initialize the ocean</vt:lpstr>
      <vt:lpstr>Data coverage for Nov 2005</vt:lpstr>
      <vt:lpstr>PowerPoint Presentation</vt:lpstr>
      <vt:lpstr>PowerPoint Presentation</vt:lpstr>
      <vt:lpstr>The ECMWF 4D-Var data-assimilation system</vt:lpstr>
      <vt:lpstr>The Assimilation corrects the ocean mean state</vt:lpstr>
      <vt:lpstr>Initialization shock</vt:lpstr>
      <vt:lpstr>What about Full Coupled Initialization? </vt:lpstr>
      <vt:lpstr>The ENS re-forecast suite to estimate the M-climate</vt:lpstr>
      <vt:lpstr>PowerPoint Presentation</vt:lpstr>
      <vt:lpstr>PowerPoint Presentation</vt:lpstr>
      <vt:lpstr>Re-forecast and real-time initial conditions need to be consistent!</vt:lpstr>
      <vt:lpstr>A new snow evolution from ERA-Interim surface-only offline-runs </vt:lpstr>
      <vt:lpstr>Surface Temperature Climatology – Day 12-18 Start dates: 1/5/1989-2008</vt:lpstr>
      <vt:lpstr>PowerPoint Presentation</vt:lpstr>
      <vt:lpstr>PowerPoint Presentation</vt:lpstr>
      <vt:lpstr>Since 1983, most producing centres have developed sub-seasonal forecasts </vt:lpstr>
      <vt:lpstr>Initial perturbations</vt:lpstr>
      <vt:lpstr>Why do forecasts fail?</vt:lpstr>
      <vt:lpstr>1. Ensemble prediction</vt:lpstr>
      <vt:lpstr>Track dispersion &amp; predictability: Gonzalo (Oct 2014)</vt:lpstr>
      <vt:lpstr>  How to create initial perturbations?</vt:lpstr>
      <vt:lpstr>Burst ensemble vs lag approach</vt:lpstr>
      <vt:lpstr>Burst ensemble vs lag approach</vt:lpstr>
      <vt:lpstr> What should an ensemble prediction simulate?</vt:lpstr>
      <vt:lpstr>How should initial uncertainties be defined?</vt:lpstr>
      <vt:lpstr>Selective sampling: singular vectors (ECMWF)</vt:lpstr>
      <vt:lpstr>Selective sampling: breeding vectors (NCEP)</vt:lpstr>
      <vt:lpstr>PowerPoint Presentation</vt:lpstr>
      <vt:lpstr>ECMWF Ocean ensemble generation </vt:lpstr>
      <vt:lpstr>Ensemble reliability</vt:lpstr>
      <vt:lpstr>Ensemble reliability</vt:lpstr>
      <vt:lpstr>Model error: where does it come from?</vt:lpstr>
      <vt:lpstr>Model error: where does it come from?</vt:lpstr>
      <vt:lpstr>SPPT scheme</vt:lpstr>
      <vt:lpstr>SPPT pattern </vt:lpstr>
      <vt:lpstr>PowerPoint Presentation</vt:lpstr>
      <vt:lpstr>SKEB scheme</vt:lpstr>
      <vt:lpstr>PowerPoint Presentation</vt:lpstr>
      <vt:lpstr>PowerPoint Presentation</vt:lpstr>
      <vt:lpstr>In a reliable ensemble, &lt;fc-prob&gt;~&lt;obs-prob&gt;</vt:lpstr>
      <vt:lpstr> Spread too small for MJO prediction?</vt:lpstr>
      <vt:lpstr>Conclusions </vt:lpstr>
      <vt:lpstr>PowerPoint Presentation</vt:lpstr>
    </vt:vector>
  </TitlesOfParts>
  <Company>ECMWF</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Frederic Vitart</dc:creator>
  <cp:lastModifiedBy>Microsoft Office User</cp:lastModifiedBy>
  <cp:revision>297</cp:revision>
  <cp:lastPrinted>2014-10-02T07:54:10Z</cp:lastPrinted>
  <dcterms:created xsi:type="dcterms:W3CDTF">2014-08-14T14:08:09Z</dcterms:created>
  <dcterms:modified xsi:type="dcterms:W3CDTF">2015-11-27T09:14:13Z</dcterms:modified>
</cp:coreProperties>
</file>