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wav" ContentType="audio/wav"/>
  <Default Extension="gif" ContentType="image/gi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58"/>
  </p:notesMasterIdLst>
  <p:sldIdLst>
    <p:sldId id="256" r:id="rId2"/>
    <p:sldId id="348" r:id="rId3"/>
    <p:sldId id="331" r:id="rId4"/>
    <p:sldId id="347" r:id="rId5"/>
    <p:sldId id="346" r:id="rId6"/>
    <p:sldId id="335" r:id="rId7"/>
    <p:sldId id="349" r:id="rId8"/>
    <p:sldId id="447" r:id="rId9"/>
    <p:sldId id="454" r:id="rId10"/>
    <p:sldId id="455" r:id="rId11"/>
    <p:sldId id="456" r:id="rId12"/>
    <p:sldId id="457" r:id="rId13"/>
    <p:sldId id="466" r:id="rId14"/>
    <p:sldId id="458" r:id="rId15"/>
    <p:sldId id="460" r:id="rId16"/>
    <p:sldId id="467" r:id="rId17"/>
    <p:sldId id="468" r:id="rId18"/>
    <p:sldId id="461" r:id="rId19"/>
    <p:sldId id="462" r:id="rId20"/>
    <p:sldId id="358" r:id="rId21"/>
    <p:sldId id="420" r:id="rId22"/>
    <p:sldId id="359" r:id="rId23"/>
    <p:sldId id="373" r:id="rId24"/>
    <p:sldId id="361" r:id="rId25"/>
    <p:sldId id="360" r:id="rId26"/>
    <p:sldId id="363" r:id="rId27"/>
    <p:sldId id="364" r:id="rId28"/>
    <p:sldId id="365" r:id="rId29"/>
    <p:sldId id="423" r:id="rId30"/>
    <p:sldId id="469" r:id="rId31"/>
    <p:sldId id="421" r:id="rId32"/>
    <p:sldId id="422" r:id="rId33"/>
    <p:sldId id="425" r:id="rId34"/>
    <p:sldId id="367" r:id="rId35"/>
    <p:sldId id="368" r:id="rId36"/>
    <p:sldId id="427" r:id="rId37"/>
    <p:sldId id="428" r:id="rId38"/>
    <p:sldId id="430" r:id="rId39"/>
    <p:sldId id="432" r:id="rId40"/>
    <p:sldId id="433" r:id="rId41"/>
    <p:sldId id="435" r:id="rId42"/>
    <p:sldId id="436" r:id="rId43"/>
    <p:sldId id="437" r:id="rId44"/>
    <p:sldId id="438" r:id="rId45"/>
    <p:sldId id="439" r:id="rId46"/>
    <p:sldId id="440" r:id="rId47"/>
    <p:sldId id="441" r:id="rId48"/>
    <p:sldId id="406" r:id="rId49"/>
    <p:sldId id="442" r:id="rId50"/>
    <p:sldId id="415" r:id="rId51"/>
    <p:sldId id="416" r:id="rId52"/>
    <p:sldId id="417" r:id="rId53"/>
    <p:sldId id="443" r:id="rId54"/>
    <p:sldId id="444" r:id="rId55"/>
    <p:sldId id="445" r:id="rId56"/>
    <p:sldId id="446" r:id="rId57"/>
  </p:sldIdLst>
  <p:sldSz cx="9144000" cy="6858000" type="screen4x3"/>
  <p:notesSz cx="6858000" cy="9144000"/>
  <p:defaultTextStyle>
    <a:defPPr>
      <a:defRPr lang="es-ES_trad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887" autoAdjust="0"/>
    <p:restoredTop sz="99281" autoAdjust="0"/>
  </p:normalViewPr>
  <p:slideViewPr>
    <p:cSldViewPr>
      <p:cViewPr varScale="1">
        <p:scale>
          <a:sx n="69" d="100"/>
          <a:sy n="69" d="100"/>
        </p:scale>
        <p:origin x="518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_tradnl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F64CA34-9A0E-4DF9-B184-3FAA11658D06}" type="datetimeFigureOut">
              <a:rPr lang="es-ES_tradnl" smtClean="0"/>
              <a:t>28/10/2015</a:t>
            </a:fld>
            <a:endParaRPr lang="es-ES_tradnl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_tradnl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ES_trad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_trad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B9F446C-D427-47F2-9F41-182247BAFB9D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22602547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9F446C-D427-47F2-9F41-182247BAFB9D}" type="slidenum">
              <a:rPr lang="es-ES_tradnl" smtClean="0"/>
              <a:t>1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38234337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822649E-D6BE-43C1-94BA-B546223A8509}" type="slidenum">
              <a:rPr lang="en-US"/>
              <a:pPr/>
              <a:t>38</a:t>
            </a:fld>
            <a:endParaRPr lang="en-US"/>
          </a:p>
        </p:txBody>
      </p:sp>
      <p:sp>
        <p:nvSpPr>
          <p:cNvPr id="15362" name="Rectangle 2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3738"/>
            <a:ext cx="4572000" cy="3429000"/>
          </a:xfrm>
          <a:ln/>
        </p:spPr>
      </p:sp>
      <p:sp>
        <p:nvSpPr>
          <p:cNvPr id="15363" name="Rectangle 3"/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1813"/>
            <a:ext cx="5487988" cy="4032250"/>
          </a:xfrm>
          <a:ln/>
        </p:spPr>
        <p:txBody>
          <a:bodyPr wrap="none" anchor="ctr"/>
          <a:lstStyle/>
          <a:p>
            <a:pPr defTabSz="45720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83487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hyperlink" Target="http://www.google.ch/url?sa=i&amp;source=images&amp;cd=&amp;cad=rja&amp;docid=e8yrRIirUsEL4M&amp;tbnid=FBwJ_plUBxmCrM:&amp;ved=0CAgQjRwwAA&amp;url=https://www.estiem.org/default.aspx?PageId%3D771&amp;ei=35AkUp3wAZGf7Abk34HgCg&amp;psig=AFQjCNHF6gdxSkhJhB_vHcQsVhEVtEVmnQ&amp;ust=1378214495156181" TargetMode="Externa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Rounded Rectangle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28575" cap="sq" cmpd="sng" algn="ctr">
            <a:solidFill>
              <a:srgbClr val="0070C0"/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0EABF873-A8CC-4680-B92B-676EF7CF1CED}" type="slidenum">
              <a:rPr lang="es-ES_tradnl" smtClean="0"/>
              <a:t>‹Nº›</a:t>
            </a:fld>
            <a:endParaRPr lang="es-ES_tradnl"/>
          </a:p>
        </p:txBody>
      </p:sp>
      <p:sp>
        <p:nvSpPr>
          <p:cNvPr id="7" name="Rectangle 6"/>
          <p:cNvSpPr/>
          <p:nvPr/>
        </p:nvSpPr>
        <p:spPr>
          <a:xfrm>
            <a:off x="62931" y="1469603"/>
            <a:ext cx="9021537" cy="1527349"/>
          </a:xfrm>
          <a:prstGeom prst="rect">
            <a:avLst/>
          </a:prstGeom>
          <a:solidFill>
            <a:srgbClr val="0070C0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pic>
        <p:nvPicPr>
          <p:cNvPr id="15" name="Picture 2" descr="https://www.estiem.org/GetFile.aspx?File=Images/Projects/StudentGuide/seville.gif">
            <a:hlinkClick r:id="rId2"/>
          </p:cNvPr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360" y="188640"/>
            <a:ext cx="1149491" cy="11494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/>
          <a:lstStyle/>
          <a:p>
            <a:endParaRPr lang="es-ES_trad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/>
          <a:lstStyle/>
          <a:p>
            <a:endParaRPr lang="es-ES_trad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ABF873-A8CC-4680-B92B-676EF7CF1CED}" type="slidenum">
              <a:rPr lang="es-ES_tradnl" smtClean="0"/>
              <a:t>‹Nº›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/>
          <a:lstStyle/>
          <a:p>
            <a:endParaRPr lang="es-ES_trad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/>
          <a:lstStyle/>
          <a:p>
            <a:endParaRPr lang="es-ES_trad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ABF873-A8CC-4680-B92B-676EF7CF1CED}" type="slidenum">
              <a:rPr lang="es-ES_tradnl" smtClean="0"/>
              <a:t>‹Nº›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ABF873-A8CC-4680-B92B-676EF7CF1CED}" type="slidenum">
              <a:rPr lang="es-ES_tradnl" smtClean="0"/>
              <a:t>‹Nº›</a:t>
            </a:fld>
            <a:endParaRPr lang="es-ES_tradnl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323528" y="764704"/>
            <a:ext cx="8496944" cy="5400600"/>
          </a:xfrm>
        </p:spPr>
        <p:txBody>
          <a:bodyPr vert="horz"/>
          <a:lstStyle/>
          <a:p>
            <a:pPr lvl="0" eaLnBrk="1" latinLnBrk="0" hangingPunct="1"/>
            <a:r>
              <a:rPr lang="en-US" dirty="0" smtClean="0"/>
              <a:t>Click to edit Master text styles</a:t>
            </a:r>
          </a:p>
          <a:p>
            <a:pPr lvl="1" eaLnBrk="1" latinLnBrk="0" hangingPunct="1"/>
            <a:r>
              <a:rPr lang="en-US" dirty="0" smtClean="0"/>
              <a:t>Second level</a:t>
            </a:r>
          </a:p>
          <a:p>
            <a:pPr lvl="2" eaLnBrk="1" latinLnBrk="0" hangingPunct="1"/>
            <a:r>
              <a:rPr lang="en-US" dirty="0" smtClean="0"/>
              <a:t>Third level</a:t>
            </a:r>
          </a:p>
          <a:p>
            <a:pPr lvl="3" eaLnBrk="1" latinLnBrk="0" hangingPunct="1"/>
            <a:r>
              <a:rPr lang="en-US" dirty="0" smtClean="0"/>
              <a:t>Fourth level</a:t>
            </a:r>
          </a:p>
          <a:p>
            <a:pPr lvl="4" eaLnBrk="1" latinLnBrk="0" hangingPunct="1"/>
            <a:r>
              <a:rPr lang="en-US" dirty="0" smtClean="0"/>
              <a:t>Fifth level</a:t>
            </a:r>
            <a:endParaRPr kumimoji="0"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Rounded Rectangle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/>
          <a:lstStyle/>
          <a:p>
            <a:endParaRPr lang="es-ES_trad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  <a:prstGeom prst="rect">
            <a:avLst/>
          </a:prstGeom>
        </p:spPr>
        <p:txBody>
          <a:bodyPr/>
          <a:lstStyle/>
          <a:p>
            <a:endParaRPr lang="es-ES_tradnl"/>
          </a:p>
        </p:txBody>
      </p:sp>
      <p:sp>
        <p:nvSpPr>
          <p:cNvPr id="7" name="Rectangle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0EABF873-A8CC-4680-B92B-676EF7CF1CED}" type="slidenum">
              <a:rPr lang="es-ES_tradnl" smtClean="0"/>
              <a:t>‹Nº›</a:t>
            </a:fld>
            <a:endParaRPr lang="es-ES_tradnl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/>
          <a:lstStyle/>
          <a:p>
            <a:endParaRPr lang="es-ES_trad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/>
          <a:lstStyle/>
          <a:p>
            <a:endParaRPr lang="es-ES_trad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ABF873-A8CC-4680-B92B-676EF7CF1CED}" type="slidenum">
              <a:rPr lang="es-ES_tradnl" smtClean="0"/>
              <a:t>‹Nº›</a:t>
            </a:fld>
            <a:endParaRPr lang="es-ES_tradnl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dirty="0" smtClean="0"/>
              <a:t>Click to edit Master text styles</a:t>
            </a:r>
          </a:p>
          <a:p>
            <a:pPr lvl="1" eaLnBrk="1" latinLnBrk="0" hangingPunct="1"/>
            <a:r>
              <a:rPr lang="en-US" dirty="0" smtClean="0"/>
              <a:t>Second level</a:t>
            </a:r>
          </a:p>
          <a:p>
            <a:pPr lvl="2" eaLnBrk="1" latinLnBrk="0" hangingPunct="1"/>
            <a:r>
              <a:rPr lang="en-US" dirty="0" smtClean="0"/>
              <a:t>Third level</a:t>
            </a:r>
          </a:p>
          <a:p>
            <a:pPr lvl="3" eaLnBrk="1" latinLnBrk="0" hangingPunct="1"/>
            <a:r>
              <a:rPr lang="en-US" dirty="0" smtClean="0"/>
              <a:t>Fourth level</a:t>
            </a:r>
          </a:p>
          <a:p>
            <a:pPr lvl="4" eaLnBrk="1" latinLnBrk="0" hangingPunct="1"/>
            <a:r>
              <a:rPr lang="en-US" dirty="0" smtClean="0"/>
              <a:t>Fifth level</a:t>
            </a:r>
            <a:endParaRPr kumimoji="0"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/>
          <a:lstStyle/>
          <a:p>
            <a:endParaRPr lang="es-ES_tradn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/>
          <a:lstStyle/>
          <a:p>
            <a:endParaRPr lang="es-ES_tradn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ABF873-A8CC-4680-B92B-676EF7CF1CED}" type="slidenum">
              <a:rPr lang="es-ES_tradnl" smtClean="0"/>
              <a:t>‹Nº›</a:t>
            </a:fld>
            <a:endParaRPr lang="es-ES_tradnl"/>
          </a:p>
        </p:txBody>
      </p:sp>
      <p:sp>
        <p:nvSpPr>
          <p:cNvPr id="11" name="Content Placeholder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/>
          <a:lstStyle/>
          <a:p>
            <a:endParaRPr lang="es-ES_trad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/>
          <a:lstStyle/>
          <a:p>
            <a:endParaRPr lang="es-ES_trad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ABF873-A8CC-4680-B92B-676EF7CF1CED}" type="slidenum">
              <a:rPr lang="es-ES_tradnl" smtClean="0"/>
              <a:t>‹Nº›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/>
          <a:lstStyle/>
          <a:p>
            <a:endParaRPr lang="es-ES_tradn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/>
          <a:lstStyle/>
          <a:p>
            <a:endParaRPr lang="es-ES_tradn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ABF873-A8CC-4680-B92B-676EF7CF1CED}" type="slidenum">
              <a:rPr lang="es-ES_tradnl" smtClean="0"/>
              <a:t>‹Nº›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/>
          <a:lstStyle/>
          <a:p>
            <a:endParaRPr lang="es-ES_trad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/>
          <a:lstStyle/>
          <a:p>
            <a:endParaRPr lang="es-ES_trad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ABF873-A8CC-4680-B92B-676EF7CF1CED}" type="slidenum">
              <a:rPr lang="es-ES_tradnl" smtClean="0"/>
              <a:t>‹Nº›</a:t>
            </a:fld>
            <a:endParaRPr lang="es-ES_tradnl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/>
          <a:lstStyle/>
          <a:p>
            <a:endParaRPr lang="es-ES_trad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  <a:prstGeom prst="rect">
            <a:avLst/>
          </a:prstGeom>
        </p:spPr>
        <p:txBody>
          <a:bodyPr/>
          <a:lstStyle/>
          <a:p>
            <a:endParaRPr lang="es-ES_trad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0EABF873-A8CC-4680-B92B-676EF7CF1CED}" type="slidenum">
              <a:rPr lang="es-ES_tradnl" smtClean="0"/>
              <a:t>‹Nº›</a:t>
            </a:fld>
            <a:endParaRPr lang="es-ES_tradnl"/>
          </a:p>
        </p:txBody>
      </p:sp>
      <p:sp>
        <p:nvSpPr>
          <p:cNvPr id="11" name="Rectangle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hyperlink" Target="http://www.google.ch/url?sa=i&amp;source=images&amp;cd=&amp;cad=rja&amp;docid=e8yrRIirUsEL4M&amp;tbnid=FBwJ_plUBxmCrM:&amp;ved=0CAgQjRwwAA&amp;url=https://www.estiem.org/default.aspx?PageId%3D771&amp;ei=35AkUp3wAZGf7Abk34HgCg&amp;psig=AFQjCNHF6gdxSkhJhB_vHcQsVhEVtEVmnQ&amp;ust=1378214495156181" TargetMode="Externa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gi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35496" y="69755"/>
            <a:ext cx="9013372" cy="6298142"/>
          </a:xfrm>
          <a:prstGeom prst="roundRect">
            <a:avLst>
              <a:gd name="adj" fmla="val 4929"/>
            </a:avLst>
          </a:prstGeom>
          <a:ln w="28575" cap="sq" cmpd="sng" algn="ctr">
            <a:solidFill>
              <a:srgbClr val="0070C0"/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304800" y="213771"/>
            <a:ext cx="8515672" cy="550933"/>
          </a:xfrm>
          <a:prstGeom prst="rect">
            <a:avLst/>
          </a:prstGeom>
        </p:spPr>
        <p:txBody>
          <a:bodyPr bIns="91440" anchor="b" anchorCtr="0">
            <a:noAutofit/>
          </a:bodyPr>
          <a:lstStyle/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304800" y="764704"/>
            <a:ext cx="8515672" cy="54006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en-US" dirty="0" smtClean="0"/>
              <a:t>Click to edit Master text styles</a:t>
            </a:r>
          </a:p>
          <a:p>
            <a:pPr lvl="1" eaLnBrk="1" latinLnBrk="0" hangingPunct="1"/>
            <a:r>
              <a:rPr kumimoji="0" lang="en-US" dirty="0" smtClean="0"/>
              <a:t>Second level</a:t>
            </a:r>
          </a:p>
          <a:p>
            <a:pPr lvl="2" eaLnBrk="1" latinLnBrk="0" hangingPunct="1"/>
            <a:r>
              <a:rPr kumimoji="0" lang="en-US" dirty="0" smtClean="0"/>
              <a:t>Third level</a:t>
            </a:r>
          </a:p>
          <a:p>
            <a:pPr lvl="3" eaLnBrk="1" latinLnBrk="0" hangingPunct="1"/>
            <a:r>
              <a:rPr kumimoji="0" lang="en-US" dirty="0" smtClean="0"/>
              <a:t>Fourth level</a:t>
            </a:r>
          </a:p>
          <a:p>
            <a:pPr lvl="4" eaLnBrk="1" latinLnBrk="0" hangingPunct="1"/>
            <a:r>
              <a:rPr kumimoji="0" lang="en-US" dirty="0" smtClean="0"/>
              <a:t>Fifth level</a:t>
            </a:r>
            <a:endParaRPr kumimoji="0" lang="en-US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676456" y="6453336"/>
            <a:ext cx="319336" cy="319982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0EABF873-A8CC-4680-B92B-676EF7CF1CED}" type="slidenum">
              <a:rPr lang="es-ES_tradnl" smtClean="0"/>
              <a:t>‹Nº›</a:t>
            </a:fld>
            <a:endParaRPr lang="es-ES_tradnl" dirty="0"/>
          </a:p>
        </p:txBody>
      </p:sp>
      <p:pic>
        <p:nvPicPr>
          <p:cNvPr id="11" name="Picture 2" descr="https://www.estiem.org/GetFile.aspx?File=Images/Projects/StudentGuide/seville.gif">
            <a:hlinkClick r:id="rId13"/>
          </p:cNvPr>
          <p:cNvPicPr>
            <a:picLocks noChangeAspect="1" noChangeArrowheads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6367897"/>
            <a:ext cx="501419" cy="5014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 Box 7"/>
          <p:cNvSpPr txBox="1">
            <a:spLocks noChangeArrowheads="1"/>
          </p:cNvSpPr>
          <p:nvPr userDrawn="1"/>
        </p:nvSpPr>
        <p:spPr bwMode="auto">
          <a:xfrm>
            <a:off x="1685528" y="6355975"/>
            <a:ext cx="7062936" cy="5386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bIns="91440">
            <a:spAutoFit/>
          </a:bodyPr>
          <a:lstStyle/>
          <a:p>
            <a:pPr algn="ctr">
              <a:spcBef>
                <a:spcPts val="0"/>
              </a:spcBef>
            </a:pPr>
            <a:r>
              <a:rPr lang="en-US" sz="1400" b="0" i="0" dirty="0" smtClean="0">
                <a:solidFill>
                  <a:srgbClr val="0070C0"/>
                </a:solidFill>
                <a:latin typeface="Calibri" pitchFamily="34" charset="0"/>
                <a:cs typeface="Arial" pitchFamily="34" charset="0"/>
              </a:rPr>
              <a:t>Carlos GUERRERO </a:t>
            </a:r>
            <a:r>
              <a:rPr lang="en-US" sz="1400" b="0" i="0" baseline="0" dirty="0" smtClean="0">
                <a:solidFill>
                  <a:srgbClr val="0070C0"/>
                </a:solidFill>
                <a:latin typeface="Calibri" pitchFamily="34" charset="0"/>
                <a:cs typeface="Arial" pitchFamily="34" charset="0"/>
              </a:rPr>
              <a:t>“</a:t>
            </a:r>
            <a:r>
              <a:rPr lang="en-US" sz="1400" b="0" i="1" baseline="0" dirty="0" smtClean="0">
                <a:solidFill>
                  <a:srgbClr val="0070C0"/>
                </a:solidFill>
                <a:latin typeface="Calibri" pitchFamily="34" charset="0"/>
                <a:cs typeface="Arial" pitchFamily="34" charset="0"/>
              </a:rPr>
              <a:t>Challenges and solutions in radiative capture experiments</a:t>
            </a:r>
            <a:r>
              <a:rPr lang="en-US" sz="1200" b="0" i="1" baseline="0" dirty="0" smtClean="0">
                <a:solidFill>
                  <a:srgbClr val="0070C0"/>
                </a:solidFill>
                <a:latin typeface="Calibri" pitchFamily="34" charset="0"/>
                <a:cs typeface="Arial" pitchFamily="34" charset="0"/>
              </a:rPr>
              <a:t>”</a:t>
            </a:r>
          </a:p>
          <a:p>
            <a:pPr algn="ctr">
              <a:spcBef>
                <a:spcPts val="0"/>
              </a:spcBef>
            </a:pPr>
            <a:r>
              <a:rPr lang="en-US" sz="1200" b="0" i="0" baseline="0" dirty="0" smtClean="0">
                <a:solidFill>
                  <a:srgbClr val="0070C0"/>
                </a:solidFill>
                <a:latin typeface="Calibri" pitchFamily="34" charset="0"/>
                <a:cs typeface="Arial" pitchFamily="34" charset="0"/>
              </a:rPr>
              <a:t>Joint ICTP-IAEA School on Nuclear Data Measurements, Trieste 19-30/10/2015</a:t>
            </a: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304800" y="648681"/>
            <a:ext cx="8515672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0" name="Picture 2"/>
          <p:cNvPicPr>
            <a:picLocks noChangeAspect="1" noChangeArrowheads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435" y="6416028"/>
            <a:ext cx="686205" cy="4051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eaLnBrk="1" latinLnBrk="0" hangingPunct="1">
        <a:spcBef>
          <a:spcPct val="0"/>
        </a:spcBef>
        <a:buNone/>
        <a:defRPr kumimoji="0" sz="3600" kern="1200">
          <a:solidFill>
            <a:srgbClr val="0070C0"/>
          </a:solidFill>
          <a:latin typeface="Calibri" panose="020F0502020204030204" pitchFamily="34" charset="0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rgbClr val="0070C0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rgbClr val="0070C0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rgbClr val="0070C0"/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rgbClr val="0070C0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rgbClr val="0070C0"/>
        </a:buClr>
        <a:buFontTx/>
        <a:buChar char="o"/>
        <a:defRPr kumimoji="0" sz="2000" kern="12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cguerrero4@us.es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png"/><Relationship Id="rId4" Type="http://schemas.openxmlformats.org/officeDocument/2006/relationships/image" Target="../media/image1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emf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emf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6.em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32.png"/><Relationship Id="rId7" Type="http://schemas.openxmlformats.org/officeDocument/2006/relationships/image" Target="../media/image35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image" Target="../media/image34.png"/><Relationship Id="rId4" Type="http://schemas.openxmlformats.org/officeDocument/2006/relationships/image" Target="../media/image33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em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emf"/><Relationship Id="rId2" Type="http://schemas.openxmlformats.org/officeDocument/2006/relationships/image" Target="../media/image38.em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jpe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9.png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emf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2.emf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7" Type="http://schemas.openxmlformats.org/officeDocument/2006/relationships/image" Target="../media/image57.emf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6.png"/><Relationship Id="rId5" Type="http://schemas.openxmlformats.org/officeDocument/2006/relationships/image" Target="../media/image55.png"/><Relationship Id="rId4" Type="http://schemas.openxmlformats.org/officeDocument/2006/relationships/image" Target="../media/image43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emf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9.emf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emf"/><Relationship Id="rId2" Type="http://schemas.openxmlformats.org/officeDocument/2006/relationships/image" Target="../media/image70.em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3.emf"/><Relationship Id="rId4" Type="http://schemas.openxmlformats.org/officeDocument/2006/relationships/image" Target="../media/image72.emf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emf"/><Relationship Id="rId2" Type="http://schemas.openxmlformats.org/officeDocument/2006/relationships/image" Target="../media/image74.emf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emf"/><Relationship Id="rId2" Type="http://schemas.openxmlformats.org/officeDocument/2006/relationships/image" Target="../media/image76.emf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2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8.wm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7"/>
          <p:cNvSpPr>
            <a:spLocks noGrp="1"/>
          </p:cNvSpPr>
          <p:nvPr>
            <p:ph type="ctrTitle"/>
          </p:nvPr>
        </p:nvSpPr>
        <p:spPr>
          <a:xfrm>
            <a:off x="251520" y="1526927"/>
            <a:ext cx="8712968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lang="en-GB" sz="3200" dirty="0" smtClean="0">
                <a:solidFill>
                  <a:schemeClr val="bg1"/>
                </a:solidFill>
              </a:rPr>
              <a:t>Challenges and solutions in radiative capture experiments</a:t>
            </a:r>
            <a:endParaRPr lang="en-GB" sz="3200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79512" y="3284984"/>
            <a:ext cx="8640960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u="sng" dirty="0" smtClean="0">
                <a:latin typeface="Calibri" panose="020F0502020204030204" pitchFamily="34" charset="0"/>
              </a:rPr>
              <a:t>Carlos GUERRERO </a:t>
            </a:r>
          </a:p>
          <a:p>
            <a:pPr algn="ctr"/>
            <a:endParaRPr lang="en-US" sz="2800" b="1" u="sng" dirty="0" smtClean="0">
              <a:latin typeface="Calibri" panose="020F0502020204030204" pitchFamily="34" charset="0"/>
            </a:endParaRPr>
          </a:p>
          <a:p>
            <a:pPr algn="ctr"/>
            <a:r>
              <a:rPr lang="en-US" sz="2000" dirty="0" smtClean="0">
                <a:latin typeface="Calibri" panose="020F0502020204030204" pitchFamily="34" charset="0"/>
              </a:rPr>
              <a:t>Universidad de </a:t>
            </a:r>
            <a:r>
              <a:rPr lang="en-US" sz="2000" dirty="0" err="1" smtClean="0">
                <a:latin typeface="Calibri" panose="020F0502020204030204" pitchFamily="34" charset="0"/>
              </a:rPr>
              <a:t>Sevilla</a:t>
            </a:r>
            <a:r>
              <a:rPr lang="en-US" sz="2000" dirty="0" smtClean="0">
                <a:latin typeface="Calibri" panose="020F0502020204030204" pitchFamily="34" charset="0"/>
              </a:rPr>
              <a:t> (Spain)</a:t>
            </a:r>
          </a:p>
          <a:p>
            <a:pPr algn="ctr"/>
            <a:r>
              <a:rPr lang="en-US" sz="2000" dirty="0" smtClean="0">
                <a:latin typeface="Calibri" panose="020F0502020204030204" pitchFamily="34" charset="0"/>
                <a:hlinkClick r:id="rId3"/>
              </a:rPr>
              <a:t>cguerrero4</a:t>
            </a:r>
            <a:r>
              <a:rPr lang="en-US" sz="2000" i="1" dirty="0" smtClean="0">
                <a:latin typeface="Calibri" panose="020F0502020204030204" pitchFamily="34" charset="0"/>
                <a:hlinkClick r:id="rId3"/>
              </a:rPr>
              <a:t>@us.es</a:t>
            </a:r>
            <a:endParaRPr lang="en-US" sz="2000" i="1" dirty="0">
              <a:latin typeface="Calibri" panose="020F0502020204030204" pitchFamily="34" charset="0"/>
            </a:endParaRPr>
          </a:p>
          <a:p>
            <a:pPr algn="ctr"/>
            <a:endParaRPr lang="en-US" sz="2000" i="1" dirty="0">
              <a:latin typeface="Calibri" panose="020F0502020204030204" pitchFamily="34" charset="0"/>
            </a:endParaRPr>
          </a:p>
          <a:p>
            <a:pPr algn="ctr"/>
            <a:endParaRPr lang="en-US" sz="2000" i="1" dirty="0" smtClean="0">
              <a:latin typeface="Calibri" panose="020F0502020204030204" pitchFamily="34" charset="0"/>
            </a:endParaRPr>
          </a:p>
          <a:p>
            <a:pPr algn="ctr"/>
            <a:r>
              <a:rPr lang="en-US" sz="2000" i="1" dirty="0" smtClean="0">
                <a:latin typeface="Calibri" panose="020F0502020204030204" pitchFamily="34" charset="0"/>
              </a:rPr>
              <a:t>Joint ICTP-IAEA School on Nuclear Data Measurements </a:t>
            </a:r>
          </a:p>
          <a:p>
            <a:pPr algn="ctr"/>
            <a:r>
              <a:rPr lang="en-US" sz="2000" i="1" dirty="0" smtClean="0">
                <a:latin typeface="Calibri" panose="020F0502020204030204" pitchFamily="34" charset="0"/>
              </a:rPr>
              <a:t>Trieste, Italy (October 19-30, 2015)</a:t>
            </a:r>
          </a:p>
          <a:p>
            <a:pPr algn="ctr"/>
            <a:endParaRPr lang="es-ES_tradnl" sz="2400" i="1" dirty="0" smtClean="0">
              <a:latin typeface="Calibri" panose="020F0502020204030204" pitchFamily="34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0648"/>
            <a:ext cx="1728192" cy="10203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0"/>
          <p:cNvSpPr txBox="1"/>
          <p:nvPr/>
        </p:nvSpPr>
        <p:spPr>
          <a:xfrm rot="20349914">
            <a:off x="995468" y="3131566"/>
            <a:ext cx="7431073" cy="1323439"/>
          </a:xfrm>
          <a:prstGeom prst="rect">
            <a:avLst/>
          </a:prstGeom>
          <a:solidFill>
            <a:schemeClr val="bg1"/>
          </a:solidFill>
          <a:ln>
            <a:solidFill>
              <a:schemeClr val="accent3">
                <a:lumMod val="50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en-US" sz="8000" dirty="0" smtClean="0">
                <a:latin typeface="Calibri" panose="020F0502020204030204" pitchFamily="34" charset="0"/>
              </a:rPr>
              <a:t>BRAINSTORMING</a:t>
            </a:r>
            <a:endParaRPr lang="en-GB" sz="8000" dirty="0" smtClean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5681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36"/>
          <p:cNvSpPr txBox="1">
            <a:spLocks noChangeArrowheads="1"/>
          </p:cNvSpPr>
          <p:nvPr/>
        </p:nvSpPr>
        <p:spPr bwMode="auto">
          <a:xfrm>
            <a:off x="304800" y="152400"/>
            <a:ext cx="8566150" cy="31273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81639" tIns="40820" rIns="81639" bIns="40820"/>
          <a:lstStyle/>
          <a:p>
            <a:pPr defTabSz="414338" hangingPunct="0">
              <a:lnSpc>
                <a:spcPct val="93000"/>
              </a:lnSpc>
              <a:buClr>
                <a:srgbClr val="000000"/>
              </a:buClr>
              <a:buSzPct val="45000"/>
              <a:buFont typeface="Wingdings" pitchFamily="2" charset="2"/>
              <a:buNone/>
              <a:tabLst>
                <a:tab pos="657225" algn="l"/>
                <a:tab pos="1312863" algn="l"/>
                <a:tab pos="1970088" algn="l"/>
                <a:tab pos="2627313" algn="l"/>
                <a:tab pos="3282950" algn="l"/>
                <a:tab pos="3940175" algn="l"/>
                <a:tab pos="4595813" algn="l"/>
                <a:tab pos="5253038" algn="l"/>
                <a:tab pos="5910263" algn="l"/>
                <a:tab pos="6565900" algn="l"/>
                <a:tab pos="7223125" algn="l"/>
                <a:tab pos="7880350" algn="l"/>
              </a:tabLst>
            </a:pPr>
            <a:r>
              <a:rPr lang="en-GB" sz="3600" dirty="0" smtClean="0">
                <a:solidFill>
                  <a:srgbClr val="3366CC"/>
                </a:solidFill>
                <a:latin typeface="Calibri" pitchFamily="34" charset="0"/>
              </a:rPr>
              <a:t>The n_TOF Collaboration</a:t>
            </a:r>
            <a:endParaRPr lang="en-GB" sz="3600" dirty="0">
              <a:solidFill>
                <a:srgbClr val="3366CC"/>
              </a:solidFill>
              <a:latin typeface="Calibri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81000" y="2106722"/>
            <a:ext cx="85344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000" b="1" dirty="0" smtClean="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</a:rPr>
              <a:t>NUCLEAR ASTROPHYSICS: stellar </a:t>
            </a:r>
            <a:r>
              <a:rPr lang="en-US" sz="2000" b="1" dirty="0" err="1" smtClean="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</a:rPr>
              <a:t>nucleosynthesis</a:t>
            </a:r>
            <a:r>
              <a:rPr lang="en-US" sz="2000" b="1" dirty="0" smtClean="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</a:rPr>
              <a:t> and </a:t>
            </a:r>
            <a:r>
              <a:rPr lang="en-US" sz="2000" b="1" dirty="0" err="1" smtClean="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</a:rPr>
              <a:t>cosmo</a:t>
            </a:r>
            <a:r>
              <a:rPr lang="en-US" sz="2000" b="1" dirty="0" smtClean="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</a:rPr>
              <a:t>-chronology</a:t>
            </a:r>
          </a:p>
          <a:p>
            <a:pPr algn="just"/>
            <a:r>
              <a:rPr lang="en-US" sz="2000" dirty="0" smtClean="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</a:rPr>
              <a:t>	</a:t>
            </a:r>
            <a:endParaRPr lang="en-US" sz="2000" dirty="0" smtClean="0">
              <a:latin typeface="Calibri" panose="020F0502020204030204" pitchFamily="34" charset="0"/>
            </a:endParaRPr>
          </a:p>
          <a:p>
            <a:pPr algn="just"/>
            <a:r>
              <a:rPr lang="en-US" sz="2000" b="1" dirty="0" smtClean="0">
                <a:solidFill>
                  <a:schemeClr val="accent3">
                    <a:lumMod val="50000"/>
                  </a:schemeClr>
                </a:solidFill>
                <a:latin typeface="Calibri" panose="020F0502020204030204" pitchFamily="34" charset="0"/>
              </a:rPr>
              <a:t>NUCLEAR TECHNOLOGIES: ADS, Gen-IV and </a:t>
            </a:r>
            <a:r>
              <a:rPr lang="en-US" sz="2000" b="1" dirty="0" err="1" smtClean="0">
                <a:solidFill>
                  <a:schemeClr val="accent3">
                    <a:lumMod val="50000"/>
                  </a:schemeClr>
                </a:solidFill>
                <a:latin typeface="Calibri" panose="020F0502020204030204" pitchFamily="34" charset="0"/>
              </a:rPr>
              <a:t>Th</a:t>
            </a:r>
            <a:r>
              <a:rPr lang="en-US" sz="2000" b="1" dirty="0" smtClean="0">
                <a:solidFill>
                  <a:schemeClr val="accent3">
                    <a:lumMod val="50000"/>
                  </a:schemeClr>
                </a:solidFill>
                <a:latin typeface="Calibri" panose="020F0502020204030204" pitchFamily="34" charset="0"/>
              </a:rPr>
              <a:t>/U fuel cycle</a:t>
            </a:r>
          </a:p>
          <a:p>
            <a:pPr algn="just"/>
            <a:r>
              <a:rPr lang="en-US" sz="2000" dirty="0" smtClean="0">
                <a:solidFill>
                  <a:schemeClr val="accent3">
                    <a:lumMod val="50000"/>
                  </a:schemeClr>
                </a:solidFill>
                <a:latin typeface="Calibri" panose="020F0502020204030204" pitchFamily="34" charset="0"/>
              </a:rPr>
              <a:t>	</a:t>
            </a:r>
            <a:endParaRPr lang="en-US" sz="2000" dirty="0" smtClean="0">
              <a:latin typeface="Calibri" panose="020F0502020204030204" pitchFamily="34" charset="0"/>
            </a:endParaRPr>
          </a:p>
          <a:p>
            <a:pPr algn="just"/>
            <a:r>
              <a:rPr lang="en-US" sz="2000" b="1" dirty="0" smtClean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</a:rPr>
              <a:t>BASIC NUCLEAR PHYSICS: levels densities, </a:t>
            </a:r>
            <a:r>
              <a:rPr lang="en-US" sz="2000" b="1" dirty="0" smtClean="0">
                <a:solidFill>
                  <a:schemeClr val="accent1">
                    <a:lumMod val="50000"/>
                  </a:schemeClr>
                </a:solidFill>
                <a:latin typeface="Symbol" panose="05050102010706020507" pitchFamily="18" charset="2"/>
              </a:rPr>
              <a:t>g</a:t>
            </a:r>
            <a:r>
              <a:rPr lang="en-US" sz="2000" b="1" dirty="0" smtClean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</a:rPr>
              <a:t>-ray strength functions, ..</a:t>
            </a:r>
          </a:p>
          <a:p>
            <a:pPr algn="just"/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</a:rPr>
              <a:t>	</a:t>
            </a:r>
            <a:endParaRPr lang="en-US" sz="2000" dirty="0">
              <a:solidFill>
                <a:schemeClr val="accent1">
                  <a:lumMod val="50000"/>
                </a:schemeClr>
              </a:solidFill>
              <a:latin typeface="Calibri" panose="020F050202020403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09600" y="764704"/>
            <a:ext cx="7772400" cy="1015663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000" b="1" i="1" u="sng" dirty="0" smtClean="0">
                <a:solidFill>
                  <a:schemeClr val="bg1"/>
                </a:solidFill>
                <a:latin typeface="Calibri" panose="020F0502020204030204" pitchFamily="34" charset="0"/>
              </a:rPr>
              <a:t>The n_TOF Collaboration</a:t>
            </a:r>
          </a:p>
          <a:p>
            <a:pPr algn="ctr"/>
            <a:r>
              <a:rPr lang="en-US" sz="2000" i="1" dirty="0" smtClean="0">
                <a:solidFill>
                  <a:schemeClr val="bg1"/>
                </a:solidFill>
                <a:latin typeface="Calibri" panose="020F0502020204030204" pitchFamily="34" charset="0"/>
              </a:rPr>
              <a:t>33 Research Institutions from Europe, Asia and USA.</a:t>
            </a:r>
          </a:p>
          <a:p>
            <a:pPr algn="ctr"/>
            <a:r>
              <a:rPr lang="en-US" sz="2000" i="1" dirty="0" smtClean="0">
                <a:solidFill>
                  <a:schemeClr val="bg1"/>
                </a:solidFill>
                <a:latin typeface="Calibri" panose="020F0502020204030204" pitchFamily="34" charset="0"/>
              </a:rPr>
              <a:t>130 researchers</a:t>
            </a:r>
          </a:p>
        </p:txBody>
      </p:sp>
    </p:spTree>
    <p:extLst>
      <p:ext uri="{BB962C8B-B14F-4D97-AF65-F5344CB8AC3E}">
        <p14:creationId xmlns:p14="http://schemas.microsoft.com/office/powerpoint/2010/main" val="3524855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n_TOF facility at CERN</a:t>
            </a:r>
            <a:endParaRPr lang="es-ES_tradnl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ABF873-A8CC-4680-B92B-676EF7CF1CED}" type="slidenum">
              <a:rPr lang="es-ES_tradnl" smtClean="0"/>
              <a:t>11</a:t>
            </a:fld>
            <a:endParaRPr lang="es-ES_tradnl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1" y="753249"/>
            <a:ext cx="7321624" cy="4943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 Box 8"/>
          <p:cNvSpPr txBox="1">
            <a:spLocks noChangeArrowheads="1"/>
          </p:cNvSpPr>
          <p:nvPr/>
        </p:nvSpPr>
        <p:spPr bwMode="auto">
          <a:xfrm>
            <a:off x="550985" y="5652537"/>
            <a:ext cx="8135815" cy="584775"/>
          </a:xfrm>
          <a:prstGeom prst="rect">
            <a:avLst/>
          </a:prstGeom>
          <a:solidFill>
            <a:srgbClr val="FF9900"/>
          </a:solidFill>
          <a:ln w="38100">
            <a:solidFill>
              <a:schemeClr val="accent6">
                <a:lumMod val="75000"/>
              </a:schemeClr>
            </a:solidFill>
            <a:miter lim="800000"/>
            <a:headEnd/>
            <a:tailEnd/>
          </a:ln>
          <a:effectLst/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 algn="ctr" defTabSz="1001713"/>
            <a:r>
              <a:rPr lang="en-US" sz="1600" dirty="0" smtClean="0">
                <a:latin typeface="Calibri" panose="020F0502020204030204" pitchFamily="34" charset="0"/>
              </a:rPr>
              <a:t>C. </a:t>
            </a:r>
            <a:r>
              <a:rPr lang="en-US" sz="1600" dirty="0">
                <a:latin typeface="Calibri" panose="020F0502020204030204" pitchFamily="34" charset="0"/>
              </a:rPr>
              <a:t>Rubbia et al., </a:t>
            </a:r>
            <a:r>
              <a:rPr lang="en-US" sz="1600" b="1" i="1" dirty="0">
                <a:latin typeface="Calibri" panose="020F0502020204030204" pitchFamily="34" charset="0"/>
              </a:rPr>
              <a:t>A </a:t>
            </a:r>
            <a:r>
              <a:rPr lang="en-US" sz="1600" b="1" i="1" dirty="0" smtClean="0">
                <a:latin typeface="Calibri" panose="020F0502020204030204" pitchFamily="34" charset="0"/>
              </a:rPr>
              <a:t>high </a:t>
            </a:r>
            <a:r>
              <a:rPr lang="en-US" sz="1600" b="1" i="1" dirty="0">
                <a:latin typeface="Calibri" panose="020F0502020204030204" pitchFamily="34" charset="0"/>
              </a:rPr>
              <a:t>r</a:t>
            </a:r>
            <a:r>
              <a:rPr lang="en-US" sz="1600" b="1" i="1" dirty="0" smtClean="0">
                <a:latin typeface="Calibri" panose="020F0502020204030204" pitchFamily="34" charset="0"/>
              </a:rPr>
              <a:t>esolution spallation driven facility </a:t>
            </a:r>
            <a:r>
              <a:rPr lang="en-US" sz="1600" b="1" i="1" dirty="0">
                <a:latin typeface="Calibri" panose="020F0502020204030204" pitchFamily="34" charset="0"/>
              </a:rPr>
              <a:t>at the CERN-PS </a:t>
            </a:r>
            <a:r>
              <a:rPr lang="en-US" sz="1600" b="1" i="1" dirty="0" smtClean="0">
                <a:latin typeface="Calibri" panose="020F0502020204030204" pitchFamily="34" charset="0"/>
              </a:rPr>
              <a:t>to measure </a:t>
            </a:r>
            <a:r>
              <a:rPr lang="en-US" sz="1600" b="1" i="1" dirty="0">
                <a:latin typeface="Calibri" panose="020F0502020204030204" pitchFamily="34" charset="0"/>
              </a:rPr>
              <a:t>n</a:t>
            </a:r>
            <a:r>
              <a:rPr lang="en-US" sz="1600" b="1" i="1" dirty="0" smtClean="0">
                <a:latin typeface="Calibri" panose="020F0502020204030204" pitchFamily="34" charset="0"/>
              </a:rPr>
              <a:t>eutron cross sections </a:t>
            </a:r>
            <a:r>
              <a:rPr lang="en-US" sz="1600" b="1" i="1" dirty="0">
                <a:latin typeface="Calibri" panose="020F0502020204030204" pitchFamily="34" charset="0"/>
              </a:rPr>
              <a:t>in the </a:t>
            </a:r>
            <a:r>
              <a:rPr lang="en-US" sz="1600" b="1" i="1" dirty="0" smtClean="0">
                <a:latin typeface="Calibri" panose="020F0502020204030204" pitchFamily="34" charset="0"/>
              </a:rPr>
              <a:t>interval </a:t>
            </a:r>
            <a:r>
              <a:rPr lang="en-US" sz="1600" b="1" i="1" dirty="0">
                <a:latin typeface="Calibri" panose="020F0502020204030204" pitchFamily="34" charset="0"/>
              </a:rPr>
              <a:t>from 1 eV to 250 MeV</a:t>
            </a:r>
            <a:r>
              <a:rPr lang="en-US" sz="1600" dirty="0">
                <a:latin typeface="Calibri" panose="020F0502020204030204" pitchFamily="34" charset="0"/>
              </a:rPr>
              <a:t>, CERN/LHC/98-02(EET) 1998.</a:t>
            </a:r>
          </a:p>
        </p:txBody>
      </p:sp>
      <p:sp>
        <p:nvSpPr>
          <p:cNvPr id="7" name="Oval 6"/>
          <p:cNvSpPr/>
          <p:nvPr/>
        </p:nvSpPr>
        <p:spPr>
          <a:xfrm>
            <a:off x="2133600" y="4461912"/>
            <a:ext cx="1447800" cy="990600"/>
          </a:xfrm>
          <a:prstGeom prst="ellipse">
            <a:avLst/>
          </a:prstGeom>
          <a:solidFill>
            <a:srgbClr val="FF9900">
              <a:alpha val="20000"/>
            </a:srgbClr>
          </a:solidFill>
          <a:ln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16942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ext Box 36"/>
          <p:cNvSpPr txBox="1">
            <a:spLocks noChangeArrowheads="1"/>
          </p:cNvSpPr>
          <p:nvPr/>
        </p:nvSpPr>
        <p:spPr bwMode="auto">
          <a:xfrm>
            <a:off x="304800" y="152400"/>
            <a:ext cx="8566150" cy="31273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81639" tIns="40820" rIns="81639" bIns="40820"/>
          <a:lstStyle/>
          <a:p>
            <a:pPr defTabSz="414338" hangingPunct="0">
              <a:lnSpc>
                <a:spcPct val="93000"/>
              </a:lnSpc>
              <a:buClr>
                <a:srgbClr val="000000"/>
              </a:buClr>
              <a:buSzPct val="45000"/>
              <a:buFont typeface="Wingdings" pitchFamily="2" charset="2"/>
              <a:buNone/>
              <a:tabLst>
                <a:tab pos="657225" algn="l"/>
                <a:tab pos="1312863" algn="l"/>
                <a:tab pos="1970088" algn="l"/>
                <a:tab pos="2627313" algn="l"/>
                <a:tab pos="3282950" algn="l"/>
                <a:tab pos="3940175" algn="l"/>
                <a:tab pos="4595813" algn="l"/>
                <a:tab pos="5253038" algn="l"/>
                <a:tab pos="5910263" algn="l"/>
                <a:tab pos="6565900" algn="l"/>
                <a:tab pos="7223125" algn="l"/>
                <a:tab pos="7880350" algn="l"/>
              </a:tabLst>
            </a:pPr>
            <a:r>
              <a:rPr lang="en-GB" sz="3600" dirty="0" smtClean="0">
                <a:solidFill>
                  <a:srgbClr val="3366CC"/>
                </a:solidFill>
                <a:latin typeface="Calibri" pitchFamily="34" charset="0"/>
              </a:rPr>
              <a:t>The n_TOF Facility at CERN: a               view</a:t>
            </a:r>
            <a:endParaRPr lang="en-GB" sz="3600" dirty="0">
              <a:solidFill>
                <a:srgbClr val="3366CC"/>
              </a:solidFill>
              <a:latin typeface="Calibri" pitchFamily="34" charset="0"/>
            </a:endParaRPr>
          </a:p>
        </p:txBody>
      </p:sp>
      <p:pic>
        <p:nvPicPr>
          <p:cNvPr id="3" name="Picture 4" descr="googl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29783" y="217637"/>
            <a:ext cx="1306513" cy="5201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 descr="MapaCERN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500" y="740443"/>
            <a:ext cx="8066088" cy="5532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Oval 3"/>
          <p:cNvSpPr>
            <a:spLocks noChangeArrowheads="1"/>
          </p:cNvSpPr>
          <p:nvPr/>
        </p:nvSpPr>
        <p:spPr bwMode="auto">
          <a:xfrm>
            <a:off x="5899150" y="4701255"/>
            <a:ext cx="1366838" cy="1322388"/>
          </a:xfrm>
          <a:prstGeom prst="ellipse">
            <a:avLst/>
          </a:prstGeom>
          <a:noFill/>
          <a:ln w="57150">
            <a:solidFill>
              <a:srgbClr val="FFC000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es-ES" b="1">
              <a:latin typeface="Arial Black" pitchFamily="34" charset="0"/>
            </a:endParaRPr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7162800" y="4702843"/>
            <a:ext cx="139172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b="1" dirty="0">
                <a:solidFill>
                  <a:srgbClr val="FFC000"/>
                </a:solidFill>
                <a:latin typeface="Comic Sans MS" charset="0"/>
              </a:rPr>
              <a:t>PS </a:t>
            </a:r>
            <a:r>
              <a:rPr lang="en-US" b="1" dirty="0" smtClean="0">
                <a:solidFill>
                  <a:srgbClr val="FFC000"/>
                </a:solidFill>
                <a:latin typeface="Comic Sans MS" charset="0"/>
              </a:rPr>
              <a:t>20 GeV</a:t>
            </a:r>
            <a:endParaRPr lang="fr-FR" b="1" dirty="0">
              <a:solidFill>
                <a:srgbClr val="FFC000"/>
              </a:solidFill>
              <a:latin typeface="Comic Sans MS" charset="0"/>
            </a:endParaRPr>
          </a:p>
        </p:txBody>
      </p:sp>
      <p:sp>
        <p:nvSpPr>
          <p:cNvPr id="7" name="Oval 6"/>
          <p:cNvSpPr>
            <a:spLocks noChangeArrowheads="1"/>
          </p:cNvSpPr>
          <p:nvPr/>
        </p:nvSpPr>
        <p:spPr bwMode="auto">
          <a:xfrm>
            <a:off x="5538788" y="4629818"/>
            <a:ext cx="360362" cy="358775"/>
          </a:xfrm>
          <a:prstGeom prst="ellipse">
            <a:avLst/>
          </a:prstGeom>
          <a:noFill/>
          <a:ln w="57150" cap="rnd">
            <a:solidFill>
              <a:srgbClr val="FFFF66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es-ES" b="1">
              <a:latin typeface="Arial Black" pitchFamily="34" charset="0"/>
            </a:endParaRPr>
          </a:p>
        </p:txBody>
      </p:sp>
      <p:sp>
        <p:nvSpPr>
          <p:cNvPr id="8" name="Line 7"/>
          <p:cNvSpPr>
            <a:spLocks noChangeShapeType="1"/>
          </p:cNvSpPr>
          <p:nvPr/>
        </p:nvSpPr>
        <p:spPr bwMode="auto">
          <a:xfrm flipV="1">
            <a:off x="5683250" y="4917155"/>
            <a:ext cx="173038" cy="863600"/>
          </a:xfrm>
          <a:prstGeom prst="line">
            <a:avLst/>
          </a:prstGeom>
          <a:noFill/>
          <a:ln w="57150">
            <a:solidFill>
              <a:srgbClr val="FFFF66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9" name="Text Box 8"/>
          <p:cNvSpPr txBox="1">
            <a:spLocks noChangeArrowheads="1"/>
          </p:cNvSpPr>
          <p:nvPr/>
        </p:nvSpPr>
        <p:spPr bwMode="auto">
          <a:xfrm>
            <a:off x="4572000" y="5312443"/>
            <a:ext cx="114141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000" b="1" dirty="0" err="1">
                <a:solidFill>
                  <a:srgbClr val="FFFF00"/>
                </a:solidFill>
                <a:latin typeface="Comic Sans MS" charset="0"/>
              </a:rPr>
              <a:t>Linac</a:t>
            </a:r>
            <a:endParaRPr lang="en-US" sz="2000" b="1" dirty="0">
              <a:solidFill>
                <a:srgbClr val="FFFF00"/>
              </a:solidFill>
              <a:latin typeface="Comic Sans MS" charset="0"/>
            </a:endParaRPr>
          </a:p>
          <a:p>
            <a:pPr>
              <a:defRPr/>
            </a:pPr>
            <a:r>
              <a:rPr lang="en-US" sz="2000" b="1" dirty="0">
                <a:solidFill>
                  <a:srgbClr val="FFFF00"/>
                </a:solidFill>
                <a:latin typeface="Comic Sans MS" charset="0"/>
              </a:rPr>
              <a:t>50 </a:t>
            </a:r>
            <a:r>
              <a:rPr lang="en-US" sz="2000" b="1" dirty="0" err="1">
                <a:solidFill>
                  <a:srgbClr val="FFFF00"/>
                </a:solidFill>
                <a:latin typeface="Comic Sans MS" charset="0"/>
              </a:rPr>
              <a:t>MeV</a:t>
            </a:r>
            <a:endParaRPr lang="fr-FR" sz="2000" b="1" dirty="0">
              <a:solidFill>
                <a:srgbClr val="FFFF00"/>
              </a:solidFill>
              <a:latin typeface="Comic Sans MS" charset="0"/>
            </a:endParaRPr>
          </a:p>
        </p:txBody>
      </p:sp>
      <p:sp>
        <p:nvSpPr>
          <p:cNvPr id="10" name="Text Box 9"/>
          <p:cNvSpPr txBox="1">
            <a:spLocks noChangeArrowheads="1"/>
          </p:cNvSpPr>
          <p:nvPr/>
        </p:nvSpPr>
        <p:spPr bwMode="auto">
          <a:xfrm>
            <a:off x="5180013" y="3913855"/>
            <a:ext cx="12001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000" b="1" dirty="0">
                <a:solidFill>
                  <a:srgbClr val="FFFF00"/>
                </a:solidFill>
                <a:latin typeface="Comic Sans MS" charset="0"/>
              </a:rPr>
              <a:t>Booster</a:t>
            </a:r>
          </a:p>
          <a:p>
            <a:pPr>
              <a:defRPr/>
            </a:pPr>
            <a:r>
              <a:rPr lang="en-US" sz="2000" b="1" dirty="0">
                <a:solidFill>
                  <a:srgbClr val="FFFF00"/>
                </a:solidFill>
                <a:latin typeface="Comic Sans MS" charset="0"/>
              </a:rPr>
              <a:t>1.4 GeV</a:t>
            </a:r>
            <a:endParaRPr lang="fr-FR" sz="2000" b="1" dirty="0">
              <a:solidFill>
                <a:srgbClr val="FFFF00"/>
              </a:solidFill>
              <a:latin typeface="Comic Sans MS" charset="0"/>
            </a:endParaRPr>
          </a:p>
        </p:txBody>
      </p:sp>
      <p:sp>
        <p:nvSpPr>
          <p:cNvPr id="11" name="Line 10"/>
          <p:cNvSpPr>
            <a:spLocks noChangeShapeType="1"/>
          </p:cNvSpPr>
          <p:nvPr/>
        </p:nvSpPr>
        <p:spPr bwMode="auto">
          <a:xfrm>
            <a:off x="3019425" y="1821530"/>
            <a:ext cx="1152525" cy="1008063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 type="stealth"/>
            <a:tailEnd type="none"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2" name="Line 11"/>
          <p:cNvSpPr>
            <a:spLocks noChangeShapeType="1"/>
          </p:cNvSpPr>
          <p:nvPr/>
        </p:nvSpPr>
        <p:spPr bwMode="auto">
          <a:xfrm>
            <a:off x="4243388" y="2901030"/>
            <a:ext cx="1655762" cy="2736850"/>
          </a:xfrm>
          <a:prstGeom prst="line">
            <a:avLst/>
          </a:prstGeom>
          <a:noFill/>
          <a:ln w="57150">
            <a:solidFill>
              <a:srgbClr val="FFC000"/>
            </a:solidFill>
            <a:prstDash val="sysDot"/>
            <a:round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pic>
        <p:nvPicPr>
          <p:cNvPr id="15" name="Picture 116" descr="Fond.png"/>
          <p:cNvPicPr>
            <a:picLocks noChangeAspect="1"/>
          </p:cNvPicPr>
          <p:nvPr/>
        </p:nvPicPr>
        <p:blipFill>
          <a:blip r:embed="rId5" cstate="print"/>
          <a:srcRect t="-1643" r="86229" b="69751"/>
          <a:stretch>
            <a:fillRect/>
          </a:stretch>
        </p:blipFill>
        <p:spPr bwMode="auto">
          <a:xfrm>
            <a:off x="623888" y="783305"/>
            <a:ext cx="835025" cy="1328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6" name="Group 37"/>
          <p:cNvGrpSpPr>
            <a:grpSpLocks/>
          </p:cNvGrpSpPr>
          <p:nvPr/>
        </p:nvGrpSpPr>
        <p:grpSpPr bwMode="auto">
          <a:xfrm>
            <a:off x="846138" y="4202780"/>
            <a:ext cx="3806817" cy="1636575"/>
            <a:chOff x="1244578" y="3990984"/>
            <a:chExt cx="3806842" cy="1636582"/>
          </a:xfrm>
        </p:grpSpPr>
        <p:sp>
          <p:nvSpPr>
            <p:cNvPr id="17" name="Rectangle 67"/>
            <p:cNvSpPr>
              <a:spLocks noChangeArrowheads="1"/>
            </p:cNvSpPr>
            <p:nvPr/>
          </p:nvSpPr>
          <p:spPr bwMode="auto">
            <a:xfrm>
              <a:off x="1244578" y="4543436"/>
              <a:ext cx="184150" cy="457200"/>
            </a:xfrm>
            <a:prstGeom prst="rect">
              <a:avLst/>
            </a:prstGeom>
            <a:solidFill>
              <a:schemeClr val="hlink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es-ES" b="1">
                <a:latin typeface="Arial Black" pitchFamily="34" charset="0"/>
              </a:endParaRPr>
            </a:p>
          </p:txBody>
        </p:sp>
        <p:sp>
          <p:nvSpPr>
            <p:cNvPr id="18" name="Rectangle 69"/>
            <p:cNvSpPr>
              <a:spLocks noChangeArrowheads="1"/>
            </p:cNvSpPr>
            <p:nvPr/>
          </p:nvSpPr>
          <p:spPr bwMode="auto">
            <a:xfrm>
              <a:off x="2482850" y="4511676"/>
              <a:ext cx="1079500" cy="457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s-ES" b="1">
                <a:latin typeface="Arial Black" pitchFamily="34" charset="0"/>
              </a:endParaRPr>
            </a:p>
          </p:txBody>
        </p:sp>
        <p:sp>
          <p:nvSpPr>
            <p:cNvPr id="19" name="Rectangle 70"/>
            <p:cNvSpPr>
              <a:spLocks noChangeArrowheads="1"/>
            </p:cNvSpPr>
            <p:nvPr/>
          </p:nvSpPr>
          <p:spPr bwMode="auto">
            <a:xfrm rot="360000">
              <a:off x="3019415" y="4535498"/>
              <a:ext cx="225427" cy="369888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>
                <a:defRPr/>
              </a:pPr>
              <a:endParaRPr lang="en-US" b="1">
                <a:latin typeface="Arial Black" charset="0"/>
              </a:endParaRPr>
            </a:p>
          </p:txBody>
        </p:sp>
        <p:sp>
          <p:nvSpPr>
            <p:cNvPr id="20" name="Line 73"/>
            <p:cNvSpPr>
              <a:spLocks noChangeShapeType="1"/>
            </p:cNvSpPr>
            <p:nvPr/>
          </p:nvSpPr>
          <p:spPr bwMode="auto">
            <a:xfrm rot="-180000" flipH="1" flipV="1">
              <a:off x="3359121" y="4728003"/>
              <a:ext cx="503238" cy="73025"/>
            </a:xfrm>
            <a:prstGeom prst="line">
              <a:avLst/>
            </a:prstGeom>
            <a:noFill/>
            <a:ln w="38100">
              <a:solidFill>
                <a:srgbClr val="FFFF00"/>
              </a:solidFill>
              <a:round/>
              <a:headEnd/>
              <a:tailEnd type="triangle" w="med" len="med"/>
            </a:ln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21" name="Rectangle 74"/>
            <p:cNvSpPr>
              <a:spLocks noChangeArrowheads="1"/>
            </p:cNvSpPr>
            <p:nvPr/>
          </p:nvSpPr>
          <p:spPr bwMode="auto">
            <a:xfrm>
              <a:off x="2930525" y="4557197"/>
              <a:ext cx="355591" cy="369332"/>
            </a:xfrm>
            <a:prstGeom prst="rect">
              <a:avLst/>
            </a:prstGeom>
            <a:noFill/>
            <a:ln w="28575">
              <a:solidFill>
                <a:srgbClr val="FF0000"/>
              </a:solidFill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s-ES" b="1">
                <a:latin typeface="Arial Black" pitchFamily="34" charset="0"/>
              </a:endParaRPr>
            </a:p>
          </p:txBody>
        </p:sp>
        <p:sp>
          <p:nvSpPr>
            <p:cNvPr id="22" name="Rectangle 75"/>
            <p:cNvSpPr>
              <a:spLocks noChangeArrowheads="1"/>
            </p:cNvSpPr>
            <p:nvPr/>
          </p:nvSpPr>
          <p:spPr bwMode="auto">
            <a:xfrm>
              <a:off x="1619250" y="4513264"/>
              <a:ext cx="792163" cy="457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s-ES" b="1">
                <a:latin typeface="Arial Black" pitchFamily="34" charset="0"/>
              </a:endParaRPr>
            </a:p>
          </p:txBody>
        </p:sp>
        <p:sp>
          <p:nvSpPr>
            <p:cNvPr id="23" name="Line 76"/>
            <p:cNvSpPr>
              <a:spLocks noChangeShapeType="1"/>
            </p:cNvSpPr>
            <p:nvPr/>
          </p:nvSpPr>
          <p:spPr bwMode="auto">
            <a:xfrm flipH="1">
              <a:off x="1500166" y="4929196"/>
              <a:ext cx="1428759" cy="1"/>
            </a:xfrm>
            <a:prstGeom prst="line">
              <a:avLst/>
            </a:prstGeom>
            <a:noFill/>
            <a:ln w="12700">
              <a:solidFill>
                <a:srgbClr val="FF0000"/>
              </a:solidFill>
              <a:round/>
              <a:headEnd/>
              <a:tailEnd/>
            </a:ln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24" name="Line 77"/>
            <p:cNvSpPr>
              <a:spLocks noChangeShapeType="1"/>
            </p:cNvSpPr>
            <p:nvPr/>
          </p:nvSpPr>
          <p:spPr bwMode="auto">
            <a:xfrm flipH="1">
              <a:off x="2138349" y="4714884"/>
              <a:ext cx="576263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 wrap="none">
              <a:spAutoFit/>
            </a:bodyPr>
            <a:lstStyle/>
            <a:p>
              <a:endParaRPr lang="en-US"/>
            </a:p>
          </p:txBody>
        </p:sp>
        <p:sp>
          <p:nvSpPr>
            <p:cNvPr id="25" name="Text Box 78"/>
            <p:cNvSpPr txBox="1">
              <a:spLocks noChangeArrowheads="1"/>
            </p:cNvSpPr>
            <p:nvPr/>
          </p:nvSpPr>
          <p:spPr bwMode="auto">
            <a:xfrm>
              <a:off x="3827457" y="4500571"/>
              <a:ext cx="1223963" cy="7386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s-ES" sz="1400" b="1" dirty="0" err="1">
                  <a:solidFill>
                    <a:srgbClr val="EBF61E"/>
                  </a:solidFill>
                </a:rPr>
                <a:t>Proton</a:t>
              </a:r>
              <a:r>
                <a:rPr lang="es-ES" sz="1400" b="1" dirty="0">
                  <a:solidFill>
                    <a:srgbClr val="EBF61E"/>
                  </a:solidFill>
                </a:rPr>
                <a:t> </a:t>
              </a:r>
              <a:r>
                <a:rPr lang="es-ES" sz="1400" b="1" dirty="0" err="1">
                  <a:solidFill>
                    <a:srgbClr val="EBF61E"/>
                  </a:solidFill>
                </a:rPr>
                <a:t>Beam</a:t>
              </a:r>
              <a:endParaRPr lang="es-ES" sz="1400" b="1" dirty="0">
                <a:solidFill>
                  <a:srgbClr val="EBF61E"/>
                </a:solidFill>
              </a:endParaRPr>
            </a:p>
            <a:p>
              <a:r>
                <a:rPr lang="es-ES" sz="1400" b="1" dirty="0" smtClean="0">
                  <a:solidFill>
                    <a:srgbClr val="EBF61E"/>
                  </a:solidFill>
                </a:rPr>
                <a:t>20 GeV/c</a:t>
              </a:r>
              <a:endParaRPr lang="es-ES" sz="1400" b="1" dirty="0">
                <a:solidFill>
                  <a:srgbClr val="EBF61E"/>
                </a:solidFill>
              </a:endParaRPr>
            </a:p>
            <a:p>
              <a:r>
                <a:rPr lang="es-ES" sz="1400" b="1" dirty="0">
                  <a:solidFill>
                    <a:srgbClr val="EBF61E"/>
                  </a:solidFill>
                </a:rPr>
                <a:t>7x10</a:t>
              </a:r>
              <a:r>
                <a:rPr lang="es-ES" sz="1400" b="1" baseline="30000" dirty="0">
                  <a:solidFill>
                    <a:srgbClr val="EBF61E"/>
                  </a:solidFill>
                </a:rPr>
                <a:t>12</a:t>
              </a:r>
              <a:r>
                <a:rPr lang="es-ES" sz="1400" b="1" dirty="0">
                  <a:solidFill>
                    <a:srgbClr val="EBF61E"/>
                  </a:solidFill>
                </a:rPr>
                <a:t> </a:t>
              </a:r>
              <a:r>
                <a:rPr lang="es-ES" sz="1400" b="1" dirty="0" err="1">
                  <a:solidFill>
                    <a:srgbClr val="EBF61E"/>
                  </a:solidFill>
                </a:rPr>
                <a:t>ppp</a:t>
              </a:r>
              <a:endParaRPr lang="es-ES" sz="1400" b="1" dirty="0">
                <a:solidFill>
                  <a:schemeClr val="accent2"/>
                </a:solidFill>
              </a:endParaRPr>
            </a:p>
          </p:txBody>
        </p:sp>
        <p:sp>
          <p:nvSpPr>
            <p:cNvPr id="26" name="Text Box 79"/>
            <p:cNvSpPr txBox="1">
              <a:spLocks noChangeArrowheads="1"/>
            </p:cNvSpPr>
            <p:nvPr/>
          </p:nvSpPr>
          <p:spPr bwMode="auto">
            <a:xfrm>
              <a:off x="2487609" y="3990984"/>
              <a:ext cx="1655763" cy="6463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s-ES" b="1" dirty="0">
                  <a:solidFill>
                    <a:srgbClr val="42ABF3"/>
                  </a:solidFill>
                </a:rPr>
                <a:t>Pb Spallation Target</a:t>
              </a:r>
              <a:endParaRPr lang="es-ES" b="1" dirty="0"/>
            </a:p>
          </p:txBody>
        </p:sp>
        <p:sp>
          <p:nvSpPr>
            <p:cNvPr id="27" name="Text Box 80"/>
            <p:cNvSpPr txBox="1">
              <a:spLocks noChangeArrowheads="1"/>
            </p:cNvSpPr>
            <p:nvPr/>
          </p:nvSpPr>
          <p:spPr bwMode="auto">
            <a:xfrm>
              <a:off x="1485891" y="4919677"/>
              <a:ext cx="1800225" cy="7078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s-ES" sz="2000" b="1" dirty="0" err="1">
                  <a:solidFill>
                    <a:srgbClr val="FF0000"/>
                  </a:solidFill>
                </a:rPr>
                <a:t>Neutron</a:t>
              </a:r>
              <a:r>
                <a:rPr lang="es-ES" sz="2000" b="1" dirty="0">
                  <a:solidFill>
                    <a:srgbClr val="FF0000"/>
                  </a:solidFill>
                </a:rPr>
                <a:t> </a:t>
              </a:r>
              <a:r>
                <a:rPr lang="es-ES" sz="2000" b="1" dirty="0" err="1">
                  <a:solidFill>
                    <a:srgbClr val="FF0000"/>
                  </a:solidFill>
                </a:rPr>
                <a:t>Beam</a:t>
              </a:r>
              <a:endParaRPr lang="es-ES" sz="2000" b="1" dirty="0">
                <a:solidFill>
                  <a:srgbClr val="FF0000"/>
                </a:solidFill>
              </a:endParaRPr>
            </a:p>
            <a:p>
              <a:r>
                <a:rPr lang="es-ES" sz="2000" b="1" dirty="0">
                  <a:solidFill>
                    <a:srgbClr val="FF0000"/>
                  </a:solidFill>
                </a:rPr>
                <a:t>10</a:t>
              </a:r>
              <a:r>
                <a:rPr lang="es-ES" sz="2000" b="1" baseline="30000" dirty="0">
                  <a:solidFill>
                    <a:srgbClr val="FF0000"/>
                  </a:solidFill>
                </a:rPr>
                <a:t>o</a:t>
              </a:r>
              <a:r>
                <a:rPr lang="es-ES" sz="2000" b="1" dirty="0">
                  <a:solidFill>
                    <a:srgbClr val="FF0000"/>
                  </a:solidFill>
                </a:rPr>
                <a:t> </a:t>
              </a:r>
              <a:r>
                <a:rPr lang="es-ES" sz="2000" b="1" dirty="0" err="1">
                  <a:solidFill>
                    <a:srgbClr val="FF0000"/>
                  </a:solidFill>
                </a:rPr>
                <a:t>prod</a:t>
              </a:r>
              <a:r>
                <a:rPr lang="es-ES" sz="2000" b="1" dirty="0">
                  <a:solidFill>
                    <a:srgbClr val="FF0000"/>
                  </a:solidFill>
                </a:rPr>
                <a:t>. </a:t>
              </a:r>
              <a:r>
                <a:rPr lang="es-ES" sz="2000" b="1" dirty="0" err="1">
                  <a:solidFill>
                    <a:srgbClr val="FF0000"/>
                  </a:solidFill>
                </a:rPr>
                <a:t>angle</a:t>
              </a:r>
              <a:endParaRPr lang="es-ES" sz="2000" b="1" dirty="0">
                <a:solidFill>
                  <a:srgbClr val="FF0000"/>
                </a:solidFill>
              </a:endParaRPr>
            </a:p>
          </p:txBody>
        </p:sp>
        <p:sp>
          <p:nvSpPr>
            <p:cNvPr id="28" name="Line 81"/>
            <p:cNvSpPr>
              <a:spLocks noChangeShapeType="1"/>
            </p:cNvSpPr>
            <p:nvPr/>
          </p:nvSpPr>
          <p:spPr bwMode="auto">
            <a:xfrm flipH="1">
              <a:off x="1500188" y="4560888"/>
              <a:ext cx="1428750" cy="0"/>
            </a:xfrm>
            <a:prstGeom prst="line">
              <a:avLst/>
            </a:prstGeom>
            <a:noFill/>
            <a:ln w="12700">
              <a:solidFill>
                <a:srgbClr val="FF0000"/>
              </a:solidFill>
              <a:round/>
              <a:headEnd/>
              <a:tailEnd/>
            </a:ln>
          </p:spPr>
          <p:txBody>
            <a:bodyPr>
              <a:spAutoFit/>
            </a:bodyPr>
            <a:lstStyle/>
            <a:p>
              <a:endParaRPr lang="en-US"/>
            </a:p>
          </p:txBody>
        </p:sp>
      </p:grpSp>
      <p:sp>
        <p:nvSpPr>
          <p:cNvPr id="29" name="Rectangle 28"/>
          <p:cNvSpPr/>
          <p:nvPr/>
        </p:nvSpPr>
        <p:spPr>
          <a:xfrm>
            <a:off x="1676400" y="1350043"/>
            <a:ext cx="1295400" cy="6858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 Box 12"/>
          <p:cNvSpPr txBox="1">
            <a:spLocks noChangeArrowheads="1"/>
          </p:cNvSpPr>
          <p:nvPr/>
        </p:nvSpPr>
        <p:spPr bwMode="auto">
          <a:xfrm>
            <a:off x="1524000" y="1350043"/>
            <a:ext cx="1655763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ES" b="1" dirty="0" smtClean="0">
                <a:solidFill>
                  <a:srgbClr val="FF0000"/>
                </a:solidFill>
              </a:rPr>
              <a:t>n_TOF-EAR1 200 </a:t>
            </a:r>
            <a:r>
              <a:rPr lang="es-ES" b="1" dirty="0" err="1" smtClean="0">
                <a:solidFill>
                  <a:srgbClr val="FF0000"/>
                </a:solidFill>
              </a:rPr>
              <a:t>meters</a:t>
            </a:r>
            <a:endParaRPr lang="es-ES" b="1" dirty="0">
              <a:solidFill>
                <a:srgbClr val="FF0000"/>
              </a:solidFill>
            </a:endParaRPr>
          </a:p>
        </p:txBody>
      </p:sp>
      <p:sp>
        <p:nvSpPr>
          <p:cNvPr id="14" name="AutoShape 13"/>
          <p:cNvSpPr>
            <a:spLocks noChangeArrowheads="1"/>
          </p:cNvSpPr>
          <p:nvPr/>
        </p:nvSpPr>
        <p:spPr bwMode="auto">
          <a:xfrm>
            <a:off x="3959194" y="2443930"/>
            <a:ext cx="571504" cy="830104"/>
          </a:xfrm>
          <a:prstGeom prst="irregularSeal2">
            <a:avLst/>
          </a:prstGeom>
          <a:gradFill flip="none" rotWithShape="1">
            <a:gsLst>
              <a:gs pos="0">
                <a:srgbClr val="FF0000">
                  <a:tint val="66000"/>
                  <a:satMod val="160000"/>
                </a:srgbClr>
              </a:gs>
              <a:gs pos="50000">
                <a:srgbClr val="FFFF66"/>
              </a:gs>
              <a:gs pos="100000">
                <a:srgbClr val="FFFF66"/>
              </a:gs>
            </a:gsLst>
            <a:path path="circle">
              <a:fillToRect l="50000" t="50000" r="50000" b="50000"/>
            </a:path>
            <a:tileRect/>
          </a:gradFill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defRPr/>
            </a:pPr>
            <a:endParaRPr lang="en-US" b="1">
              <a:latin typeface="Arial Black" charset="0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2636589" y="2946051"/>
            <a:ext cx="1295400" cy="6858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Text Box 12"/>
          <p:cNvSpPr txBox="1">
            <a:spLocks noChangeArrowheads="1"/>
          </p:cNvSpPr>
          <p:nvPr/>
        </p:nvSpPr>
        <p:spPr bwMode="auto">
          <a:xfrm>
            <a:off x="2484189" y="2946051"/>
            <a:ext cx="1655763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ES" b="1" dirty="0" smtClean="0">
                <a:solidFill>
                  <a:srgbClr val="FF0000"/>
                </a:solidFill>
              </a:rPr>
              <a:t>n_TOF-EAR2</a:t>
            </a:r>
          </a:p>
          <a:p>
            <a:pPr algn="ctr"/>
            <a:r>
              <a:rPr lang="es-ES" b="1" dirty="0" smtClean="0">
                <a:solidFill>
                  <a:srgbClr val="FF0000"/>
                </a:solidFill>
              </a:rPr>
              <a:t>20 </a:t>
            </a:r>
            <a:r>
              <a:rPr lang="es-ES" b="1" dirty="0" err="1" smtClean="0">
                <a:solidFill>
                  <a:srgbClr val="FF0000"/>
                </a:solidFill>
              </a:rPr>
              <a:t>meters</a:t>
            </a:r>
            <a:endParaRPr lang="es-E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37929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8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5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50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500"/>
                            </p:stCondLst>
                            <p:childTnLst>
                              <p:par>
                                <p:cTn id="26" presetID="8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5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22" presetClass="entr" presetSubtype="4" fill="hold" grpId="0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800"/>
                            </p:stCondLst>
                            <p:childTnLst>
                              <p:par>
                                <p:cTn id="4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300"/>
                            </p:stCondLst>
                            <p:childTnLst>
                              <p:par>
                                <p:cTn id="5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300"/>
                            </p:stCondLst>
                            <p:childTnLst>
                              <p:par>
                                <p:cTn id="5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800"/>
                            </p:stCondLst>
                            <p:childTnLst>
                              <p:par>
                                <p:cTn id="5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6" grpId="0"/>
      <p:bldP spid="7" grpId="0" animBg="1"/>
      <p:bldP spid="7" grpId="1" animBg="1"/>
      <p:bldP spid="8" grpId="0" animBg="1"/>
      <p:bldP spid="9" grpId="0"/>
      <p:bldP spid="10" grpId="0"/>
      <p:bldP spid="11" grpId="0" animBg="1"/>
      <p:bldP spid="12" grpId="0" animBg="1"/>
      <p:bldP spid="29" grpId="0" animBg="1"/>
      <p:bldP spid="13" grpId="0"/>
      <p:bldP spid="30" grpId="0" animBg="1"/>
      <p:bldP spid="3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5106" name="Picture 2" descr="DSCF847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838200"/>
            <a:ext cx="2743200" cy="20574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pic>
        <p:nvPicPr>
          <p:cNvPr id="175108" name="Picture 4" descr="DSCF849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24200" y="838200"/>
            <a:ext cx="2743198" cy="20574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pic>
        <p:nvPicPr>
          <p:cNvPr id="175112" name="Picture 8" descr="DSC0005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43600" y="838200"/>
            <a:ext cx="2743200" cy="20574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23999" y="2971800"/>
            <a:ext cx="5943600" cy="320236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sp>
        <p:nvSpPr>
          <p:cNvPr id="33" name="TextBox 32"/>
          <p:cNvSpPr txBox="1"/>
          <p:nvPr/>
        </p:nvSpPr>
        <p:spPr>
          <a:xfrm rot="20849402">
            <a:off x="3989616" y="5061519"/>
            <a:ext cx="3810000" cy="646331"/>
          </a:xfrm>
          <a:prstGeom prst="rect">
            <a:avLst/>
          </a:prstGeom>
          <a:solidFill>
            <a:srgbClr val="EEECE1">
              <a:alpha val="34118"/>
            </a:srgbClr>
          </a:solidFill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C00000"/>
                </a:solidFill>
              </a:rPr>
              <a:t>Experimental Area Type-A </a:t>
            </a:r>
          </a:p>
          <a:p>
            <a:r>
              <a:rPr lang="en-US" dirty="0" smtClean="0">
                <a:solidFill>
                  <a:srgbClr val="C00000"/>
                </a:solidFill>
              </a:rPr>
              <a:t>(use of radioactive samples allowed)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8" name="Text Box 36"/>
          <p:cNvSpPr txBox="1">
            <a:spLocks noChangeArrowheads="1"/>
          </p:cNvSpPr>
          <p:nvPr/>
        </p:nvSpPr>
        <p:spPr bwMode="auto">
          <a:xfrm>
            <a:off x="304800" y="152400"/>
            <a:ext cx="8566150" cy="31273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81639" tIns="40820" rIns="81639" bIns="40820"/>
          <a:lstStyle/>
          <a:p>
            <a:pPr defTabSz="414338" hangingPunct="0">
              <a:lnSpc>
                <a:spcPct val="93000"/>
              </a:lnSpc>
              <a:buClr>
                <a:srgbClr val="000000"/>
              </a:buClr>
              <a:buSzPct val="45000"/>
              <a:buFont typeface="Wingdings" pitchFamily="2" charset="2"/>
              <a:buNone/>
              <a:tabLst>
                <a:tab pos="657225" algn="l"/>
                <a:tab pos="1312863" algn="l"/>
                <a:tab pos="1970088" algn="l"/>
                <a:tab pos="2627313" algn="l"/>
                <a:tab pos="3282950" algn="l"/>
                <a:tab pos="3940175" algn="l"/>
                <a:tab pos="4595813" algn="l"/>
                <a:tab pos="5253038" algn="l"/>
                <a:tab pos="5910263" algn="l"/>
                <a:tab pos="6565900" algn="l"/>
                <a:tab pos="7223125" algn="l"/>
                <a:tab pos="7880350" algn="l"/>
              </a:tabLst>
            </a:pPr>
            <a:r>
              <a:rPr lang="en-GB" sz="3600" dirty="0" smtClean="0">
                <a:solidFill>
                  <a:srgbClr val="3366CC"/>
                </a:solidFill>
                <a:latin typeface="Calibri" pitchFamily="34" charset="0"/>
              </a:rPr>
              <a:t>The n_TOF lead spallation target</a:t>
            </a:r>
            <a:endParaRPr lang="en-GB" sz="3600" dirty="0">
              <a:solidFill>
                <a:srgbClr val="3366CC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1596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635896" y="5733256"/>
            <a:ext cx="383301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smtClean="0">
                <a:solidFill>
                  <a:schemeClr val="accent3">
                    <a:lumMod val="50000"/>
                  </a:schemeClr>
                </a:solidFill>
                <a:latin typeface="Calibri" panose="020F0502020204030204" pitchFamily="34" charset="0"/>
              </a:rPr>
              <a:t>4 cm moderator (water/borated water)</a:t>
            </a:r>
            <a:endParaRPr lang="en-US" sz="1600" b="1" dirty="0">
              <a:solidFill>
                <a:schemeClr val="accent3">
                  <a:lumMod val="50000"/>
                </a:schemeClr>
              </a:solidFill>
              <a:latin typeface="Calibri" panose="020F0502020204030204" pitchFamily="34" charset="0"/>
            </a:endParaRPr>
          </a:p>
        </p:txBody>
      </p:sp>
      <p:pic>
        <p:nvPicPr>
          <p:cNvPr id="4" name="Picture 2" descr="\\cern.ch\dfs\Services\MechanicalCAD\Catia\CERN\TOF\TOFLCT__\Images\TOFLCT__0007 2.jpg"/>
          <p:cNvPicPr>
            <a:picLocks noChangeAspect="1" noChangeArrowheads="1"/>
          </p:cNvPicPr>
          <p:nvPr/>
        </p:nvPicPr>
        <p:blipFill>
          <a:blip r:embed="rId2" cstate="print"/>
          <a:srcRect l="20171" t="17155" r="19355" b="9182"/>
          <a:stretch>
            <a:fillRect/>
          </a:stretch>
        </p:blipFill>
        <p:spPr bwMode="auto">
          <a:xfrm rot="4966035">
            <a:off x="1182277" y="3977070"/>
            <a:ext cx="2317242" cy="2101159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586762" y="429346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b="1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cxnSp>
        <p:nvCxnSpPr>
          <p:cNvPr id="6" name="Straight Arrow Connector 5"/>
          <p:cNvCxnSpPr/>
          <p:nvPr/>
        </p:nvCxnSpPr>
        <p:spPr>
          <a:xfrm>
            <a:off x="175470" y="4959095"/>
            <a:ext cx="1238935" cy="1047"/>
          </a:xfrm>
          <a:prstGeom prst="straightConnector1">
            <a:avLst/>
          </a:prstGeom>
          <a:ln w="38100" cmpd="sng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-8048" y="4345883"/>
            <a:ext cx="163392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alibri" panose="020F0502020204030204" pitchFamily="34" charset="0"/>
              </a:rPr>
              <a:t>PS Protons</a:t>
            </a:r>
          </a:p>
          <a:p>
            <a:pPr algn="ctr"/>
            <a:r>
              <a:rPr lang="en-US" sz="16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alibri" panose="020F0502020204030204" pitchFamily="34" charset="0"/>
              </a:rPr>
              <a:t>(20 </a:t>
            </a:r>
            <a:r>
              <a:rPr lang="en-US" sz="1600" b="1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Calibri" panose="020F0502020204030204" pitchFamily="34" charset="0"/>
              </a:rPr>
              <a:t>GeV</a:t>
            </a:r>
            <a:r>
              <a:rPr lang="en-US" sz="16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alibri" panose="020F0502020204030204" pitchFamily="34" charset="0"/>
              </a:rPr>
              <a:t>/c)</a:t>
            </a:r>
            <a:endParaRPr lang="en-US" sz="1600" b="1" dirty="0">
              <a:solidFill>
                <a:schemeClr val="tx2">
                  <a:lumMod val="60000"/>
                  <a:lumOff val="40000"/>
                </a:schemeClr>
              </a:solidFill>
              <a:latin typeface="Calibri" panose="020F0502020204030204" pitchFamily="34" charset="0"/>
            </a:endParaRPr>
          </a:p>
        </p:txBody>
      </p:sp>
      <p:cxnSp>
        <p:nvCxnSpPr>
          <p:cNvPr id="8" name="Straight Arrow Connector 7"/>
          <p:cNvCxnSpPr/>
          <p:nvPr/>
        </p:nvCxnSpPr>
        <p:spPr>
          <a:xfrm flipV="1">
            <a:off x="3349436" y="4941168"/>
            <a:ext cx="4694433" cy="17927"/>
          </a:xfrm>
          <a:prstGeom prst="straightConnector1">
            <a:avLst/>
          </a:prstGeom>
          <a:ln w="38100" cmpd="sng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2787285" y="4336357"/>
            <a:ext cx="220214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rgbClr val="C00000"/>
                </a:solidFill>
                <a:latin typeface="Calibri" panose="020F0502020204030204" pitchFamily="34" charset="0"/>
              </a:rPr>
              <a:t>Neutrons </a:t>
            </a:r>
          </a:p>
          <a:p>
            <a:pPr algn="ctr"/>
            <a:r>
              <a:rPr lang="en-US" sz="1600" b="1" dirty="0" smtClean="0">
                <a:solidFill>
                  <a:srgbClr val="C00000"/>
                </a:solidFill>
                <a:latin typeface="Calibri" panose="020F0502020204030204" pitchFamily="34" charset="0"/>
              </a:rPr>
              <a:t>(</a:t>
            </a:r>
            <a:r>
              <a:rPr lang="en-US" sz="1600" b="1" dirty="0" err="1" smtClean="0">
                <a:solidFill>
                  <a:srgbClr val="C00000"/>
                </a:solidFill>
                <a:latin typeface="Calibri" panose="020F0502020204030204" pitchFamily="34" charset="0"/>
              </a:rPr>
              <a:t>meV</a:t>
            </a:r>
            <a:r>
              <a:rPr lang="en-US" sz="1600" b="1" dirty="0" smtClean="0">
                <a:solidFill>
                  <a:srgbClr val="C00000"/>
                </a:solidFill>
                <a:latin typeface="Calibri" panose="020F0502020204030204" pitchFamily="34" charset="0"/>
              </a:rPr>
              <a:t> to </a:t>
            </a:r>
            <a:r>
              <a:rPr lang="en-US" sz="1600" b="1" dirty="0" err="1" smtClean="0">
                <a:solidFill>
                  <a:srgbClr val="C00000"/>
                </a:solidFill>
                <a:latin typeface="Calibri" panose="020F0502020204030204" pitchFamily="34" charset="0"/>
              </a:rPr>
              <a:t>GeV</a:t>
            </a:r>
            <a:r>
              <a:rPr lang="en-US" sz="1600" b="1" dirty="0" smtClean="0">
                <a:solidFill>
                  <a:srgbClr val="C00000"/>
                </a:solidFill>
                <a:latin typeface="Calibri" panose="020F0502020204030204" pitchFamily="34" charset="0"/>
              </a:rPr>
              <a:t>)</a:t>
            </a:r>
            <a:endParaRPr lang="en-US" sz="1600" b="1" dirty="0">
              <a:solidFill>
                <a:srgbClr val="C00000"/>
              </a:solidFill>
              <a:latin typeface="Calibri" panose="020F050202020403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001576" y="4825124"/>
            <a:ext cx="1019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err="1" smtClean="0">
                <a:solidFill>
                  <a:schemeClr val="bg1"/>
                </a:solidFill>
                <a:latin typeface="Calibri" panose="020F0502020204030204" pitchFamily="34" charset="0"/>
              </a:rPr>
              <a:t>Pb</a:t>
            </a:r>
            <a:endParaRPr lang="en-US" b="1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cxnSp>
        <p:nvCxnSpPr>
          <p:cNvPr id="11" name="Straight Arrow Connector 10"/>
          <p:cNvCxnSpPr>
            <a:stCxn id="13" idx="1"/>
          </p:cNvCxnSpPr>
          <p:nvPr/>
        </p:nvCxnSpPr>
        <p:spPr>
          <a:xfrm flipH="1" flipV="1">
            <a:off x="2195736" y="4221088"/>
            <a:ext cx="1512168" cy="1342891"/>
          </a:xfrm>
          <a:prstGeom prst="straightConnector1">
            <a:avLst/>
          </a:prstGeom>
          <a:ln w="50800">
            <a:solidFill>
              <a:schemeClr val="bg2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>
            <a:stCxn id="3" idx="1"/>
          </p:cNvCxnSpPr>
          <p:nvPr/>
        </p:nvCxnSpPr>
        <p:spPr>
          <a:xfrm flipH="1" flipV="1">
            <a:off x="2843808" y="5229200"/>
            <a:ext cx="792088" cy="673333"/>
          </a:xfrm>
          <a:prstGeom prst="straightConnector1">
            <a:avLst/>
          </a:prstGeom>
          <a:ln w="50800">
            <a:solidFill>
              <a:schemeClr val="accent3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12"/>
          <p:cNvSpPr/>
          <p:nvPr/>
        </p:nvSpPr>
        <p:spPr>
          <a:xfrm>
            <a:off x="3707904" y="5394702"/>
            <a:ext cx="238470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 smtClean="0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</a:rPr>
              <a:t>1 cm cooling (water)</a:t>
            </a:r>
          </a:p>
        </p:txBody>
      </p:sp>
      <p:sp>
        <p:nvSpPr>
          <p:cNvPr id="15" name="Text Box 36"/>
          <p:cNvSpPr txBox="1">
            <a:spLocks noChangeArrowheads="1"/>
          </p:cNvSpPr>
          <p:nvPr/>
        </p:nvSpPr>
        <p:spPr bwMode="auto">
          <a:xfrm>
            <a:off x="304800" y="152400"/>
            <a:ext cx="8566150" cy="31273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81639" tIns="40820" rIns="81639" bIns="40820"/>
          <a:lstStyle/>
          <a:p>
            <a:pPr defTabSz="414338" hangingPunct="0">
              <a:lnSpc>
                <a:spcPct val="93000"/>
              </a:lnSpc>
              <a:buClr>
                <a:srgbClr val="000000"/>
              </a:buClr>
              <a:buSzPct val="45000"/>
              <a:buFont typeface="Wingdings" pitchFamily="2" charset="2"/>
              <a:buNone/>
              <a:tabLst>
                <a:tab pos="657225" algn="l"/>
                <a:tab pos="1312863" algn="l"/>
                <a:tab pos="1970088" algn="l"/>
                <a:tab pos="2627313" algn="l"/>
                <a:tab pos="3282950" algn="l"/>
                <a:tab pos="3940175" algn="l"/>
                <a:tab pos="4595813" algn="l"/>
                <a:tab pos="5253038" algn="l"/>
                <a:tab pos="5910263" algn="l"/>
                <a:tab pos="6565900" algn="l"/>
                <a:tab pos="7223125" algn="l"/>
                <a:tab pos="7880350" algn="l"/>
              </a:tabLst>
            </a:pPr>
            <a:r>
              <a:rPr lang="en-GB" sz="3600" dirty="0" smtClean="0">
                <a:solidFill>
                  <a:srgbClr val="3366CC"/>
                </a:solidFill>
                <a:latin typeface="Calibri" pitchFamily="34" charset="0"/>
              </a:rPr>
              <a:t>The n_TOF lead spallation target</a:t>
            </a:r>
            <a:endParaRPr lang="en-GB" sz="3600" dirty="0">
              <a:solidFill>
                <a:srgbClr val="3366CC"/>
              </a:solidFill>
              <a:latin typeface="Calibri" pitchFamily="34" charset="0"/>
            </a:endParaRPr>
          </a:p>
        </p:txBody>
      </p:sp>
      <p:cxnSp>
        <p:nvCxnSpPr>
          <p:cNvPr id="22" name="Straight Arrow Connector 21"/>
          <p:cNvCxnSpPr>
            <a:stCxn id="13" idx="1"/>
          </p:cNvCxnSpPr>
          <p:nvPr/>
        </p:nvCxnSpPr>
        <p:spPr>
          <a:xfrm flipH="1" flipV="1">
            <a:off x="2771800" y="4437112"/>
            <a:ext cx="936104" cy="1126867"/>
          </a:xfrm>
          <a:prstGeom prst="straightConnector1">
            <a:avLst/>
          </a:prstGeom>
          <a:ln w="50800">
            <a:solidFill>
              <a:schemeClr val="bg2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>
            <a:stCxn id="4" idx="1"/>
          </p:cNvCxnSpPr>
          <p:nvPr/>
        </p:nvCxnSpPr>
        <p:spPr>
          <a:xfrm flipV="1">
            <a:off x="2195027" y="1844824"/>
            <a:ext cx="29173" cy="2033424"/>
          </a:xfrm>
          <a:prstGeom prst="straightConnector1">
            <a:avLst/>
          </a:prstGeom>
          <a:ln w="38100" cmpd="sng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Freeform 21"/>
          <p:cNvSpPr>
            <a:spLocks/>
          </p:cNvSpPr>
          <p:nvPr/>
        </p:nvSpPr>
        <p:spPr bwMode="auto">
          <a:xfrm>
            <a:off x="4655301" y="4319885"/>
            <a:ext cx="76200" cy="544513"/>
          </a:xfrm>
          <a:custGeom>
            <a:avLst/>
            <a:gdLst>
              <a:gd name="T0" fmla="*/ 0 w 749"/>
              <a:gd name="T1" fmla="*/ 2147483647 h 309"/>
              <a:gd name="T2" fmla="*/ 2147483647 w 749"/>
              <a:gd name="T3" fmla="*/ 2147483647 h 309"/>
              <a:gd name="T4" fmla="*/ 2147483647 w 749"/>
              <a:gd name="T5" fmla="*/ 2147483647 h 309"/>
              <a:gd name="T6" fmla="*/ 2147483647 w 749"/>
              <a:gd name="T7" fmla="*/ 2147483647 h 309"/>
              <a:gd name="T8" fmla="*/ 2147483647 w 749"/>
              <a:gd name="T9" fmla="*/ 2147483647 h 309"/>
              <a:gd name="T10" fmla="*/ 2147483647 w 749"/>
              <a:gd name="T11" fmla="*/ 2147483647 h 309"/>
              <a:gd name="T12" fmla="*/ 2147483647 w 749"/>
              <a:gd name="T13" fmla="*/ 2147483647 h 309"/>
              <a:gd name="T14" fmla="*/ 2147483647 w 749"/>
              <a:gd name="T15" fmla="*/ 2147483647 h 309"/>
              <a:gd name="T16" fmla="*/ 2147483647 w 749"/>
              <a:gd name="T17" fmla="*/ 2147483647 h 309"/>
              <a:gd name="T18" fmla="*/ 2147483647 w 749"/>
              <a:gd name="T19" fmla="*/ 2147483647 h 309"/>
              <a:gd name="T20" fmla="*/ 2147483647 w 749"/>
              <a:gd name="T21" fmla="*/ 2147483647 h 309"/>
              <a:gd name="T22" fmla="*/ 2147483647 w 749"/>
              <a:gd name="T23" fmla="*/ 2147483647 h 309"/>
              <a:gd name="T24" fmla="*/ 2147483647 w 749"/>
              <a:gd name="T25" fmla="*/ 2147483647 h 309"/>
              <a:gd name="T26" fmla="*/ 2147483647 w 749"/>
              <a:gd name="T27" fmla="*/ 2147483647 h 309"/>
              <a:gd name="T28" fmla="*/ 2147483647 w 749"/>
              <a:gd name="T29" fmla="*/ 2147483647 h 309"/>
              <a:gd name="T30" fmla="*/ 2147483647 w 749"/>
              <a:gd name="T31" fmla="*/ 2147483647 h 309"/>
              <a:gd name="T32" fmla="*/ 2147483647 w 749"/>
              <a:gd name="T33" fmla="*/ 2147483647 h 309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749"/>
              <a:gd name="T52" fmla="*/ 0 h 309"/>
              <a:gd name="T53" fmla="*/ 749 w 749"/>
              <a:gd name="T54" fmla="*/ 309 h 309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749" h="309">
                <a:moveTo>
                  <a:pt x="0" y="303"/>
                </a:moveTo>
                <a:cubicBezTo>
                  <a:pt x="36" y="279"/>
                  <a:pt x="37" y="277"/>
                  <a:pt x="88" y="272"/>
                </a:cubicBezTo>
                <a:cubicBezTo>
                  <a:pt x="106" y="265"/>
                  <a:pt x="145" y="253"/>
                  <a:pt x="145" y="253"/>
                </a:cubicBezTo>
                <a:cubicBezTo>
                  <a:pt x="193" y="211"/>
                  <a:pt x="235" y="184"/>
                  <a:pt x="296" y="165"/>
                </a:cubicBezTo>
                <a:cubicBezTo>
                  <a:pt x="304" y="158"/>
                  <a:pt x="313" y="152"/>
                  <a:pt x="321" y="146"/>
                </a:cubicBezTo>
                <a:cubicBezTo>
                  <a:pt x="327" y="140"/>
                  <a:pt x="332" y="132"/>
                  <a:pt x="340" y="127"/>
                </a:cubicBezTo>
                <a:cubicBezTo>
                  <a:pt x="352" y="117"/>
                  <a:pt x="378" y="102"/>
                  <a:pt x="378" y="102"/>
                </a:cubicBezTo>
                <a:cubicBezTo>
                  <a:pt x="381" y="89"/>
                  <a:pt x="388" y="66"/>
                  <a:pt x="397" y="57"/>
                </a:cubicBezTo>
                <a:cubicBezTo>
                  <a:pt x="401" y="52"/>
                  <a:pt x="409" y="54"/>
                  <a:pt x="415" y="51"/>
                </a:cubicBezTo>
                <a:cubicBezTo>
                  <a:pt x="428" y="43"/>
                  <a:pt x="442" y="36"/>
                  <a:pt x="453" y="26"/>
                </a:cubicBezTo>
                <a:cubicBezTo>
                  <a:pt x="459" y="19"/>
                  <a:pt x="463" y="10"/>
                  <a:pt x="472" y="7"/>
                </a:cubicBezTo>
                <a:cubicBezTo>
                  <a:pt x="488" y="1"/>
                  <a:pt x="506" y="3"/>
                  <a:pt x="523" y="1"/>
                </a:cubicBezTo>
                <a:cubicBezTo>
                  <a:pt x="541" y="3"/>
                  <a:pt x="561" y="0"/>
                  <a:pt x="579" y="7"/>
                </a:cubicBezTo>
                <a:cubicBezTo>
                  <a:pt x="585" y="9"/>
                  <a:pt x="582" y="20"/>
                  <a:pt x="586" y="26"/>
                </a:cubicBezTo>
                <a:cubicBezTo>
                  <a:pt x="602" y="55"/>
                  <a:pt x="624" y="74"/>
                  <a:pt x="642" y="102"/>
                </a:cubicBezTo>
                <a:cubicBezTo>
                  <a:pt x="654" y="155"/>
                  <a:pt x="687" y="213"/>
                  <a:pt x="718" y="259"/>
                </a:cubicBezTo>
                <a:cubicBezTo>
                  <a:pt x="729" y="276"/>
                  <a:pt x="734" y="294"/>
                  <a:pt x="749" y="309"/>
                </a:cubicBezTo>
              </a:path>
            </a:pathLst>
          </a:custGeom>
          <a:noFill/>
          <a:ln w="38100">
            <a:solidFill>
              <a:srgbClr val="00CC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1" name="Freeform 22"/>
          <p:cNvSpPr>
            <a:spLocks/>
          </p:cNvSpPr>
          <p:nvPr/>
        </p:nvSpPr>
        <p:spPr bwMode="auto">
          <a:xfrm flipH="1">
            <a:off x="5883629" y="4308773"/>
            <a:ext cx="1295399" cy="544512"/>
          </a:xfrm>
          <a:custGeom>
            <a:avLst/>
            <a:gdLst>
              <a:gd name="T0" fmla="*/ 0 w 749"/>
              <a:gd name="T1" fmla="*/ 2147483647 h 309"/>
              <a:gd name="T2" fmla="*/ 2147483647 w 749"/>
              <a:gd name="T3" fmla="*/ 2147483647 h 309"/>
              <a:gd name="T4" fmla="*/ 2147483647 w 749"/>
              <a:gd name="T5" fmla="*/ 2147483647 h 309"/>
              <a:gd name="T6" fmla="*/ 2147483647 w 749"/>
              <a:gd name="T7" fmla="*/ 2147483647 h 309"/>
              <a:gd name="T8" fmla="*/ 2147483647 w 749"/>
              <a:gd name="T9" fmla="*/ 2147483647 h 309"/>
              <a:gd name="T10" fmla="*/ 2147483647 w 749"/>
              <a:gd name="T11" fmla="*/ 2147483647 h 309"/>
              <a:gd name="T12" fmla="*/ 2147483647 w 749"/>
              <a:gd name="T13" fmla="*/ 2147483647 h 309"/>
              <a:gd name="T14" fmla="*/ 2147483647 w 749"/>
              <a:gd name="T15" fmla="*/ 2147483647 h 309"/>
              <a:gd name="T16" fmla="*/ 2147483647 w 749"/>
              <a:gd name="T17" fmla="*/ 2147483647 h 309"/>
              <a:gd name="T18" fmla="*/ 2147483647 w 749"/>
              <a:gd name="T19" fmla="*/ 2147483647 h 309"/>
              <a:gd name="T20" fmla="*/ 2147483647 w 749"/>
              <a:gd name="T21" fmla="*/ 2147483647 h 309"/>
              <a:gd name="T22" fmla="*/ 2147483647 w 749"/>
              <a:gd name="T23" fmla="*/ 2147483647 h 309"/>
              <a:gd name="T24" fmla="*/ 2147483647 w 749"/>
              <a:gd name="T25" fmla="*/ 2147483647 h 309"/>
              <a:gd name="T26" fmla="*/ 2147483647 w 749"/>
              <a:gd name="T27" fmla="*/ 2147483647 h 309"/>
              <a:gd name="T28" fmla="*/ 2147483647 w 749"/>
              <a:gd name="T29" fmla="*/ 2147483647 h 309"/>
              <a:gd name="T30" fmla="*/ 2147483647 w 749"/>
              <a:gd name="T31" fmla="*/ 2147483647 h 309"/>
              <a:gd name="T32" fmla="*/ 2147483647 w 749"/>
              <a:gd name="T33" fmla="*/ 2147483647 h 309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749"/>
              <a:gd name="T52" fmla="*/ 0 h 309"/>
              <a:gd name="T53" fmla="*/ 749 w 749"/>
              <a:gd name="T54" fmla="*/ 309 h 309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749" h="309">
                <a:moveTo>
                  <a:pt x="0" y="303"/>
                </a:moveTo>
                <a:cubicBezTo>
                  <a:pt x="36" y="279"/>
                  <a:pt x="37" y="277"/>
                  <a:pt x="88" y="272"/>
                </a:cubicBezTo>
                <a:cubicBezTo>
                  <a:pt x="106" y="265"/>
                  <a:pt x="145" y="253"/>
                  <a:pt x="145" y="253"/>
                </a:cubicBezTo>
                <a:cubicBezTo>
                  <a:pt x="193" y="211"/>
                  <a:pt x="235" y="184"/>
                  <a:pt x="296" y="165"/>
                </a:cubicBezTo>
                <a:cubicBezTo>
                  <a:pt x="304" y="158"/>
                  <a:pt x="313" y="152"/>
                  <a:pt x="321" y="146"/>
                </a:cubicBezTo>
                <a:cubicBezTo>
                  <a:pt x="327" y="140"/>
                  <a:pt x="332" y="132"/>
                  <a:pt x="340" y="127"/>
                </a:cubicBezTo>
                <a:cubicBezTo>
                  <a:pt x="352" y="117"/>
                  <a:pt x="378" y="102"/>
                  <a:pt x="378" y="102"/>
                </a:cubicBezTo>
                <a:cubicBezTo>
                  <a:pt x="381" y="89"/>
                  <a:pt x="388" y="66"/>
                  <a:pt x="397" y="57"/>
                </a:cubicBezTo>
                <a:cubicBezTo>
                  <a:pt x="401" y="52"/>
                  <a:pt x="409" y="54"/>
                  <a:pt x="415" y="51"/>
                </a:cubicBezTo>
                <a:cubicBezTo>
                  <a:pt x="428" y="43"/>
                  <a:pt x="442" y="36"/>
                  <a:pt x="453" y="26"/>
                </a:cubicBezTo>
                <a:cubicBezTo>
                  <a:pt x="459" y="19"/>
                  <a:pt x="463" y="10"/>
                  <a:pt x="472" y="7"/>
                </a:cubicBezTo>
                <a:cubicBezTo>
                  <a:pt x="488" y="1"/>
                  <a:pt x="506" y="3"/>
                  <a:pt x="523" y="1"/>
                </a:cubicBezTo>
                <a:cubicBezTo>
                  <a:pt x="541" y="3"/>
                  <a:pt x="561" y="0"/>
                  <a:pt x="579" y="7"/>
                </a:cubicBezTo>
                <a:cubicBezTo>
                  <a:pt x="585" y="9"/>
                  <a:pt x="582" y="20"/>
                  <a:pt x="586" y="26"/>
                </a:cubicBezTo>
                <a:cubicBezTo>
                  <a:pt x="602" y="55"/>
                  <a:pt x="624" y="74"/>
                  <a:pt x="642" y="102"/>
                </a:cubicBezTo>
                <a:cubicBezTo>
                  <a:pt x="654" y="155"/>
                  <a:pt x="687" y="213"/>
                  <a:pt x="718" y="259"/>
                </a:cubicBezTo>
                <a:cubicBezTo>
                  <a:pt x="729" y="276"/>
                  <a:pt x="734" y="294"/>
                  <a:pt x="749" y="309"/>
                </a:cubicBezTo>
              </a:path>
            </a:pathLst>
          </a:custGeom>
          <a:noFill/>
          <a:ln w="38100">
            <a:solidFill>
              <a:srgbClr val="00CC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2" name="Line 23"/>
          <p:cNvSpPr>
            <a:spLocks noChangeShapeType="1"/>
          </p:cNvSpPr>
          <p:nvPr/>
        </p:nvSpPr>
        <p:spPr bwMode="auto">
          <a:xfrm>
            <a:off x="4594167" y="4849402"/>
            <a:ext cx="289720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non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3" name="Freeform 22"/>
          <p:cNvSpPr>
            <a:spLocks/>
          </p:cNvSpPr>
          <p:nvPr/>
        </p:nvSpPr>
        <p:spPr bwMode="auto">
          <a:xfrm flipH="1">
            <a:off x="5163549" y="4324648"/>
            <a:ext cx="533400" cy="544512"/>
          </a:xfrm>
          <a:custGeom>
            <a:avLst/>
            <a:gdLst>
              <a:gd name="T0" fmla="*/ 0 w 749"/>
              <a:gd name="T1" fmla="*/ 2147483647 h 309"/>
              <a:gd name="T2" fmla="*/ 2147483647 w 749"/>
              <a:gd name="T3" fmla="*/ 2147483647 h 309"/>
              <a:gd name="T4" fmla="*/ 2147483647 w 749"/>
              <a:gd name="T5" fmla="*/ 2147483647 h 309"/>
              <a:gd name="T6" fmla="*/ 2147483647 w 749"/>
              <a:gd name="T7" fmla="*/ 2147483647 h 309"/>
              <a:gd name="T8" fmla="*/ 2147483647 w 749"/>
              <a:gd name="T9" fmla="*/ 2147483647 h 309"/>
              <a:gd name="T10" fmla="*/ 2147483647 w 749"/>
              <a:gd name="T11" fmla="*/ 2147483647 h 309"/>
              <a:gd name="T12" fmla="*/ 2147483647 w 749"/>
              <a:gd name="T13" fmla="*/ 2147483647 h 309"/>
              <a:gd name="T14" fmla="*/ 2147483647 w 749"/>
              <a:gd name="T15" fmla="*/ 2147483647 h 309"/>
              <a:gd name="T16" fmla="*/ 2147483647 w 749"/>
              <a:gd name="T17" fmla="*/ 2147483647 h 309"/>
              <a:gd name="T18" fmla="*/ 2147483647 w 749"/>
              <a:gd name="T19" fmla="*/ 2147483647 h 309"/>
              <a:gd name="T20" fmla="*/ 2147483647 w 749"/>
              <a:gd name="T21" fmla="*/ 2147483647 h 309"/>
              <a:gd name="T22" fmla="*/ 2147483647 w 749"/>
              <a:gd name="T23" fmla="*/ 2147483647 h 309"/>
              <a:gd name="T24" fmla="*/ 2147483647 w 749"/>
              <a:gd name="T25" fmla="*/ 2147483647 h 309"/>
              <a:gd name="T26" fmla="*/ 2147483647 w 749"/>
              <a:gd name="T27" fmla="*/ 2147483647 h 309"/>
              <a:gd name="T28" fmla="*/ 2147483647 w 749"/>
              <a:gd name="T29" fmla="*/ 2147483647 h 309"/>
              <a:gd name="T30" fmla="*/ 2147483647 w 749"/>
              <a:gd name="T31" fmla="*/ 2147483647 h 309"/>
              <a:gd name="T32" fmla="*/ 2147483647 w 749"/>
              <a:gd name="T33" fmla="*/ 2147483647 h 309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749"/>
              <a:gd name="T52" fmla="*/ 0 h 309"/>
              <a:gd name="T53" fmla="*/ 749 w 749"/>
              <a:gd name="T54" fmla="*/ 309 h 309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749" h="309">
                <a:moveTo>
                  <a:pt x="0" y="303"/>
                </a:moveTo>
                <a:cubicBezTo>
                  <a:pt x="36" y="279"/>
                  <a:pt x="37" y="277"/>
                  <a:pt x="88" y="272"/>
                </a:cubicBezTo>
                <a:cubicBezTo>
                  <a:pt x="106" y="265"/>
                  <a:pt x="145" y="253"/>
                  <a:pt x="145" y="253"/>
                </a:cubicBezTo>
                <a:cubicBezTo>
                  <a:pt x="193" y="211"/>
                  <a:pt x="235" y="184"/>
                  <a:pt x="296" y="165"/>
                </a:cubicBezTo>
                <a:cubicBezTo>
                  <a:pt x="304" y="158"/>
                  <a:pt x="313" y="152"/>
                  <a:pt x="321" y="146"/>
                </a:cubicBezTo>
                <a:cubicBezTo>
                  <a:pt x="327" y="140"/>
                  <a:pt x="332" y="132"/>
                  <a:pt x="340" y="127"/>
                </a:cubicBezTo>
                <a:cubicBezTo>
                  <a:pt x="352" y="117"/>
                  <a:pt x="378" y="102"/>
                  <a:pt x="378" y="102"/>
                </a:cubicBezTo>
                <a:cubicBezTo>
                  <a:pt x="381" y="89"/>
                  <a:pt x="388" y="66"/>
                  <a:pt x="397" y="57"/>
                </a:cubicBezTo>
                <a:cubicBezTo>
                  <a:pt x="401" y="52"/>
                  <a:pt x="409" y="54"/>
                  <a:pt x="415" y="51"/>
                </a:cubicBezTo>
                <a:cubicBezTo>
                  <a:pt x="428" y="43"/>
                  <a:pt x="442" y="36"/>
                  <a:pt x="453" y="26"/>
                </a:cubicBezTo>
                <a:cubicBezTo>
                  <a:pt x="459" y="19"/>
                  <a:pt x="463" y="10"/>
                  <a:pt x="472" y="7"/>
                </a:cubicBezTo>
                <a:cubicBezTo>
                  <a:pt x="488" y="1"/>
                  <a:pt x="506" y="3"/>
                  <a:pt x="523" y="1"/>
                </a:cubicBezTo>
                <a:cubicBezTo>
                  <a:pt x="541" y="3"/>
                  <a:pt x="561" y="0"/>
                  <a:pt x="579" y="7"/>
                </a:cubicBezTo>
                <a:cubicBezTo>
                  <a:pt x="585" y="9"/>
                  <a:pt x="582" y="20"/>
                  <a:pt x="586" y="26"/>
                </a:cubicBezTo>
                <a:cubicBezTo>
                  <a:pt x="602" y="55"/>
                  <a:pt x="624" y="74"/>
                  <a:pt x="642" y="102"/>
                </a:cubicBezTo>
                <a:cubicBezTo>
                  <a:pt x="654" y="155"/>
                  <a:pt x="687" y="213"/>
                  <a:pt x="718" y="259"/>
                </a:cubicBezTo>
                <a:cubicBezTo>
                  <a:pt x="729" y="276"/>
                  <a:pt x="734" y="294"/>
                  <a:pt x="749" y="309"/>
                </a:cubicBezTo>
              </a:path>
            </a:pathLst>
          </a:custGeom>
          <a:noFill/>
          <a:ln w="38100">
            <a:solidFill>
              <a:srgbClr val="00CC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5" name="TextBox 34"/>
          <p:cNvSpPr txBox="1"/>
          <p:nvPr/>
        </p:nvSpPr>
        <p:spPr>
          <a:xfrm>
            <a:off x="4830002" y="4941168"/>
            <a:ext cx="8258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C00000"/>
                </a:solidFill>
                <a:latin typeface="Calibri" panose="020F0502020204030204" pitchFamily="34" charset="0"/>
              </a:rPr>
              <a:t>200 m </a:t>
            </a:r>
            <a:endParaRPr lang="es-ES_tradnl" dirty="0" smtClean="0">
              <a:solidFill>
                <a:srgbClr val="C00000"/>
              </a:solidFill>
              <a:latin typeface="Calibri" panose="020F0502020204030204" pitchFamily="34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 rot="16200000">
            <a:off x="1990720" y="2662655"/>
            <a:ext cx="7088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C00000"/>
                </a:solidFill>
                <a:latin typeface="Calibri" panose="020F0502020204030204" pitchFamily="34" charset="0"/>
              </a:rPr>
              <a:t>20 m </a:t>
            </a:r>
            <a:endParaRPr lang="es-ES_tradnl" dirty="0" smtClean="0">
              <a:solidFill>
                <a:srgbClr val="C00000"/>
              </a:solidFill>
              <a:latin typeface="Calibri" panose="020F0502020204030204" pitchFamily="34" charset="0"/>
            </a:endParaRPr>
          </a:p>
        </p:txBody>
      </p:sp>
      <p:sp>
        <p:nvSpPr>
          <p:cNvPr id="38" name="Freeform 21"/>
          <p:cNvSpPr>
            <a:spLocks/>
          </p:cNvSpPr>
          <p:nvPr/>
        </p:nvSpPr>
        <p:spPr bwMode="auto">
          <a:xfrm rot="16200000">
            <a:off x="1666268" y="3410867"/>
            <a:ext cx="76200" cy="544513"/>
          </a:xfrm>
          <a:custGeom>
            <a:avLst/>
            <a:gdLst>
              <a:gd name="T0" fmla="*/ 0 w 749"/>
              <a:gd name="T1" fmla="*/ 2147483647 h 309"/>
              <a:gd name="T2" fmla="*/ 2147483647 w 749"/>
              <a:gd name="T3" fmla="*/ 2147483647 h 309"/>
              <a:gd name="T4" fmla="*/ 2147483647 w 749"/>
              <a:gd name="T5" fmla="*/ 2147483647 h 309"/>
              <a:gd name="T6" fmla="*/ 2147483647 w 749"/>
              <a:gd name="T7" fmla="*/ 2147483647 h 309"/>
              <a:gd name="T8" fmla="*/ 2147483647 w 749"/>
              <a:gd name="T9" fmla="*/ 2147483647 h 309"/>
              <a:gd name="T10" fmla="*/ 2147483647 w 749"/>
              <a:gd name="T11" fmla="*/ 2147483647 h 309"/>
              <a:gd name="T12" fmla="*/ 2147483647 w 749"/>
              <a:gd name="T13" fmla="*/ 2147483647 h 309"/>
              <a:gd name="T14" fmla="*/ 2147483647 w 749"/>
              <a:gd name="T15" fmla="*/ 2147483647 h 309"/>
              <a:gd name="T16" fmla="*/ 2147483647 w 749"/>
              <a:gd name="T17" fmla="*/ 2147483647 h 309"/>
              <a:gd name="T18" fmla="*/ 2147483647 w 749"/>
              <a:gd name="T19" fmla="*/ 2147483647 h 309"/>
              <a:gd name="T20" fmla="*/ 2147483647 w 749"/>
              <a:gd name="T21" fmla="*/ 2147483647 h 309"/>
              <a:gd name="T22" fmla="*/ 2147483647 w 749"/>
              <a:gd name="T23" fmla="*/ 2147483647 h 309"/>
              <a:gd name="T24" fmla="*/ 2147483647 w 749"/>
              <a:gd name="T25" fmla="*/ 2147483647 h 309"/>
              <a:gd name="T26" fmla="*/ 2147483647 w 749"/>
              <a:gd name="T27" fmla="*/ 2147483647 h 309"/>
              <a:gd name="T28" fmla="*/ 2147483647 w 749"/>
              <a:gd name="T29" fmla="*/ 2147483647 h 309"/>
              <a:gd name="T30" fmla="*/ 2147483647 w 749"/>
              <a:gd name="T31" fmla="*/ 2147483647 h 309"/>
              <a:gd name="T32" fmla="*/ 2147483647 w 749"/>
              <a:gd name="T33" fmla="*/ 2147483647 h 309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749"/>
              <a:gd name="T52" fmla="*/ 0 h 309"/>
              <a:gd name="T53" fmla="*/ 749 w 749"/>
              <a:gd name="T54" fmla="*/ 309 h 309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749" h="309">
                <a:moveTo>
                  <a:pt x="0" y="303"/>
                </a:moveTo>
                <a:cubicBezTo>
                  <a:pt x="36" y="279"/>
                  <a:pt x="37" y="277"/>
                  <a:pt x="88" y="272"/>
                </a:cubicBezTo>
                <a:cubicBezTo>
                  <a:pt x="106" y="265"/>
                  <a:pt x="145" y="253"/>
                  <a:pt x="145" y="253"/>
                </a:cubicBezTo>
                <a:cubicBezTo>
                  <a:pt x="193" y="211"/>
                  <a:pt x="235" y="184"/>
                  <a:pt x="296" y="165"/>
                </a:cubicBezTo>
                <a:cubicBezTo>
                  <a:pt x="304" y="158"/>
                  <a:pt x="313" y="152"/>
                  <a:pt x="321" y="146"/>
                </a:cubicBezTo>
                <a:cubicBezTo>
                  <a:pt x="327" y="140"/>
                  <a:pt x="332" y="132"/>
                  <a:pt x="340" y="127"/>
                </a:cubicBezTo>
                <a:cubicBezTo>
                  <a:pt x="352" y="117"/>
                  <a:pt x="378" y="102"/>
                  <a:pt x="378" y="102"/>
                </a:cubicBezTo>
                <a:cubicBezTo>
                  <a:pt x="381" y="89"/>
                  <a:pt x="388" y="66"/>
                  <a:pt x="397" y="57"/>
                </a:cubicBezTo>
                <a:cubicBezTo>
                  <a:pt x="401" y="52"/>
                  <a:pt x="409" y="54"/>
                  <a:pt x="415" y="51"/>
                </a:cubicBezTo>
                <a:cubicBezTo>
                  <a:pt x="428" y="43"/>
                  <a:pt x="442" y="36"/>
                  <a:pt x="453" y="26"/>
                </a:cubicBezTo>
                <a:cubicBezTo>
                  <a:pt x="459" y="19"/>
                  <a:pt x="463" y="10"/>
                  <a:pt x="472" y="7"/>
                </a:cubicBezTo>
                <a:cubicBezTo>
                  <a:pt x="488" y="1"/>
                  <a:pt x="506" y="3"/>
                  <a:pt x="523" y="1"/>
                </a:cubicBezTo>
                <a:cubicBezTo>
                  <a:pt x="541" y="3"/>
                  <a:pt x="561" y="0"/>
                  <a:pt x="579" y="7"/>
                </a:cubicBezTo>
                <a:cubicBezTo>
                  <a:pt x="585" y="9"/>
                  <a:pt x="582" y="20"/>
                  <a:pt x="586" y="26"/>
                </a:cubicBezTo>
                <a:cubicBezTo>
                  <a:pt x="602" y="55"/>
                  <a:pt x="624" y="74"/>
                  <a:pt x="642" y="102"/>
                </a:cubicBezTo>
                <a:cubicBezTo>
                  <a:pt x="654" y="155"/>
                  <a:pt x="687" y="213"/>
                  <a:pt x="718" y="259"/>
                </a:cubicBezTo>
                <a:cubicBezTo>
                  <a:pt x="729" y="276"/>
                  <a:pt x="734" y="294"/>
                  <a:pt x="749" y="309"/>
                </a:cubicBezTo>
              </a:path>
            </a:pathLst>
          </a:custGeom>
          <a:noFill/>
          <a:ln w="38100">
            <a:solidFill>
              <a:srgbClr val="00CC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0" name="Line 23"/>
          <p:cNvSpPr>
            <a:spLocks noChangeShapeType="1"/>
          </p:cNvSpPr>
          <p:nvPr/>
        </p:nvSpPr>
        <p:spPr bwMode="auto">
          <a:xfrm flipV="1">
            <a:off x="1936169" y="2420888"/>
            <a:ext cx="0" cy="136815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non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1" name="Freeform 22"/>
          <p:cNvSpPr>
            <a:spLocks/>
          </p:cNvSpPr>
          <p:nvPr/>
        </p:nvSpPr>
        <p:spPr bwMode="auto">
          <a:xfrm rot="16200000" flipH="1">
            <a:off x="1398318" y="2775372"/>
            <a:ext cx="533400" cy="544512"/>
          </a:xfrm>
          <a:custGeom>
            <a:avLst/>
            <a:gdLst>
              <a:gd name="T0" fmla="*/ 0 w 749"/>
              <a:gd name="T1" fmla="*/ 2147483647 h 309"/>
              <a:gd name="T2" fmla="*/ 2147483647 w 749"/>
              <a:gd name="T3" fmla="*/ 2147483647 h 309"/>
              <a:gd name="T4" fmla="*/ 2147483647 w 749"/>
              <a:gd name="T5" fmla="*/ 2147483647 h 309"/>
              <a:gd name="T6" fmla="*/ 2147483647 w 749"/>
              <a:gd name="T7" fmla="*/ 2147483647 h 309"/>
              <a:gd name="T8" fmla="*/ 2147483647 w 749"/>
              <a:gd name="T9" fmla="*/ 2147483647 h 309"/>
              <a:gd name="T10" fmla="*/ 2147483647 w 749"/>
              <a:gd name="T11" fmla="*/ 2147483647 h 309"/>
              <a:gd name="T12" fmla="*/ 2147483647 w 749"/>
              <a:gd name="T13" fmla="*/ 2147483647 h 309"/>
              <a:gd name="T14" fmla="*/ 2147483647 w 749"/>
              <a:gd name="T15" fmla="*/ 2147483647 h 309"/>
              <a:gd name="T16" fmla="*/ 2147483647 w 749"/>
              <a:gd name="T17" fmla="*/ 2147483647 h 309"/>
              <a:gd name="T18" fmla="*/ 2147483647 w 749"/>
              <a:gd name="T19" fmla="*/ 2147483647 h 309"/>
              <a:gd name="T20" fmla="*/ 2147483647 w 749"/>
              <a:gd name="T21" fmla="*/ 2147483647 h 309"/>
              <a:gd name="T22" fmla="*/ 2147483647 w 749"/>
              <a:gd name="T23" fmla="*/ 2147483647 h 309"/>
              <a:gd name="T24" fmla="*/ 2147483647 w 749"/>
              <a:gd name="T25" fmla="*/ 2147483647 h 309"/>
              <a:gd name="T26" fmla="*/ 2147483647 w 749"/>
              <a:gd name="T27" fmla="*/ 2147483647 h 309"/>
              <a:gd name="T28" fmla="*/ 2147483647 w 749"/>
              <a:gd name="T29" fmla="*/ 2147483647 h 309"/>
              <a:gd name="T30" fmla="*/ 2147483647 w 749"/>
              <a:gd name="T31" fmla="*/ 2147483647 h 309"/>
              <a:gd name="T32" fmla="*/ 2147483647 w 749"/>
              <a:gd name="T33" fmla="*/ 2147483647 h 309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749"/>
              <a:gd name="T52" fmla="*/ 0 h 309"/>
              <a:gd name="T53" fmla="*/ 749 w 749"/>
              <a:gd name="T54" fmla="*/ 309 h 309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749" h="309">
                <a:moveTo>
                  <a:pt x="0" y="303"/>
                </a:moveTo>
                <a:cubicBezTo>
                  <a:pt x="36" y="279"/>
                  <a:pt x="37" y="277"/>
                  <a:pt x="88" y="272"/>
                </a:cubicBezTo>
                <a:cubicBezTo>
                  <a:pt x="106" y="265"/>
                  <a:pt x="145" y="253"/>
                  <a:pt x="145" y="253"/>
                </a:cubicBezTo>
                <a:cubicBezTo>
                  <a:pt x="193" y="211"/>
                  <a:pt x="235" y="184"/>
                  <a:pt x="296" y="165"/>
                </a:cubicBezTo>
                <a:cubicBezTo>
                  <a:pt x="304" y="158"/>
                  <a:pt x="313" y="152"/>
                  <a:pt x="321" y="146"/>
                </a:cubicBezTo>
                <a:cubicBezTo>
                  <a:pt x="327" y="140"/>
                  <a:pt x="332" y="132"/>
                  <a:pt x="340" y="127"/>
                </a:cubicBezTo>
                <a:cubicBezTo>
                  <a:pt x="352" y="117"/>
                  <a:pt x="378" y="102"/>
                  <a:pt x="378" y="102"/>
                </a:cubicBezTo>
                <a:cubicBezTo>
                  <a:pt x="381" y="89"/>
                  <a:pt x="388" y="66"/>
                  <a:pt x="397" y="57"/>
                </a:cubicBezTo>
                <a:cubicBezTo>
                  <a:pt x="401" y="52"/>
                  <a:pt x="409" y="54"/>
                  <a:pt x="415" y="51"/>
                </a:cubicBezTo>
                <a:cubicBezTo>
                  <a:pt x="428" y="43"/>
                  <a:pt x="442" y="36"/>
                  <a:pt x="453" y="26"/>
                </a:cubicBezTo>
                <a:cubicBezTo>
                  <a:pt x="459" y="19"/>
                  <a:pt x="463" y="10"/>
                  <a:pt x="472" y="7"/>
                </a:cubicBezTo>
                <a:cubicBezTo>
                  <a:pt x="488" y="1"/>
                  <a:pt x="506" y="3"/>
                  <a:pt x="523" y="1"/>
                </a:cubicBezTo>
                <a:cubicBezTo>
                  <a:pt x="541" y="3"/>
                  <a:pt x="561" y="0"/>
                  <a:pt x="579" y="7"/>
                </a:cubicBezTo>
                <a:cubicBezTo>
                  <a:pt x="585" y="9"/>
                  <a:pt x="582" y="20"/>
                  <a:pt x="586" y="26"/>
                </a:cubicBezTo>
                <a:cubicBezTo>
                  <a:pt x="602" y="55"/>
                  <a:pt x="624" y="74"/>
                  <a:pt x="642" y="102"/>
                </a:cubicBezTo>
                <a:cubicBezTo>
                  <a:pt x="654" y="155"/>
                  <a:pt x="687" y="213"/>
                  <a:pt x="718" y="259"/>
                </a:cubicBezTo>
                <a:cubicBezTo>
                  <a:pt x="729" y="276"/>
                  <a:pt x="734" y="294"/>
                  <a:pt x="749" y="309"/>
                </a:cubicBezTo>
              </a:path>
            </a:pathLst>
          </a:custGeom>
          <a:noFill/>
          <a:ln w="38100">
            <a:solidFill>
              <a:srgbClr val="00CC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2" name="TextBox 41"/>
          <p:cNvSpPr txBox="1"/>
          <p:nvPr/>
        </p:nvSpPr>
        <p:spPr>
          <a:xfrm>
            <a:off x="7448126" y="4624672"/>
            <a:ext cx="4517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>
                <a:latin typeface="Calibri" panose="020F0502020204030204" pitchFamily="34" charset="0"/>
              </a:rPr>
              <a:t>tof</a:t>
            </a:r>
            <a:endParaRPr lang="es-ES_tradnl" dirty="0" smtClean="0">
              <a:latin typeface="Calibri" panose="020F0502020204030204" pitchFamily="34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 rot="16200000">
            <a:off x="1689833" y="2093252"/>
            <a:ext cx="4517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>
                <a:latin typeface="Calibri" panose="020F0502020204030204" pitchFamily="34" charset="0"/>
              </a:rPr>
              <a:t>tof</a:t>
            </a:r>
            <a:endParaRPr lang="es-ES_tradnl" dirty="0" smtClean="0">
              <a:latin typeface="Calibri" panose="020F0502020204030204" pitchFamily="34" charset="0"/>
            </a:endParaRPr>
          </a:p>
        </p:txBody>
      </p:sp>
      <p:sp>
        <p:nvSpPr>
          <p:cNvPr id="45" name="Rectangle 44"/>
          <p:cNvSpPr/>
          <p:nvPr/>
        </p:nvSpPr>
        <p:spPr>
          <a:xfrm>
            <a:off x="8024190" y="4646444"/>
            <a:ext cx="971600" cy="576064"/>
          </a:xfrm>
          <a:prstGeom prst="rect">
            <a:avLst/>
          </a:prstGeom>
          <a:solidFill>
            <a:schemeClr val="bg1">
              <a:lumMod val="65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atin typeface="Calibri" panose="020F0502020204030204" pitchFamily="34" charset="0"/>
              </a:rPr>
              <a:t>EAR-1</a:t>
            </a:r>
            <a:endParaRPr lang="es-ES_tradnl" dirty="0">
              <a:latin typeface="Calibri" panose="020F0502020204030204" pitchFamily="34" charset="0"/>
            </a:endParaRPr>
          </a:p>
        </p:txBody>
      </p:sp>
      <p:sp>
        <p:nvSpPr>
          <p:cNvPr id="46" name="Rectangle 45"/>
          <p:cNvSpPr/>
          <p:nvPr/>
        </p:nvSpPr>
        <p:spPr>
          <a:xfrm rot="16200000">
            <a:off x="1749286" y="1062944"/>
            <a:ext cx="971600" cy="576064"/>
          </a:xfrm>
          <a:prstGeom prst="rect">
            <a:avLst/>
          </a:prstGeom>
          <a:solidFill>
            <a:schemeClr val="bg1">
              <a:lumMod val="65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atin typeface="Calibri" panose="020F0502020204030204" pitchFamily="34" charset="0"/>
              </a:rPr>
              <a:t>EAR-2</a:t>
            </a:r>
            <a:endParaRPr lang="es-ES_tradnl" dirty="0">
              <a:latin typeface="Calibri" panose="020F0502020204030204" pitchFamily="34" charset="0"/>
            </a:endParaRPr>
          </a:p>
        </p:txBody>
      </p:sp>
      <p:pic>
        <p:nvPicPr>
          <p:cNvPr id="47" name="Picture 2" descr="D:\Profiles\cguerrer\AppData\Local\Microsoft\Windows\Temporary Internet Files\Content.Outlook\BSCXCR2I\P105045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764704"/>
            <a:ext cx="4552933" cy="3414700"/>
          </a:xfrm>
          <a:prstGeom prst="rect">
            <a:avLst/>
          </a:prstGeom>
          <a:noFill/>
          <a:ln w="762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3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63888" y="750987"/>
            <a:ext cx="5198476" cy="3456384"/>
          </a:xfrm>
          <a:prstGeom prst="rect">
            <a:avLst/>
          </a:prstGeom>
          <a:ln w="76200">
            <a:solidFill>
              <a:schemeClr val="tx1"/>
            </a:solidFill>
          </a:ln>
        </p:spPr>
      </p:pic>
      <p:pic>
        <p:nvPicPr>
          <p:cNvPr id="39" name="Picture 3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264"/>
          <a:stretch/>
        </p:blipFill>
        <p:spPr bwMode="auto">
          <a:xfrm>
            <a:off x="4499992" y="764704"/>
            <a:ext cx="3456384" cy="5456501"/>
          </a:xfrm>
          <a:prstGeom prst="rect">
            <a:avLst/>
          </a:prstGeom>
          <a:noFill/>
          <a:ln w="762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grpSp>
        <p:nvGrpSpPr>
          <p:cNvPr id="37" name="Group 36"/>
          <p:cNvGrpSpPr/>
          <p:nvPr/>
        </p:nvGrpSpPr>
        <p:grpSpPr>
          <a:xfrm>
            <a:off x="1547664" y="1268760"/>
            <a:ext cx="6385797" cy="4309790"/>
            <a:chOff x="1547664" y="1268760"/>
            <a:chExt cx="6385797" cy="4309790"/>
          </a:xfrm>
        </p:grpSpPr>
        <p:pic>
          <p:nvPicPr>
            <p:cNvPr id="44" name="Picture 43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47664" y="1268760"/>
              <a:ext cx="6385797" cy="4309790"/>
            </a:xfrm>
            <a:prstGeom prst="rect">
              <a:avLst/>
            </a:prstGeom>
            <a:ln w="57150">
              <a:solidFill>
                <a:schemeClr val="tx1"/>
              </a:solidFill>
            </a:ln>
          </p:spPr>
        </p:pic>
        <p:sp>
          <p:nvSpPr>
            <p:cNvPr id="48" name="TextBox 47"/>
            <p:cNvSpPr txBox="1"/>
            <p:nvPr/>
          </p:nvSpPr>
          <p:spPr>
            <a:xfrm rot="19910877">
              <a:off x="4515873" y="3306260"/>
              <a:ext cx="3045706" cy="830997"/>
            </a:xfrm>
            <a:prstGeom prst="rect">
              <a:avLst/>
            </a:prstGeom>
            <a:solidFill>
              <a:srgbClr val="FFFFFF">
                <a:alpha val="40000"/>
              </a:srgbClr>
            </a:solidFill>
            <a:ln>
              <a:solidFill>
                <a:schemeClr val="tx1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en-US" sz="4800" dirty="0" smtClean="0">
                  <a:latin typeface="Calibri" panose="020F0502020204030204" pitchFamily="34" charset="0"/>
                </a:rPr>
                <a:t>Preliminary</a:t>
              </a:r>
              <a:endParaRPr lang="es-ES_tradnl" sz="4800" dirty="0" smtClean="0">
                <a:latin typeface="Calibri" panose="020F0502020204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93800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Fission reactions: pushing the high </a:t>
            </a:r>
            <a:r>
              <a:rPr lang="en-US" dirty="0" err="1" smtClean="0"/>
              <a:t>E</a:t>
            </a:r>
            <a:r>
              <a:rPr lang="en-US" baseline="-25000" dirty="0" err="1" smtClean="0"/>
              <a:t>n</a:t>
            </a:r>
            <a:r>
              <a:rPr lang="en-US" dirty="0" smtClean="0"/>
              <a:t> limits!</a:t>
            </a:r>
            <a:endParaRPr lang="es-ES_tradnl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ABF873-A8CC-4680-B92B-676EF7CF1CED}" type="slidenum">
              <a:rPr lang="es-ES_tradnl" smtClean="0"/>
              <a:t>15</a:t>
            </a:fld>
            <a:endParaRPr lang="es-ES_tradnl"/>
          </a:p>
        </p:txBody>
      </p:sp>
      <p:pic>
        <p:nvPicPr>
          <p:cNvPr id="5" name="Picture 13" descr="detstack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196752"/>
            <a:ext cx="3312368" cy="26649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467544" y="764704"/>
            <a:ext cx="40024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Calibri" panose="020F0502020204030204" pitchFamily="34" charset="0"/>
              </a:rPr>
              <a:t>PPAC: Parallel Plate Avalanche  Chamber </a:t>
            </a:r>
            <a:endParaRPr lang="es-ES_tradnl" dirty="0" smtClean="0">
              <a:latin typeface="Calibri" panose="020F0502020204030204" pitchFamily="34" charset="0"/>
            </a:endParaRPr>
          </a:p>
        </p:txBody>
      </p:sp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3242" y="3068960"/>
            <a:ext cx="4123254" cy="31215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Rectangle 6"/>
          <p:cNvSpPr/>
          <p:nvPr/>
        </p:nvSpPr>
        <p:spPr>
          <a:xfrm>
            <a:off x="179512" y="4293096"/>
            <a:ext cx="468052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en-US" sz="1600" b="1" dirty="0" smtClean="0">
                <a:latin typeface="Calibri" panose="020F0502020204030204" pitchFamily="34" charset="0"/>
              </a:rPr>
              <a:t> C. </a:t>
            </a:r>
            <a:r>
              <a:rPr lang="en-US" sz="1600" b="1" dirty="0" err="1" smtClean="0">
                <a:latin typeface="Calibri" panose="020F0502020204030204" pitchFamily="34" charset="0"/>
              </a:rPr>
              <a:t>Paradela</a:t>
            </a:r>
            <a:r>
              <a:rPr lang="en-US" sz="1600" b="1" dirty="0" smtClean="0">
                <a:latin typeface="Calibri" panose="020F0502020204030204" pitchFamily="34" charset="0"/>
              </a:rPr>
              <a:t> et al., PRC 82 (2010)</a:t>
            </a:r>
          </a:p>
          <a:p>
            <a:r>
              <a:rPr lang="en-US" sz="1600" dirty="0" smtClean="0">
                <a:latin typeface="Calibri" panose="020F0502020204030204" pitchFamily="34" charset="0"/>
              </a:rPr>
              <a:t>“</a:t>
            </a:r>
            <a:r>
              <a:rPr lang="en-US" sz="1600" i="1" dirty="0" smtClean="0">
                <a:latin typeface="Calibri" panose="020F0502020204030204" pitchFamily="34" charset="0"/>
              </a:rPr>
              <a:t>Neutron-induced fission cross section of </a:t>
            </a:r>
            <a:r>
              <a:rPr lang="en-US" sz="1600" i="1" baseline="30000" dirty="0" smtClean="0">
                <a:latin typeface="Calibri" panose="020F0502020204030204" pitchFamily="34" charset="0"/>
              </a:rPr>
              <a:t>234</a:t>
            </a:r>
            <a:r>
              <a:rPr lang="en-US" sz="1600" i="1" dirty="0" smtClean="0">
                <a:latin typeface="Calibri" panose="020F0502020204030204" pitchFamily="34" charset="0"/>
              </a:rPr>
              <a:t>U and </a:t>
            </a:r>
            <a:r>
              <a:rPr lang="en-US" sz="1600" i="1" baseline="30000" dirty="0" smtClean="0">
                <a:latin typeface="Calibri" panose="020F0502020204030204" pitchFamily="34" charset="0"/>
              </a:rPr>
              <a:t>237</a:t>
            </a:r>
            <a:r>
              <a:rPr lang="en-US" sz="1600" i="1" dirty="0" smtClean="0">
                <a:latin typeface="Calibri" panose="020F0502020204030204" pitchFamily="34" charset="0"/>
              </a:rPr>
              <a:t>Np measured at the CERN …</a:t>
            </a:r>
            <a:r>
              <a:rPr lang="en-US" sz="1600" dirty="0" smtClean="0">
                <a:latin typeface="Calibri" panose="020F0502020204030204" pitchFamily="34" charset="0"/>
              </a:rPr>
              <a:t>”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1600" b="1" dirty="0" smtClean="0">
                <a:latin typeface="Calibri" panose="020F0502020204030204" pitchFamily="34" charset="0"/>
              </a:rPr>
              <a:t> D. </a:t>
            </a:r>
            <a:r>
              <a:rPr lang="en-US" sz="1600" b="1" dirty="0" err="1">
                <a:latin typeface="Calibri" panose="020F0502020204030204" pitchFamily="34" charset="0"/>
              </a:rPr>
              <a:t>T</a:t>
            </a:r>
            <a:r>
              <a:rPr lang="en-US" sz="1600" b="1" dirty="0" err="1" smtClean="0">
                <a:latin typeface="Calibri" panose="020F0502020204030204" pitchFamily="34" charset="0"/>
              </a:rPr>
              <a:t>arrio</a:t>
            </a:r>
            <a:r>
              <a:rPr lang="en-US" sz="1600" b="1" dirty="0" smtClean="0">
                <a:latin typeface="Calibri" panose="020F0502020204030204" pitchFamily="34" charset="0"/>
              </a:rPr>
              <a:t> et al</a:t>
            </a:r>
            <a:r>
              <a:rPr lang="en-US" sz="1600" b="1" dirty="0">
                <a:latin typeface="Calibri" panose="020F0502020204030204" pitchFamily="34" charset="0"/>
              </a:rPr>
              <a:t>., </a:t>
            </a:r>
            <a:r>
              <a:rPr lang="en-US" sz="1600" b="1" dirty="0" smtClean="0">
                <a:latin typeface="Calibri" panose="020F0502020204030204" pitchFamily="34" charset="0"/>
              </a:rPr>
              <a:t>PRC 83 (</a:t>
            </a:r>
            <a:r>
              <a:rPr lang="en-US" sz="1600" b="1" dirty="0">
                <a:latin typeface="Calibri" panose="020F0502020204030204" pitchFamily="34" charset="0"/>
              </a:rPr>
              <a:t>2011)</a:t>
            </a:r>
          </a:p>
          <a:p>
            <a:r>
              <a:rPr lang="en-US" sz="1600" dirty="0" smtClean="0">
                <a:latin typeface="Calibri" panose="020F0502020204030204" pitchFamily="34" charset="0"/>
              </a:rPr>
              <a:t>“</a:t>
            </a:r>
            <a:r>
              <a:rPr lang="en-US" sz="1600" i="1" dirty="0" smtClean="0">
                <a:latin typeface="Calibri" panose="020F0502020204030204" pitchFamily="34" charset="0"/>
              </a:rPr>
              <a:t>Neutron-induced </a:t>
            </a:r>
            <a:r>
              <a:rPr lang="en-US" sz="1600" i="1" dirty="0">
                <a:latin typeface="Calibri" panose="020F0502020204030204" pitchFamily="34" charset="0"/>
              </a:rPr>
              <a:t>fission cross section of </a:t>
            </a:r>
            <a:r>
              <a:rPr lang="en-US" sz="1600" i="1" baseline="30000" dirty="0" err="1">
                <a:latin typeface="Calibri" panose="020F0502020204030204" pitchFamily="34" charset="0"/>
              </a:rPr>
              <a:t>nat</a:t>
            </a:r>
            <a:r>
              <a:rPr lang="en-US" sz="1600" i="1" dirty="0" err="1">
                <a:latin typeface="Calibri" panose="020F0502020204030204" pitchFamily="34" charset="0"/>
              </a:rPr>
              <a:t>Pb</a:t>
            </a:r>
            <a:r>
              <a:rPr lang="en-US" sz="1600" i="1" dirty="0">
                <a:latin typeface="Calibri" panose="020F0502020204030204" pitchFamily="34" charset="0"/>
              </a:rPr>
              <a:t> and </a:t>
            </a:r>
            <a:r>
              <a:rPr lang="en-US" sz="1600" i="1" baseline="30000" dirty="0">
                <a:latin typeface="Calibri" panose="020F0502020204030204" pitchFamily="34" charset="0"/>
              </a:rPr>
              <a:t>209</a:t>
            </a:r>
            <a:r>
              <a:rPr lang="en-US" sz="1600" i="1" dirty="0">
                <a:latin typeface="Calibri" panose="020F0502020204030204" pitchFamily="34" charset="0"/>
              </a:rPr>
              <a:t>Bi from threshold to 1 </a:t>
            </a:r>
            <a:r>
              <a:rPr lang="en-US" sz="1600" i="1" dirty="0" err="1" smtClean="0">
                <a:latin typeface="Calibri" panose="020F0502020204030204" pitchFamily="34" charset="0"/>
              </a:rPr>
              <a:t>GeV</a:t>
            </a:r>
            <a:r>
              <a:rPr lang="en-US" sz="1600" dirty="0" smtClean="0">
                <a:latin typeface="Calibri" panose="020F0502020204030204" pitchFamily="34" charset="0"/>
              </a:rPr>
              <a:t>”</a:t>
            </a:r>
            <a:endParaRPr lang="es-ES_tradnl" sz="1600" dirty="0">
              <a:latin typeface="Calibri" panose="020F0502020204030204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00" r="2889"/>
          <a:stretch/>
        </p:blipFill>
        <p:spPr bwMode="auto">
          <a:xfrm>
            <a:off x="4782705" y="3356992"/>
            <a:ext cx="4225829" cy="29099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211960" y="1340768"/>
            <a:ext cx="453650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Calibri" panose="020F0502020204030204" pitchFamily="34" charset="0"/>
              </a:rPr>
              <a:t>Highlights:</a:t>
            </a:r>
          </a:p>
          <a:p>
            <a:pPr>
              <a:buFontTx/>
              <a:buChar char="-"/>
            </a:pPr>
            <a:r>
              <a:rPr lang="en-US" dirty="0" smtClean="0">
                <a:latin typeface="Calibri" panose="020F0502020204030204" pitchFamily="34" charset="0"/>
              </a:rPr>
              <a:t> Time resolution &lt;1 ns</a:t>
            </a:r>
          </a:p>
          <a:p>
            <a:pPr>
              <a:buFontTx/>
              <a:buChar char="-"/>
            </a:pPr>
            <a:r>
              <a:rPr lang="en-US" dirty="0" smtClean="0">
                <a:latin typeface="Calibri" panose="020F0502020204030204" pitchFamily="34" charset="0"/>
              </a:rPr>
              <a:t> Thin (</a:t>
            </a:r>
            <a:r>
              <a:rPr lang="en-US" dirty="0" smtClean="0">
                <a:latin typeface="Symbol" panose="05050102010706020507" pitchFamily="18" charset="2"/>
              </a:rPr>
              <a:t>m</a:t>
            </a:r>
            <a:r>
              <a:rPr lang="en-US" dirty="0" smtClean="0">
                <a:latin typeface="Calibri" panose="020F0502020204030204" pitchFamily="34" charset="0"/>
              </a:rPr>
              <a:t>m) backings → both FF detected</a:t>
            </a:r>
          </a:p>
          <a:p>
            <a:pPr>
              <a:buFontTx/>
              <a:buChar char="-"/>
            </a:pPr>
            <a:r>
              <a:rPr lang="en-US" dirty="0" smtClean="0">
                <a:latin typeface="Calibri" panose="020F0502020204030204" pitchFamily="34" charset="0"/>
              </a:rPr>
              <a:t> Transparent cathodes/anodes  low </a:t>
            </a:r>
            <a:r>
              <a:rPr lang="en-US" dirty="0" smtClean="0">
                <a:latin typeface="Symbol" panose="05050102010706020507" pitchFamily="18" charset="2"/>
              </a:rPr>
              <a:t>g</a:t>
            </a:r>
            <a:r>
              <a:rPr lang="en-US" dirty="0" smtClean="0">
                <a:latin typeface="Calibri" panose="020F0502020204030204" pitchFamily="34" charset="0"/>
              </a:rPr>
              <a:t>-flash</a:t>
            </a:r>
            <a:endParaRPr lang="es-ES_tradnl" dirty="0" smtClean="0">
              <a:latin typeface="Calibri" panose="020F050202020403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211960" y="1340768"/>
            <a:ext cx="4392488" cy="1368152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325658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6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STEFF@CERN</a:t>
            </a:r>
            <a:endParaRPr lang="es-ES" dirty="0"/>
          </a:p>
        </p:txBody>
      </p:sp>
      <p:sp>
        <p:nvSpPr>
          <p:cNvPr id="3" name="Marcador de número de diapositiva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ABF873-A8CC-4680-B92B-676EF7CF1CED}" type="slidenum">
              <a:rPr lang="es-ES_tradnl" smtClean="0"/>
              <a:t>16</a:t>
            </a:fld>
            <a:endParaRPr lang="es-ES_tradnl"/>
          </a:p>
        </p:txBody>
      </p:sp>
      <p:sp>
        <p:nvSpPr>
          <p:cNvPr id="4" name="Marcador de contenido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290" y="1196752"/>
            <a:ext cx="8585182" cy="50405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6" name="CuadroTexto 5"/>
          <p:cNvSpPr txBox="1"/>
          <p:nvPr/>
        </p:nvSpPr>
        <p:spPr>
          <a:xfrm>
            <a:off x="3821857" y="764704"/>
            <a:ext cx="485459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 smtClean="0">
                <a:latin typeface="Calibri" panose="020F0502020204030204" pitchFamily="34" charset="0"/>
              </a:rPr>
              <a:t>U. Manchester (UK)</a:t>
            </a:r>
          </a:p>
          <a:p>
            <a:r>
              <a:rPr lang="es-ES" dirty="0" smtClean="0">
                <a:latin typeface="Calibri" panose="020F0502020204030204" pitchFamily="34" charset="0"/>
              </a:rPr>
              <a:t>STEFF: </a:t>
            </a:r>
            <a:r>
              <a:rPr lang="en-GB" altLang="es-ES" dirty="0" err="1">
                <a:latin typeface="Calibri" panose="020F0502020204030204" pitchFamily="34" charset="0"/>
              </a:rPr>
              <a:t>SpecTrometer</a:t>
            </a:r>
            <a:r>
              <a:rPr lang="en-GB" altLang="es-ES" dirty="0">
                <a:latin typeface="Calibri" panose="020F0502020204030204" pitchFamily="34" charset="0"/>
              </a:rPr>
              <a:t> for Exotic Fission Fragments </a:t>
            </a:r>
            <a:endParaRPr lang="es-ES" dirty="0" smtClean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3774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baseline="30000" dirty="0" smtClean="0"/>
              <a:t>240</a:t>
            </a:r>
            <a:r>
              <a:rPr lang="es-ES" dirty="0" smtClean="0"/>
              <a:t>Pu(</a:t>
            </a:r>
            <a:r>
              <a:rPr lang="es-ES" dirty="0" err="1" smtClean="0"/>
              <a:t>n,f</a:t>
            </a:r>
            <a:r>
              <a:rPr lang="es-ES" dirty="0" smtClean="0"/>
              <a:t>) </a:t>
            </a:r>
            <a:r>
              <a:rPr lang="es-ES" dirty="0" err="1" smtClean="0"/>
              <a:t>with</a:t>
            </a:r>
            <a:r>
              <a:rPr lang="es-ES" dirty="0" smtClean="0"/>
              <a:t> MGAS </a:t>
            </a:r>
            <a:r>
              <a:rPr lang="es-ES" dirty="0" err="1" smtClean="0"/>
              <a:t>detectors</a:t>
            </a:r>
            <a:r>
              <a:rPr lang="es-ES" dirty="0" smtClean="0"/>
              <a:t> @EAR2</a:t>
            </a:r>
            <a:endParaRPr lang="es-ES" dirty="0"/>
          </a:p>
        </p:txBody>
      </p:sp>
      <p:sp>
        <p:nvSpPr>
          <p:cNvPr id="3" name="Marcador de número de diapositiva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ABF873-A8CC-4680-B92B-676EF7CF1CED}" type="slidenum">
              <a:rPr lang="es-ES_tradnl" smtClean="0"/>
              <a:t>17</a:t>
            </a:fld>
            <a:endParaRPr lang="es-ES_tradnl"/>
          </a:p>
        </p:txBody>
      </p:sp>
      <p:sp>
        <p:nvSpPr>
          <p:cNvPr id="4" name="Marcador de contenido 3"/>
          <p:cNvSpPr>
            <a:spLocks noGrp="1"/>
          </p:cNvSpPr>
          <p:nvPr>
            <p:ph sz="quarter" idx="1"/>
          </p:nvPr>
        </p:nvSpPr>
        <p:spPr>
          <a:xfrm>
            <a:off x="4319256" y="764704"/>
            <a:ext cx="4653384" cy="5400600"/>
          </a:xfrm>
        </p:spPr>
        <p:txBody>
          <a:bodyPr>
            <a:normAutofit/>
          </a:bodyPr>
          <a:lstStyle/>
          <a:p>
            <a:r>
              <a:rPr lang="es-ES" sz="2400" dirty="0" err="1" smtClean="0"/>
              <a:t>Previous</a:t>
            </a:r>
            <a:r>
              <a:rPr lang="es-ES" sz="2400" dirty="0" smtClean="0"/>
              <a:t> </a:t>
            </a:r>
            <a:r>
              <a:rPr lang="es-ES" sz="2400" dirty="0" err="1" smtClean="0"/>
              <a:t>measurements</a:t>
            </a:r>
            <a:r>
              <a:rPr lang="es-ES" sz="2400" dirty="0" smtClean="0"/>
              <a:t> @EAR1 </a:t>
            </a:r>
            <a:r>
              <a:rPr lang="es-ES" sz="2400" dirty="0" err="1" smtClean="0"/>
              <a:t>limited</a:t>
            </a:r>
            <a:r>
              <a:rPr lang="es-ES" sz="2400" dirty="0" smtClean="0"/>
              <a:t> </a:t>
            </a:r>
            <a:r>
              <a:rPr lang="es-ES" sz="2400" dirty="0" err="1" smtClean="0"/>
              <a:t>by</a:t>
            </a:r>
            <a:r>
              <a:rPr lang="es-ES" sz="2400" dirty="0" smtClean="0"/>
              <a:t> </a:t>
            </a:r>
            <a:r>
              <a:rPr lang="es-ES" sz="2400" baseline="30000" dirty="0" smtClean="0"/>
              <a:t>240</a:t>
            </a:r>
            <a:r>
              <a:rPr lang="es-ES" sz="2400" dirty="0" smtClean="0"/>
              <a:t>Pu </a:t>
            </a:r>
            <a:r>
              <a:rPr lang="es-ES" sz="2400" dirty="0" err="1" smtClean="0"/>
              <a:t>intrinsic</a:t>
            </a:r>
            <a:r>
              <a:rPr lang="es-ES" sz="2400" dirty="0" smtClean="0"/>
              <a:t> </a:t>
            </a:r>
            <a:r>
              <a:rPr lang="es-ES" sz="2400" dirty="0" err="1" smtClean="0"/>
              <a:t>activity</a:t>
            </a:r>
            <a:endParaRPr lang="es-ES" sz="2400" dirty="0" smtClean="0"/>
          </a:p>
          <a:p>
            <a:r>
              <a:rPr lang="es-ES" sz="2400" dirty="0" smtClean="0"/>
              <a:t>@EAR2: factor 300 </a:t>
            </a:r>
            <a:r>
              <a:rPr lang="es-ES" sz="2400" dirty="0" err="1" smtClean="0"/>
              <a:t>higher</a:t>
            </a:r>
            <a:r>
              <a:rPr lang="es-ES" sz="2400" dirty="0" smtClean="0"/>
              <a:t> </a:t>
            </a:r>
            <a:r>
              <a:rPr lang="es-ES" sz="2400" dirty="0" err="1" smtClean="0"/>
              <a:t>instantaneous</a:t>
            </a:r>
            <a:r>
              <a:rPr lang="es-ES" sz="2400" dirty="0" smtClean="0"/>
              <a:t> neutrón flux</a:t>
            </a:r>
            <a:endParaRPr lang="es-ES" sz="2400" dirty="0"/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223" y="876812"/>
            <a:ext cx="3995729" cy="5301373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19257" y="3453410"/>
            <a:ext cx="4653383" cy="25023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8346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(</a:t>
            </a:r>
            <a:r>
              <a:rPr lang="en-US" dirty="0" err="1" smtClean="0"/>
              <a:t>n,</a:t>
            </a:r>
            <a:r>
              <a:rPr lang="en-US" dirty="0" err="1" smtClean="0">
                <a:latin typeface="Symbol" panose="05050102010706020507" pitchFamily="18" charset="2"/>
              </a:rPr>
              <a:t>a</a:t>
            </a:r>
            <a:r>
              <a:rPr lang="en-US" dirty="0" smtClean="0"/>
              <a:t>) reactions for medical physics</a:t>
            </a:r>
            <a:endParaRPr lang="es-ES_tradnl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ABF873-A8CC-4680-B92B-676EF7CF1CED}" type="slidenum">
              <a:rPr lang="es-ES_tradnl" smtClean="0"/>
              <a:t>18</a:t>
            </a:fld>
            <a:endParaRPr lang="es-ES_tradnl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>
          <a:xfrm>
            <a:off x="179512" y="764704"/>
            <a:ext cx="8712968" cy="5400600"/>
          </a:xfrm>
        </p:spPr>
        <p:txBody>
          <a:bodyPr/>
          <a:lstStyle/>
          <a:p>
            <a:pPr lvl="1"/>
            <a:r>
              <a:rPr lang="en-US" dirty="0" smtClean="0"/>
              <a:t>Measurement of </a:t>
            </a:r>
            <a:r>
              <a:rPr lang="en-US" baseline="30000" dirty="0" smtClean="0"/>
              <a:t>33</a:t>
            </a:r>
            <a:r>
              <a:rPr lang="en-US" dirty="0" smtClean="0"/>
              <a:t>S(</a:t>
            </a:r>
            <a:r>
              <a:rPr lang="en-US" dirty="0" err="1" smtClean="0"/>
              <a:t>n,</a:t>
            </a:r>
            <a:r>
              <a:rPr lang="en-US" dirty="0" err="1" smtClean="0">
                <a:latin typeface="Symbol" panose="05050102010706020507" pitchFamily="18" charset="2"/>
              </a:rPr>
              <a:t>a</a:t>
            </a:r>
            <a:r>
              <a:rPr lang="en-US" dirty="0" smtClean="0"/>
              <a:t>) as a complementary isotope for BNCT</a:t>
            </a:r>
            <a:endParaRPr lang="es-ES_tradnl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7246" y="1916831"/>
            <a:ext cx="3236962" cy="4315949"/>
          </a:xfrm>
          <a:prstGeom prst="rect">
            <a:avLst/>
          </a:prstGeom>
          <a:noFill/>
          <a:ln w="571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73" t="4317" r="2681" b="50619"/>
          <a:stretch/>
        </p:blipFill>
        <p:spPr bwMode="auto">
          <a:xfrm>
            <a:off x="539552" y="1788898"/>
            <a:ext cx="8352928" cy="23601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79" t="4647" r="9245" b="51279"/>
          <a:stretch/>
        </p:blipFill>
        <p:spPr bwMode="auto">
          <a:xfrm>
            <a:off x="539552" y="4132776"/>
            <a:ext cx="7776864" cy="21765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/>
          <p:nvPr/>
        </p:nvSpPr>
        <p:spPr>
          <a:xfrm>
            <a:off x="1323014" y="1847824"/>
            <a:ext cx="4572000" cy="33855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s-ES_tradnl" sz="1600" dirty="0">
                <a:latin typeface="Calibri" panose="020F0502020204030204" pitchFamily="34" charset="0"/>
              </a:rPr>
              <a:t>J. </a:t>
            </a:r>
            <a:r>
              <a:rPr lang="es-ES_tradnl" sz="1600" dirty="0" smtClean="0">
                <a:latin typeface="Calibri" panose="020F0502020204030204" pitchFamily="34" charset="0"/>
              </a:rPr>
              <a:t>Praena et al. </a:t>
            </a:r>
            <a:r>
              <a:rPr lang="es-ES_tradnl" sz="1600" dirty="0" err="1" smtClean="0">
                <a:latin typeface="Calibri" panose="020F0502020204030204" pitchFamily="34" charset="0"/>
              </a:rPr>
              <a:t>Appl</a:t>
            </a:r>
            <a:r>
              <a:rPr lang="es-ES_tradnl" sz="1600" dirty="0" smtClean="0">
                <a:latin typeface="Calibri" panose="020F0502020204030204" pitchFamily="34" charset="0"/>
              </a:rPr>
              <a:t>. </a:t>
            </a:r>
            <a:r>
              <a:rPr lang="es-ES_tradnl" sz="1600" dirty="0" err="1" smtClean="0">
                <a:latin typeface="Calibri" panose="020F0502020204030204" pitchFamily="34" charset="0"/>
              </a:rPr>
              <a:t>Radiat</a:t>
            </a:r>
            <a:r>
              <a:rPr lang="es-ES_tradnl" sz="1600" dirty="0" smtClean="0">
                <a:latin typeface="Calibri" panose="020F0502020204030204" pitchFamily="34" charset="0"/>
              </a:rPr>
              <a:t>. </a:t>
            </a:r>
            <a:r>
              <a:rPr lang="es-ES_tradnl" sz="1600" dirty="0" err="1" smtClean="0">
                <a:latin typeface="Calibri" panose="020F0502020204030204" pitchFamily="34" charset="0"/>
              </a:rPr>
              <a:t>Isot</a:t>
            </a:r>
            <a:r>
              <a:rPr lang="es-ES_tradnl" sz="1600" dirty="0" smtClean="0">
                <a:latin typeface="Calibri" panose="020F0502020204030204" pitchFamily="34" charset="0"/>
              </a:rPr>
              <a:t>. 88 (2014)</a:t>
            </a:r>
            <a:endParaRPr lang="es-ES_tradnl" sz="1600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835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Neutron capture reactions for nuclear tech.</a:t>
            </a:r>
            <a:endParaRPr lang="es-ES_tradnl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ABF873-A8CC-4680-B92B-676EF7CF1CED}" type="slidenum">
              <a:rPr lang="es-ES_tradnl" smtClean="0"/>
              <a:t>19</a:t>
            </a:fld>
            <a:endParaRPr lang="es-ES_tradnl"/>
          </a:p>
        </p:txBody>
      </p:sp>
      <p:grpSp>
        <p:nvGrpSpPr>
          <p:cNvPr id="5" name="Group 4"/>
          <p:cNvGrpSpPr/>
          <p:nvPr/>
        </p:nvGrpSpPr>
        <p:grpSpPr>
          <a:xfrm>
            <a:off x="1403648" y="8253536"/>
            <a:ext cx="1080120" cy="1080120"/>
            <a:chOff x="3131840" y="2060848"/>
            <a:chExt cx="1080120" cy="1080120"/>
          </a:xfrm>
        </p:grpSpPr>
        <p:sp>
          <p:nvSpPr>
            <p:cNvPr id="6" name="Oval 5"/>
            <p:cNvSpPr/>
            <p:nvPr/>
          </p:nvSpPr>
          <p:spPr>
            <a:xfrm>
              <a:off x="3275856" y="2132856"/>
              <a:ext cx="288032" cy="288032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" name="Oval 6"/>
            <p:cNvSpPr/>
            <p:nvPr/>
          </p:nvSpPr>
          <p:spPr>
            <a:xfrm>
              <a:off x="3428256" y="2285256"/>
              <a:ext cx="288032" cy="288032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" name="Oval 7"/>
            <p:cNvSpPr/>
            <p:nvPr/>
          </p:nvSpPr>
          <p:spPr>
            <a:xfrm>
              <a:off x="3419872" y="2437656"/>
              <a:ext cx="288032" cy="288032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" name="Oval 8"/>
            <p:cNvSpPr/>
            <p:nvPr/>
          </p:nvSpPr>
          <p:spPr>
            <a:xfrm>
              <a:off x="3580656" y="2276872"/>
              <a:ext cx="288032" cy="288032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" name="Oval 9"/>
            <p:cNvSpPr/>
            <p:nvPr/>
          </p:nvSpPr>
          <p:spPr>
            <a:xfrm>
              <a:off x="3580656" y="2060848"/>
              <a:ext cx="288032" cy="288032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1" name="Oval 10"/>
            <p:cNvSpPr/>
            <p:nvPr/>
          </p:nvSpPr>
          <p:spPr>
            <a:xfrm>
              <a:off x="3779912" y="2636912"/>
              <a:ext cx="288032" cy="288032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2" name="Oval 11"/>
            <p:cNvSpPr/>
            <p:nvPr/>
          </p:nvSpPr>
          <p:spPr>
            <a:xfrm>
              <a:off x="3779912" y="2348880"/>
              <a:ext cx="288032" cy="288032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3" name="Oval 12"/>
            <p:cNvSpPr/>
            <p:nvPr/>
          </p:nvSpPr>
          <p:spPr>
            <a:xfrm>
              <a:off x="3779912" y="2132856"/>
              <a:ext cx="288032" cy="288032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4" name="Oval 13"/>
            <p:cNvSpPr/>
            <p:nvPr/>
          </p:nvSpPr>
          <p:spPr>
            <a:xfrm>
              <a:off x="3491880" y="2708920"/>
              <a:ext cx="288032" cy="288032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5" name="Oval 14"/>
            <p:cNvSpPr/>
            <p:nvPr/>
          </p:nvSpPr>
          <p:spPr>
            <a:xfrm>
              <a:off x="3131840" y="2420888"/>
              <a:ext cx="288032" cy="288032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6" name="Oval 15"/>
            <p:cNvSpPr/>
            <p:nvPr/>
          </p:nvSpPr>
          <p:spPr>
            <a:xfrm>
              <a:off x="3275856" y="2636912"/>
              <a:ext cx="288032" cy="288032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7" name="Oval 16"/>
            <p:cNvSpPr/>
            <p:nvPr/>
          </p:nvSpPr>
          <p:spPr>
            <a:xfrm>
              <a:off x="3635896" y="2492896"/>
              <a:ext cx="288032" cy="288032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8" name="Oval 17"/>
            <p:cNvSpPr/>
            <p:nvPr/>
          </p:nvSpPr>
          <p:spPr>
            <a:xfrm>
              <a:off x="3707904" y="2852936"/>
              <a:ext cx="288032" cy="288032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9" name="Oval 18"/>
            <p:cNvSpPr/>
            <p:nvPr/>
          </p:nvSpPr>
          <p:spPr>
            <a:xfrm>
              <a:off x="3923928" y="2492896"/>
              <a:ext cx="288032" cy="288032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0" name="Oval 19"/>
            <p:cNvSpPr/>
            <p:nvPr/>
          </p:nvSpPr>
          <p:spPr>
            <a:xfrm>
              <a:off x="3203848" y="2276872"/>
              <a:ext cx="288032" cy="288032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1" name="Oval 20"/>
            <p:cNvSpPr/>
            <p:nvPr/>
          </p:nvSpPr>
          <p:spPr>
            <a:xfrm>
              <a:off x="3419872" y="2852936"/>
              <a:ext cx="288032" cy="288032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2" name="Oval 21"/>
            <p:cNvSpPr/>
            <p:nvPr/>
          </p:nvSpPr>
          <p:spPr>
            <a:xfrm>
              <a:off x="3419872" y="2060848"/>
              <a:ext cx="288032" cy="288032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3" name="Oval 22"/>
            <p:cNvSpPr/>
            <p:nvPr/>
          </p:nvSpPr>
          <p:spPr>
            <a:xfrm>
              <a:off x="3580656" y="2437656"/>
              <a:ext cx="288032" cy="288032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24" name="Oval 23"/>
          <p:cNvSpPr/>
          <p:nvPr/>
        </p:nvSpPr>
        <p:spPr>
          <a:xfrm>
            <a:off x="-396552" y="8613576"/>
            <a:ext cx="288032" cy="2880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25" name="Group 24"/>
          <p:cNvGrpSpPr/>
          <p:nvPr/>
        </p:nvGrpSpPr>
        <p:grpSpPr>
          <a:xfrm>
            <a:off x="3707904" y="8253536"/>
            <a:ext cx="1152128" cy="1080120"/>
            <a:chOff x="4499992" y="2996952"/>
            <a:chExt cx="1152128" cy="1080120"/>
          </a:xfrm>
        </p:grpSpPr>
        <p:grpSp>
          <p:nvGrpSpPr>
            <p:cNvPr id="26" name="Group 25"/>
            <p:cNvGrpSpPr/>
            <p:nvPr/>
          </p:nvGrpSpPr>
          <p:grpSpPr>
            <a:xfrm>
              <a:off x="4499992" y="2996952"/>
              <a:ext cx="1080120" cy="1080120"/>
              <a:chOff x="3131840" y="2060848"/>
              <a:chExt cx="1080120" cy="1080120"/>
            </a:xfrm>
          </p:grpSpPr>
          <p:sp>
            <p:nvSpPr>
              <p:cNvPr id="28" name="Oval 27"/>
              <p:cNvSpPr/>
              <p:nvPr/>
            </p:nvSpPr>
            <p:spPr>
              <a:xfrm>
                <a:off x="3275856" y="2132856"/>
                <a:ext cx="288032" cy="288032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9" name="Oval 28"/>
              <p:cNvSpPr/>
              <p:nvPr/>
            </p:nvSpPr>
            <p:spPr>
              <a:xfrm>
                <a:off x="3428256" y="2285256"/>
                <a:ext cx="288032" cy="288032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0" name="Oval 29"/>
              <p:cNvSpPr/>
              <p:nvPr/>
            </p:nvSpPr>
            <p:spPr>
              <a:xfrm>
                <a:off x="3419872" y="2437656"/>
                <a:ext cx="288032" cy="288032"/>
              </a:xfrm>
              <a:prstGeom prst="ellipse">
                <a:avLst/>
              </a:prstGeom>
              <a:solidFill>
                <a:srgbClr val="FF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1" name="Oval 30"/>
              <p:cNvSpPr/>
              <p:nvPr/>
            </p:nvSpPr>
            <p:spPr>
              <a:xfrm>
                <a:off x="3580656" y="2276872"/>
                <a:ext cx="288032" cy="288032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2" name="Oval 31"/>
              <p:cNvSpPr/>
              <p:nvPr/>
            </p:nvSpPr>
            <p:spPr>
              <a:xfrm>
                <a:off x="3580656" y="2060848"/>
                <a:ext cx="288032" cy="288032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3" name="Oval 32"/>
              <p:cNvSpPr/>
              <p:nvPr/>
            </p:nvSpPr>
            <p:spPr>
              <a:xfrm>
                <a:off x="3779912" y="2636912"/>
                <a:ext cx="288032" cy="288032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4" name="Oval 33"/>
              <p:cNvSpPr/>
              <p:nvPr/>
            </p:nvSpPr>
            <p:spPr>
              <a:xfrm>
                <a:off x="3779912" y="2348880"/>
                <a:ext cx="288032" cy="288032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5" name="Oval 34"/>
              <p:cNvSpPr/>
              <p:nvPr/>
            </p:nvSpPr>
            <p:spPr>
              <a:xfrm>
                <a:off x="3779912" y="2132856"/>
                <a:ext cx="288032" cy="288032"/>
              </a:xfrm>
              <a:prstGeom prst="ellipse">
                <a:avLst/>
              </a:prstGeom>
              <a:solidFill>
                <a:srgbClr val="FF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6" name="Oval 35"/>
              <p:cNvSpPr/>
              <p:nvPr/>
            </p:nvSpPr>
            <p:spPr>
              <a:xfrm>
                <a:off x="3491880" y="2708920"/>
                <a:ext cx="288032" cy="288032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7" name="Oval 36"/>
              <p:cNvSpPr/>
              <p:nvPr/>
            </p:nvSpPr>
            <p:spPr>
              <a:xfrm>
                <a:off x="3131840" y="2420888"/>
                <a:ext cx="288032" cy="288032"/>
              </a:xfrm>
              <a:prstGeom prst="ellipse">
                <a:avLst/>
              </a:prstGeom>
              <a:solidFill>
                <a:srgbClr val="FF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8" name="Oval 37"/>
              <p:cNvSpPr/>
              <p:nvPr/>
            </p:nvSpPr>
            <p:spPr>
              <a:xfrm>
                <a:off x="3275856" y="2636912"/>
                <a:ext cx="288032" cy="288032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9" name="Oval 38"/>
              <p:cNvSpPr/>
              <p:nvPr/>
            </p:nvSpPr>
            <p:spPr>
              <a:xfrm>
                <a:off x="3635896" y="2492896"/>
                <a:ext cx="288032" cy="288032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40" name="Oval 39"/>
              <p:cNvSpPr/>
              <p:nvPr/>
            </p:nvSpPr>
            <p:spPr>
              <a:xfrm>
                <a:off x="3707904" y="2852936"/>
                <a:ext cx="288032" cy="288032"/>
              </a:xfrm>
              <a:prstGeom prst="ellipse">
                <a:avLst/>
              </a:prstGeom>
              <a:solidFill>
                <a:srgbClr val="FF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41" name="Oval 40"/>
              <p:cNvSpPr/>
              <p:nvPr/>
            </p:nvSpPr>
            <p:spPr>
              <a:xfrm>
                <a:off x="3923928" y="2492896"/>
                <a:ext cx="288032" cy="288032"/>
              </a:xfrm>
              <a:prstGeom prst="ellipse">
                <a:avLst/>
              </a:prstGeom>
              <a:solidFill>
                <a:srgbClr val="FF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42" name="Oval 41"/>
              <p:cNvSpPr/>
              <p:nvPr/>
            </p:nvSpPr>
            <p:spPr>
              <a:xfrm>
                <a:off x="3203848" y="2276872"/>
                <a:ext cx="288032" cy="288032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43" name="Oval 42"/>
              <p:cNvSpPr/>
              <p:nvPr/>
            </p:nvSpPr>
            <p:spPr>
              <a:xfrm>
                <a:off x="3419872" y="2852936"/>
                <a:ext cx="288032" cy="288032"/>
              </a:xfrm>
              <a:prstGeom prst="ellipse">
                <a:avLst/>
              </a:prstGeom>
              <a:solidFill>
                <a:srgbClr val="FF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44" name="Oval 43"/>
              <p:cNvSpPr/>
              <p:nvPr/>
            </p:nvSpPr>
            <p:spPr>
              <a:xfrm>
                <a:off x="3419872" y="2060848"/>
                <a:ext cx="288032" cy="288032"/>
              </a:xfrm>
              <a:prstGeom prst="ellipse">
                <a:avLst/>
              </a:prstGeom>
              <a:solidFill>
                <a:srgbClr val="FF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45" name="Oval 44"/>
              <p:cNvSpPr/>
              <p:nvPr/>
            </p:nvSpPr>
            <p:spPr>
              <a:xfrm>
                <a:off x="3580656" y="2437656"/>
                <a:ext cx="288032" cy="288032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sp>
          <p:nvSpPr>
            <p:cNvPr id="27" name="Oval 26"/>
            <p:cNvSpPr/>
            <p:nvPr/>
          </p:nvSpPr>
          <p:spPr>
            <a:xfrm>
              <a:off x="5364088" y="3212976"/>
              <a:ext cx="288032" cy="288032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cxnSp>
        <p:nvCxnSpPr>
          <p:cNvPr id="46" name="Straight Connector 45"/>
          <p:cNvCxnSpPr/>
          <p:nvPr/>
        </p:nvCxnSpPr>
        <p:spPr>
          <a:xfrm flipV="1">
            <a:off x="467544" y="8774360"/>
            <a:ext cx="504056" cy="8384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/>
          <p:cNvCxnSpPr/>
          <p:nvPr/>
        </p:nvCxnSpPr>
        <p:spPr>
          <a:xfrm flipV="1">
            <a:off x="731447" y="8553235"/>
            <a:ext cx="0" cy="486947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Arrow Connector 48"/>
          <p:cNvCxnSpPr/>
          <p:nvPr/>
        </p:nvCxnSpPr>
        <p:spPr>
          <a:xfrm>
            <a:off x="2663039" y="8757592"/>
            <a:ext cx="792088" cy="0"/>
          </a:xfrm>
          <a:prstGeom prst="straightConnector1">
            <a:avLst/>
          </a:prstGeom>
          <a:ln w="57150">
            <a:headEnd type="none" w="med" len="med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Arrow Connector 49"/>
          <p:cNvCxnSpPr/>
          <p:nvPr/>
        </p:nvCxnSpPr>
        <p:spPr>
          <a:xfrm>
            <a:off x="5111311" y="8757592"/>
            <a:ext cx="792088" cy="0"/>
          </a:xfrm>
          <a:prstGeom prst="straightConnector1">
            <a:avLst/>
          </a:prstGeom>
          <a:ln w="57150">
            <a:headEnd type="none" w="med" len="med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1" name="Group 50"/>
          <p:cNvGrpSpPr/>
          <p:nvPr/>
        </p:nvGrpSpPr>
        <p:grpSpPr>
          <a:xfrm>
            <a:off x="5794638" y="7821488"/>
            <a:ext cx="1837252" cy="1787426"/>
            <a:chOff x="3262076" y="3543399"/>
            <a:chExt cx="1837252" cy="1787426"/>
          </a:xfrm>
        </p:grpSpPr>
        <p:grpSp>
          <p:nvGrpSpPr>
            <p:cNvPr id="52" name="Group 51"/>
            <p:cNvGrpSpPr/>
            <p:nvPr/>
          </p:nvGrpSpPr>
          <p:grpSpPr>
            <a:xfrm>
              <a:off x="3648529" y="3933056"/>
              <a:ext cx="1080120" cy="1080120"/>
              <a:chOff x="3131840" y="2060848"/>
              <a:chExt cx="1080120" cy="1080120"/>
            </a:xfrm>
          </p:grpSpPr>
          <p:sp>
            <p:nvSpPr>
              <p:cNvPr id="60" name="Oval 59"/>
              <p:cNvSpPr/>
              <p:nvPr/>
            </p:nvSpPr>
            <p:spPr>
              <a:xfrm>
                <a:off x="3275856" y="2132856"/>
                <a:ext cx="288032" cy="288032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61" name="Oval 60"/>
              <p:cNvSpPr/>
              <p:nvPr/>
            </p:nvSpPr>
            <p:spPr>
              <a:xfrm>
                <a:off x="3428256" y="2285256"/>
                <a:ext cx="288032" cy="288032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62" name="Oval 61"/>
              <p:cNvSpPr/>
              <p:nvPr/>
            </p:nvSpPr>
            <p:spPr>
              <a:xfrm>
                <a:off x="3419872" y="2437656"/>
                <a:ext cx="288032" cy="288032"/>
              </a:xfrm>
              <a:prstGeom prst="ellipse">
                <a:avLst/>
              </a:prstGeom>
              <a:solidFill>
                <a:srgbClr val="FF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63" name="Oval 62"/>
              <p:cNvSpPr/>
              <p:nvPr/>
            </p:nvSpPr>
            <p:spPr>
              <a:xfrm>
                <a:off x="3580656" y="2276872"/>
                <a:ext cx="288032" cy="288032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64" name="Oval 63"/>
              <p:cNvSpPr/>
              <p:nvPr/>
            </p:nvSpPr>
            <p:spPr>
              <a:xfrm>
                <a:off x="3580656" y="2060848"/>
                <a:ext cx="288032" cy="288032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65" name="Oval 64"/>
              <p:cNvSpPr/>
              <p:nvPr/>
            </p:nvSpPr>
            <p:spPr>
              <a:xfrm>
                <a:off x="3779912" y="2636912"/>
                <a:ext cx="288032" cy="288032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66" name="Oval 65"/>
              <p:cNvSpPr/>
              <p:nvPr/>
            </p:nvSpPr>
            <p:spPr>
              <a:xfrm>
                <a:off x="3779912" y="2348880"/>
                <a:ext cx="288032" cy="288032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67" name="Oval 66"/>
              <p:cNvSpPr/>
              <p:nvPr/>
            </p:nvSpPr>
            <p:spPr>
              <a:xfrm>
                <a:off x="3779912" y="2132856"/>
                <a:ext cx="288032" cy="288032"/>
              </a:xfrm>
              <a:prstGeom prst="ellipse">
                <a:avLst/>
              </a:prstGeom>
              <a:solidFill>
                <a:srgbClr val="FF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68" name="Oval 67"/>
              <p:cNvSpPr/>
              <p:nvPr/>
            </p:nvSpPr>
            <p:spPr>
              <a:xfrm>
                <a:off x="3491880" y="2708920"/>
                <a:ext cx="288032" cy="288032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69" name="Oval 68"/>
              <p:cNvSpPr/>
              <p:nvPr/>
            </p:nvSpPr>
            <p:spPr>
              <a:xfrm>
                <a:off x="3131840" y="2420888"/>
                <a:ext cx="288032" cy="288032"/>
              </a:xfrm>
              <a:prstGeom prst="ellipse">
                <a:avLst/>
              </a:prstGeom>
              <a:solidFill>
                <a:srgbClr val="FF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70" name="Oval 69"/>
              <p:cNvSpPr/>
              <p:nvPr/>
            </p:nvSpPr>
            <p:spPr>
              <a:xfrm>
                <a:off x="3275856" y="2636912"/>
                <a:ext cx="288032" cy="288032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71" name="Oval 70"/>
              <p:cNvSpPr/>
              <p:nvPr/>
            </p:nvSpPr>
            <p:spPr>
              <a:xfrm>
                <a:off x="3635896" y="2492896"/>
                <a:ext cx="288032" cy="288032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72" name="Oval 71"/>
              <p:cNvSpPr/>
              <p:nvPr/>
            </p:nvSpPr>
            <p:spPr>
              <a:xfrm>
                <a:off x="3707904" y="2852936"/>
                <a:ext cx="288032" cy="288032"/>
              </a:xfrm>
              <a:prstGeom prst="ellipse">
                <a:avLst/>
              </a:prstGeom>
              <a:solidFill>
                <a:srgbClr val="FF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73" name="Oval 72"/>
              <p:cNvSpPr/>
              <p:nvPr/>
            </p:nvSpPr>
            <p:spPr>
              <a:xfrm>
                <a:off x="3923928" y="2492896"/>
                <a:ext cx="288032" cy="288032"/>
              </a:xfrm>
              <a:prstGeom prst="ellipse">
                <a:avLst/>
              </a:prstGeom>
              <a:solidFill>
                <a:srgbClr val="FF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74" name="Oval 73"/>
              <p:cNvSpPr/>
              <p:nvPr/>
            </p:nvSpPr>
            <p:spPr>
              <a:xfrm>
                <a:off x="3203848" y="2276872"/>
                <a:ext cx="288032" cy="288032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75" name="Oval 74"/>
              <p:cNvSpPr/>
              <p:nvPr/>
            </p:nvSpPr>
            <p:spPr>
              <a:xfrm>
                <a:off x="3419872" y="2852936"/>
                <a:ext cx="288032" cy="288032"/>
              </a:xfrm>
              <a:prstGeom prst="ellipse">
                <a:avLst/>
              </a:prstGeom>
              <a:solidFill>
                <a:srgbClr val="FF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76" name="Oval 75"/>
              <p:cNvSpPr/>
              <p:nvPr/>
            </p:nvSpPr>
            <p:spPr>
              <a:xfrm>
                <a:off x="3419872" y="2060848"/>
                <a:ext cx="288032" cy="288032"/>
              </a:xfrm>
              <a:prstGeom prst="ellipse">
                <a:avLst/>
              </a:prstGeom>
              <a:solidFill>
                <a:srgbClr val="FF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77" name="Oval 76"/>
              <p:cNvSpPr/>
              <p:nvPr/>
            </p:nvSpPr>
            <p:spPr>
              <a:xfrm>
                <a:off x="3580656" y="2437656"/>
                <a:ext cx="288032" cy="288032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sp>
          <p:nvSpPr>
            <p:cNvPr id="53" name="Oval 52"/>
            <p:cNvSpPr/>
            <p:nvPr/>
          </p:nvSpPr>
          <p:spPr>
            <a:xfrm>
              <a:off x="4512625" y="4149080"/>
              <a:ext cx="288032" cy="288032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54" name="Curved Connector 53"/>
            <p:cNvCxnSpPr/>
            <p:nvPr/>
          </p:nvCxnSpPr>
          <p:spPr>
            <a:xfrm flipV="1">
              <a:off x="4232977" y="3861048"/>
              <a:ext cx="627055" cy="576064"/>
            </a:xfrm>
            <a:prstGeom prst="curvedConnector3">
              <a:avLst/>
            </a:prstGeom>
            <a:ln w="28575">
              <a:solidFill>
                <a:schemeClr val="accent3">
                  <a:lumMod val="75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Curved Connector 54"/>
            <p:cNvCxnSpPr/>
            <p:nvPr/>
          </p:nvCxnSpPr>
          <p:spPr>
            <a:xfrm rot="16200000" flipH="1">
              <a:off x="4135071" y="4567312"/>
              <a:ext cx="615226" cy="442912"/>
            </a:xfrm>
            <a:prstGeom prst="curvedConnector3">
              <a:avLst/>
            </a:prstGeom>
            <a:ln w="28575">
              <a:solidFill>
                <a:schemeClr val="accent3">
                  <a:lumMod val="75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Curved Connector 55"/>
            <p:cNvCxnSpPr/>
            <p:nvPr/>
          </p:nvCxnSpPr>
          <p:spPr>
            <a:xfrm rot="10800000" flipV="1">
              <a:off x="3491881" y="4476228"/>
              <a:ext cx="741099" cy="608956"/>
            </a:xfrm>
            <a:prstGeom prst="curvedConnector3">
              <a:avLst/>
            </a:prstGeom>
            <a:ln w="28575">
              <a:solidFill>
                <a:schemeClr val="accent3">
                  <a:lumMod val="75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7" name="TextBox 56"/>
            <p:cNvSpPr txBox="1"/>
            <p:nvPr/>
          </p:nvSpPr>
          <p:spPr>
            <a:xfrm>
              <a:off x="4788024" y="3543399"/>
              <a:ext cx="31130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 smtClean="0">
                  <a:solidFill>
                    <a:schemeClr val="accent3">
                      <a:lumMod val="50000"/>
                    </a:schemeClr>
                  </a:solidFill>
                  <a:latin typeface="Symbol" panose="05050102010706020507" pitchFamily="18" charset="2"/>
                </a:rPr>
                <a:t>g</a:t>
              </a:r>
              <a:endParaRPr lang="en-GB" sz="2400" dirty="0" smtClean="0">
                <a:solidFill>
                  <a:schemeClr val="accent3">
                    <a:lumMod val="50000"/>
                  </a:schemeClr>
                </a:solidFill>
                <a:latin typeface="Symbol" panose="05050102010706020507" pitchFamily="18" charset="2"/>
              </a:endParaRPr>
            </a:p>
          </p:txBody>
        </p:sp>
        <p:sp>
          <p:nvSpPr>
            <p:cNvPr id="58" name="TextBox 57"/>
            <p:cNvSpPr txBox="1"/>
            <p:nvPr/>
          </p:nvSpPr>
          <p:spPr>
            <a:xfrm>
              <a:off x="4620736" y="4869160"/>
              <a:ext cx="31130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 smtClean="0">
                  <a:solidFill>
                    <a:schemeClr val="accent3">
                      <a:lumMod val="50000"/>
                    </a:schemeClr>
                  </a:solidFill>
                  <a:latin typeface="Symbol" panose="05050102010706020507" pitchFamily="18" charset="2"/>
                </a:rPr>
                <a:t>g</a:t>
              </a:r>
              <a:endParaRPr lang="en-GB" sz="2400" dirty="0" smtClean="0">
                <a:solidFill>
                  <a:schemeClr val="accent3">
                    <a:lumMod val="50000"/>
                  </a:schemeClr>
                </a:solidFill>
                <a:latin typeface="Symbol" panose="05050102010706020507" pitchFamily="18" charset="2"/>
              </a:endParaRPr>
            </a:p>
          </p:txBody>
        </p:sp>
        <p:sp>
          <p:nvSpPr>
            <p:cNvPr id="59" name="TextBox 58"/>
            <p:cNvSpPr txBox="1"/>
            <p:nvPr/>
          </p:nvSpPr>
          <p:spPr>
            <a:xfrm>
              <a:off x="3262076" y="4767535"/>
              <a:ext cx="31130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 smtClean="0">
                  <a:solidFill>
                    <a:schemeClr val="accent3">
                      <a:lumMod val="50000"/>
                    </a:schemeClr>
                  </a:solidFill>
                  <a:latin typeface="Symbol" panose="05050102010706020507" pitchFamily="18" charset="2"/>
                </a:rPr>
                <a:t>g</a:t>
              </a:r>
              <a:endParaRPr lang="en-GB" sz="2400" dirty="0" smtClean="0">
                <a:solidFill>
                  <a:schemeClr val="accent3">
                    <a:lumMod val="50000"/>
                  </a:schemeClr>
                </a:solidFill>
                <a:latin typeface="Symbol" panose="05050102010706020507" pitchFamily="18" charset="2"/>
              </a:endParaRPr>
            </a:p>
          </p:txBody>
        </p:sp>
      </p:grpSp>
      <p:pic>
        <p:nvPicPr>
          <p:cNvPr id="32771" name="Picture 3" descr="\\cern.ch\dfs\Users\c\cguerrer\Documents\My Pictures\CERNnTOF_foto_HQ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594732"/>
            <a:ext cx="4824536" cy="3210532"/>
          </a:xfrm>
          <a:prstGeom prst="rect">
            <a:avLst/>
          </a:prstGeom>
          <a:noFill/>
          <a:ln w="381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772" name="Picture 4" descr="\\cern.ch\dfs\Users\c\cguerrer\Documents\My Pictures\Picture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534132"/>
            <a:ext cx="5688632" cy="1382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6" name="Picture 2" descr="C:\Users\jorge\Dropbox\CERN SUMMER\n-ToF_directory_portatil\L6D6\figures\Standing_together.jpg"/>
          <p:cNvPicPr>
            <a:picLocks noChangeAspect="1" noChangeArrowheads="1"/>
          </p:cNvPicPr>
          <p:nvPr/>
        </p:nvPicPr>
        <p:blipFill rotWithShape="1">
          <a:blip r:embed="rId4" cstate="print"/>
          <a:srcRect l="51802" r="35"/>
          <a:stretch/>
        </p:blipFill>
        <p:spPr bwMode="auto">
          <a:xfrm rot="16200000">
            <a:off x="5721434" y="1287900"/>
            <a:ext cx="2316798" cy="4025294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</p:pic>
      <p:sp>
        <p:nvSpPr>
          <p:cNvPr id="78" name="CuadroTexto 77"/>
          <p:cNvSpPr txBox="1"/>
          <p:nvPr/>
        </p:nvSpPr>
        <p:spPr>
          <a:xfrm>
            <a:off x="251520" y="2204864"/>
            <a:ext cx="34347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 smtClean="0">
                <a:latin typeface="Calibri" panose="020F0502020204030204" pitchFamily="34" charset="0"/>
              </a:rPr>
              <a:t>Total </a:t>
            </a:r>
            <a:r>
              <a:rPr lang="es-ES" dirty="0" err="1" smtClean="0">
                <a:latin typeface="Calibri" panose="020F0502020204030204" pitchFamily="34" charset="0"/>
              </a:rPr>
              <a:t>Absorption</a:t>
            </a:r>
            <a:r>
              <a:rPr lang="es-ES" dirty="0" smtClean="0">
                <a:latin typeface="Calibri" panose="020F0502020204030204" pitchFamily="34" charset="0"/>
              </a:rPr>
              <a:t> </a:t>
            </a:r>
            <a:r>
              <a:rPr lang="es-ES" dirty="0" err="1" smtClean="0">
                <a:latin typeface="Calibri" panose="020F0502020204030204" pitchFamily="34" charset="0"/>
              </a:rPr>
              <a:t>Calorimeter</a:t>
            </a:r>
            <a:r>
              <a:rPr lang="es-ES" dirty="0" smtClean="0">
                <a:latin typeface="Calibri" panose="020F0502020204030204" pitchFamily="34" charset="0"/>
              </a:rPr>
              <a:t> (TAC)</a:t>
            </a:r>
          </a:p>
        </p:txBody>
      </p:sp>
      <p:sp>
        <p:nvSpPr>
          <p:cNvPr id="108" name="CuadroTexto 107"/>
          <p:cNvSpPr txBox="1"/>
          <p:nvPr/>
        </p:nvSpPr>
        <p:spPr>
          <a:xfrm>
            <a:off x="5586507" y="1763524"/>
            <a:ext cx="32396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 smtClean="0">
                <a:latin typeface="Calibri" panose="020F0502020204030204" pitchFamily="34" charset="0"/>
              </a:rPr>
              <a:t>C</a:t>
            </a:r>
            <a:r>
              <a:rPr lang="es-ES" baseline="-25000" dirty="0" smtClean="0">
                <a:latin typeface="Calibri" panose="020F0502020204030204" pitchFamily="34" charset="0"/>
              </a:rPr>
              <a:t>6</a:t>
            </a:r>
            <a:r>
              <a:rPr lang="es-ES" dirty="0" smtClean="0">
                <a:latin typeface="Calibri" panose="020F0502020204030204" pitchFamily="34" charset="0"/>
              </a:rPr>
              <a:t>D</a:t>
            </a:r>
            <a:r>
              <a:rPr lang="es-ES" baseline="-25000" dirty="0" smtClean="0">
                <a:latin typeface="Calibri" panose="020F0502020204030204" pitchFamily="34" charset="0"/>
              </a:rPr>
              <a:t>6</a:t>
            </a:r>
            <a:r>
              <a:rPr lang="es-ES" dirty="0" smtClean="0">
                <a:latin typeface="Calibri" panose="020F0502020204030204" pitchFamily="34" charset="0"/>
              </a:rPr>
              <a:t> Total </a:t>
            </a:r>
            <a:r>
              <a:rPr lang="es-ES" dirty="0" err="1" smtClean="0">
                <a:latin typeface="Calibri" panose="020F0502020204030204" pitchFamily="34" charset="0"/>
              </a:rPr>
              <a:t>Energy</a:t>
            </a:r>
            <a:r>
              <a:rPr lang="es-ES" dirty="0" smtClean="0">
                <a:latin typeface="Calibri" panose="020F0502020204030204" pitchFamily="34" charset="0"/>
              </a:rPr>
              <a:t> Detector (TED)</a:t>
            </a:r>
          </a:p>
        </p:txBody>
      </p:sp>
      <p:grpSp>
        <p:nvGrpSpPr>
          <p:cNvPr id="109" name="Group 19"/>
          <p:cNvGrpSpPr/>
          <p:nvPr/>
        </p:nvGrpSpPr>
        <p:grpSpPr>
          <a:xfrm>
            <a:off x="5796136" y="4674970"/>
            <a:ext cx="2511132" cy="1564464"/>
            <a:chOff x="3434893" y="1700808"/>
            <a:chExt cx="3752515" cy="2458262"/>
          </a:xfrm>
          <a:solidFill>
            <a:schemeClr val="bg1"/>
          </a:solidFill>
        </p:grpSpPr>
        <p:sp>
          <p:nvSpPr>
            <p:cNvPr id="110" name="Rectangle 23"/>
            <p:cNvSpPr/>
            <p:nvPr/>
          </p:nvSpPr>
          <p:spPr>
            <a:xfrm>
              <a:off x="3442992" y="1700808"/>
              <a:ext cx="3744416" cy="2448272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_tradnl"/>
            </a:p>
          </p:txBody>
        </p:sp>
        <p:pic>
          <p:nvPicPr>
            <p:cNvPr id="111" name="Picture 2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74398" y="3027640"/>
              <a:ext cx="1035100" cy="97448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2" name="Picture 2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76056" y="1768542"/>
              <a:ext cx="1878044" cy="110885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xtLst/>
          </p:spPr>
        </p:pic>
        <p:pic>
          <p:nvPicPr>
            <p:cNvPr id="113" name="Picture 2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90069" y="3218029"/>
              <a:ext cx="1766499" cy="657638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</p:pic>
        <p:cxnSp>
          <p:nvCxnSpPr>
            <p:cNvPr id="114" name="Straight Connector 24"/>
            <p:cNvCxnSpPr/>
            <p:nvPr/>
          </p:nvCxnSpPr>
          <p:spPr>
            <a:xfrm>
              <a:off x="3434893" y="2924944"/>
              <a:ext cx="3741226" cy="0"/>
            </a:xfrm>
            <a:prstGeom prst="line">
              <a:avLst/>
            </a:prstGeom>
            <a:grpFill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Straight Connector 25"/>
            <p:cNvCxnSpPr/>
            <p:nvPr/>
          </p:nvCxnSpPr>
          <p:spPr>
            <a:xfrm>
              <a:off x="5087462" y="2932051"/>
              <a:ext cx="0" cy="1227019"/>
            </a:xfrm>
            <a:prstGeom prst="line">
              <a:avLst/>
            </a:prstGeom>
            <a:grpFill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16" name="Picture 5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56784" y="1768542"/>
              <a:ext cx="1147263" cy="112199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594796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2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285779"/>
            <a:ext cx="8515672" cy="550933"/>
          </a:xfrm>
        </p:spPr>
        <p:txBody>
          <a:bodyPr/>
          <a:lstStyle/>
          <a:p>
            <a:r>
              <a:rPr lang="en-US" dirty="0" smtClean="0"/>
              <a:t>A course on Radiative Neutron </a:t>
            </a:r>
            <a:r>
              <a:rPr lang="en-US" dirty="0" smtClean="0"/>
              <a:t>Capture</a:t>
            </a:r>
            <a:endParaRPr lang="en-GB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ABF873-A8CC-4680-B92B-676EF7CF1CED}" type="slidenum">
              <a:rPr lang="es-ES_tradnl" smtClean="0"/>
              <a:t>2</a:t>
            </a:fld>
            <a:endParaRPr lang="es-ES_tradnl"/>
          </a:p>
        </p:txBody>
      </p:sp>
      <p:sp>
        <p:nvSpPr>
          <p:cNvPr id="5" name="Oval 4"/>
          <p:cNvSpPr/>
          <p:nvPr/>
        </p:nvSpPr>
        <p:spPr>
          <a:xfrm>
            <a:off x="539552" y="1078002"/>
            <a:ext cx="2304256" cy="79208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smtClean="0">
                <a:solidFill>
                  <a:schemeClr val="bg1"/>
                </a:solidFill>
                <a:latin typeface="Calibri" panose="020F0502020204030204" pitchFamily="34" charset="0"/>
              </a:rPr>
              <a:t>What?</a:t>
            </a:r>
            <a:endParaRPr lang="en-GB" sz="4000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6" name="Oval 5"/>
          <p:cNvSpPr/>
          <p:nvPr/>
        </p:nvSpPr>
        <p:spPr>
          <a:xfrm>
            <a:off x="3275856" y="2086114"/>
            <a:ext cx="2304256" cy="79208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smtClean="0">
                <a:solidFill>
                  <a:schemeClr val="bg1"/>
                </a:solidFill>
                <a:latin typeface="Calibri" panose="020F0502020204030204" pitchFamily="34" charset="0"/>
              </a:rPr>
              <a:t>Why?</a:t>
            </a:r>
            <a:endParaRPr lang="en-GB" sz="4000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7" name="Oval 6"/>
          <p:cNvSpPr/>
          <p:nvPr/>
        </p:nvSpPr>
        <p:spPr>
          <a:xfrm>
            <a:off x="6156176" y="3022218"/>
            <a:ext cx="2304256" cy="79208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smtClean="0">
                <a:solidFill>
                  <a:schemeClr val="bg1"/>
                </a:solidFill>
                <a:latin typeface="Calibri" panose="020F0502020204030204" pitchFamily="34" charset="0"/>
              </a:rPr>
              <a:t>How?</a:t>
            </a:r>
            <a:endParaRPr lang="en-GB" sz="4000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8" name="Oval 7"/>
          <p:cNvSpPr/>
          <p:nvPr/>
        </p:nvSpPr>
        <p:spPr>
          <a:xfrm>
            <a:off x="683568" y="4030330"/>
            <a:ext cx="3312368" cy="792088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Calibri" panose="020F0502020204030204" pitchFamily="34" charset="0"/>
              </a:rPr>
              <a:t>Techniques?</a:t>
            </a:r>
            <a:endParaRPr lang="en-GB" sz="3200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9" name="Oval 8"/>
          <p:cNvSpPr/>
          <p:nvPr/>
        </p:nvSpPr>
        <p:spPr>
          <a:xfrm>
            <a:off x="694153" y="3094605"/>
            <a:ext cx="3312368" cy="792088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Calibri" panose="020F0502020204030204" pitchFamily="34" charset="0"/>
              </a:rPr>
              <a:t>Facilities?</a:t>
            </a:r>
            <a:endParaRPr lang="en-GB" sz="3200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83568" y="4941168"/>
            <a:ext cx="6912768" cy="792088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Calibri" panose="020F0502020204030204" pitchFamily="34" charset="0"/>
              </a:rPr>
              <a:t>Challenges and solutions!</a:t>
            </a:r>
            <a:endParaRPr lang="en-GB" sz="3200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cxnSp>
        <p:nvCxnSpPr>
          <p:cNvPr id="13" name="Straight Arrow Connector 12"/>
          <p:cNvCxnSpPr>
            <a:stCxn id="7" idx="2"/>
            <a:endCxn id="9" idx="6"/>
          </p:cNvCxnSpPr>
          <p:nvPr/>
        </p:nvCxnSpPr>
        <p:spPr>
          <a:xfrm flipH="1">
            <a:off x="4006521" y="3418262"/>
            <a:ext cx="2149655" cy="72387"/>
          </a:xfrm>
          <a:prstGeom prst="straightConnector1">
            <a:avLst/>
          </a:prstGeom>
          <a:ln w="57150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>
            <a:stCxn id="7" idx="2"/>
            <a:endCxn id="8" idx="6"/>
          </p:cNvCxnSpPr>
          <p:nvPr/>
        </p:nvCxnSpPr>
        <p:spPr>
          <a:xfrm flipH="1">
            <a:off x="3995936" y="3418262"/>
            <a:ext cx="2160240" cy="1008112"/>
          </a:xfrm>
          <a:prstGeom prst="straightConnector1">
            <a:avLst/>
          </a:prstGeom>
          <a:ln w="57150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>
            <a:stCxn id="7" idx="2"/>
            <a:endCxn id="10" idx="0"/>
          </p:cNvCxnSpPr>
          <p:nvPr/>
        </p:nvCxnSpPr>
        <p:spPr>
          <a:xfrm flipH="1">
            <a:off x="4139952" y="3418262"/>
            <a:ext cx="2016224" cy="1522906"/>
          </a:xfrm>
          <a:prstGeom prst="straightConnector1">
            <a:avLst/>
          </a:prstGeom>
          <a:ln w="57150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>
            <a:stCxn id="5" idx="6"/>
            <a:endCxn id="6" idx="2"/>
          </p:cNvCxnSpPr>
          <p:nvPr/>
        </p:nvCxnSpPr>
        <p:spPr>
          <a:xfrm>
            <a:off x="2843808" y="1474046"/>
            <a:ext cx="432048" cy="1008112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>
            <a:stCxn id="6" idx="6"/>
            <a:endCxn id="7" idx="2"/>
          </p:cNvCxnSpPr>
          <p:nvPr/>
        </p:nvCxnSpPr>
        <p:spPr>
          <a:xfrm>
            <a:off x="5580112" y="2482158"/>
            <a:ext cx="576064" cy="936104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251520" y="6011996"/>
            <a:ext cx="66745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aseline="30000" dirty="0" smtClean="0">
                <a:latin typeface="Calibri" panose="020F0502020204030204" pitchFamily="34" charset="0"/>
              </a:rPr>
              <a:t>*</a:t>
            </a:r>
            <a:r>
              <a:rPr lang="en-US" dirty="0" smtClean="0">
                <a:latin typeface="Calibri" panose="020F0502020204030204" pitchFamily="34" charset="0"/>
              </a:rPr>
              <a:t> Apologies in advance: no references (almost) or acknowledgements </a:t>
            </a:r>
            <a:endParaRPr lang="en-GB" dirty="0" smtClean="0">
              <a:latin typeface="Calibri" panose="020F0502020204030204" pitchFamily="34" charset="0"/>
            </a:endParaRPr>
          </a:p>
        </p:txBody>
      </p:sp>
      <p:sp>
        <p:nvSpPr>
          <p:cNvPr id="11" name="Rectángulo 10"/>
          <p:cNvSpPr/>
          <p:nvPr/>
        </p:nvSpPr>
        <p:spPr>
          <a:xfrm>
            <a:off x="683568" y="4030330"/>
            <a:ext cx="3312368" cy="792088"/>
          </a:xfrm>
          <a:prstGeom prst="rect">
            <a:avLst/>
          </a:prstGeom>
          <a:noFill/>
          <a:ln w="381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8" name="Rectángulo 17"/>
          <p:cNvSpPr/>
          <p:nvPr/>
        </p:nvSpPr>
        <p:spPr>
          <a:xfrm>
            <a:off x="694154" y="4941168"/>
            <a:ext cx="6902182" cy="792088"/>
          </a:xfrm>
          <a:prstGeom prst="rect">
            <a:avLst/>
          </a:prstGeom>
          <a:noFill/>
          <a:ln w="381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664743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5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Time-of-flight </a:t>
            </a:r>
            <a:r>
              <a:rPr lang="en-US" dirty="0" smtClean="0"/>
              <a:t>experiments (</a:t>
            </a:r>
            <a:r>
              <a:rPr lang="en-US" dirty="0" err="1" smtClean="0"/>
              <a:t>n,</a:t>
            </a:r>
            <a:r>
              <a:rPr lang="en-US" dirty="0" err="1" smtClean="0">
                <a:latin typeface="Symbol" panose="05050102010706020507" pitchFamily="18" charset="2"/>
              </a:rPr>
              <a:t>g</a:t>
            </a:r>
            <a:r>
              <a:rPr lang="en-US" dirty="0" smtClean="0"/>
              <a:t>) experiments</a:t>
            </a:r>
            <a:endParaRPr lang="en-GB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ABF873-A8CC-4680-B92B-676EF7CF1CED}" type="slidenum">
              <a:rPr lang="es-ES_tradnl" smtClean="0"/>
              <a:t>20</a:t>
            </a:fld>
            <a:endParaRPr lang="es-ES_tradnl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>
          <a:xfrm>
            <a:off x="251520" y="620688"/>
            <a:ext cx="8496944" cy="5400600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Before tackling the challenges, let´s summarize briefly the three techniques available:</a:t>
            </a:r>
          </a:p>
          <a:p>
            <a:pPr lvl="1"/>
            <a:r>
              <a:rPr lang="en-US" dirty="0" smtClean="0"/>
              <a:t>Detect  </a:t>
            </a:r>
            <a:r>
              <a:rPr lang="en-US" b="1" dirty="0" smtClean="0">
                <a:solidFill>
                  <a:srgbClr val="FF0000"/>
                </a:solidFill>
              </a:rPr>
              <a:t>a “characteristic”</a:t>
            </a:r>
            <a:r>
              <a:rPr lang="en-US" dirty="0" smtClean="0"/>
              <a:t> </a:t>
            </a:r>
            <a:r>
              <a:rPr lang="en-US" dirty="0" smtClean="0">
                <a:latin typeface="Symbol" panose="05050102010706020507" pitchFamily="18" charset="2"/>
              </a:rPr>
              <a:t>g</a:t>
            </a:r>
            <a:r>
              <a:rPr lang="en-US" dirty="0" smtClean="0"/>
              <a:t>-ray from the cascade (PGA)</a:t>
            </a:r>
          </a:p>
          <a:p>
            <a:pPr lvl="1"/>
            <a:r>
              <a:rPr lang="en-US" dirty="0" smtClean="0"/>
              <a:t>Detect </a:t>
            </a:r>
            <a:r>
              <a:rPr lang="en-US" b="1" dirty="0" smtClean="0">
                <a:solidFill>
                  <a:srgbClr val="FF0000"/>
                </a:solidFill>
              </a:rPr>
              <a:t>at least one</a:t>
            </a:r>
            <a:r>
              <a:rPr lang="en-US" dirty="0" smtClean="0"/>
              <a:t> (and only one!)</a:t>
            </a:r>
            <a:r>
              <a:rPr lang="en-US" dirty="0" smtClean="0">
                <a:latin typeface="Symbol" panose="05050102010706020507" pitchFamily="18" charset="2"/>
              </a:rPr>
              <a:t>g </a:t>
            </a:r>
            <a:r>
              <a:rPr lang="en-US" dirty="0" smtClean="0"/>
              <a:t>-ray of the cascade (TED)</a:t>
            </a:r>
          </a:p>
          <a:p>
            <a:pPr lvl="1"/>
            <a:r>
              <a:rPr lang="en-US" dirty="0" smtClean="0"/>
              <a:t>Detect </a:t>
            </a:r>
            <a:r>
              <a:rPr lang="en-US" b="1" dirty="0" smtClean="0">
                <a:solidFill>
                  <a:srgbClr val="FF0000"/>
                </a:solidFill>
              </a:rPr>
              <a:t>all</a:t>
            </a:r>
            <a:r>
              <a:rPr lang="en-US" dirty="0" smtClean="0"/>
              <a:t> (ideally) </a:t>
            </a:r>
            <a:r>
              <a:rPr lang="en-US" dirty="0">
                <a:latin typeface="Symbol" panose="05050102010706020507" pitchFamily="18" charset="2"/>
              </a:rPr>
              <a:t>g</a:t>
            </a:r>
            <a:r>
              <a:rPr lang="en-US" dirty="0" smtClean="0"/>
              <a:t>-rays of the cascade (TAC)</a:t>
            </a:r>
          </a:p>
          <a:p>
            <a:endParaRPr lang="en-GB" dirty="0"/>
          </a:p>
        </p:txBody>
      </p:sp>
      <p:grpSp>
        <p:nvGrpSpPr>
          <p:cNvPr id="78" name="Grupo 77"/>
          <p:cNvGrpSpPr/>
          <p:nvPr/>
        </p:nvGrpSpPr>
        <p:grpSpPr>
          <a:xfrm>
            <a:off x="251520" y="2852936"/>
            <a:ext cx="8725601" cy="2723671"/>
            <a:chOff x="251520" y="2852936"/>
            <a:chExt cx="8725601" cy="2723671"/>
          </a:xfrm>
        </p:grpSpPr>
        <p:grpSp>
          <p:nvGrpSpPr>
            <p:cNvPr id="5" name="Group 4"/>
            <p:cNvGrpSpPr/>
            <p:nvPr/>
          </p:nvGrpSpPr>
          <p:grpSpPr>
            <a:xfrm>
              <a:off x="2051720" y="3488375"/>
              <a:ext cx="1080120" cy="1080120"/>
              <a:chOff x="3131840" y="2060848"/>
              <a:chExt cx="1080120" cy="1080120"/>
            </a:xfrm>
          </p:grpSpPr>
          <p:sp>
            <p:nvSpPr>
              <p:cNvPr id="6" name="Oval 5"/>
              <p:cNvSpPr/>
              <p:nvPr/>
            </p:nvSpPr>
            <p:spPr>
              <a:xfrm>
                <a:off x="3275856" y="2132856"/>
                <a:ext cx="288032" cy="288032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7" name="Oval 6"/>
              <p:cNvSpPr/>
              <p:nvPr/>
            </p:nvSpPr>
            <p:spPr>
              <a:xfrm>
                <a:off x="3428256" y="2285256"/>
                <a:ext cx="288032" cy="288032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8" name="Oval 7"/>
              <p:cNvSpPr/>
              <p:nvPr/>
            </p:nvSpPr>
            <p:spPr>
              <a:xfrm>
                <a:off x="3419872" y="2437656"/>
                <a:ext cx="288032" cy="288032"/>
              </a:xfrm>
              <a:prstGeom prst="ellipse">
                <a:avLst/>
              </a:prstGeom>
              <a:solidFill>
                <a:srgbClr val="FF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9" name="Oval 8"/>
              <p:cNvSpPr/>
              <p:nvPr/>
            </p:nvSpPr>
            <p:spPr>
              <a:xfrm>
                <a:off x="3580656" y="2276872"/>
                <a:ext cx="288032" cy="288032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0" name="Oval 9"/>
              <p:cNvSpPr/>
              <p:nvPr/>
            </p:nvSpPr>
            <p:spPr>
              <a:xfrm>
                <a:off x="3580656" y="2060848"/>
                <a:ext cx="288032" cy="288032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1" name="Oval 10"/>
              <p:cNvSpPr/>
              <p:nvPr/>
            </p:nvSpPr>
            <p:spPr>
              <a:xfrm>
                <a:off x="3779912" y="2636912"/>
                <a:ext cx="288032" cy="288032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2" name="Oval 11"/>
              <p:cNvSpPr/>
              <p:nvPr/>
            </p:nvSpPr>
            <p:spPr>
              <a:xfrm>
                <a:off x="3779912" y="2348880"/>
                <a:ext cx="288032" cy="288032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3" name="Oval 12"/>
              <p:cNvSpPr/>
              <p:nvPr/>
            </p:nvSpPr>
            <p:spPr>
              <a:xfrm>
                <a:off x="3779912" y="2132856"/>
                <a:ext cx="288032" cy="288032"/>
              </a:xfrm>
              <a:prstGeom prst="ellipse">
                <a:avLst/>
              </a:prstGeom>
              <a:solidFill>
                <a:srgbClr val="FF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4" name="Oval 13"/>
              <p:cNvSpPr/>
              <p:nvPr/>
            </p:nvSpPr>
            <p:spPr>
              <a:xfrm>
                <a:off x="3491880" y="2708920"/>
                <a:ext cx="288032" cy="288032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5" name="Oval 14"/>
              <p:cNvSpPr/>
              <p:nvPr/>
            </p:nvSpPr>
            <p:spPr>
              <a:xfrm>
                <a:off x="3131840" y="2420888"/>
                <a:ext cx="288032" cy="288032"/>
              </a:xfrm>
              <a:prstGeom prst="ellipse">
                <a:avLst/>
              </a:prstGeom>
              <a:solidFill>
                <a:srgbClr val="FF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6" name="Oval 15"/>
              <p:cNvSpPr/>
              <p:nvPr/>
            </p:nvSpPr>
            <p:spPr>
              <a:xfrm>
                <a:off x="3275856" y="2636912"/>
                <a:ext cx="288032" cy="288032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7" name="Oval 16"/>
              <p:cNvSpPr/>
              <p:nvPr/>
            </p:nvSpPr>
            <p:spPr>
              <a:xfrm>
                <a:off x="3635896" y="2492896"/>
                <a:ext cx="288032" cy="288032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8" name="Oval 17"/>
              <p:cNvSpPr/>
              <p:nvPr/>
            </p:nvSpPr>
            <p:spPr>
              <a:xfrm>
                <a:off x="3707904" y="2852936"/>
                <a:ext cx="288032" cy="288032"/>
              </a:xfrm>
              <a:prstGeom prst="ellipse">
                <a:avLst/>
              </a:prstGeom>
              <a:solidFill>
                <a:srgbClr val="FF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9" name="Oval 18"/>
              <p:cNvSpPr/>
              <p:nvPr/>
            </p:nvSpPr>
            <p:spPr>
              <a:xfrm>
                <a:off x="3923928" y="2492896"/>
                <a:ext cx="288032" cy="288032"/>
              </a:xfrm>
              <a:prstGeom prst="ellipse">
                <a:avLst/>
              </a:prstGeom>
              <a:solidFill>
                <a:srgbClr val="FF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0" name="Oval 19"/>
              <p:cNvSpPr/>
              <p:nvPr/>
            </p:nvSpPr>
            <p:spPr>
              <a:xfrm>
                <a:off x="3203848" y="2276872"/>
                <a:ext cx="288032" cy="288032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1" name="Oval 20"/>
              <p:cNvSpPr/>
              <p:nvPr/>
            </p:nvSpPr>
            <p:spPr>
              <a:xfrm>
                <a:off x="3419872" y="2852936"/>
                <a:ext cx="288032" cy="288032"/>
              </a:xfrm>
              <a:prstGeom prst="ellipse">
                <a:avLst/>
              </a:prstGeom>
              <a:solidFill>
                <a:srgbClr val="FF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2" name="Oval 21"/>
              <p:cNvSpPr/>
              <p:nvPr/>
            </p:nvSpPr>
            <p:spPr>
              <a:xfrm>
                <a:off x="3419872" y="2060848"/>
                <a:ext cx="288032" cy="288032"/>
              </a:xfrm>
              <a:prstGeom prst="ellipse">
                <a:avLst/>
              </a:prstGeom>
              <a:solidFill>
                <a:srgbClr val="FF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3" name="Oval 22"/>
              <p:cNvSpPr/>
              <p:nvPr/>
            </p:nvSpPr>
            <p:spPr>
              <a:xfrm>
                <a:off x="3580656" y="2437656"/>
                <a:ext cx="288032" cy="288032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sp>
          <p:nvSpPr>
            <p:cNvPr id="24" name="Oval 23"/>
            <p:cNvSpPr/>
            <p:nvPr/>
          </p:nvSpPr>
          <p:spPr>
            <a:xfrm>
              <a:off x="251520" y="3848415"/>
              <a:ext cx="288032" cy="288032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25" name="Straight Connector 24"/>
            <p:cNvCxnSpPr/>
            <p:nvPr/>
          </p:nvCxnSpPr>
          <p:spPr>
            <a:xfrm flipV="1">
              <a:off x="3491880" y="3856799"/>
              <a:ext cx="504056" cy="8384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 flipV="1">
              <a:off x="3504513" y="4056055"/>
              <a:ext cx="504056" cy="8384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7" name="Group 26"/>
            <p:cNvGrpSpPr/>
            <p:nvPr/>
          </p:nvGrpSpPr>
          <p:grpSpPr>
            <a:xfrm>
              <a:off x="4355976" y="3488375"/>
              <a:ext cx="1152128" cy="1080120"/>
              <a:chOff x="4499992" y="2996952"/>
              <a:chExt cx="1152128" cy="1080120"/>
            </a:xfrm>
          </p:grpSpPr>
          <p:grpSp>
            <p:nvGrpSpPr>
              <p:cNvPr id="28" name="Group 27"/>
              <p:cNvGrpSpPr/>
              <p:nvPr/>
            </p:nvGrpSpPr>
            <p:grpSpPr>
              <a:xfrm>
                <a:off x="4499992" y="2996952"/>
                <a:ext cx="1080120" cy="1080120"/>
                <a:chOff x="3131840" y="2060848"/>
                <a:chExt cx="1080120" cy="1080120"/>
              </a:xfrm>
            </p:grpSpPr>
            <p:sp>
              <p:nvSpPr>
                <p:cNvPr id="30" name="Oval 29"/>
                <p:cNvSpPr/>
                <p:nvPr/>
              </p:nvSpPr>
              <p:spPr>
                <a:xfrm>
                  <a:off x="3275856" y="2132856"/>
                  <a:ext cx="288032" cy="288032"/>
                </a:xfrm>
                <a:prstGeom prst="ellipse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31" name="Oval 30"/>
                <p:cNvSpPr/>
                <p:nvPr/>
              </p:nvSpPr>
              <p:spPr>
                <a:xfrm>
                  <a:off x="3428256" y="2285256"/>
                  <a:ext cx="288032" cy="288032"/>
                </a:xfrm>
                <a:prstGeom prst="ellipse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32" name="Oval 31"/>
                <p:cNvSpPr/>
                <p:nvPr/>
              </p:nvSpPr>
              <p:spPr>
                <a:xfrm>
                  <a:off x="3419872" y="2437656"/>
                  <a:ext cx="288032" cy="288032"/>
                </a:xfrm>
                <a:prstGeom prst="ellipse">
                  <a:avLst/>
                </a:prstGeom>
                <a:solidFill>
                  <a:srgbClr val="FF0000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33" name="Oval 32"/>
                <p:cNvSpPr/>
                <p:nvPr/>
              </p:nvSpPr>
              <p:spPr>
                <a:xfrm>
                  <a:off x="3580656" y="2276872"/>
                  <a:ext cx="288032" cy="288032"/>
                </a:xfrm>
                <a:prstGeom prst="ellipse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34" name="Oval 33"/>
                <p:cNvSpPr/>
                <p:nvPr/>
              </p:nvSpPr>
              <p:spPr>
                <a:xfrm>
                  <a:off x="3580656" y="2060848"/>
                  <a:ext cx="288032" cy="288032"/>
                </a:xfrm>
                <a:prstGeom prst="ellipse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35" name="Oval 34"/>
                <p:cNvSpPr/>
                <p:nvPr/>
              </p:nvSpPr>
              <p:spPr>
                <a:xfrm>
                  <a:off x="3779912" y="2636912"/>
                  <a:ext cx="288032" cy="288032"/>
                </a:xfrm>
                <a:prstGeom prst="ellipse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36" name="Oval 35"/>
                <p:cNvSpPr/>
                <p:nvPr/>
              </p:nvSpPr>
              <p:spPr>
                <a:xfrm>
                  <a:off x="3779912" y="2348880"/>
                  <a:ext cx="288032" cy="288032"/>
                </a:xfrm>
                <a:prstGeom prst="ellipse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37" name="Oval 36"/>
                <p:cNvSpPr/>
                <p:nvPr/>
              </p:nvSpPr>
              <p:spPr>
                <a:xfrm>
                  <a:off x="3779912" y="2132856"/>
                  <a:ext cx="288032" cy="288032"/>
                </a:xfrm>
                <a:prstGeom prst="ellipse">
                  <a:avLst/>
                </a:prstGeom>
                <a:solidFill>
                  <a:srgbClr val="FF0000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38" name="Oval 37"/>
                <p:cNvSpPr/>
                <p:nvPr/>
              </p:nvSpPr>
              <p:spPr>
                <a:xfrm>
                  <a:off x="3491880" y="2708920"/>
                  <a:ext cx="288032" cy="288032"/>
                </a:xfrm>
                <a:prstGeom prst="ellipse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39" name="Oval 38"/>
                <p:cNvSpPr/>
                <p:nvPr/>
              </p:nvSpPr>
              <p:spPr>
                <a:xfrm>
                  <a:off x="3131840" y="2420888"/>
                  <a:ext cx="288032" cy="288032"/>
                </a:xfrm>
                <a:prstGeom prst="ellipse">
                  <a:avLst/>
                </a:prstGeom>
                <a:solidFill>
                  <a:srgbClr val="FF0000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40" name="Oval 39"/>
                <p:cNvSpPr/>
                <p:nvPr/>
              </p:nvSpPr>
              <p:spPr>
                <a:xfrm>
                  <a:off x="3275856" y="2636912"/>
                  <a:ext cx="288032" cy="288032"/>
                </a:xfrm>
                <a:prstGeom prst="ellipse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41" name="Oval 40"/>
                <p:cNvSpPr/>
                <p:nvPr/>
              </p:nvSpPr>
              <p:spPr>
                <a:xfrm>
                  <a:off x="3635896" y="2492896"/>
                  <a:ext cx="288032" cy="288032"/>
                </a:xfrm>
                <a:prstGeom prst="ellipse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42" name="Oval 41"/>
                <p:cNvSpPr/>
                <p:nvPr/>
              </p:nvSpPr>
              <p:spPr>
                <a:xfrm>
                  <a:off x="3707904" y="2852936"/>
                  <a:ext cx="288032" cy="288032"/>
                </a:xfrm>
                <a:prstGeom prst="ellipse">
                  <a:avLst/>
                </a:prstGeom>
                <a:solidFill>
                  <a:srgbClr val="FF0000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43" name="Oval 42"/>
                <p:cNvSpPr/>
                <p:nvPr/>
              </p:nvSpPr>
              <p:spPr>
                <a:xfrm>
                  <a:off x="3923928" y="2492896"/>
                  <a:ext cx="288032" cy="288032"/>
                </a:xfrm>
                <a:prstGeom prst="ellipse">
                  <a:avLst/>
                </a:prstGeom>
                <a:solidFill>
                  <a:srgbClr val="FF0000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44" name="Oval 43"/>
                <p:cNvSpPr/>
                <p:nvPr/>
              </p:nvSpPr>
              <p:spPr>
                <a:xfrm>
                  <a:off x="3203848" y="2276872"/>
                  <a:ext cx="288032" cy="288032"/>
                </a:xfrm>
                <a:prstGeom prst="ellipse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45" name="Oval 44"/>
                <p:cNvSpPr/>
                <p:nvPr/>
              </p:nvSpPr>
              <p:spPr>
                <a:xfrm>
                  <a:off x="3419872" y="2852936"/>
                  <a:ext cx="288032" cy="288032"/>
                </a:xfrm>
                <a:prstGeom prst="ellipse">
                  <a:avLst/>
                </a:prstGeom>
                <a:solidFill>
                  <a:srgbClr val="FF0000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46" name="Oval 45"/>
                <p:cNvSpPr/>
                <p:nvPr/>
              </p:nvSpPr>
              <p:spPr>
                <a:xfrm>
                  <a:off x="3419872" y="2060848"/>
                  <a:ext cx="288032" cy="288032"/>
                </a:xfrm>
                <a:prstGeom prst="ellipse">
                  <a:avLst/>
                </a:prstGeom>
                <a:solidFill>
                  <a:srgbClr val="FF0000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47" name="Oval 46"/>
                <p:cNvSpPr/>
                <p:nvPr/>
              </p:nvSpPr>
              <p:spPr>
                <a:xfrm>
                  <a:off x="3580656" y="2437656"/>
                  <a:ext cx="288032" cy="288032"/>
                </a:xfrm>
                <a:prstGeom prst="ellipse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</p:grpSp>
          <p:sp>
            <p:nvSpPr>
              <p:cNvPr id="29" name="Oval 28"/>
              <p:cNvSpPr/>
              <p:nvPr/>
            </p:nvSpPr>
            <p:spPr>
              <a:xfrm>
                <a:off x="5364088" y="3212976"/>
                <a:ext cx="288032" cy="288032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cxnSp>
          <p:nvCxnSpPr>
            <p:cNvPr id="48" name="Straight Connector 47"/>
            <p:cNvCxnSpPr/>
            <p:nvPr/>
          </p:nvCxnSpPr>
          <p:spPr>
            <a:xfrm flipV="1">
              <a:off x="1115616" y="4009199"/>
              <a:ext cx="504056" cy="8384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/>
            <p:nvPr/>
          </p:nvCxnSpPr>
          <p:spPr>
            <a:xfrm flipV="1">
              <a:off x="1379519" y="3788074"/>
              <a:ext cx="0" cy="486947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0" name="Group 50"/>
            <p:cNvGrpSpPr/>
            <p:nvPr/>
          </p:nvGrpSpPr>
          <p:grpSpPr>
            <a:xfrm>
              <a:off x="6672865" y="3416367"/>
              <a:ext cx="1080120" cy="1080120"/>
              <a:chOff x="3131840" y="2060848"/>
              <a:chExt cx="1080120" cy="1080120"/>
            </a:xfrm>
          </p:grpSpPr>
          <p:sp>
            <p:nvSpPr>
              <p:cNvPr id="51" name="Oval 51"/>
              <p:cNvSpPr/>
              <p:nvPr/>
            </p:nvSpPr>
            <p:spPr>
              <a:xfrm>
                <a:off x="3275856" y="2132856"/>
                <a:ext cx="288032" cy="288032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2" name="Oval 52"/>
              <p:cNvSpPr/>
              <p:nvPr/>
            </p:nvSpPr>
            <p:spPr>
              <a:xfrm>
                <a:off x="3428256" y="2285256"/>
                <a:ext cx="288032" cy="288032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3" name="Oval 53"/>
              <p:cNvSpPr/>
              <p:nvPr/>
            </p:nvSpPr>
            <p:spPr>
              <a:xfrm>
                <a:off x="3419872" y="2437656"/>
                <a:ext cx="288032" cy="288032"/>
              </a:xfrm>
              <a:prstGeom prst="ellipse">
                <a:avLst/>
              </a:prstGeom>
              <a:solidFill>
                <a:srgbClr val="FF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4" name="Oval 54"/>
              <p:cNvSpPr/>
              <p:nvPr/>
            </p:nvSpPr>
            <p:spPr>
              <a:xfrm>
                <a:off x="3580656" y="2276872"/>
                <a:ext cx="288032" cy="288032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5" name="Oval 55"/>
              <p:cNvSpPr/>
              <p:nvPr/>
            </p:nvSpPr>
            <p:spPr>
              <a:xfrm>
                <a:off x="3580656" y="2060848"/>
                <a:ext cx="288032" cy="288032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6" name="Oval 56"/>
              <p:cNvSpPr/>
              <p:nvPr/>
            </p:nvSpPr>
            <p:spPr>
              <a:xfrm>
                <a:off x="3779912" y="2636912"/>
                <a:ext cx="288032" cy="288032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7" name="Oval 57"/>
              <p:cNvSpPr/>
              <p:nvPr/>
            </p:nvSpPr>
            <p:spPr>
              <a:xfrm>
                <a:off x="3779912" y="2348880"/>
                <a:ext cx="288032" cy="288032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8" name="Oval 58"/>
              <p:cNvSpPr/>
              <p:nvPr/>
            </p:nvSpPr>
            <p:spPr>
              <a:xfrm>
                <a:off x="3779912" y="2132856"/>
                <a:ext cx="288032" cy="288032"/>
              </a:xfrm>
              <a:prstGeom prst="ellipse">
                <a:avLst/>
              </a:prstGeom>
              <a:solidFill>
                <a:srgbClr val="FF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9" name="Oval 59"/>
              <p:cNvSpPr/>
              <p:nvPr/>
            </p:nvSpPr>
            <p:spPr>
              <a:xfrm>
                <a:off x="3491880" y="2708920"/>
                <a:ext cx="288032" cy="288032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60" name="Oval 60"/>
              <p:cNvSpPr/>
              <p:nvPr/>
            </p:nvSpPr>
            <p:spPr>
              <a:xfrm>
                <a:off x="3131840" y="2420888"/>
                <a:ext cx="288032" cy="288032"/>
              </a:xfrm>
              <a:prstGeom prst="ellipse">
                <a:avLst/>
              </a:prstGeom>
              <a:solidFill>
                <a:srgbClr val="FF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61" name="Oval 61"/>
              <p:cNvSpPr/>
              <p:nvPr/>
            </p:nvSpPr>
            <p:spPr>
              <a:xfrm>
                <a:off x="3275856" y="2636912"/>
                <a:ext cx="288032" cy="288032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62" name="Oval 62"/>
              <p:cNvSpPr/>
              <p:nvPr/>
            </p:nvSpPr>
            <p:spPr>
              <a:xfrm>
                <a:off x="3635896" y="2492896"/>
                <a:ext cx="288032" cy="288032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63" name="Oval 63"/>
              <p:cNvSpPr/>
              <p:nvPr/>
            </p:nvSpPr>
            <p:spPr>
              <a:xfrm>
                <a:off x="3707904" y="2852936"/>
                <a:ext cx="288032" cy="288032"/>
              </a:xfrm>
              <a:prstGeom prst="ellipse">
                <a:avLst/>
              </a:prstGeom>
              <a:solidFill>
                <a:srgbClr val="FF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64" name="Oval 64"/>
              <p:cNvSpPr/>
              <p:nvPr/>
            </p:nvSpPr>
            <p:spPr>
              <a:xfrm>
                <a:off x="3923928" y="2492896"/>
                <a:ext cx="288032" cy="288032"/>
              </a:xfrm>
              <a:prstGeom prst="ellipse">
                <a:avLst/>
              </a:prstGeom>
              <a:solidFill>
                <a:srgbClr val="FF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65" name="Oval 65"/>
              <p:cNvSpPr/>
              <p:nvPr/>
            </p:nvSpPr>
            <p:spPr>
              <a:xfrm>
                <a:off x="3203848" y="2276872"/>
                <a:ext cx="288032" cy="288032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66" name="Oval 66"/>
              <p:cNvSpPr/>
              <p:nvPr/>
            </p:nvSpPr>
            <p:spPr>
              <a:xfrm>
                <a:off x="3419872" y="2852936"/>
                <a:ext cx="288032" cy="288032"/>
              </a:xfrm>
              <a:prstGeom prst="ellipse">
                <a:avLst/>
              </a:prstGeom>
              <a:solidFill>
                <a:srgbClr val="FF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67" name="Oval 67"/>
              <p:cNvSpPr/>
              <p:nvPr/>
            </p:nvSpPr>
            <p:spPr>
              <a:xfrm>
                <a:off x="3419872" y="2060848"/>
                <a:ext cx="288032" cy="288032"/>
              </a:xfrm>
              <a:prstGeom prst="ellipse">
                <a:avLst/>
              </a:prstGeom>
              <a:solidFill>
                <a:srgbClr val="FF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68" name="Oval 68"/>
              <p:cNvSpPr/>
              <p:nvPr/>
            </p:nvSpPr>
            <p:spPr>
              <a:xfrm>
                <a:off x="3580656" y="2437656"/>
                <a:ext cx="288032" cy="288032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sp>
          <p:nvSpPr>
            <p:cNvPr id="69" name="Oval 69"/>
            <p:cNvSpPr/>
            <p:nvPr/>
          </p:nvSpPr>
          <p:spPr>
            <a:xfrm>
              <a:off x="7536961" y="3632391"/>
              <a:ext cx="288032" cy="288032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70" name="Curved Connector 70"/>
            <p:cNvCxnSpPr/>
            <p:nvPr/>
          </p:nvCxnSpPr>
          <p:spPr>
            <a:xfrm flipV="1">
              <a:off x="7257313" y="2984319"/>
              <a:ext cx="1575792" cy="936104"/>
            </a:xfrm>
            <a:prstGeom prst="curvedConnector3">
              <a:avLst/>
            </a:prstGeom>
            <a:ln w="28575">
              <a:solidFill>
                <a:schemeClr val="accent3">
                  <a:lumMod val="75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Curved Connector 71"/>
            <p:cNvCxnSpPr>
              <a:stCxn id="68" idx="4"/>
            </p:cNvCxnSpPr>
            <p:nvPr/>
          </p:nvCxnSpPr>
          <p:spPr>
            <a:xfrm rot="16200000" flipH="1">
              <a:off x="7157685" y="4189219"/>
              <a:ext cx="1279376" cy="1063352"/>
            </a:xfrm>
            <a:prstGeom prst="curvedConnector3">
              <a:avLst/>
            </a:prstGeom>
            <a:ln w="28575">
              <a:solidFill>
                <a:schemeClr val="accent3">
                  <a:lumMod val="75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Curved Connector 73"/>
            <p:cNvCxnSpPr/>
            <p:nvPr/>
          </p:nvCxnSpPr>
          <p:spPr>
            <a:xfrm rot="10800000" flipV="1">
              <a:off x="6156177" y="3959539"/>
              <a:ext cx="1101137" cy="968996"/>
            </a:xfrm>
            <a:prstGeom prst="curvedConnector3">
              <a:avLst/>
            </a:prstGeom>
            <a:ln w="28575">
              <a:solidFill>
                <a:schemeClr val="accent3">
                  <a:lumMod val="75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3" name="TextBox 75"/>
            <p:cNvSpPr txBox="1"/>
            <p:nvPr/>
          </p:nvSpPr>
          <p:spPr>
            <a:xfrm>
              <a:off x="8603301" y="2852936"/>
              <a:ext cx="373820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600" dirty="0" smtClean="0">
                  <a:solidFill>
                    <a:schemeClr val="accent3">
                      <a:lumMod val="50000"/>
                    </a:schemeClr>
                  </a:solidFill>
                  <a:latin typeface="Symbol" panose="05050102010706020507" pitchFamily="18" charset="2"/>
                </a:rPr>
                <a:t>g</a:t>
              </a:r>
              <a:endParaRPr lang="en-GB" sz="3600" dirty="0" smtClean="0">
                <a:solidFill>
                  <a:schemeClr val="accent3">
                    <a:lumMod val="50000"/>
                  </a:schemeClr>
                </a:solidFill>
                <a:latin typeface="Symbol" panose="05050102010706020507" pitchFamily="18" charset="2"/>
              </a:endParaRPr>
            </a:p>
          </p:txBody>
        </p:sp>
        <p:sp>
          <p:nvSpPr>
            <p:cNvPr id="74" name="TextBox 76"/>
            <p:cNvSpPr txBox="1"/>
            <p:nvPr/>
          </p:nvSpPr>
          <p:spPr>
            <a:xfrm>
              <a:off x="8387277" y="4930276"/>
              <a:ext cx="373820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600" dirty="0" smtClean="0">
                  <a:solidFill>
                    <a:schemeClr val="accent3">
                      <a:lumMod val="50000"/>
                    </a:schemeClr>
                  </a:solidFill>
                  <a:latin typeface="Symbol" panose="05050102010706020507" pitchFamily="18" charset="2"/>
                </a:rPr>
                <a:t>g</a:t>
              </a:r>
              <a:endParaRPr lang="en-GB" sz="3600" dirty="0" smtClean="0">
                <a:solidFill>
                  <a:schemeClr val="accent3">
                    <a:lumMod val="50000"/>
                  </a:schemeClr>
                </a:solidFill>
                <a:latin typeface="Symbol" panose="05050102010706020507" pitchFamily="18" charset="2"/>
              </a:endParaRPr>
            </a:p>
          </p:txBody>
        </p:sp>
        <p:sp>
          <p:nvSpPr>
            <p:cNvPr id="75" name="TextBox 77"/>
            <p:cNvSpPr txBox="1"/>
            <p:nvPr/>
          </p:nvSpPr>
          <p:spPr>
            <a:xfrm>
              <a:off x="6240817" y="4786260"/>
              <a:ext cx="373820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600" dirty="0" smtClean="0">
                  <a:solidFill>
                    <a:schemeClr val="accent3">
                      <a:lumMod val="50000"/>
                    </a:schemeClr>
                  </a:solidFill>
                  <a:latin typeface="Symbol" panose="05050102010706020507" pitchFamily="18" charset="2"/>
                </a:rPr>
                <a:t>g</a:t>
              </a:r>
              <a:endParaRPr lang="en-GB" sz="3600" dirty="0" smtClean="0">
                <a:solidFill>
                  <a:schemeClr val="accent3">
                    <a:lumMod val="50000"/>
                  </a:schemeClr>
                </a:solidFill>
                <a:latin typeface="Symbol" panose="05050102010706020507" pitchFamily="18" charset="2"/>
              </a:endParaRPr>
            </a:p>
          </p:txBody>
        </p:sp>
        <p:cxnSp>
          <p:nvCxnSpPr>
            <p:cNvPr id="76" name="Straight Connector 78"/>
            <p:cNvCxnSpPr/>
            <p:nvPr/>
          </p:nvCxnSpPr>
          <p:spPr>
            <a:xfrm flipV="1">
              <a:off x="5927519" y="3848415"/>
              <a:ext cx="504056" cy="8384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Connector 79"/>
            <p:cNvCxnSpPr/>
            <p:nvPr/>
          </p:nvCxnSpPr>
          <p:spPr>
            <a:xfrm flipV="1">
              <a:off x="5940152" y="4047671"/>
              <a:ext cx="504056" cy="8384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79" name="Marcador de contenido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5715035"/>
              </p:ext>
            </p:extLst>
          </p:nvPr>
        </p:nvGraphicFramePr>
        <p:xfrm>
          <a:off x="179512" y="4347552"/>
          <a:ext cx="8671943" cy="1889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5324"/>
                <a:gridCol w="1445324"/>
                <a:gridCol w="1445324"/>
                <a:gridCol w="1445324"/>
                <a:gridCol w="1293123"/>
                <a:gridCol w="1597524"/>
              </a:tblGrid>
              <a:tr h="370840">
                <a:tc>
                  <a:txBody>
                    <a:bodyPr/>
                    <a:lstStyle/>
                    <a:p>
                      <a:endParaRPr lang="es-ES" sz="2000" dirty="0"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2000" dirty="0" err="1" smtClean="0">
                          <a:latin typeface="Calibri" panose="020F0502020204030204" pitchFamily="34" charset="0"/>
                        </a:rPr>
                        <a:t>Intrinsic</a:t>
                      </a:r>
                      <a:r>
                        <a:rPr lang="es-ES" sz="2000" dirty="0" smtClean="0"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s-ES" sz="2000" dirty="0" err="1" smtClean="0">
                          <a:latin typeface="Calibri" panose="020F0502020204030204" pitchFamily="34" charset="0"/>
                        </a:rPr>
                        <a:t>efficiency</a:t>
                      </a:r>
                      <a:endParaRPr lang="es-ES" sz="2000" dirty="0"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2000" dirty="0" err="1" smtClean="0">
                          <a:latin typeface="Calibri" panose="020F0502020204030204" pitchFamily="34" charset="0"/>
                        </a:rPr>
                        <a:t>Geometric</a:t>
                      </a:r>
                      <a:r>
                        <a:rPr lang="es-ES" sz="2000" dirty="0" smtClean="0"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s-ES" sz="2000" dirty="0" err="1" smtClean="0">
                          <a:latin typeface="Calibri" panose="020F0502020204030204" pitchFamily="34" charset="0"/>
                        </a:rPr>
                        <a:t>efficiency</a:t>
                      </a:r>
                      <a:endParaRPr lang="es-ES" sz="2000" dirty="0"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2000" dirty="0" err="1" smtClean="0">
                          <a:latin typeface="Calibri" panose="020F0502020204030204" pitchFamily="34" charset="0"/>
                        </a:rPr>
                        <a:t>Energy</a:t>
                      </a:r>
                      <a:r>
                        <a:rPr lang="es-ES" sz="2000" dirty="0" smtClean="0"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s-ES" sz="2000" dirty="0" err="1" smtClean="0">
                          <a:latin typeface="Calibri" panose="020F0502020204030204" pitchFamily="34" charset="0"/>
                        </a:rPr>
                        <a:t>resolution</a:t>
                      </a:r>
                      <a:endParaRPr lang="es-ES" sz="2000" dirty="0"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2000" dirty="0" smtClean="0">
                          <a:latin typeface="Calibri" panose="020F0502020204030204" pitchFamily="34" charset="0"/>
                        </a:rPr>
                        <a:t>Material</a:t>
                      </a:r>
                      <a:endParaRPr lang="es-ES" sz="2000" dirty="0"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2000" dirty="0" err="1" smtClean="0">
                          <a:latin typeface="Calibri" panose="020F0502020204030204" pitchFamily="34" charset="0"/>
                        </a:rPr>
                        <a:t>Others</a:t>
                      </a:r>
                      <a:endParaRPr lang="es-ES" sz="2000" dirty="0">
                        <a:latin typeface="Calibri" panose="020F050202020403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s-ES" sz="2000" b="1" dirty="0" smtClean="0">
                          <a:latin typeface="Calibri" panose="020F0502020204030204" pitchFamily="34" charset="0"/>
                        </a:rPr>
                        <a:t>PGA</a:t>
                      </a:r>
                      <a:endParaRPr lang="es-ES" sz="2000" b="1" dirty="0"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E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E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ES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E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ES" sz="2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s-ES" sz="2000" b="1" dirty="0" smtClean="0">
                          <a:latin typeface="Calibri" panose="020F0502020204030204" pitchFamily="34" charset="0"/>
                        </a:rPr>
                        <a:t>TED</a:t>
                      </a:r>
                      <a:endParaRPr lang="es-ES" sz="2000" b="1" dirty="0"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ES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ES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ES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ES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ES" sz="200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s-ES" sz="2000" b="1" dirty="0" smtClean="0">
                          <a:latin typeface="Calibri" panose="020F0502020204030204" pitchFamily="34" charset="0"/>
                        </a:rPr>
                        <a:t>TAC</a:t>
                      </a:r>
                      <a:endParaRPr lang="es-ES" sz="2000" b="1" dirty="0"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ES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ES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ES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ES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ES" sz="20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0" name="TextBox 40"/>
          <p:cNvSpPr txBox="1"/>
          <p:nvPr/>
        </p:nvSpPr>
        <p:spPr>
          <a:xfrm rot="21353921">
            <a:off x="537622" y="2873677"/>
            <a:ext cx="7431073" cy="1323439"/>
          </a:xfrm>
          <a:prstGeom prst="rect">
            <a:avLst/>
          </a:prstGeom>
          <a:solidFill>
            <a:schemeClr val="bg1"/>
          </a:solidFill>
          <a:ln>
            <a:solidFill>
              <a:schemeClr val="accent3">
                <a:lumMod val="50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en-US" sz="8000" dirty="0" smtClean="0">
                <a:latin typeface="Calibri" panose="020F0502020204030204" pitchFamily="34" charset="0"/>
              </a:rPr>
              <a:t>BRAINSTORMING</a:t>
            </a:r>
            <a:endParaRPr lang="en-GB" sz="8000" dirty="0" smtClean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9101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err="1" smtClean="0"/>
              <a:t>Main</a:t>
            </a:r>
            <a:r>
              <a:rPr lang="es-ES" dirty="0" smtClean="0"/>
              <a:t> </a:t>
            </a:r>
            <a:r>
              <a:rPr lang="es-ES" dirty="0" err="1" smtClean="0"/>
              <a:t>challenges</a:t>
            </a:r>
            <a:r>
              <a:rPr lang="es-ES" dirty="0" smtClean="0"/>
              <a:t> in </a:t>
            </a:r>
            <a:r>
              <a:rPr lang="es-ES" dirty="0" err="1" smtClean="0"/>
              <a:t>ToF</a:t>
            </a:r>
            <a:r>
              <a:rPr lang="es-ES" dirty="0" smtClean="0"/>
              <a:t> (</a:t>
            </a:r>
            <a:r>
              <a:rPr lang="es-ES" dirty="0" err="1" smtClean="0"/>
              <a:t>n,</a:t>
            </a:r>
            <a:r>
              <a:rPr lang="es-ES" dirty="0" err="1" smtClean="0">
                <a:latin typeface="Symbol" panose="05050102010706020507" pitchFamily="18" charset="2"/>
              </a:rPr>
              <a:t>g</a:t>
            </a:r>
            <a:r>
              <a:rPr lang="es-ES" dirty="0" smtClean="0"/>
              <a:t>) </a:t>
            </a:r>
            <a:r>
              <a:rPr lang="es-ES" dirty="0" err="1" smtClean="0"/>
              <a:t>experiments</a:t>
            </a:r>
            <a:endParaRPr lang="es-ES" dirty="0"/>
          </a:p>
        </p:txBody>
      </p:sp>
      <p:sp>
        <p:nvSpPr>
          <p:cNvPr id="3" name="Marcador de número de diapositiva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ABF873-A8CC-4680-B92B-676EF7CF1CED}" type="slidenum">
              <a:rPr lang="es-ES_tradnl" smtClean="0"/>
              <a:t>21</a:t>
            </a:fld>
            <a:endParaRPr lang="es-ES_tradnl"/>
          </a:p>
        </p:txBody>
      </p:sp>
      <p:sp>
        <p:nvSpPr>
          <p:cNvPr id="5" name="Marcador de contenido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Rectangle 4"/>
          <p:cNvSpPr/>
          <p:nvPr/>
        </p:nvSpPr>
        <p:spPr>
          <a:xfrm>
            <a:off x="62931" y="1469603"/>
            <a:ext cx="9021537" cy="1527349"/>
          </a:xfrm>
          <a:prstGeom prst="rect">
            <a:avLst/>
          </a:prstGeom>
          <a:solidFill>
            <a:srgbClr val="0070C0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 txBox="1">
            <a:spLocks/>
          </p:cNvSpPr>
          <p:nvPr/>
        </p:nvSpPr>
        <p:spPr>
          <a:xfrm>
            <a:off x="457200" y="1505930"/>
            <a:ext cx="8229600" cy="1470025"/>
          </a:xfrm>
          <a:prstGeom prst="rect">
            <a:avLst/>
          </a:prstGeom>
        </p:spPr>
        <p:txBody>
          <a:bodyPr bIns="91440" anchor="ctr" anchorCtr="0">
            <a:noAutofit/>
          </a:bodyPr>
          <a:lstStyle>
            <a:lvl1pPr algn="ctr" rtl="0" eaLnBrk="1" latinLnBrk="0" hangingPunct="1">
              <a:spcBef>
                <a:spcPct val="0"/>
              </a:spcBef>
              <a:buNone/>
              <a:defRPr kumimoji="0" lang="en-US" sz="3600" kern="1200" dirty="0">
                <a:solidFill>
                  <a:srgbClr val="FFFFFF"/>
                </a:solidFill>
                <a:latin typeface="Calibri" panose="020F0502020204030204" pitchFamily="34" charset="0"/>
                <a:ea typeface="+mj-ea"/>
                <a:cs typeface="+mj-cs"/>
              </a:defRPr>
            </a:lvl1pPr>
          </a:lstStyle>
          <a:p>
            <a:r>
              <a:rPr lang="en-US" dirty="0" smtClean="0"/>
              <a:t>The </a:t>
            </a:r>
            <a:r>
              <a:rPr lang="en-US" dirty="0" smtClean="0"/>
              <a:t>three techniques for </a:t>
            </a:r>
            <a:r>
              <a:rPr lang="en-US" dirty="0" err="1" smtClean="0"/>
              <a:t>ToF</a:t>
            </a:r>
            <a:r>
              <a:rPr lang="en-US" dirty="0" smtClean="0"/>
              <a:t> (</a:t>
            </a:r>
            <a:r>
              <a:rPr lang="en-US" dirty="0" err="1" smtClean="0"/>
              <a:t>n,</a:t>
            </a:r>
            <a:r>
              <a:rPr lang="en-US" dirty="0" err="1" smtClean="0">
                <a:latin typeface="Symbol" panose="05050102010706020507" pitchFamily="18" charset="2"/>
              </a:rPr>
              <a:t>g</a:t>
            </a:r>
            <a:r>
              <a:rPr lang="en-US" dirty="0" smtClean="0"/>
              <a:t>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8984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ToF</a:t>
            </a:r>
            <a:r>
              <a:rPr lang="en-US" dirty="0" smtClean="0"/>
              <a:t>: Detect  </a:t>
            </a:r>
            <a:r>
              <a:rPr lang="en-US" dirty="0"/>
              <a:t>a “characteristic” </a:t>
            </a:r>
            <a:r>
              <a:rPr lang="en-US" dirty="0" smtClean="0">
                <a:latin typeface="Symbol" panose="05050102010706020507" pitchFamily="18" charset="2"/>
              </a:rPr>
              <a:t>g</a:t>
            </a:r>
            <a:r>
              <a:rPr lang="en-US" dirty="0" smtClean="0"/>
              <a:t>-ray</a:t>
            </a:r>
            <a:endParaRPr lang="en-GB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ABF873-A8CC-4680-B92B-676EF7CF1CED}" type="slidenum">
              <a:rPr lang="es-ES_tradnl" smtClean="0"/>
              <a:t>22</a:t>
            </a:fld>
            <a:endParaRPr lang="es-ES_tradnl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ANNRI @ J-PARC (Japan)</a:t>
            </a:r>
            <a:endParaRPr lang="en-GB" dirty="0"/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412777"/>
            <a:ext cx="8835144" cy="44644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04865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ToF</a:t>
            </a:r>
            <a:r>
              <a:rPr lang="en-US" dirty="0"/>
              <a:t>: Detect  a “characteristic” </a:t>
            </a:r>
            <a:r>
              <a:rPr lang="en-US" dirty="0">
                <a:latin typeface="Symbol" panose="05050102010706020507" pitchFamily="18" charset="2"/>
              </a:rPr>
              <a:t>g</a:t>
            </a:r>
            <a:r>
              <a:rPr lang="en-US" dirty="0" smtClean="0"/>
              <a:t>-ray</a:t>
            </a:r>
            <a:endParaRPr lang="en-GB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ABF873-A8CC-4680-B92B-676EF7CF1CED}" type="slidenum">
              <a:rPr lang="es-ES_tradnl" smtClean="0"/>
              <a:t>23</a:t>
            </a:fld>
            <a:endParaRPr lang="es-ES_tradnl"/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640" y="1094940"/>
            <a:ext cx="8840856" cy="40324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60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370" y="1625465"/>
            <a:ext cx="7542038" cy="46252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CuadroTexto 3"/>
          <p:cNvSpPr txBox="1"/>
          <p:nvPr/>
        </p:nvSpPr>
        <p:spPr>
          <a:xfrm>
            <a:off x="323857" y="764704"/>
            <a:ext cx="885665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400" b="1" dirty="0" err="1" smtClean="0">
                <a:latin typeface="Calibri" panose="020F0502020204030204" pitchFamily="34" charset="0"/>
              </a:rPr>
              <a:t>Limitation</a:t>
            </a:r>
            <a:r>
              <a:rPr lang="es-ES" sz="2400" b="1" dirty="0" smtClean="0">
                <a:latin typeface="Calibri" panose="020F0502020204030204" pitchFamily="34" charset="0"/>
              </a:rPr>
              <a:t> in </a:t>
            </a:r>
            <a:r>
              <a:rPr lang="es-ES" sz="2400" b="1" dirty="0" err="1" smtClean="0">
                <a:latin typeface="Calibri" panose="020F0502020204030204" pitchFamily="34" charset="0"/>
              </a:rPr>
              <a:t>accuracy</a:t>
            </a:r>
            <a:r>
              <a:rPr lang="es-ES" sz="2400" b="1" dirty="0" smtClean="0">
                <a:latin typeface="Calibri" panose="020F0502020204030204" pitchFamily="34" charset="0"/>
              </a:rPr>
              <a:t>:</a:t>
            </a:r>
          </a:p>
          <a:p>
            <a:r>
              <a:rPr lang="es-ES" sz="2400" dirty="0" err="1" smtClean="0">
                <a:latin typeface="Calibri" panose="020F0502020204030204" pitchFamily="34" charset="0"/>
              </a:rPr>
              <a:t>One</a:t>
            </a:r>
            <a:r>
              <a:rPr lang="es-ES" sz="2400" dirty="0" smtClean="0">
                <a:latin typeface="Calibri" panose="020F0502020204030204" pitchFamily="34" charset="0"/>
              </a:rPr>
              <a:t> </a:t>
            </a:r>
            <a:r>
              <a:rPr lang="es-ES" sz="2400" dirty="0" err="1" smtClean="0">
                <a:latin typeface="Calibri" panose="020F0502020204030204" pitchFamily="34" charset="0"/>
              </a:rPr>
              <a:t>needs</a:t>
            </a:r>
            <a:r>
              <a:rPr lang="es-ES" sz="2400" dirty="0" smtClean="0">
                <a:latin typeface="Calibri" panose="020F0502020204030204" pitchFamily="34" charset="0"/>
              </a:rPr>
              <a:t> to </a:t>
            </a:r>
            <a:r>
              <a:rPr lang="es-ES" sz="2400" dirty="0" err="1" smtClean="0">
                <a:latin typeface="Calibri" panose="020F0502020204030204" pitchFamily="34" charset="0"/>
              </a:rPr>
              <a:t>know</a:t>
            </a:r>
            <a:r>
              <a:rPr lang="es-ES" sz="2400" dirty="0" smtClean="0">
                <a:latin typeface="Calibri" panose="020F0502020204030204" pitchFamily="34" charset="0"/>
              </a:rPr>
              <a:t> </a:t>
            </a:r>
            <a:r>
              <a:rPr lang="es-ES" sz="2400" dirty="0" err="1" smtClean="0">
                <a:latin typeface="Calibri" panose="020F0502020204030204" pitchFamily="34" charset="0"/>
              </a:rPr>
              <a:t>the</a:t>
            </a:r>
            <a:r>
              <a:rPr lang="es-ES" sz="2400" dirty="0" smtClean="0">
                <a:latin typeface="Calibri" panose="020F0502020204030204" pitchFamily="34" charset="0"/>
              </a:rPr>
              <a:t> “</a:t>
            </a:r>
            <a:r>
              <a:rPr lang="es-ES" sz="2400" dirty="0" err="1" smtClean="0">
                <a:latin typeface="Calibri" panose="020F0502020204030204" pitchFamily="34" charset="0"/>
              </a:rPr>
              <a:t>intensity</a:t>
            </a:r>
            <a:r>
              <a:rPr lang="es-ES" sz="2400" dirty="0" smtClean="0">
                <a:latin typeface="Calibri" panose="020F0502020204030204" pitchFamily="34" charset="0"/>
              </a:rPr>
              <a:t>” of </a:t>
            </a:r>
            <a:r>
              <a:rPr lang="es-ES" sz="2400" dirty="0" err="1" smtClean="0">
                <a:latin typeface="Calibri" panose="020F0502020204030204" pitchFamily="34" charset="0"/>
              </a:rPr>
              <a:t>the</a:t>
            </a:r>
            <a:r>
              <a:rPr lang="es-ES" sz="2400" dirty="0" smtClean="0">
                <a:latin typeface="Calibri" panose="020F0502020204030204" pitchFamily="34" charset="0"/>
              </a:rPr>
              <a:t> </a:t>
            </a:r>
            <a:r>
              <a:rPr lang="es-ES" sz="2400" dirty="0" err="1" smtClean="0">
                <a:latin typeface="Calibri" panose="020F0502020204030204" pitchFamily="34" charset="0"/>
              </a:rPr>
              <a:t>characteristic</a:t>
            </a:r>
            <a:r>
              <a:rPr lang="es-ES" sz="2400" dirty="0" smtClean="0">
                <a:latin typeface="Calibri" panose="020F0502020204030204" pitchFamily="34" charset="0"/>
              </a:rPr>
              <a:t>(s) </a:t>
            </a:r>
            <a:r>
              <a:rPr lang="es-ES" sz="2400" dirty="0" smtClean="0">
                <a:latin typeface="Symbol" panose="05050102010706020507" pitchFamily="18" charset="2"/>
              </a:rPr>
              <a:t>g</a:t>
            </a:r>
            <a:r>
              <a:rPr lang="es-ES" sz="2400" dirty="0" smtClean="0">
                <a:latin typeface="Calibri" panose="020F0502020204030204" pitchFamily="34" charset="0"/>
              </a:rPr>
              <a:t>-</a:t>
            </a:r>
            <a:r>
              <a:rPr lang="es-ES" sz="2400" dirty="0" err="1" smtClean="0">
                <a:latin typeface="Calibri" panose="020F0502020204030204" pitchFamily="34" charset="0"/>
              </a:rPr>
              <a:t>ray</a:t>
            </a:r>
            <a:r>
              <a:rPr lang="es-ES" sz="2400" dirty="0" smtClean="0">
                <a:latin typeface="Calibri" panose="020F0502020204030204" pitchFamily="34" charset="0"/>
              </a:rPr>
              <a:t> line(s)</a:t>
            </a:r>
          </a:p>
        </p:txBody>
      </p:sp>
    </p:spTree>
    <p:extLst>
      <p:ext uri="{BB962C8B-B14F-4D97-AF65-F5344CB8AC3E}">
        <p14:creationId xmlns:p14="http://schemas.microsoft.com/office/powerpoint/2010/main" val="3457915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ToF</a:t>
            </a:r>
            <a:r>
              <a:rPr lang="en-US" dirty="0" smtClean="0"/>
              <a:t>: the Total Energy Detectors technique</a:t>
            </a:r>
            <a:endParaRPr lang="en-GB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ABF873-A8CC-4680-B92B-676EF7CF1CED}" type="slidenum">
              <a:rPr lang="es-ES_tradnl" smtClean="0"/>
              <a:t>24</a:t>
            </a:fld>
            <a:endParaRPr lang="es-ES_tradnl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>
          <a:xfrm>
            <a:off x="179512" y="908720"/>
            <a:ext cx="8496944" cy="5400600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i</a:t>
            </a:r>
            <a:r>
              <a:rPr lang="en-US" dirty="0" smtClean="0"/>
              <a:t>f </a:t>
            </a:r>
            <a:r>
              <a:rPr lang="en-US" sz="2800" dirty="0" err="1" smtClean="0">
                <a:latin typeface="Symbol" panose="05050102010706020507" pitchFamily="18" charset="2"/>
              </a:rPr>
              <a:t>e</a:t>
            </a:r>
            <a:r>
              <a:rPr lang="en-US" sz="2800" baseline="-25000" dirty="0" err="1" smtClean="0">
                <a:latin typeface="Symbol" panose="05050102010706020507" pitchFamily="18" charset="2"/>
              </a:rPr>
              <a:t>g</a:t>
            </a:r>
            <a:r>
              <a:rPr lang="en-US" sz="2800" baseline="-25000" dirty="0" err="1" smtClean="0"/>
              <a:t>i</a:t>
            </a:r>
            <a:r>
              <a:rPr lang="en-US" dirty="0" smtClean="0"/>
              <a:t>: total efficiency for </a:t>
            </a:r>
            <a:r>
              <a:rPr lang="en-US" dirty="0" smtClean="0">
                <a:latin typeface="Symbol" panose="05050102010706020507" pitchFamily="18" charset="2"/>
              </a:rPr>
              <a:t>g</a:t>
            </a:r>
            <a:r>
              <a:rPr lang="en-US" dirty="0" smtClean="0"/>
              <a:t>-ray of energy </a:t>
            </a:r>
            <a:r>
              <a:rPr lang="en-US" sz="2800" dirty="0" err="1" smtClean="0"/>
              <a:t>E</a:t>
            </a:r>
            <a:r>
              <a:rPr lang="en-US" sz="2800" baseline="-25000" dirty="0" err="1" smtClean="0">
                <a:latin typeface="Symbol" panose="05050102010706020507" pitchFamily="18" charset="2"/>
              </a:rPr>
              <a:t>g</a:t>
            </a:r>
            <a:r>
              <a:rPr lang="en-US" sz="2800" baseline="-25000" dirty="0" err="1" smtClean="0"/>
              <a:t>i</a:t>
            </a:r>
            <a:endParaRPr lang="en-US" sz="2800" baseline="-25000" dirty="0"/>
          </a:p>
          <a:p>
            <a:pPr marL="0" indent="0">
              <a:buNone/>
            </a:pPr>
            <a:r>
              <a:rPr lang="en-US" dirty="0"/>
              <a:t>t</a:t>
            </a:r>
            <a:r>
              <a:rPr lang="en-US" dirty="0" smtClean="0"/>
              <a:t>hen: Total efficiency of the cascade :   </a:t>
            </a:r>
            <a:r>
              <a:rPr lang="en-US" sz="2800" dirty="0" err="1">
                <a:latin typeface="Symbol" panose="05050102010706020507" pitchFamily="18" charset="2"/>
              </a:rPr>
              <a:t>e</a:t>
            </a:r>
            <a:r>
              <a:rPr lang="en-US" sz="2800" baseline="-25000" dirty="0" err="1" smtClean="0"/>
              <a:t>c</a:t>
            </a:r>
            <a:r>
              <a:rPr lang="en-US" sz="2800" dirty="0" smtClean="0"/>
              <a:t>=1-</a:t>
            </a:r>
            <a:r>
              <a:rPr lang="en-US" sz="2800" dirty="0" smtClean="0">
                <a:latin typeface="Symbol" panose="05050102010706020507" pitchFamily="18" charset="2"/>
              </a:rPr>
              <a:t>P</a:t>
            </a:r>
            <a:r>
              <a:rPr lang="en-US" sz="2800" dirty="0" smtClean="0"/>
              <a:t>(1-</a:t>
            </a:r>
            <a:r>
              <a:rPr lang="en-US" sz="2800" dirty="0" smtClean="0">
                <a:latin typeface="Symbol" panose="05050102010706020507" pitchFamily="18" charset="2"/>
              </a:rPr>
              <a:t> </a:t>
            </a:r>
            <a:r>
              <a:rPr lang="en-US" sz="2800" dirty="0" err="1" smtClean="0">
                <a:latin typeface="Symbol" panose="05050102010706020507" pitchFamily="18" charset="2"/>
              </a:rPr>
              <a:t>e</a:t>
            </a:r>
            <a:r>
              <a:rPr lang="en-US" sz="2800" baseline="-25000" dirty="0" err="1" smtClean="0">
                <a:latin typeface="Symbol" panose="05050102010706020507" pitchFamily="18" charset="2"/>
              </a:rPr>
              <a:t>g</a:t>
            </a:r>
            <a:r>
              <a:rPr lang="en-US" sz="2800" baseline="-25000" dirty="0" err="1" smtClean="0"/>
              <a:t>i</a:t>
            </a:r>
            <a:r>
              <a:rPr lang="en-US" sz="2800" dirty="0" smtClean="0"/>
              <a:t>)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/>
              <a:t>But if (</a:t>
            </a:r>
            <a:r>
              <a:rPr lang="en-US" sz="2800" dirty="0" err="1" smtClean="0">
                <a:latin typeface="Symbol" panose="05050102010706020507" pitchFamily="18" charset="2"/>
              </a:rPr>
              <a:t>e</a:t>
            </a:r>
            <a:r>
              <a:rPr lang="en-US" sz="2800" baseline="-25000" dirty="0" err="1" smtClean="0">
                <a:latin typeface="Symbol" panose="05050102010706020507" pitchFamily="18" charset="2"/>
              </a:rPr>
              <a:t>g</a:t>
            </a:r>
            <a:r>
              <a:rPr lang="en-US" sz="2800" baseline="-25000" dirty="0" err="1" smtClean="0"/>
              <a:t>i</a:t>
            </a:r>
            <a:r>
              <a:rPr lang="en-US" dirty="0" smtClean="0"/>
              <a:t>&lt;&lt;1) then </a:t>
            </a:r>
            <a:r>
              <a:rPr lang="en-US" sz="2800" dirty="0" err="1" smtClean="0">
                <a:latin typeface="Symbol" panose="05050102010706020507" pitchFamily="18" charset="2"/>
              </a:rPr>
              <a:t>e</a:t>
            </a:r>
            <a:r>
              <a:rPr lang="en-US" sz="2800" baseline="-25000" dirty="0" err="1" smtClean="0"/>
              <a:t>c</a:t>
            </a:r>
            <a:r>
              <a:rPr lang="en-US" sz="2800" dirty="0" smtClean="0"/>
              <a:t>=</a:t>
            </a:r>
            <a:r>
              <a:rPr lang="en-US" sz="2800" dirty="0" err="1" smtClean="0">
                <a:latin typeface="Symbol" panose="05050102010706020507" pitchFamily="18" charset="2"/>
              </a:rPr>
              <a:t>Se</a:t>
            </a:r>
            <a:r>
              <a:rPr lang="en-US" sz="2800" baseline="-25000" dirty="0" err="1" smtClean="0">
                <a:latin typeface="Symbol" panose="05050102010706020507" pitchFamily="18" charset="2"/>
              </a:rPr>
              <a:t>g</a:t>
            </a:r>
            <a:r>
              <a:rPr lang="en-US" sz="2800" baseline="-25000" dirty="0" err="1" smtClean="0"/>
              <a:t>i</a:t>
            </a:r>
            <a:endParaRPr lang="en-US" sz="2800" baseline="-25000" dirty="0" smtClean="0"/>
          </a:p>
          <a:p>
            <a:pPr marL="0" indent="0">
              <a:buNone/>
            </a:pPr>
            <a:endParaRPr lang="en-US" baseline="-25000" dirty="0" smtClean="0"/>
          </a:p>
          <a:p>
            <a:pPr marL="0" indent="0">
              <a:buNone/>
            </a:pPr>
            <a:endParaRPr lang="en-US" baseline="-25000" dirty="0"/>
          </a:p>
          <a:p>
            <a:pPr marL="0" indent="0">
              <a:buNone/>
            </a:pPr>
            <a:r>
              <a:rPr lang="en-US" dirty="0" smtClean="0"/>
              <a:t>Now, if we had a detector for which </a:t>
            </a:r>
            <a:r>
              <a:rPr lang="en-US" sz="2800" dirty="0" err="1" smtClean="0">
                <a:latin typeface="Symbol" panose="05050102010706020507" pitchFamily="18" charset="2"/>
              </a:rPr>
              <a:t>e</a:t>
            </a:r>
            <a:r>
              <a:rPr lang="en-US" sz="2800" baseline="-25000" dirty="0" err="1" smtClean="0">
                <a:latin typeface="Symbol" panose="05050102010706020507" pitchFamily="18" charset="2"/>
              </a:rPr>
              <a:t>g</a:t>
            </a:r>
            <a:r>
              <a:rPr lang="en-US" sz="2800" baseline="-25000" dirty="0" err="1" smtClean="0"/>
              <a:t>i</a:t>
            </a:r>
            <a:r>
              <a:rPr lang="en-US" sz="2800" dirty="0" smtClean="0"/>
              <a:t>=</a:t>
            </a:r>
            <a:r>
              <a:rPr lang="en-US" sz="2800" dirty="0" err="1" smtClean="0"/>
              <a:t>kE</a:t>
            </a:r>
            <a:r>
              <a:rPr lang="en-US" sz="2800" baseline="-25000" dirty="0" err="1" smtClean="0">
                <a:latin typeface="Symbol" panose="05050102010706020507" pitchFamily="18" charset="2"/>
              </a:rPr>
              <a:t>g</a:t>
            </a:r>
            <a:r>
              <a:rPr lang="en-US" sz="2800" baseline="-25000" dirty="0" err="1" smtClean="0"/>
              <a:t>i</a:t>
            </a:r>
            <a:endParaRPr lang="en-US" sz="2800" dirty="0" smtClean="0"/>
          </a:p>
          <a:p>
            <a:pPr marL="0" indent="0">
              <a:buNone/>
            </a:pPr>
            <a:r>
              <a:rPr lang="en-US" dirty="0"/>
              <a:t>t</a:t>
            </a:r>
            <a:r>
              <a:rPr lang="en-US" dirty="0" smtClean="0"/>
              <a:t>hen </a:t>
            </a:r>
            <a:r>
              <a:rPr lang="en-US" sz="2800" dirty="0" err="1" smtClean="0">
                <a:latin typeface="Symbol" panose="05050102010706020507" pitchFamily="18" charset="2"/>
              </a:rPr>
              <a:t>e</a:t>
            </a:r>
            <a:r>
              <a:rPr lang="en-US" sz="2800" baseline="-25000" dirty="0" err="1" smtClean="0"/>
              <a:t>c</a:t>
            </a:r>
            <a:r>
              <a:rPr lang="en-US" sz="2800" dirty="0" smtClean="0"/>
              <a:t>=</a:t>
            </a:r>
            <a:r>
              <a:rPr lang="en-US" sz="2800" dirty="0" err="1" smtClean="0">
                <a:latin typeface="Symbol" panose="05050102010706020507" pitchFamily="18" charset="2"/>
              </a:rPr>
              <a:t>Se</a:t>
            </a:r>
            <a:r>
              <a:rPr lang="en-US" sz="2800" baseline="-25000" dirty="0" err="1" smtClean="0">
                <a:latin typeface="Symbol" panose="05050102010706020507" pitchFamily="18" charset="2"/>
              </a:rPr>
              <a:t>g</a:t>
            </a:r>
            <a:r>
              <a:rPr lang="en-US" sz="2800" baseline="-25000" dirty="0" err="1" smtClean="0"/>
              <a:t>i</a:t>
            </a:r>
            <a:r>
              <a:rPr lang="en-US" sz="2800" dirty="0" smtClean="0"/>
              <a:t>=</a:t>
            </a:r>
            <a:r>
              <a:rPr lang="en-US" sz="2800" dirty="0" err="1" smtClean="0">
                <a:latin typeface="Symbol" panose="05050102010706020507" pitchFamily="18" charset="2"/>
              </a:rPr>
              <a:t>S</a:t>
            </a:r>
            <a:r>
              <a:rPr lang="en-US" sz="2800" dirty="0" err="1" smtClean="0"/>
              <a:t>kE</a:t>
            </a:r>
            <a:r>
              <a:rPr lang="en-US" sz="2800" baseline="-25000" dirty="0" err="1" smtClean="0">
                <a:latin typeface="Symbol" panose="05050102010706020507" pitchFamily="18" charset="2"/>
              </a:rPr>
              <a:t>g</a:t>
            </a:r>
            <a:r>
              <a:rPr lang="en-US" sz="2800" baseline="-25000" dirty="0" err="1" smtClean="0"/>
              <a:t>i</a:t>
            </a:r>
            <a:r>
              <a:rPr lang="en-US" sz="2800" dirty="0" smtClean="0"/>
              <a:t> =</a:t>
            </a:r>
            <a:r>
              <a:rPr lang="en-US" sz="2800" dirty="0" err="1" smtClean="0"/>
              <a:t>k</a:t>
            </a:r>
            <a:r>
              <a:rPr lang="en-US" sz="2800" dirty="0" err="1" smtClean="0">
                <a:latin typeface="Symbol" panose="05050102010706020507" pitchFamily="18" charset="2"/>
              </a:rPr>
              <a:t>S</a:t>
            </a:r>
            <a:r>
              <a:rPr lang="en-US" sz="2800" dirty="0" err="1" smtClean="0"/>
              <a:t>E</a:t>
            </a:r>
            <a:r>
              <a:rPr lang="en-US" sz="2800" baseline="-25000" dirty="0" err="1" smtClean="0">
                <a:latin typeface="Symbol" panose="05050102010706020507" pitchFamily="18" charset="2"/>
              </a:rPr>
              <a:t>g</a:t>
            </a:r>
            <a:r>
              <a:rPr lang="en-US" sz="2800" baseline="-25000" dirty="0" err="1" smtClean="0"/>
              <a:t>i</a:t>
            </a:r>
            <a:r>
              <a:rPr lang="en-US" sz="2800" dirty="0" smtClean="0"/>
              <a:t>=</a:t>
            </a:r>
            <a:r>
              <a:rPr lang="en-US" sz="2800" dirty="0" err="1" smtClean="0"/>
              <a:t>kE</a:t>
            </a:r>
            <a:r>
              <a:rPr lang="en-US" sz="2800" baseline="-25000" dirty="0" err="1" smtClean="0"/>
              <a:t>c</a:t>
            </a:r>
            <a:endParaRPr lang="en-US" sz="2800" baseline="-25000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/>
              <a:t>	</a:t>
            </a:r>
            <a:endParaRPr lang="en-GB" dirty="0"/>
          </a:p>
        </p:txBody>
      </p:sp>
      <p:grpSp>
        <p:nvGrpSpPr>
          <p:cNvPr id="35" name="Group 32"/>
          <p:cNvGrpSpPr>
            <a:grpSpLocks/>
          </p:cNvGrpSpPr>
          <p:nvPr/>
        </p:nvGrpSpPr>
        <p:grpSpPr bwMode="auto">
          <a:xfrm>
            <a:off x="6678041" y="2623443"/>
            <a:ext cx="1890713" cy="2474913"/>
            <a:chOff x="4297" y="289"/>
            <a:chExt cx="1191" cy="1559"/>
          </a:xfrm>
        </p:grpSpPr>
        <p:sp>
          <p:nvSpPr>
            <p:cNvPr id="36" name="Rectangle 33"/>
            <p:cNvSpPr>
              <a:spLocks noChangeArrowheads="1"/>
            </p:cNvSpPr>
            <p:nvPr/>
          </p:nvSpPr>
          <p:spPr bwMode="auto">
            <a:xfrm>
              <a:off x="4338" y="289"/>
              <a:ext cx="1094" cy="155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anchor="ctr">
              <a:spAutoFit/>
            </a:bodyPr>
            <a:lstStyle/>
            <a:p>
              <a:endParaRPr lang="en-GB"/>
            </a:p>
          </p:txBody>
        </p:sp>
        <p:sp>
          <p:nvSpPr>
            <p:cNvPr id="37" name="Line 34"/>
            <p:cNvSpPr>
              <a:spLocks noChangeShapeType="1"/>
            </p:cNvSpPr>
            <p:nvPr/>
          </p:nvSpPr>
          <p:spPr bwMode="auto">
            <a:xfrm>
              <a:off x="4694" y="459"/>
              <a:ext cx="454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en-GB"/>
            </a:p>
          </p:txBody>
        </p:sp>
        <p:sp>
          <p:nvSpPr>
            <p:cNvPr id="38" name="Line 35"/>
            <p:cNvSpPr>
              <a:spLocks noChangeShapeType="1"/>
            </p:cNvSpPr>
            <p:nvPr/>
          </p:nvSpPr>
          <p:spPr bwMode="auto">
            <a:xfrm>
              <a:off x="4694" y="714"/>
              <a:ext cx="454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en-GB"/>
            </a:p>
          </p:txBody>
        </p:sp>
        <p:sp>
          <p:nvSpPr>
            <p:cNvPr id="39" name="Line 36"/>
            <p:cNvSpPr>
              <a:spLocks noChangeShapeType="1"/>
            </p:cNvSpPr>
            <p:nvPr/>
          </p:nvSpPr>
          <p:spPr bwMode="auto">
            <a:xfrm>
              <a:off x="4694" y="1139"/>
              <a:ext cx="454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en-GB"/>
            </a:p>
          </p:txBody>
        </p:sp>
        <p:sp>
          <p:nvSpPr>
            <p:cNvPr id="40" name="Line 37"/>
            <p:cNvSpPr>
              <a:spLocks noChangeShapeType="1"/>
            </p:cNvSpPr>
            <p:nvPr/>
          </p:nvSpPr>
          <p:spPr bwMode="auto">
            <a:xfrm>
              <a:off x="4694" y="1706"/>
              <a:ext cx="454" cy="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en-GB"/>
            </a:p>
          </p:txBody>
        </p:sp>
        <p:sp>
          <p:nvSpPr>
            <p:cNvPr id="41" name="Line 38"/>
            <p:cNvSpPr>
              <a:spLocks noChangeShapeType="1"/>
            </p:cNvSpPr>
            <p:nvPr/>
          </p:nvSpPr>
          <p:spPr bwMode="auto">
            <a:xfrm>
              <a:off x="4921" y="459"/>
              <a:ext cx="0" cy="255"/>
            </a:xfrm>
            <a:prstGeom prst="line">
              <a:avLst/>
            </a:prstGeom>
            <a:noFill/>
            <a:ln w="57150">
              <a:solidFill>
                <a:srgbClr val="0000FF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en-GB"/>
            </a:p>
          </p:txBody>
        </p:sp>
        <p:sp>
          <p:nvSpPr>
            <p:cNvPr id="42" name="Line 39"/>
            <p:cNvSpPr>
              <a:spLocks noChangeShapeType="1"/>
            </p:cNvSpPr>
            <p:nvPr/>
          </p:nvSpPr>
          <p:spPr bwMode="auto">
            <a:xfrm>
              <a:off x="4921" y="714"/>
              <a:ext cx="0" cy="425"/>
            </a:xfrm>
            <a:prstGeom prst="line">
              <a:avLst/>
            </a:prstGeom>
            <a:noFill/>
            <a:ln w="57150">
              <a:solidFill>
                <a:srgbClr val="0000FF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en-GB"/>
            </a:p>
          </p:txBody>
        </p:sp>
        <p:sp>
          <p:nvSpPr>
            <p:cNvPr id="43" name="Line 40"/>
            <p:cNvSpPr>
              <a:spLocks noChangeShapeType="1"/>
            </p:cNvSpPr>
            <p:nvPr/>
          </p:nvSpPr>
          <p:spPr bwMode="auto">
            <a:xfrm>
              <a:off x="4921" y="1139"/>
              <a:ext cx="0" cy="567"/>
            </a:xfrm>
            <a:prstGeom prst="line">
              <a:avLst/>
            </a:prstGeom>
            <a:noFill/>
            <a:ln w="57150">
              <a:solidFill>
                <a:srgbClr val="0000FF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en-GB"/>
            </a:p>
          </p:txBody>
        </p:sp>
        <p:sp>
          <p:nvSpPr>
            <p:cNvPr id="44" name="Text Box 41"/>
            <p:cNvSpPr txBox="1">
              <a:spLocks noChangeArrowheads="1"/>
            </p:cNvSpPr>
            <p:nvPr/>
          </p:nvSpPr>
          <p:spPr bwMode="auto">
            <a:xfrm>
              <a:off x="5120" y="487"/>
              <a:ext cx="312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GB" altLang="en-US" sz="1600" b="1">
                  <a:latin typeface="Arial" charset="0"/>
                </a:rPr>
                <a:t>E</a:t>
              </a:r>
              <a:r>
                <a:rPr lang="en-GB" altLang="en-US" sz="1600" b="1" baseline="-25000">
                  <a:latin typeface="Arial" charset="0"/>
                  <a:sym typeface="Symbol" pitchFamily="18" charset="2"/>
                </a:rPr>
                <a:t>1</a:t>
              </a:r>
            </a:p>
          </p:txBody>
        </p:sp>
        <p:sp>
          <p:nvSpPr>
            <p:cNvPr id="45" name="Text Box 42"/>
            <p:cNvSpPr txBox="1">
              <a:spLocks noChangeArrowheads="1"/>
            </p:cNvSpPr>
            <p:nvPr/>
          </p:nvSpPr>
          <p:spPr bwMode="auto">
            <a:xfrm>
              <a:off x="5148" y="828"/>
              <a:ext cx="340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GB" altLang="en-US" sz="1600" b="1">
                  <a:latin typeface="Arial" charset="0"/>
                </a:rPr>
                <a:t>E</a:t>
              </a:r>
              <a:r>
                <a:rPr lang="en-GB" altLang="en-US" sz="1600" b="1" baseline="-25000">
                  <a:latin typeface="Arial" charset="0"/>
                  <a:sym typeface="Symbol" pitchFamily="18" charset="2"/>
                </a:rPr>
                <a:t>2</a:t>
              </a:r>
            </a:p>
          </p:txBody>
        </p:sp>
        <p:sp>
          <p:nvSpPr>
            <p:cNvPr id="46" name="Text Box 43"/>
            <p:cNvSpPr txBox="1">
              <a:spLocks noChangeArrowheads="1"/>
            </p:cNvSpPr>
            <p:nvPr/>
          </p:nvSpPr>
          <p:spPr bwMode="auto">
            <a:xfrm>
              <a:off x="5148" y="1310"/>
              <a:ext cx="340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GB" altLang="en-US" sz="1600" b="1">
                  <a:latin typeface="Arial" charset="0"/>
                </a:rPr>
                <a:t>E</a:t>
              </a:r>
              <a:r>
                <a:rPr lang="en-GB" altLang="en-US" sz="1600" b="1" baseline="-25000">
                  <a:latin typeface="Arial" charset="0"/>
                  <a:sym typeface="Symbol" pitchFamily="18" charset="2"/>
                </a:rPr>
                <a:t>3</a:t>
              </a:r>
            </a:p>
          </p:txBody>
        </p:sp>
        <p:sp>
          <p:nvSpPr>
            <p:cNvPr id="47" name="Text Box 44"/>
            <p:cNvSpPr txBox="1">
              <a:spLocks noChangeArrowheads="1"/>
            </p:cNvSpPr>
            <p:nvPr/>
          </p:nvSpPr>
          <p:spPr bwMode="auto">
            <a:xfrm>
              <a:off x="4297" y="346"/>
              <a:ext cx="312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GB" altLang="en-US" sz="1600" b="1">
                  <a:latin typeface="Arial" charset="0"/>
                </a:rPr>
                <a:t>E</a:t>
              </a:r>
              <a:r>
                <a:rPr lang="en-GB" altLang="en-US" sz="1600" b="1" baseline="-25000">
                  <a:latin typeface="Arial" charset="0"/>
                </a:rPr>
                <a:t>C</a:t>
              </a:r>
            </a:p>
          </p:txBody>
        </p:sp>
      </p:grpSp>
      <p:sp>
        <p:nvSpPr>
          <p:cNvPr id="50" name="TextBox 49"/>
          <p:cNvSpPr txBox="1"/>
          <p:nvPr/>
        </p:nvSpPr>
        <p:spPr>
          <a:xfrm>
            <a:off x="1979712" y="3347700"/>
            <a:ext cx="27635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>
                <a:solidFill>
                  <a:srgbClr val="FF0000"/>
                </a:solidFill>
                <a:latin typeface="Calibri" panose="020F0502020204030204" pitchFamily="34" charset="0"/>
              </a:rPr>
              <a:t>Total Energy Detector (TED)</a:t>
            </a:r>
            <a:endParaRPr lang="en-GB" i="1" dirty="0" smtClean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5" name="CuadroTexto 4"/>
          <p:cNvSpPr txBox="1"/>
          <p:nvPr/>
        </p:nvSpPr>
        <p:spPr>
          <a:xfrm>
            <a:off x="395536" y="5199583"/>
            <a:ext cx="8208912" cy="830997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ES" sz="2400" dirty="0" err="1" smtClean="0">
                <a:latin typeface="Calibri" panose="020F0502020204030204" pitchFamily="34" charset="0"/>
              </a:rPr>
              <a:t>This</a:t>
            </a:r>
            <a:r>
              <a:rPr lang="es-ES" sz="2400" dirty="0" smtClean="0">
                <a:latin typeface="Calibri" panose="020F0502020204030204" pitchFamily="34" charset="0"/>
              </a:rPr>
              <a:t> </a:t>
            </a:r>
            <a:r>
              <a:rPr lang="es-ES" sz="2400" dirty="0" err="1" smtClean="0">
                <a:latin typeface="Calibri" panose="020F0502020204030204" pitchFamily="34" charset="0"/>
              </a:rPr>
              <a:t>type</a:t>
            </a:r>
            <a:r>
              <a:rPr lang="es-ES" sz="2400" dirty="0" smtClean="0">
                <a:latin typeface="Calibri" panose="020F0502020204030204" pitchFamily="34" charset="0"/>
              </a:rPr>
              <a:t> of detector can be </a:t>
            </a:r>
            <a:r>
              <a:rPr lang="es-ES" sz="2400" dirty="0" err="1" smtClean="0">
                <a:latin typeface="Calibri" panose="020F0502020204030204" pitchFamily="34" charset="0"/>
              </a:rPr>
              <a:t>constructed</a:t>
            </a:r>
            <a:r>
              <a:rPr lang="es-ES" sz="2400" dirty="0" smtClean="0">
                <a:latin typeface="Calibri" panose="020F0502020204030204" pitchFamily="34" charset="0"/>
              </a:rPr>
              <a:t> (</a:t>
            </a:r>
            <a:r>
              <a:rPr lang="es-ES" sz="2400" dirty="0" err="1" smtClean="0">
                <a:latin typeface="Calibri" panose="020F0502020204030204" pitchFamily="34" charset="0"/>
              </a:rPr>
              <a:t>Moxon</a:t>
            </a:r>
            <a:r>
              <a:rPr lang="es-ES" sz="2400" dirty="0" smtClean="0">
                <a:latin typeface="Calibri" panose="020F0502020204030204" pitchFamily="34" charset="0"/>
              </a:rPr>
              <a:t>-Rae </a:t>
            </a:r>
            <a:r>
              <a:rPr lang="es-ES" sz="2400" dirty="0" err="1" smtClean="0">
                <a:latin typeface="Calibri" panose="020F0502020204030204" pitchFamily="34" charset="0"/>
              </a:rPr>
              <a:t>detectors</a:t>
            </a:r>
            <a:r>
              <a:rPr lang="es-ES" sz="2400" dirty="0" smtClean="0">
                <a:latin typeface="Calibri" panose="020F0502020204030204" pitchFamily="34" charset="0"/>
              </a:rPr>
              <a:t>), </a:t>
            </a:r>
            <a:r>
              <a:rPr lang="es-ES" sz="2400" dirty="0" err="1" smtClean="0">
                <a:latin typeface="Calibri" panose="020F0502020204030204" pitchFamily="34" charset="0"/>
              </a:rPr>
              <a:t>but</a:t>
            </a:r>
            <a:r>
              <a:rPr lang="es-ES" sz="2400" dirty="0" smtClean="0">
                <a:latin typeface="Calibri" panose="020F0502020204030204" pitchFamily="34" charset="0"/>
              </a:rPr>
              <a:t> </a:t>
            </a:r>
            <a:r>
              <a:rPr lang="es-ES" sz="2400" dirty="0" err="1" smtClean="0">
                <a:latin typeface="Calibri" panose="020F0502020204030204" pitchFamily="34" charset="0"/>
              </a:rPr>
              <a:t>the</a:t>
            </a:r>
            <a:r>
              <a:rPr lang="es-ES" sz="2400" dirty="0" smtClean="0">
                <a:latin typeface="Calibri" panose="020F0502020204030204" pitchFamily="34" charset="0"/>
              </a:rPr>
              <a:t> </a:t>
            </a:r>
            <a:r>
              <a:rPr lang="es-ES" sz="2400" dirty="0" err="1" smtClean="0">
                <a:latin typeface="Calibri" panose="020F0502020204030204" pitchFamily="34" charset="0"/>
              </a:rPr>
              <a:t>proportionality</a:t>
            </a:r>
            <a:r>
              <a:rPr lang="es-ES" sz="2400" dirty="0" smtClean="0">
                <a:latin typeface="Calibri" panose="020F0502020204030204" pitchFamily="34" charset="0"/>
              </a:rPr>
              <a:t> </a:t>
            </a:r>
            <a:r>
              <a:rPr lang="es-ES" sz="2400" dirty="0" err="1" smtClean="0">
                <a:latin typeface="Calibri" panose="020F0502020204030204" pitchFamily="34" charset="0"/>
              </a:rPr>
              <a:t>is</a:t>
            </a:r>
            <a:r>
              <a:rPr lang="es-ES" sz="2400" dirty="0" smtClean="0">
                <a:latin typeface="Calibri" panose="020F0502020204030204" pitchFamily="34" charset="0"/>
              </a:rPr>
              <a:t> </a:t>
            </a:r>
            <a:r>
              <a:rPr lang="es-ES" sz="2400" dirty="0" err="1" smtClean="0">
                <a:latin typeface="Calibri" panose="020F0502020204030204" pitchFamily="34" charset="0"/>
              </a:rPr>
              <a:t>only</a:t>
            </a:r>
            <a:r>
              <a:rPr lang="es-ES" sz="2400" dirty="0" smtClean="0">
                <a:latin typeface="Calibri" panose="020F0502020204030204" pitchFamily="34" charset="0"/>
              </a:rPr>
              <a:t> </a:t>
            </a:r>
            <a:r>
              <a:rPr lang="es-ES" sz="2400" dirty="0" err="1" smtClean="0">
                <a:latin typeface="Calibri" panose="020F0502020204030204" pitchFamily="34" charset="0"/>
              </a:rPr>
              <a:t>approximate</a:t>
            </a:r>
            <a:r>
              <a:rPr lang="es-ES" sz="2400" dirty="0" smtClean="0">
                <a:latin typeface="Calibri" panose="020F050202020403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5724200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 Pulse Height Weighting </a:t>
            </a:r>
            <a:r>
              <a:rPr lang="en-GB" altLang="en-US" dirty="0" smtClean="0"/>
              <a:t>Technique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>
          <a:xfrm>
            <a:off x="323528" y="764704"/>
            <a:ext cx="8496944" cy="2411586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en-GB" altLang="en-US" sz="2400" dirty="0"/>
              <a:t>The proportionality between efficiency and </a:t>
            </a:r>
            <a:r>
              <a:rPr lang="en-GB" altLang="en-US" sz="2400" dirty="0">
                <a:sym typeface="Symbol" pitchFamily="18" charset="2"/>
              </a:rPr>
              <a:t>-ray energy is obtained by software manipulation of the detector response (Maier-Leibniz</a:t>
            </a:r>
            <a:r>
              <a:rPr lang="en-GB" altLang="en-US" sz="2400" dirty="0" smtClean="0">
                <a:sym typeface="Symbol" pitchFamily="18" charset="2"/>
              </a:rPr>
              <a:t>):</a:t>
            </a:r>
          </a:p>
          <a:p>
            <a:pPr marL="0" indent="0" algn="just">
              <a:buNone/>
            </a:pPr>
            <a:r>
              <a:rPr lang="en-GB" altLang="en-US" sz="2400" dirty="0"/>
              <a:t>If </a:t>
            </a:r>
            <a:r>
              <a:rPr lang="en-GB" altLang="en-US" sz="2400" dirty="0" err="1"/>
              <a:t>R</a:t>
            </a:r>
            <a:r>
              <a:rPr lang="en-GB" altLang="en-US" sz="2400" baseline="-25000" dirty="0" err="1"/>
              <a:t>ij</a:t>
            </a:r>
            <a:r>
              <a:rPr lang="en-GB" altLang="en-US" sz="2400" dirty="0"/>
              <a:t> represents the response distribution for a </a:t>
            </a:r>
            <a:r>
              <a:rPr lang="en-GB" altLang="en-US" sz="2400" dirty="0">
                <a:sym typeface="Symbol" pitchFamily="18" charset="2"/>
              </a:rPr>
              <a:t>-ray of energy </a:t>
            </a:r>
            <a:r>
              <a:rPr lang="en-GB" altLang="en-US" sz="2400" dirty="0" err="1">
                <a:sym typeface="Symbol" pitchFamily="18" charset="2"/>
              </a:rPr>
              <a:t>E</a:t>
            </a:r>
            <a:r>
              <a:rPr lang="en-GB" altLang="en-US" sz="2400" baseline="-25000" dirty="0" err="1">
                <a:sym typeface="Symbol" pitchFamily="18" charset="2"/>
              </a:rPr>
              <a:t>j</a:t>
            </a:r>
            <a:r>
              <a:rPr lang="en-GB" altLang="en-US" sz="2400" dirty="0" smtClean="0">
                <a:sym typeface="Symbol" pitchFamily="18" charset="2"/>
              </a:rPr>
              <a:t>:</a:t>
            </a:r>
          </a:p>
          <a:p>
            <a:pPr marL="0" indent="0" algn="just">
              <a:buNone/>
            </a:pPr>
            <a:r>
              <a:rPr lang="en-US" altLang="en-US" sz="2400" dirty="0" smtClean="0">
                <a:latin typeface="Symbol" panose="05050102010706020507" pitchFamily="18" charset="2"/>
                <a:sym typeface="Symbol" pitchFamily="18" charset="2"/>
              </a:rPr>
              <a:t>	</a:t>
            </a:r>
            <a:r>
              <a:rPr lang="en-US" altLang="en-US" sz="2400" dirty="0" err="1" smtClean="0">
                <a:latin typeface="Symbol" panose="05050102010706020507" pitchFamily="18" charset="2"/>
                <a:sym typeface="Symbol" pitchFamily="18" charset="2"/>
              </a:rPr>
              <a:t>S</a:t>
            </a:r>
            <a:r>
              <a:rPr lang="en-US" altLang="en-US" sz="2400" dirty="0" err="1" smtClean="0">
                <a:sym typeface="Symbol" pitchFamily="18" charset="2"/>
              </a:rPr>
              <a:t>R</a:t>
            </a:r>
            <a:r>
              <a:rPr lang="en-US" altLang="en-US" sz="2400" baseline="-25000" dirty="0" err="1" smtClean="0">
                <a:sym typeface="Symbol" pitchFamily="18" charset="2"/>
              </a:rPr>
              <a:t>ij</a:t>
            </a:r>
            <a:r>
              <a:rPr lang="en-US" altLang="en-US" sz="2400" dirty="0" smtClean="0">
                <a:sym typeface="Symbol" pitchFamily="18" charset="2"/>
              </a:rPr>
              <a:t>=</a:t>
            </a:r>
            <a:r>
              <a:rPr lang="en-US" altLang="en-US" sz="2400" dirty="0" err="1" smtClean="0">
                <a:latin typeface="Symbol" panose="05050102010706020507" pitchFamily="18" charset="2"/>
                <a:sym typeface="Symbol" pitchFamily="18" charset="2"/>
              </a:rPr>
              <a:t>e</a:t>
            </a:r>
            <a:r>
              <a:rPr lang="en-US" altLang="en-US" sz="2400" baseline="-25000" dirty="0" err="1" smtClean="0">
                <a:latin typeface="Symbol" panose="05050102010706020507" pitchFamily="18" charset="2"/>
                <a:sym typeface="Symbol" pitchFamily="18" charset="2"/>
              </a:rPr>
              <a:t>g</a:t>
            </a:r>
            <a:r>
              <a:rPr lang="en-US" altLang="en-US" sz="2400" baseline="-25000" dirty="0" err="1" smtClean="0">
                <a:sym typeface="Symbol" pitchFamily="18" charset="2"/>
              </a:rPr>
              <a:t>j</a:t>
            </a:r>
            <a:endParaRPr lang="en-US" altLang="en-US" sz="2400" baseline="-25000" dirty="0" smtClean="0">
              <a:sym typeface="Symbol" pitchFamily="18" charset="2"/>
            </a:endParaRPr>
          </a:p>
          <a:p>
            <a:pPr algn="just"/>
            <a:endParaRPr lang="en-GB" sz="2400" dirty="0"/>
          </a:p>
        </p:txBody>
      </p:sp>
      <p:sp>
        <p:nvSpPr>
          <p:cNvPr id="25" name="Rectangle 24"/>
          <p:cNvSpPr/>
          <p:nvPr/>
        </p:nvSpPr>
        <p:spPr>
          <a:xfrm>
            <a:off x="225667" y="3011720"/>
            <a:ext cx="559182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GB" altLang="en-US" sz="2400" dirty="0" smtClean="0">
                <a:latin typeface="Calibri" panose="020F0502020204030204" pitchFamily="34" charset="0"/>
              </a:rPr>
              <a:t>It </a:t>
            </a:r>
            <a:r>
              <a:rPr lang="en-GB" altLang="en-US" sz="2400" dirty="0">
                <a:latin typeface="Calibri" panose="020F0502020204030204" pitchFamily="34" charset="0"/>
              </a:rPr>
              <a:t>is possible to find a set of weighting factors W</a:t>
            </a:r>
            <a:r>
              <a:rPr lang="en-GB" altLang="en-US" sz="2400" baseline="-25000" dirty="0">
                <a:latin typeface="Calibri" panose="020F0502020204030204" pitchFamily="34" charset="0"/>
              </a:rPr>
              <a:t>i</a:t>
            </a:r>
            <a:r>
              <a:rPr lang="en-GB" altLang="en-US" sz="2400" dirty="0">
                <a:latin typeface="Calibri" panose="020F0502020204030204" pitchFamily="34" charset="0"/>
              </a:rPr>
              <a:t> (dependent on energy deposited </a:t>
            </a:r>
            <a:r>
              <a:rPr lang="en-GB" altLang="en-US" sz="2400" dirty="0" err="1" smtClean="0">
                <a:latin typeface="Calibri" panose="020F0502020204030204" pitchFamily="34" charset="0"/>
              </a:rPr>
              <a:t>E</a:t>
            </a:r>
            <a:r>
              <a:rPr lang="en-GB" altLang="en-US" sz="2400" baseline="-25000" dirty="0" err="1" smtClean="0">
                <a:latin typeface="Symbol" panose="05050102010706020507" pitchFamily="18" charset="2"/>
              </a:rPr>
              <a:t>g</a:t>
            </a:r>
            <a:r>
              <a:rPr lang="en-GB" altLang="en-US" sz="2400" baseline="-25000" dirty="0" err="1" smtClean="0">
                <a:latin typeface="Calibri" panose="020F0502020204030204" pitchFamily="34" charset="0"/>
              </a:rPr>
              <a:t>i</a:t>
            </a:r>
            <a:r>
              <a:rPr lang="en-GB" altLang="en-US" sz="2400" dirty="0">
                <a:latin typeface="Calibri" panose="020F0502020204030204" pitchFamily="34" charset="0"/>
              </a:rPr>
              <a:t>) which fulfil the proportionality condition (setting k=1): </a:t>
            </a:r>
          </a:p>
          <a:p>
            <a:pPr algn="just"/>
            <a:r>
              <a:rPr lang="en-US" altLang="en-US" sz="2400" dirty="0">
                <a:latin typeface="Calibri" panose="020F0502020204030204" pitchFamily="34" charset="0"/>
                <a:sym typeface="Symbol" pitchFamily="18" charset="2"/>
              </a:rPr>
              <a:t>	</a:t>
            </a:r>
            <a:r>
              <a:rPr lang="en-US" altLang="en-US" sz="2400" dirty="0" err="1">
                <a:latin typeface="Symbol" panose="05050102010706020507" pitchFamily="18" charset="2"/>
                <a:sym typeface="Symbol" pitchFamily="18" charset="2"/>
              </a:rPr>
              <a:t>S</a:t>
            </a:r>
            <a:r>
              <a:rPr lang="en-US" altLang="en-US" sz="2400" dirty="0" err="1">
                <a:latin typeface="Calibri" panose="020F0502020204030204" pitchFamily="34" charset="0"/>
                <a:sym typeface="Symbol" pitchFamily="18" charset="2"/>
              </a:rPr>
              <a:t>W</a:t>
            </a:r>
            <a:r>
              <a:rPr lang="en-US" altLang="en-US" sz="2400" baseline="-25000" dirty="0" err="1">
                <a:latin typeface="Calibri" panose="020F0502020204030204" pitchFamily="34" charset="0"/>
                <a:sym typeface="Symbol" pitchFamily="18" charset="2"/>
              </a:rPr>
              <a:t>i</a:t>
            </a:r>
            <a:r>
              <a:rPr lang="en-US" altLang="en-US" sz="2400" dirty="0" err="1">
                <a:latin typeface="Calibri" panose="020F0502020204030204" pitchFamily="34" charset="0"/>
                <a:sym typeface="Symbol" pitchFamily="18" charset="2"/>
              </a:rPr>
              <a:t>R</a:t>
            </a:r>
            <a:r>
              <a:rPr lang="en-US" altLang="en-US" sz="2400" baseline="-25000" dirty="0" err="1">
                <a:latin typeface="Calibri" panose="020F0502020204030204" pitchFamily="34" charset="0"/>
                <a:sym typeface="Symbol" pitchFamily="18" charset="2"/>
              </a:rPr>
              <a:t>ij</a:t>
            </a:r>
            <a:r>
              <a:rPr lang="en-US" altLang="en-US" sz="2400" dirty="0">
                <a:latin typeface="Calibri" panose="020F0502020204030204" pitchFamily="34" charset="0"/>
                <a:sym typeface="Symbol" pitchFamily="18" charset="2"/>
              </a:rPr>
              <a:t>=</a:t>
            </a:r>
            <a:r>
              <a:rPr lang="en-US" altLang="en-US" sz="2400" dirty="0" err="1">
                <a:latin typeface="Calibri" panose="020F0502020204030204" pitchFamily="34" charset="0"/>
                <a:sym typeface="Symbol" pitchFamily="18" charset="2"/>
              </a:rPr>
              <a:t>E</a:t>
            </a:r>
            <a:r>
              <a:rPr lang="en-US" altLang="en-US" sz="2400" baseline="-25000" dirty="0" err="1">
                <a:latin typeface="Symbol" panose="05050102010706020507" pitchFamily="18" charset="2"/>
                <a:sym typeface="Symbol" pitchFamily="18" charset="2"/>
              </a:rPr>
              <a:t>g</a:t>
            </a:r>
            <a:r>
              <a:rPr lang="en-US" altLang="en-US" sz="2400" baseline="-25000" dirty="0" err="1">
                <a:latin typeface="Calibri" panose="020F0502020204030204" pitchFamily="34" charset="0"/>
                <a:sym typeface="Symbol" pitchFamily="18" charset="2"/>
              </a:rPr>
              <a:t>j</a:t>
            </a:r>
            <a:r>
              <a:rPr lang="en-US" altLang="en-US" sz="2400" baseline="-25000" dirty="0">
                <a:latin typeface="Calibri" panose="020F0502020204030204" pitchFamily="34" charset="0"/>
                <a:sym typeface="Symbol" pitchFamily="18" charset="2"/>
              </a:rPr>
              <a:t>  </a:t>
            </a:r>
          </a:p>
        </p:txBody>
      </p:sp>
      <p:pic>
        <p:nvPicPr>
          <p:cNvPr id="26" name="Picture 16" descr="auw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2348880"/>
            <a:ext cx="3268663" cy="4230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Text Box 17"/>
          <p:cNvSpPr txBox="1">
            <a:spLocks noChangeArrowheads="1"/>
          </p:cNvSpPr>
          <p:nvPr/>
        </p:nvSpPr>
        <p:spPr bwMode="auto">
          <a:xfrm>
            <a:off x="7075091" y="2933080"/>
            <a:ext cx="45085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altLang="en-US" sz="1200" b="1">
                <a:latin typeface="Arial" charset="0"/>
              </a:rPr>
              <a:t>R</a:t>
            </a:r>
            <a:r>
              <a:rPr lang="en-GB" altLang="en-US" sz="1200" b="1" baseline="-25000">
                <a:latin typeface="Arial" charset="0"/>
              </a:rPr>
              <a:t>ij</a:t>
            </a:r>
          </a:p>
        </p:txBody>
      </p:sp>
      <p:sp>
        <p:nvSpPr>
          <p:cNvPr id="28" name="Text Box 18"/>
          <p:cNvSpPr txBox="1">
            <a:spLocks noChangeArrowheads="1"/>
          </p:cNvSpPr>
          <p:nvPr/>
        </p:nvSpPr>
        <p:spPr bwMode="auto">
          <a:xfrm>
            <a:off x="7794228" y="3248992"/>
            <a:ext cx="944563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altLang="en-US" sz="1000" b="1">
                <a:latin typeface="Arial" charset="0"/>
              </a:rPr>
              <a:t>E</a:t>
            </a:r>
            <a:r>
              <a:rPr lang="en-GB" altLang="en-US" sz="1000" b="1" baseline="-25000">
                <a:latin typeface="Arial" charset="0"/>
                <a:sym typeface="Symbol" pitchFamily="18" charset="2"/>
              </a:rPr>
              <a:t></a:t>
            </a:r>
            <a:r>
              <a:rPr lang="en-GB" altLang="en-US" sz="1000" b="1">
                <a:latin typeface="Arial" charset="0"/>
                <a:sym typeface="Symbol" pitchFamily="18" charset="2"/>
              </a:rPr>
              <a:t> = 9MeV</a:t>
            </a:r>
          </a:p>
        </p:txBody>
      </p:sp>
      <p:sp>
        <p:nvSpPr>
          <p:cNvPr id="29" name="Text Box 19"/>
          <p:cNvSpPr txBox="1">
            <a:spLocks noChangeArrowheads="1"/>
          </p:cNvSpPr>
          <p:nvPr/>
        </p:nvSpPr>
        <p:spPr bwMode="auto">
          <a:xfrm>
            <a:off x="6265466" y="2844180"/>
            <a:ext cx="944562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altLang="en-US" sz="1000" b="1">
                <a:latin typeface="Arial" charset="0"/>
              </a:rPr>
              <a:t>E</a:t>
            </a:r>
            <a:r>
              <a:rPr lang="en-GB" altLang="en-US" sz="1000" b="1" baseline="-25000">
                <a:latin typeface="Arial" charset="0"/>
                <a:sym typeface="Symbol" pitchFamily="18" charset="2"/>
              </a:rPr>
              <a:t></a:t>
            </a:r>
            <a:r>
              <a:rPr lang="en-GB" altLang="en-US" sz="1000" b="1">
                <a:latin typeface="Arial" charset="0"/>
                <a:sym typeface="Symbol" pitchFamily="18" charset="2"/>
              </a:rPr>
              <a:t> = 2MeV</a:t>
            </a:r>
          </a:p>
        </p:txBody>
      </p:sp>
      <p:sp>
        <p:nvSpPr>
          <p:cNvPr id="30" name="Line 20"/>
          <p:cNvSpPr>
            <a:spLocks noChangeShapeType="1"/>
          </p:cNvSpPr>
          <p:nvPr/>
        </p:nvSpPr>
        <p:spPr bwMode="auto">
          <a:xfrm flipH="1">
            <a:off x="6579791" y="3068017"/>
            <a:ext cx="90487" cy="90488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n-GB"/>
          </a:p>
        </p:txBody>
      </p:sp>
      <p:sp>
        <p:nvSpPr>
          <p:cNvPr id="31" name="Line 21"/>
          <p:cNvSpPr>
            <a:spLocks noChangeShapeType="1"/>
          </p:cNvSpPr>
          <p:nvPr/>
        </p:nvSpPr>
        <p:spPr bwMode="auto">
          <a:xfrm flipH="1">
            <a:off x="8154591" y="3474417"/>
            <a:ext cx="90487" cy="90488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n-GB"/>
          </a:p>
        </p:txBody>
      </p:sp>
      <p:sp>
        <p:nvSpPr>
          <p:cNvPr id="32" name="Text Box 22"/>
          <p:cNvSpPr txBox="1">
            <a:spLocks noChangeArrowheads="1"/>
          </p:cNvSpPr>
          <p:nvPr/>
        </p:nvSpPr>
        <p:spPr bwMode="auto">
          <a:xfrm>
            <a:off x="7030641" y="4914280"/>
            <a:ext cx="404812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altLang="en-US" sz="1200" b="1">
                <a:latin typeface="Arial" charset="0"/>
              </a:rPr>
              <a:t>W</a:t>
            </a:r>
            <a:r>
              <a:rPr lang="en-GB" altLang="en-US" sz="1200" b="1" baseline="-25000">
                <a:latin typeface="Arial" charset="0"/>
              </a:rPr>
              <a:t>i</a:t>
            </a:r>
          </a:p>
        </p:txBody>
      </p:sp>
    </p:spTree>
    <p:extLst>
      <p:ext uri="{BB962C8B-B14F-4D97-AF65-F5344CB8AC3E}">
        <p14:creationId xmlns:p14="http://schemas.microsoft.com/office/powerpoint/2010/main" val="144456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7" grpId="0"/>
      <p:bldP spid="28" grpId="0"/>
      <p:bldP spid="29" grpId="0"/>
      <p:bldP spid="30" grpId="0" animBg="1"/>
      <p:bldP spid="31" grpId="0" animBg="1"/>
      <p:bldP spid="3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</a:t>
            </a:r>
            <a:r>
              <a:rPr lang="en-US" baseline="-25000" dirty="0" smtClean="0"/>
              <a:t>6</a:t>
            </a:r>
            <a:r>
              <a:rPr lang="en-US" dirty="0" smtClean="0"/>
              <a:t>D</a:t>
            </a:r>
            <a:r>
              <a:rPr lang="en-US" baseline="-25000" dirty="0" smtClean="0"/>
              <a:t>6</a:t>
            </a:r>
            <a:r>
              <a:rPr lang="en-US" dirty="0" smtClean="0"/>
              <a:t> (TED) for </a:t>
            </a:r>
            <a:r>
              <a:rPr lang="en-US" dirty="0" smtClean="0">
                <a:latin typeface="Symbol" panose="05050102010706020507" pitchFamily="18" charset="2"/>
              </a:rPr>
              <a:t>s</a:t>
            </a:r>
            <a:r>
              <a:rPr lang="en-US" dirty="0" smtClean="0"/>
              <a:t>(</a:t>
            </a:r>
            <a:r>
              <a:rPr lang="en-US" dirty="0" err="1" smtClean="0"/>
              <a:t>n,</a:t>
            </a:r>
            <a:r>
              <a:rPr lang="en-US" dirty="0" err="1" smtClean="0">
                <a:latin typeface="Symbol" panose="05050102010706020507" pitchFamily="18" charset="2"/>
              </a:rPr>
              <a:t>g</a:t>
            </a:r>
            <a:r>
              <a:rPr lang="en-US" dirty="0" smtClean="0"/>
              <a:t>)</a:t>
            </a:r>
            <a:endParaRPr lang="en-GB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ABF873-A8CC-4680-B92B-676EF7CF1CED}" type="slidenum">
              <a:rPr lang="es-ES_tradnl" smtClean="0"/>
              <a:t>26</a:t>
            </a:fld>
            <a:endParaRPr lang="es-ES_tradnl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>
          <a:xfrm>
            <a:off x="323528" y="692696"/>
            <a:ext cx="8712968" cy="5400600"/>
          </a:xfrm>
        </p:spPr>
        <p:txBody>
          <a:bodyPr/>
          <a:lstStyle/>
          <a:p>
            <a:pPr marL="0" indent="0">
              <a:buNone/>
            </a:pPr>
            <a:r>
              <a:rPr lang="en-US" b="1" dirty="0" smtClean="0"/>
              <a:t>Deuterated benzene (C</a:t>
            </a:r>
            <a:r>
              <a:rPr lang="en-US" b="1" baseline="-25000" dirty="0" smtClean="0"/>
              <a:t>6</a:t>
            </a:r>
            <a:r>
              <a:rPr lang="en-US" b="1" dirty="0" smtClean="0"/>
              <a:t>D</a:t>
            </a:r>
            <a:r>
              <a:rPr lang="en-US" b="1" baseline="-25000" dirty="0" smtClean="0"/>
              <a:t>6</a:t>
            </a:r>
            <a:r>
              <a:rPr lang="en-US" b="1" dirty="0" smtClean="0"/>
              <a:t>) liquid scintillators </a:t>
            </a:r>
          </a:p>
          <a:p>
            <a:pPr marL="0" indent="0">
              <a:buNone/>
            </a:pPr>
            <a:r>
              <a:rPr lang="en-US" dirty="0" smtClean="0"/>
              <a:t>the hydrogen in C</a:t>
            </a:r>
            <a:r>
              <a:rPr lang="en-US" baseline="-25000" dirty="0" smtClean="0"/>
              <a:t>6</a:t>
            </a:r>
            <a:r>
              <a:rPr lang="en-US" dirty="0" smtClean="0"/>
              <a:t>H</a:t>
            </a:r>
            <a:r>
              <a:rPr lang="en-US" baseline="-25000" dirty="0" smtClean="0"/>
              <a:t>6</a:t>
            </a:r>
            <a:r>
              <a:rPr lang="en-US" dirty="0" smtClean="0"/>
              <a:t> is substituted by deuterium to avoid (</a:t>
            </a:r>
            <a:r>
              <a:rPr lang="en-US" dirty="0" err="1" smtClean="0"/>
              <a:t>n,</a:t>
            </a:r>
            <a:r>
              <a:rPr lang="en-US" dirty="0" err="1" smtClean="0">
                <a:latin typeface="Symbol" panose="05050102010706020507" pitchFamily="18" charset="2"/>
              </a:rPr>
              <a:t>g</a:t>
            </a:r>
            <a:r>
              <a:rPr lang="en-US" dirty="0" smtClean="0"/>
              <a:t>) within the detector, reducing the “neutron sensitivity)</a:t>
            </a:r>
            <a:endParaRPr lang="en-GB" dirty="0"/>
          </a:p>
        </p:txBody>
      </p:sp>
      <p:pic>
        <p:nvPicPr>
          <p:cNvPr id="5" name="Picture 16" descr="nTOFSetup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9488" y="2594026"/>
            <a:ext cx="2237008" cy="34992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BicC6D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1988840"/>
            <a:ext cx="3456384" cy="1370968"/>
          </a:xfrm>
          <a:prstGeom prst="rect">
            <a:avLst/>
          </a:prstGeom>
          <a:noFill/>
          <a:ln w="28575">
            <a:solidFill>
              <a:srgbClr val="0000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FZKC6D6Part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323529" y="2006861"/>
            <a:ext cx="3456383" cy="1352946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467544" y="3356992"/>
            <a:ext cx="5428858" cy="34163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Calibri" panose="020F0502020204030204" pitchFamily="34" charset="0"/>
              </a:rPr>
              <a:t>	</a:t>
            </a:r>
            <a:r>
              <a:rPr lang="en-US" sz="2400" b="1" dirty="0" smtClean="0">
                <a:latin typeface="Calibri" panose="020F0502020204030204" pitchFamily="34" charset="0"/>
              </a:rPr>
              <a:t>C6D6 @ORELA/ORNL (shutdown)</a:t>
            </a:r>
          </a:p>
          <a:p>
            <a:r>
              <a:rPr lang="en-US" sz="2400" b="1" dirty="0" smtClean="0">
                <a:latin typeface="Calibri" panose="020F0502020204030204" pitchFamily="34" charset="0"/>
              </a:rPr>
              <a:t>	C6D6 @GELINA/IRMM</a:t>
            </a:r>
          </a:p>
          <a:p>
            <a:r>
              <a:rPr lang="en-US" sz="2400" b="1" dirty="0" smtClean="0">
                <a:latin typeface="Calibri" panose="020F0502020204030204" pitchFamily="34" charset="0"/>
              </a:rPr>
              <a:t>	C6D6 @n_TOF/CERN</a:t>
            </a:r>
          </a:p>
          <a:p>
            <a:r>
              <a:rPr lang="en-US" sz="2400" b="1" dirty="0" smtClean="0">
                <a:latin typeface="Calibri" panose="020F0502020204030204" pitchFamily="34" charset="0"/>
              </a:rPr>
              <a:t>	</a:t>
            </a:r>
            <a:r>
              <a:rPr lang="en-US" sz="2400" b="1" dirty="0" err="1" smtClean="0">
                <a:latin typeface="Calibri" panose="020F0502020204030204" pitchFamily="34" charset="0"/>
              </a:rPr>
              <a:t>NaI</a:t>
            </a:r>
            <a:r>
              <a:rPr lang="en-US" sz="2400" b="1" dirty="0" smtClean="0">
                <a:latin typeface="Calibri" panose="020F0502020204030204" pitchFamily="34" charset="0"/>
              </a:rPr>
              <a:t> @ANNRI/J-PARC</a:t>
            </a:r>
          </a:p>
          <a:p>
            <a:r>
              <a:rPr lang="en-US" sz="2400" dirty="0" smtClean="0">
                <a:latin typeface="Calibri" panose="020F0502020204030204" pitchFamily="34" charset="0"/>
              </a:rPr>
              <a:t>Remember:</a:t>
            </a:r>
          </a:p>
          <a:p>
            <a:pPr marL="457200" indent="-457200">
              <a:buFontTx/>
              <a:buChar char="-"/>
            </a:pPr>
            <a:r>
              <a:rPr lang="en-US" sz="2400" dirty="0" smtClean="0">
                <a:latin typeface="Calibri" panose="020F0502020204030204" pitchFamily="34" charset="0"/>
              </a:rPr>
              <a:t>Low efficiency (by construction)</a:t>
            </a:r>
          </a:p>
          <a:p>
            <a:pPr marL="457200" indent="-457200">
              <a:buFontTx/>
              <a:buChar char="-"/>
            </a:pPr>
            <a:r>
              <a:rPr lang="en-US" sz="2400" dirty="0" smtClean="0">
                <a:latin typeface="Calibri" panose="020F0502020204030204" pitchFamily="34" charset="0"/>
              </a:rPr>
              <a:t>Low energy resolution</a:t>
            </a:r>
          </a:p>
          <a:p>
            <a:pPr marL="457200" indent="-457200">
              <a:buFontTx/>
              <a:buChar char="-"/>
            </a:pPr>
            <a:r>
              <a:rPr lang="en-US" sz="2400" dirty="0" smtClean="0">
                <a:latin typeface="Calibri" panose="020F0502020204030204" pitchFamily="34" charset="0"/>
              </a:rPr>
              <a:t>Poor background rejection capabilities</a:t>
            </a:r>
          </a:p>
          <a:p>
            <a:endParaRPr lang="en-GB" sz="2400" dirty="0" smtClean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9272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ToF</a:t>
            </a:r>
            <a:r>
              <a:rPr lang="en-US" dirty="0"/>
              <a:t>: </a:t>
            </a:r>
            <a:r>
              <a:rPr lang="en-US" dirty="0" smtClean="0"/>
              <a:t>Total Absorption detectors</a:t>
            </a:r>
            <a:endParaRPr lang="en-GB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ABF873-A8CC-4680-B92B-676EF7CF1CED}" type="slidenum">
              <a:rPr lang="es-ES_tradnl" smtClean="0"/>
              <a:t>27</a:t>
            </a:fld>
            <a:endParaRPr lang="es-ES_tradnl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>
          <a:xfrm>
            <a:off x="251520" y="719213"/>
            <a:ext cx="8496944" cy="5400600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If intrinsic and solid angle efficiencies are large:</a:t>
            </a:r>
          </a:p>
          <a:p>
            <a:r>
              <a:rPr lang="en-US" dirty="0" smtClean="0"/>
              <a:t>Total </a:t>
            </a:r>
            <a:r>
              <a:rPr lang="en-US" dirty="0"/>
              <a:t>efficiency of the cascade :   </a:t>
            </a:r>
            <a:r>
              <a:rPr lang="en-US" sz="2800" dirty="0" err="1">
                <a:latin typeface="Symbol" panose="05050102010706020507" pitchFamily="18" charset="2"/>
              </a:rPr>
              <a:t>e</a:t>
            </a:r>
            <a:r>
              <a:rPr lang="en-US" sz="2800" baseline="-25000" dirty="0" err="1"/>
              <a:t>c</a:t>
            </a:r>
            <a:r>
              <a:rPr lang="en-US" sz="2800" dirty="0"/>
              <a:t>=1-</a:t>
            </a:r>
            <a:r>
              <a:rPr lang="en-US" sz="2800" dirty="0">
                <a:latin typeface="Symbol" panose="05050102010706020507" pitchFamily="18" charset="2"/>
              </a:rPr>
              <a:t>P</a:t>
            </a:r>
            <a:r>
              <a:rPr lang="en-US" sz="2800" dirty="0"/>
              <a:t>(1-</a:t>
            </a:r>
            <a:r>
              <a:rPr lang="en-US" sz="2800" dirty="0">
                <a:latin typeface="Symbol" panose="05050102010706020507" pitchFamily="18" charset="2"/>
              </a:rPr>
              <a:t> </a:t>
            </a:r>
            <a:r>
              <a:rPr lang="en-US" sz="2800" dirty="0" err="1">
                <a:latin typeface="Symbol" panose="05050102010706020507" pitchFamily="18" charset="2"/>
              </a:rPr>
              <a:t>e</a:t>
            </a:r>
            <a:r>
              <a:rPr lang="en-US" sz="2800" baseline="-25000" dirty="0" err="1">
                <a:latin typeface="Symbol" panose="05050102010706020507" pitchFamily="18" charset="2"/>
              </a:rPr>
              <a:t>g</a:t>
            </a:r>
            <a:r>
              <a:rPr lang="en-US" sz="2800" baseline="-25000" dirty="0" err="1"/>
              <a:t>i</a:t>
            </a:r>
            <a:r>
              <a:rPr lang="en-US" sz="2800" dirty="0" smtClean="0"/>
              <a:t>)</a:t>
            </a:r>
          </a:p>
          <a:p>
            <a:r>
              <a:rPr lang="en-US" sz="2800" dirty="0" smtClean="0"/>
              <a:t>Peak efficiency </a:t>
            </a:r>
            <a:r>
              <a:rPr lang="en-US" sz="2800" dirty="0"/>
              <a:t>:   </a:t>
            </a:r>
            <a:r>
              <a:rPr lang="en-US" sz="3200" dirty="0" err="1" smtClean="0">
                <a:latin typeface="Symbol" panose="05050102010706020507" pitchFamily="18" charset="2"/>
              </a:rPr>
              <a:t>e</a:t>
            </a:r>
            <a:r>
              <a:rPr lang="en-US" sz="3200" baseline="30000" dirty="0" err="1" smtClean="0"/>
              <a:t>p</a:t>
            </a:r>
            <a:r>
              <a:rPr lang="en-US" sz="3200" baseline="-25000" dirty="0" err="1" smtClean="0"/>
              <a:t>c</a:t>
            </a:r>
            <a:r>
              <a:rPr lang="en-US" sz="3200" dirty="0" smtClean="0"/>
              <a:t>=</a:t>
            </a:r>
            <a:r>
              <a:rPr lang="en-US" sz="3200" dirty="0" err="1" smtClean="0">
                <a:latin typeface="Symbol" panose="05050102010706020507" pitchFamily="18" charset="2"/>
              </a:rPr>
              <a:t>Pe</a:t>
            </a:r>
            <a:r>
              <a:rPr lang="en-US" sz="3200" baseline="30000" dirty="0" err="1" smtClean="0"/>
              <a:t>p</a:t>
            </a:r>
            <a:r>
              <a:rPr lang="en-US" sz="3200" baseline="-25000" dirty="0" err="1" smtClean="0">
                <a:latin typeface="Symbol" panose="05050102010706020507" pitchFamily="18" charset="2"/>
              </a:rPr>
              <a:t>g</a:t>
            </a:r>
            <a:r>
              <a:rPr lang="en-US" sz="3200" baseline="-25000" dirty="0" err="1" smtClean="0"/>
              <a:t>i</a:t>
            </a:r>
            <a:endParaRPr lang="en-US" sz="3200" baseline="-25000" dirty="0" smtClean="0"/>
          </a:p>
          <a:p>
            <a:pPr marL="0" indent="0">
              <a:buNone/>
            </a:pPr>
            <a:endParaRPr lang="en-US" sz="3200" dirty="0" smtClean="0"/>
          </a:p>
          <a:p>
            <a:pPr marL="0" indent="0">
              <a:buNone/>
            </a:pPr>
            <a:r>
              <a:rPr lang="en-US" sz="3200" dirty="0" smtClean="0"/>
              <a:t>If </a:t>
            </a:r>
            <a:r>
              <a:rPr lang="en-US" sz="3200" dirty="0" err="1" smtClean="0">
                <a:latin typeface="Symbol" panose="05050102010706020507" pitchFamily="18" charset="2"/>
              </a:rPr>
              <a:t>e</a:t>
            </a:r>
            <a:r>
              <a:rPr lang="en-US" sz="3200" baseline="30000" dirty="0" err="1" smtClean="0"/>
              <a:t>p</a:t>
            </a:r>
            <a:r>
              <a:rPr lang="en-US" sz="3200" baseline="-25000" dirty="0" err="1" smtClean="0">
                <a:latin typeface="Symbol" panose="05050102010706020507" pitchFamily="18" charset="2"/>
              </a:rPr>
              <a:t>g</a:t>
            </a:r>
            <a:r>
              <a:rPr lang="en-US" sz="3200" baseline="-25000" dirty="0" err="1" smtClean="0"/>
              <a:t>i</a:t>
            </a:r>
            <a:r>
              <a:rPr lang="en-US" sz="3200" dirty="0" smtClean="0"/>
              <a:t>=</a:t>
            </a:r>
            <a:r>
              <a:rPr lang="en-US" sz="3200" dirty="0">
                <a:latin typeface="Symbol" panose="05050102010706020507" pitchFamily="18" charset="2"/>
              </a:rPr>
              <a:t> </a:t>
            </a:r>
            <a:r>
              <a:rPr lang="en-US" sz="3200" dirty="0" err="1" smtClean="0">
                <a:latin typeface="Symbol" panose="05050102010706020507" pitchFamily="18" charset="2"/>
              </a:rPr>
              <a:t>e</a:t>
            </a:r>
            <a:r>
              <a:rPr lang="en-US" sz="3200" baseline="-25000" dirty="0" err="1" smtClean="0">
                <a:latin typeface="Symbol" panose="05050102010706020507" pitchFamily="18" charset="2"/>
              </a:rPr>
              <a:t>g</a:t>
            </a:r>
            <a:r>
              <a:rPr lang="en-US" sz="3200" baseline="-25000" dirty="0" err="1" smtClean="0"/>
              <a:t>i</a:t>
            </a:r>
            <a:r>
              <a:rPr lang="en-US" sz="3200" dirty="0" smtClean="0"/>
              <a:t>=1  THEN </a:t>
            </a:r>
            <a:r>
              <a:rPr lang="en-US" sz="3200" dirty="0" err="1" smtClean="0">
                <a:latin typeface="Symbol" panose="05050102010706020507" pitchFamily="18" charset="2"/>
              </a:rPr>
              <a:t>e</a:t>
            </a:r>
            <a:r>
              <a:rPr lang="en-US" sz="3200" baseline="-25000" dirty="0" err="1" smtClean="0"/>
              <a:t>c</a:t>
            </a:r>
            <a:r>
              <a:rPr lang="en-US" sz="3200" dirty="0" smtClean="0"/>
              <a:t>=</a:t>
            </a:r>
            <a:r>
              <a:rPr lang="en-US" sz="3200" dirty="0" err="1" smtClean="0">
                <a:latin typeface="Symbol" panose="05050102010706020507" pitchFamily="18" charset="2"/>
              </a:rPr>
              <a:t>e</a:t>
            </a:r>
            <a:r>
              <a:rPr lang="en-US" sz="3200" baseline="30000" dirty="0" err="1" smtClean="0"/>
              <a:t>p</a:t>
            </a:r>
            <a:r>
              <a:rPr lang="en-US" sz="3200" baseline="-25000" dirty="0" err="1" smtClean="0"/>
              <a:t>c</a:t>
            </a:r>
            <a:r>
              <a:rPr lang="en-US" sz="3200" dirty="0" smtClean="0"/>
              <a:t>=1</a:t>
            </a:r>
            <a:endParaRPr lang="en-US" sz="3200" dirty="0"/>
          </a:p>
          <a:p>
            <a:endParaRPr lang="en-US" sz="2800" dirty="0"/>
          </a:p>
          <a:p>
            <a:endParaRPr lang="en-US" dirty="0"/>
          </a:p>
          <a:p>
            <a:endParaRPr lang="en-GB" dirty="0"/>
          </a:p>
        </p:txBody>
      </p:sp>
      <p:grpSp>
        <p:nvGrpSpPr>
          <p:cNvPr id="19" name="Group 32"/>
          <p:cNvGrpSpPr>
            <a:grpSpLocks/>
          </p:cNvGrpSpPr>
          <p:nvPr/>
        </p:nvGrpSpPr>
        <p:grpSpPr bwMode="auto">
          <a:xfrm>
            <a:off x="1664124" y="3717032"/>
            <a:ext cx="1890713" cy="2324208"/>
            <a:chOff x="4297" y="346"/>
            <a:chExt cx="1191" cy="1360"/>
          </a:xfrm>
        </p:grpSpPr>
        <p:sp>
          <p:nvSpPr>
            <p:cNvPr id="21" name="Line 34"/>
            <p:cNvSpPr>
              <a:spLocks noChangeShapeType="1"/>
            </p:cNvSpPr>
            <p:nvPr/>
          </p:nvSpPr>
          <p:spPr bwMode="auto">
            <a:xfrm>
              <a:off x="4694" y="459"/>
              <a:ext cx="454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en-GB"/>
            </a:p>
          </p:txBody>
        </p:sp>
        <p:sp>
          <p:nvSpPr>
            <p:cNvPr id="22" name="Line 35"/>
            <p:cNvSpPr>
              <a:spLocks noChangeShapeType="1"/>
            </p:cNvSpPr>
            <p:nvPr/>
          </p:nvSpPr>
          <p:spPr bwMode="auto">
            <a:xfrm>
              <a:off x="4694" y="714"/>
              <a:ext cx="454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en-GB"/>
            </a:p>
          </p:txBody>
        </p:sp>
        <p:sp>
          <p:nvSpPr>
            <p:cNvPr id="23" name="Line 36"/>
            <p:cNvSpPr>
              <a:spLocks noChangeShapeType="1"/>
            </p:cNvSpPr>
            <p:nvPr/>
          </p:nvSpPr>
          <p:spPr bwMode="auto">
            <a:xfrm>
              <a:off x="4694" y="1139"/>
              <a:ext cx="454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en-GB"/>
            </a:p>
          </p:txBody>
        </p:sp>
        <p:sp>
          <p:nvSpPr>
            <p:cNvPr id="24" name="Line 37"/>
            <p:cNvSpPr>
              <a:spLocks noChangeShapeType="1"/>
            </p:cNvSpPr>
            <p:nvPr/>
          </p:nvSpPr>
          <p:spPr bwMode="auto">
            <a:xfrm>
              <a:off x="4694" y="1706"/>
              <a:ext cx="454" cy="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en-GB"/>
            </a:p>
          </p:txBody>
        </p:sp>
        <p:sp>
          <p:nvSpPr>
            <p:cNvPr id="25" name="Line 38"/>
            <p:cNvSpPr>
              <a:spLocks noChangeShapeType="1"/>
            </p:cNvSpPr>
            <p:nvPr/>
          </p:nvSpPr>
          <p:spPr bwMode="auto">
            <a:xfrm>
              <a:off x="4921" y="459"/>
              <a:ext cx="0" cy="255"/>
            </a:xfrm>
            <a:prstGeom prst="line">
              <a:avLst/>
            </a:prstGeom>
            <a:noFill/>
            <a:ln w="57150">
              <a:solidFill>
                <a:srgbClr val="0000FF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en-GB"/>
            </a:p>
          </p:txBody>
        </p:sp>
        <p:sp>
          <p:nvSpPr>
            <p:cNvPr id="26" name="Line 39"/>
            <p:cNvSpPr>
              <a:spLocks noChangeShapeType="1"/>
            </p:cNvSpPr>
            <p:nvPr/>
          </p:nvSpPr>
          <p:spPr bwMode="auto">
            <a:xfrm>
              <a:off x="4921" y="714"/>
              <a:ext cx="0" cy="425"/>
            </a:xfrm>
            <a:prstGeom prst="line">
              <a:avLst/>
            </a:prstGeom>
            <a:noFill/>
            <a:ln w="57150">
              <a:solidFill>
                <a:srgbClr val="0000FF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en-GB"/>
            </a:p>
          </p:txBody>
        </p:sp>
        <p:sp>
          <p:nvSpPr>
            <p:cNvPr id="27" name="Line 40"/>
            <p:cNvSpPr>
              <a:spLocks noChangeShapeType="1"/>
            </p:cNvSpPr>
            <p:nvPr/>
          </p:nvSpPr>
          <p:spPr bwMode="auto">
            <a:xfrm>
              <a:off x="4921" y="1139"/>
              <a:ext cx="0" cy="567"/>
            </a:xfrm>
            <a:prstGeom prst="line">
              <a:avLst/>
            </a:prstGeom>
            <a:noFill/>
            <a:ln w="57150">
              <a:solidFill>
                <a:srgbClr val="0000FF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en-GB"/>
            </a:p>
          </p:txBody>
        </p:sp>
        <p:sp>
          <p:nvSpPr>
            <p:cNvPr id="28" name="Text Box 41"/>
            <p:cNvSpPr txBox="1">
              <a:spLocks noChangeArrowheads="1"/>
            </p:cNvSpPr>
            <p:nvPr/>
          </p:nvSpPr>
          <p:spPr bwMode="auto">
            <a:xfrm>
              <a:off x="5120" y="487"/>
              <a:ext cx="312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GB" altLang="en-US" sz="1600" b="1">
                  <a:latin typeface="Arial" charset="0"/>
                </a:rPr>
                <a:t>E</a:t>
              </a:r>
              <a:r>
                <a:rPr lang="en-GB" altLang="en-US" sz="1600" b="1" baseline="-25000">
                  <a:latin typeface="Arial" charset="0"/>
                  <a:sym typeface="Symbol" pitchFamily="18" charset="2"/>
                </a:rPr>
                <a:t>1</a:t>
              </a:r>
            </a:p>
          </p:txBody>
        </p:sp>
        <p:sp>
          <p:nvSpPr>
            <p:cNvPr id="29" name="Text Box 42"/>
            <p:cNvSpPr txBox="1">
              <a:spLocks noChangeArrowheads="1"/>
            </p:cNvSpPr>
            <p:nvPr/>
          </p:nvSpPr>
          <p:spPr bwMode="auto">
            <a:xfrm>
              <a:off x="5148" y="828"/>
              <a:ext cx="340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GB" altLang="en-US" sz="1600" b="1">
                  <a:latin typeface="Arial" charset="0"/>
                </a:rPr>
                <a:t>E</a:t>
              </a:r>
              <a:r>
                <a:rPr lang="en-GB" altLang="en-US" sz="1600" b="1" baseline="-25000">
                  <a:latin typeface="Arial" charset="0"/>
                  <a:sym typeface="Symbol" pitchFamily="18" charset="2"/>
                </a:rPr>
                <a:t>2</a:t>
              </a:r>
            </a:p>
          </p:txBody>
        </p:sp>
        <p:sp>
          <p:nvSpPr>
            <p:cNvPr id="30" name="Text Box 43"/>
            <p:cNvSpPr txBox="1">
              <a:spLocks noChangeArrowheads="1"/>
            </p:cNvSpPr>
            <p:nvPr/>
          </p:nvSpPr>
          <p:spPr bwMode="auto">
            <a:xfrm>
              <a:off x="5148" y="1310"/>
              <a:ext cx="340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GB" altLang="en-US" sz="1600" b="1" dirty="0">
                  <a:latin typeface="Arial" charset="0"/>
                </a:rPr>
                <a:t>E</a:t>
              </a:r>
              <a:r>
                <a:rPr lang="en-GB" altLang="en-US" sz="1600" b="1" baseline="-25000" dirty="0">
                  <a:latin typeface="Arial" charset="0"/>
                  <a:sym typeface="Symbol" pitchFamily="18" charset="2"/>
                </a:rPr>
                <a:t>3</a:t>
              </a:r>
            </a:p>
          </p:txBody>
        </p:sp>
        <p:sp>
          <p:nvSpPr>
            <p:cNvPr id="31" name="Text Box 44"/>
            <p:cNvSpPr txBox="1">
              <a:spLocks noChangeArrowheads="1"/>
            </p:cNvSpPr>
            <p:nvPr/>
          </p:nvSpPr>
          <p:spPr bwMode="auto">
            <a:xfrm>
              <a:off x="4297" y="346"/>
              <a:ext cx="312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GB" altLang="en-US" sz="1600" b="1">
                  <a:latin typeface="Arial" charset="0"/>
                </a:rPr>
                <a:t>E</a:t>
              </a:r>
              <a:r>
                <a:rPr lang="en-GB" altLang="en-US" sz="1600" b="1" baseline="-25000">
                  <a:latin typeface="Arial" charset="0"/>
                </a:rPr>
                <a:t>C</a:t>
              </a:r>
            </a:p>
          </p:txBody>
        </p:sp>
      </p:grpSp>
      <p:cxnSp>
        <p:nvCxnSpPr>
          <p:cNvPr id="37" name="Straight Connector 36"/>
          <p:cNvCxnSpPr/>
          <p:nvPr/>
        </p:nvCxnSpPr>
        <p:spPr>
          <a:xfrm>
            <a:off x="4572000" y="3717032"/>
            <a:ext cx="0" cy="1888881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 flipH="1">
            <a:off x="4572000" y="5605913"/>
            <a:ext cx="396044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Rectangle 40"/>
          <p:cNvSpPr/>
          <p:nvPr/>
        </p:nvSpPr>
        <p:spPr>
          <a:xfrm>
            <a:off x="6614513" y="3957998"/>
            <a:ext cx="45719" cy="164791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2" name="TextBox 41"/>
          <p:cNvSpPr txBox="1"/>
          <p:nvPr/>
        </p:nvSpPr>
        <p:spPr>
          <a:xfrm>
            <a:off x="4238254" y="3573016"/>
            <a:ext cx="3337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Calibri" panose="020F0502020204030204" pitchFamily="34" charset="0"/>
              </a:rPr>
              <a:t>N</a:t>
            </a:r>
            <a:endParaRPr lang="en-GB" dirty="0" smtClean="0">
              <a:latin typeface="Calibri" panose="020F0502020204030204" pitchFamily="34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6271158" y="5605913"/>
            <a:ext cx="8211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>
                <a:latin typeface="Calibri" panose="020F0502020204030204" pitchFamily="34" charset="0"/>
              </a:rPr>
              <a:t>E</a:t>
            </a:r>
            <a:r>
              <a:rPr lang="en-US" baseline="-25000" dirty="0" err="1" smtClean="0">
                <a:latin typeface="Calibri" panose="020F0502020204030204" pitchFamily="34" charset="0"/>
              </a:rPr>
              <a:t>c</a:t>
            </a:r>
            <a:r>
              <a:rPr lang="en-US" dirty="0" smtClean="0">
                <a:latin typeface="Calibri" panose="020F0502020204030204" pitchFamily="34" charset="0"/>
              </a:rPr>
              <a:t>=</a:t>
            </a:r>
            <a:r>
              <a:rPr lang="en-US" dirty="0" err="1" smtClean="0">
                <a:latin typeface="Symbol" panose="05050102010706020507" pitchFamily="18" charset="2"/>
              </a:rPr>
              <a:t>S</a:t>
            </a:r>
            <a:r>
              <a:rPr lang="en-US" dirty="0" err="1" smtClean="0">
                <a:latin typeface="Calibri" panose="020F0502020204030204" pitchFamily="34" charset="0"/>
              </a:rPr>
              <a:t>E</a:t>
            </a:r>
            <a:r>
              <a:rPr lang="en-US" baseline="-25000" dirty="0" err="1" smtClean="0">
                <a:latin typeface="Symbol" panose="05050102010706020507" pitchFamily="18" charset="2"/>
              </a:rPr>
              <a:t>g</a:t>
            </a:r>
            <a:r>
              <a:rPr lang="en-US" baseline="-25000" dirty="0" err="1" smtClean="0">
                <a:latin typeface="Calibri" panose="020F0502020204030204" pitchFamily="34" charset="0"/>
              </a:rPr>
              <a:t>i</a:t>
            </a:r>
            <a:endParaRPr lang="en-GB" baseline="-25000" dirty="0" smtClean="0">
              <a:latin typeface="Calibri" panose="020F0502020204030204" pitchFamily="34" charset="0"/>
            </a:endParaRPr>
          </a:p>
        </p:txBody>
      </p:sp>
      <p:sp>
        <p:nvSpPr>
          <p:cNvPr id="47" name="Freeform 100"/>
          <p:cNvSpPr>
            <a:spLocks/>
          </p:cNvSpPr>
          <p:nvPr/>
        </p:nvSpPr>
        <p:spPr bwMode="auto">
          <a:xfrm>
            <a:off x="4572000" y="3757682"/>
            <a:ext cx="3048000" cy="1787954"/>
          </a:xfrm>
          <a:custGeom>
            <a:avLst/>
            <a:gdLst>
              <a:gd name="T0" fmla="*/ 0 w 1920"/>
              <a:gd name="T1" fmla="*/ 0 h 1104"/>
              <a:gd name="T2" fmla="*/ 288 w 1920"/>
              <a:gd name="T3" fmla="*/ 720 h 1104"/>
              <a:gd name="T4" fmla="*/ 1008 w 1920"/>
              <a:gd name="T5" fmla="*/ 1008 h 1104"/>
              <a:gd name="T6" fmla="*/ 1296 w 1920"/>
              <a:gd name="T7" fmla="*/ 432 h 1104"/>
              <a:gd name="T8" fmla="*/ 1488 w 1920"/>
              <a:gd name="T9" fmla="*/ 912 h 1104"/>
              <a:gd name="T10" fmla="*/ 1920 w 1920"/>
              <a:gd name="T11" fmla="*/ 1104 h 1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920" h="1104">
                <a:moveTo>
                  <a:pt x="0" y="0"/>
                </a:moveTo>
                <a:cubicBezTo>
                  <a:pt x="60" y="276"/>
                  <a:pt x="120" y="552"/>
                  <a:pt x="288" y="720"/>
                </a:cubicBezTo>
                <a:cubicBezTo>
                  <a:pt x="456" y="888"/>
                  <a:pt x="840" y="1056"/>
                  <a:pt x="1008" y="1008"/>
                </a:cubicBezTo>
                <a:cubicBezTo>
                  <a:pt x="1176" y="960"/>
                  <a:pt x="1216" y="448"/>
                  <a:pt x="1296" y="432"/>
                </a:cubicBezTo>
                <a:cubicBezTo>
                  <a:pt x="1376" y="416"/>
                  <a:pt x="1384" y="800"/>
                  <a:pt x="1488" y="912"/>
                </a:cubicBezTo>
                <a:cubicBezTo>
                  <a:pt x="1592" y="1024"/>
                  <a:pt x="1848" y="1072"/>
                  <a:pt x="1920" y="1104"/>
                </a:cubicBezTo>
              </a:path>
            </a:pathLst>
          </a:custGeom>
          <a:noFill/>
          <a:ln w="38100" cmpd="sng">
            <a:solidFill>
              <a:srgbClr val="00FF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54110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  <p:bldP spid="42" grpId="0"/>
      <p:bldP spid="43" grpId="0"/>
      <p:bldP spid="4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ToF</a:t>
            </a:r>
            <a:r>
              <a:rPr lang="en-US" dirty="0"/>
              <a:t>: Total Absorption </a:t>
            </a:r>
            <a:r>
              <a:rPr lang="en-US" dirty="0" smtClean="0"/>
              <a:t>detectors worldwide</a:t>
            </a:r>
            <a:endParaRPr lang="en-GB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ABF873-A8CC-4680-B92B-676EF7CF1CED}" type="slidenum">
              <a:rPr lang="es-ES_tradnl" smtClean="0"/>
              <a:t>28</a:t>
            </a:fld>
            <a:endParaRPr lang="es-ES_tradnl"/>
          </a:p>
        </p:txBody>
      </p:sp>
      <p:pic>
        <p:nvPicPr>
          <p:cNvPr id="5" name="Picture 8" descr="TAC_g4_zoo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1414" y="795668"/>
            <a:ext cx="2151921" cy="2088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467544" y="795668"/>
            <a:ext cx="611013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Calibri" panose="020F0502020204030204" pitchFamily="34" charset="0"/>
              </a:rPr>
              <a:t>The Total Absorption Calorimeter (TAC) at CERN</a:t>
            </a:r>
            <a:endParaRPr lang="en-GB" sz="2400" dirty="0" smtClean="0">
              <a:latin typeface="Calibri" panose="020F0502020204030204" pitchFamily="34" charset="0"/>
            </a:endParaRPr>
          </a:p>
        </p:txBody>
      </p:sp>
      <p:pic>
        <p:nvPicPr>
          <p:cNvPr id="23554" name="Picture 2" descr="http://pearl1.lanl.gov/external/chemistry/images/dance_instrument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98670" y="3140968"/>
            <a:ext cx="1600178" cy="2160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/>
        </p:nvSpPr>
        <p:spPr>
          <a:xfrm>
            <a:off x="467544" y="752700"/>
            <a:ext cx="8352928" cy="224425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/>
          <p:cNvSpPr/>
          <p:nvPr/>
        </p:nvSpPr>
        <p:spPr>
          <a:xfrm>
            <a:off x="483280" y="3098764"/>
            <a:ext cx="8352928" cy="227445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extBox 9"/>
          <p:cNvSpPr txBox="1"/>
          <p:nvPr/>
        </p:nvSpPr>
        <p:spPr>
          <a:xfrm>
            <a:off x="627551" y="3218245"/>
            <a:ext cx="604841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Calibri" panose="020F0502020204030204" pitchFamily="34" charset="0"/>
              </a:rPr>
              <a:t>The Detector for Advance Neutron Capture Experiments (DANCE) at Los Alamos (USA)</a:t>
            </a:r>
          </a:p>
          <a:p>
            <a:endParaRPr lang="en-US" sz="2400" dirty="0">
              <a:latin typeface="Calibri" panose="020F0502020204030204" pitchFamily="34" charset="0"/>
            </a:endParaRPr>
          </a:p>
          <a:p>
            <a:r>
              <a:rPr lang="en-US" sz="2400" dirty="0" smtClean="0">
                <a:latin typeface="Calibri" panose="020F0502020204030204" pitchFamily="34" charset="0"/>
              </a:rPr>
              <a:t>162 </a:t>
            </a:r>
            <a:r>
              <a:rPr lang="en-US" sz="2400" dirty="0">
                <a:latin typeface="Calibri" panose="020F0502020204030204" pitchFamily="34" charset="0"/>
              </a:rPr>
              <a:t>BaF</a:t>
            </a:r>
            <a:r>
              <a:rPr lang="en-US" sz="2400" baseline="-25000" dirty="0">
                <a:latin typeface="Calibri" panose="020F0502020204030204" pitchFamily="34" charset="0"/>
              </a:rPr>
              <a:t>2</a:t>
            </a:r>
            <a:r>
              <a:rPr lang="en-US" sz="2400" dirty="0">
                <a:latin typeface="Calibri" panose="020F0502020204030204" pitchFamily="34" charset="0"/>
              </a:rPr>
              <a:t> crystals covering 4</a:t>
            </a:r>
            <a:r>
              <a:rPr lang="en-US" sz="2400" dirty="0">
                <a:latin typeface="Symbol" panose="05050102010706020507" pitchFamily="18" charset="2"/>
              </a:rPr>
              <a:t>p</a:t>
            </a:r>
            <a:endParaRPr lang="en-GB" sz="2400" dirty="0">
              <a:latin typeface="Symbol" panose="05050102010706020507" pitchFamily="18" charset="2"/>
            </a:endParaRPr>
          </a:p>
          <a:p>
            <a:endParaRPr lang="en-US" sz="2400" dirty="0">
              <a:latin typeface="Calibri" panose="020F0502020204030204" pitchFamily="34" charset="0"/>
            </a:endParaRPr>
          </a:p>
          <a:p>
            <a:endParaRPr lang="en-US" sz="2400" dirty="0" smtClean="0">
              <a:latin typeface="Calibri" panose="020F050202020403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55576" y="1615568"/>
            <a:ext cx="383816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Calibri" panose="020F0502020204030204" pitchFamily="34" charset="0"/>
              </a:rPr>
              <a:t>40 BaF</a:t>
            </a:r>
            <a:r>
              <a:rPr lang="en-US" sz="2400" baseline="-25000" dirty="0" smtClean="0">
                <a:latin typeface="Calibri" panose="020F0502020204030204" pitchFamily="34" charset="0"/>
              </a:rPr>
              <a:t>2</a:t>
            </a:r>
            <a:r>
              <a:rPr lang="en-US" sz="2400" dirty="0" smtClean="0">
                <a:latin typeface="Calibri" panose="020F0502020204030204" pitchFamily="34" charset="0"/>
              </a:rPr>
              <a:t> crystals covering 4</a:t>
            </a:r>
            <a:r>
              <a:rPr lang="en-US" sz="2400" dirty="0" smtClean="0">
                <a:latin typeface="Symbol" panose="05050102010706020507" pitchFamily="18" charset="2"/>
              </a:rPr>
              <a:t>p</a:t>
            </a:r>
          </a:p>
          <a:p>
            <a:r>
              <a:rPr lang="en-US" sz="2400" dirty="0" smtClean="0">
                <a:latin typeface="Calibri" panose="020F0502020204030204" pitchFamily="34" charset="0"/>
              </a:rPr>
              <a:t>(based on the original at FZK</a:t>
            </a:r>
            <a:r>
              <a:rPr lang="en-US" sz="2400" dirty="0" smtClean="0">
                <a:latin typeface="Symbol" panose="05050102010706020507" pitchFamily="18" charset="2"/>
              </a:rPr>
              <a:t>)</a:t>
            </a:r>
            <a:endParaRPr lang="en-GB" sz="2400" dirty="0" smtClean="0">
              <a:latin typeface="Symbol" panose="05050102010706020507" pitchFamily="18" charset="2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467544" y="5526568"/>
            <a:ext cx="8352928" cy="782751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extBox 12"/>
          <p:cNvSpPr txBox="1"/>
          <p:nvPr/>
        </p:nvSpPr>
        <p:spPr>
          <a:xfrm>
            <a:off x="643041" y="5687110"/>
            <a:ext cx="80762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Calibri" panose="020F0502020204030204" pitchFamily="34" charset="0"/>
              </a:rPr>
              <a:t>Future: a TAC made of high resolution (LaBr</a:t>
            </a:r>
            <a:r>
              <a:rPr lang="en-US" sz="2400" baseline="-25000" dirty="0" smtClean="0">
                <a:latin typeface="Calibri" panose="020F0502020204030204" pitchFamily="34" charset="0"/>
              </a:rPr>
              <a:t>3</a:t>
            </a:r>
            <a:r>
              <a:rPr lang="en-US" sz="2400" dirty="0" smtClean="0">
                <a:latin typeface="Calibri" panose="020F0502020204030204" pitchFamily="34" charset="0"/>
              </a:rPr>
              <a:t>, etc.) crystals?</a:t>
            </a:r>
          </a:p>
        </p:txBody>
      </p:sp>
    </p:spTree>
    <p:extLst>
      <p:ext uri="{BB962C8B-B14F-4D97-AF65-F5344CB8AC3E}">
        <p14:creationId xmlns:p14="http://schemas.microsoft.com/office/powerpoint/2010/main" val="1080128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/>
      <p:bldP spid="12" grpId="0" animBg="1"/>
      <p:bldP spid="1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Picture 1027" descr="C:\ott\nTOF\conferences\SantaFe2004\talk\TAC_g4_zoom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085763">
            <a:off x="5999163" y="679450"/>
            <a:ext cx="3040062" cy="319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Cilindro"/>
          <p:cNvSpPr/>
          <p:nvPr/>
        </p:nvSpPr>
        <p:spPr>
          <a:xfrm rot="5400000">
            <a:off x="1066800" y="1752600"/>
            <a:ext cx="914400" cy="1066800"/>
          </a:xfrm>
          <a:prstGeom prst="can">
            <a:avLst/>
          </a:prstGeom>
          <a:solidFill>
            <a:schemeClr val="bg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>
              <a:latin typeface="Calibri" panose="020F0502020204030204" pitchFamily="34" charset="0"/>
            </a:endParaRPr>
          </a:p>
        </p:txBody>
      </p:sp>
      <p:cxnSp>
        <p:nvCxnSpPr>
          <p:cNvPr id="4" name="4 Conector recto de flecha"/>
          <p:cNvCxnSpPr/>
          <p:nvPr/>
        </p:nvCxnSpPr>
        <p:spPr>
          <a:xfrm>
            <a:off x="152400" y="2286000"/>
            <a:ext cx="838200" cy="1588"/>
          </a:xfrm>
          <a:prstGeom prst="straightConnector1">
            <a:avLst/>
          </a:prstGeom>
          <a:ln w="508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13 Conector recto de flecha"/>
          <p:cNvCxnSpPr/>
          <p:nvPr/>
        </p:nvCxnSpPr>
        <p:spPr>
          <a:xfrm rot="16200000" flipV="1">
            <a:off x="7239000" y="1905000"/>
            <a:ext cx="457200" cy="304800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16 Conector recto de flecha"/>
          <p:cNvCxnSpPr/>
          <p:nvPr/>
        </p:nvCxnSpPr>
        <p:spPr>
          <a:xfrm flipV="1">
            <a:off x="7620000" y="1981200"/>
            <a:ext cx="457200" cy="304800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20 Conector recto de flecha"/>
          <p:cNvCxnSpPr/>
          <p:nvPr/>
        </p:nvCxnSpPr>
        <p:spPr>
          <a:xfrm rot="5400000">
            <a:off x="7200900" y="2552700"/>
            <a:ext cx="762000" cy="76200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5 Conector recto de flecha"/>
          <p:cNvCxnSpPr/>
          <p:nvPr/>
        </p:nvCxnSpPr>
        <p:spPr>
          <a:xfrm>
            <a:off x="1981200" y="2286000"/>
            <a:ext cx="5638800" cy="1588"/>
          </a:xfrm>
          <a:prstGeom prst="straightConnector1">
            <a:avLst/>
          </a:prstGeom>
          <a:ln w="50800">
            <a:solidFill>
              <a:schemeClr val="accent1">
                <a:lumMod val="2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7 Rectángulo redondeado"/>
          <p:cNvSpPr/>
          <p:nvPr/>
        </p:nvSpPr>
        <p:spPr>
          <a:xfrm>
            <a:off x="3200400" y="1905000"/>
            <a:ext cx="533400" cy="685800"/>
          </a:xfrm>
          <a:prstGeom prst="round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>
              <a:latin typeface="Calibri" panose="020F0502020204030204" pitchFamily="34" charset="0"/>
            </a:endParaRPr>
          </a:p>
        </p:txBody>
      </p:sp>
      <p:sp>
        <p:nvSpPr>
          <p:cNvPr id="11" name="8 Rectángulo redondeado"/>
          <p:cNvSpPr/>
          <p:nvPr/>
        </p:nvSpPr>
        <p:spPr>
          <a:xfrm>
            <a:off x="3810000" y="1981200"/>
            <a:ext cx="914400" cy="533400"/>
          </a:xfrm>
          <a:prstGeom prst="roundRect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>
              <a:latin typeface="Calibri" panose="020F0502020204030204" pitchFamily="34" charset="0"/>
            </a:endParaRPr>
          </a:p>
        </p:txBody>
      </p:sp>
      <p:sp>
        <p:nvSpPr>
          <p:cNvPr id="12" name="9 Rectángulo redondeado"/>
          <p:cNvSpPr/>
          <p:nvPr/>
        </p:nvSpPr>
        <p:spPr>
          <a:xfrm>
            <a:off x="4876800" y="1981200"/>
            <a:ext cx="685800" cy="533400"/>
          </a:xfrm>
          <a:prstGeom prst="round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>
              <a:latin typeface="Calibri" panose="020F0502020204030204" pitchFamily="34" charset="0"/>
            </a:endParaRPr>
          </a:p>
        </p:txBody>
      </p:sp>
      <p:grpSp>
        <p:nvGrpSpPr>
          <p:cNvPr id="13" name="46 Grupo"/>
          <p:cNvGrpSpPr>
            <a:grpSpLocks/>
          </p:cNvGrpSpPr>
          <p:nvPr/>
        </p:nvGrpSpPr>
        <p:grpSpPr bwMode="auto">
          <a:xfrm>
            <a:off x="152400" y="3048000"/>
            <a:ext cx="3352800" cy="3048000"/>
            <a:chOff x="152400" y="3048000"/>
            <a:chExt cx="3352800" cy="3048000"/>
          </a:xfrm>
        </p:grpSpPr>
        <p:sp>
          <p:nvSpPr>
            <p:cNvPr id="14" name="24 Rectángulo redondeado"/>
            <p:cNvSpPr/>
            <p:nvPr/>
          </p:nvSpPr>
          <p:spPr>
            <a:xfrm>
              <a:off x="152400" y="3124200"/>
              <a:ext cx="2819400" cy="2971800"/>
            </a:xfrm>
            <a:prstGeom prst="roundRect">
              <a:avLst/>
            </a:prstGeom>
            <a:solidFill>
              <a:schemeClr val="bg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5" name="27 CuadroTexto"/>
            <p:cNvSpPr txBox="1">
              <a:spLocks noChangeArrowheads="1"/>
            </p:cNvSpPr>
            <p:nvPr/>
          </p:nvSpPr>
          <p:spPr bwMode="auto">
            <a:xfrm>
              <a:off x="685800" y="3048000"/>
              <a:ext cx="2819400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dirty="0">
                  <a:latin typeface="Calibri" pitchFamily="34" charset="0"/>
                </a:rPr>
                <a:t>Neutron energy </a:t>
              </a:r>
            </a:p>
          </p:txBody>
        </p:sp>
        <p:pic>
          <p:nvPicPr>
            <p:cNvPr id="16" name="Picture 19" descr="TAC_nene.png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04800" y="3429000"/>
              <a:ext cx="2545630" cy="24688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7" name="48 Grupo"/>
          <p:cNvGrpSpPr>
            <a:grpSpLocks/>
          </p:cNvGrpSpPr>
          <p:nvPr/>
        </p:nvGrpSpPr>
        <p:grpSpPr bwMode="auto">
          <a:xfrm>
            <a:off x="6172200" y="3124200"/>
            <a:ext cx="3352800" cy="2971800"/>
            <a:chOff x="6172200" y="3124200"/>
            <a:chExt cx="3352800" cy="2971800"/>
          </a:xfrm>
        </p:grpSpPr>
        <p:sp>
          <p:nvSpPr>
            <p:cNvPr id="18" name="25 Rectángulo redondeado"/>
            <p:cNvSpPr/>
            <p:nvPr/>
          </p:nvSpPr>
          <p:spPr>
            <a:xfrm>
              <a:off x="6172200" y="3124200"/>
              <a:ext cx="2819400" cy="2971800"/>
            </a:xfrm>
            <a:prstGeom prst="roundRect">
              <a:avLst/>
            </a:prstGeom>
            <a:solidFill>
              <a:schemeClr val="bg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9" name="29 CuadroTexto"/>
            <p:cNvSpPr txBox="1">
              <a:spLocks noChangeArrowheads="1"/>
            </p:cNvSpPr>
            <p:nvPr/>
          </p:nvSpPr>
          <p:spPr bwMode="auto">
            <a:xfrm>
              <a:off x="6705600" y="3124200"/>
              <a:ext cx="2819400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dirty="0">
                  <a:latin typeface="Calibri" pitchFamily="34" charset="0"/>
                </a:rPr>
                <a:t>Multiplicity</a:t>
              </a:r>
            </a:p>
          </p:txBody>
        </p:sp>
        <p:pic>
          <p:nvPicPr>
            <p:cNvPr id="20" name="Picture 21" descr="TAC_Multi.png"/>
            <p:cNvPicPr>
              <a:picLocks noChangeAspect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6324600" y="3429000"/>
              <a:ext cx="2545630" cy="24688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21" name="47 Grupo"/>
          <p:cNvGrpSpPr>
            <a:grpSpLocks/>
          </p:cNvGrpSpPr>
          <p:nvPr/>
        </p:nvGrpSpPr>
        <p:grpSpPr bwMode="auto">
          <a:xfrm>
            <a:off x="3200400" y="3048000"/>
            <a:ext cx="3276600" cy="3048000"/>
            <a:chOff x="3200400" y="3048000"/>
            <a:chExt cx="3276600" cy="3048000"/>
          </a:xfrm>
        </p:grpSpPr>
        <p:sp>
          <p:nvSpPr>
            <p:cNvPr id="22" name="26 Rectángulo redondeado"/>
            <p:cNvSpPr/>
            <p:nvPr/>
          </p:nvSpPr>
          <p:spPr>
            <a:xfrm>
              <a:off x="3200400" y="3124200"/>
              <a:ext cx="2819400" cy="2971800"/>
            </a:xfrm>
            <a:prstGeom prst="roundRect">
              <a:avLst/>
            </a:prstGeom>
            <a:solidFill>
              <a:schemeClr val="bg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23" name="28 CuadroTexto"/>
            <p:cNvSpPr txBox="1">
              <a:spLocks noChangeArrowheads="1"/>
            </p:cNvSpPr>
            <p:nvPr/>
          </p:nvSpPr>
          <p:spPr bwMode="auto">
            <a:xfrm>
              <a:off x="3657600" y="3048000"/>
              <a:ext cx="2819400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dirty="0">
                  <a:latin typeface="Calibri" pitchFamily="34" charset="0"/>
                </a:rPr>
                <a:t>Deposited energy </a:t>
              </a:r>
            </a:p>
          </p:txBody>
        </p:sp>
        <p:pic>
          <p:nvPicPr>
            <p:cNvPr id="24" name="Picture 22" descr="TAC_Esum.png"/>
            <p:cNvPicPr>
              <a:picLocks noChangeAspect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3352800" y="3398520"/>
              <a:ext cx="2545630" cy="24688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25" name="Picture 24" descr="TAC_nene_zoom.pn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04800" y="3429000"/>
            <a:ext cx="2546350" cy="2468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" name="35 CuadroTexto"/>
          <p:cNvSpPr txBox="1">
            <a:spLocks noChangeArrowheads="1"/>
          </p:cNvSpPr>
          <p:nvPr/>
        </p:nvSpPr>
        <p:spPr bwMode="auto">
          <a:xfrm>
            <a:off x="0" y="1639888"/>
            <a:ext cx="12192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dirty="0">
                <a:solidFill>
                  <a:srgbClr val="C00000"/>
                </a:solidFill>
                <a:latin typeface="Calibri" panose="020F0502020204030204" pitchFamily="34" charset="0"/>
              </a:rPr>
              <a:t>Protons (20 GeV)</a:t>
            </a:r>
          </a:p>
        </p:txBody>
      </p:sp>
      <p:sp>
        <p:nvSpPr>
          <p:cNvPr id="27" name="36 CuadroTexto"/>
          <p:cNvSpPr txBox="1"/>
          <p:nvPr/>
        </p:nvSpPr>
        <p:spPr>
          <a:xfrm>
            <a:off x="1828800" y="1676400"/>
            <a:ext cx="1600200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dirty="0">
                <a:solidFill>
                  <a:schemeClr val="accent1">
                    <a:lumMod val="25000"/>
                  </a:schemeClr>
                </a:solidFill>
                <a:latin typeface="Calibri" pitchFamily="34" charset="0"/>
              </a:rPr>
              <a:t>Neutrons </a:t>
            </a:r>
          </a:p>
          <a:p>
            <a:pPr algn="ctr">
              <a:defRPr/>
            </a:pPr>
            <a:r>
              <a:rPr lang="en-US" dirty="0">
                <a:solidFill>
                  <a:schemeClr val="accent1">
                    <a:lumMod val="25000"/>
                  </a:schemeClr>
                </a:solidFill>
                <a:latin typeface="Calibri" pitchFamily="34" charset="0"/>
              </a:rPr>
              <a:t>(</a:t>
            </a:r>
            <a:r>
              <a:rPr lang="en-US" dirty="0" err="1">
                <a:solidFill>
                  <a:schemeClr val="accent1">
                    <a:lumMod val="25000"/>
                  </a:schemeClr>
                </a:solidFill>
                <a:latin typeface="Calibri" pitchFamily="34" charset="0"/>
              </a:rPr>
              <a:t>meV-GeV</a:t>
            </a:r>
            <a:r>
              <a:rPr lang="en-US" dirty="0">
                <a:solidFill>
                  <a:schemeClr val="accent1">
                    <a:lumMod val="25000"/>
                  </a:schemeClr>
                </a:solidFill>
                <a:latin typeface="Calibri" pitchFamily="34" charset="0"/>
              </a:rPr>
              <a:t>)</a:t>
            </a:r>
          </a:p>
        </p:txBody>
      </p:sp>
      <p:sp>
        <p:nvSpPr>
          <p:cNvPr id="28" name="37 CuadroTexto"/>
          <p:cNvSpPr txBox="1">
            <a:spLocks noChangeArrowheads="1"/>
          </p:cNvSpPr>
          <p:nvPr/>
        </p:nvSpPr>
        <p:spPr bwMode="auto">
          <a:xfrm>
            <a:off x="3733800" y="2438400"/>
            <a:ext cx="15240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dirty="0">
                <a:solidFill>
                  <a:srgbClr val="002060"/>
                </a:solidFill>
                <a:latin typeface="Calibri" panose="020F0502020204030204" pitchFamily="34" charset="0"/>
              </a:rPr>
              <a:t>Sweeping magnet</a:t>
            </a:r>
          </a:p>
        </p:txBody>
      </p:sp>
      <p:sp>
        <p:nvSpPr>
          <p:cNvPr id="29" name="38 CuadroTexto"/>
          <p:cNvSpPr txBox="1">
            <a:spLocks noChangeArrowheads="1"/>
          </p:cNvSpPr>
          <p:nvPr/>
        </p:nvSpPr>
        <p:spPr bwMode="auto">
          <a:xfrm>
            <a:off x="3581400" y="1295400"/>
            <a:ext cx="1524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dirty="0">
                <a:solidFill>
                  <a:srgbClr val="C00000"/>
                </a:solidFill>
                <a:latin typeface="Calibri" panose="020F0502020204030204" pitchFamily="34" charset="0"/>
              </a:rPr>
              <a:t>Collimators</a:t>
            </a:r>
          </a:p>
        </p:txBody>
      </p:sp>
      <p:cxnSp>
        <p:nvCxnSpPr>
          <p:cNvPr id="30" name="40 Conector recto de flecha"/>
          <p:cNvCxnSpPr>
            <a:stCxn id="29" idx="2"/>
          </p:cNvCxnSpPr>
          <p:nvPr/>
        </p:nvCxnSpPr>
        <p:spPr>
          <a:xfrm rot="5400000">
            <a:off x="3918744" y="1480344"/>
            <a:ext cx="239712" cy="609600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43 Conector recto de flecha"/>
          <p:cNvCxnSpPr>
            <a:stCxn id="29" idx="2"/>
          </p:cNvCxnSpPr>
          <p:nvPr/>
        </p:nvCxnSpPr>
        <p:spPr>
          <a:xfrm rot="16200000" flipH="1">
            <a:off x="4452144" y="1556544"/>
            <a:ext cx="315912" cy="533400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49 CuadroTexto"/>
          <p:cNvSpPr txBox="1">
            <a:spLocks noChangeArrowheads="1"/>
          </p:cNvSpPr>
          <p:nvPr/>
        </p:nvSpPr>
        <p:spPr bwMode="auto">
          <a:xfrm>
            <a:off x="8001000" y="1752600"/>
            <a:ext cx="5334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solidFill>
                  <a:srgbClr val="C00000"/>
                </a:solidFill>
                <a:latin typeface="Symbol" pitchFamily="18" charset="2"/>
              </a:rPr>
              <a:t>g</a:t>
            </a:r>
          </a:p>
        </p:txBody>
      </p:sp>
      <p:sp>
        <p:nvSpPr>
          <p:cNvPr id="33" name="50 CuadroTexto"/>
          <p:cNvSpPr txBox="1">
            <a:spLocks noChangeArrowheads="1"/>
          </p:cNvSpPr>
          <p:nvPr/>
        </p:nvSpPr>
        <p:spPr bwMode="auto">
          <a:xfrm>
            <a:off x="7391400" y="1524000"/>
            <a:ext cx="5334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solidFill>
                  <a:srgbClr val="C00000"/>
                </a:solidFill>
                <a:latin typeface="Symbol" pitchFamily="18" charset="2"/>
              </a:rPr>
              <a:t>g</a:t>
            </a:r>
          </a:p>
        </p:txBody>
      </p:sp>
      <p:sp>
        <p:nvSpPr>
          <p:cNvPr id="34" name="51 CuadroTexto"/>
          <p:cNvSpPr txBox="1">
            <a:spLocks noChangeArrowheads="1"/>
          </p:cNvSpPr>
          <p:nvPr/>
        </p:nvSpPr>
        <p:spPr bwMode="auto">
          <a:xfrm>
            <a:off x="7543800" y="2433638"/>
            <a:ext cx="5334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solidFill>
                  <a:srgbClr val="C00000"/>
                </a:solidFill>
                <a:latin typeface="Symbol" pitchFamily="18" charset="2"/>
              </a:rPr>
              <a:t>g</a:t>
            </a:r>
          </a:p>
        </p:txBody>
      </p:sp>
      <p:sp>
        <p:nvSpPr>
          <p:cNvPr id="37" name="Title 1"/>
          <p:cNvSpPr txBox="1">
            <a:spLocks/>
          </p:cNvSpPr>
          <p:nvPr/>
        </p:nvSpPr>
        <p:spPr>
          <a:xfrm>
            <a:off x="-36512" y="-27384"/>
            <a:ext cx="9324528" cy="1143000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dirty="0" smtClean="0">
                <a:solidFill>
                  <a:srgbClr val="0070C0"/>
                </a:solidFill>
              </a:rPr>
              <a:t>A “quick” example of a TAC meas.</a:t>
            </a:r>
            <a:endParaRPr lang="en-GB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0304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542925" indent="-223838">
              <a:tabLst>
                <a:tab pos="542925" algn="l"/>
                <a:tab pos="627063" algn="l"/>
              </a:tabLst>
            </a:pPr>
            <a:r>
              <a:rPr lang="en-US" dirty="0" smtClean="0"/>
              <a:t>1. What’s </a:t>
            </a:r>
            <a:r>
              <a:rPr lang="en-US" dirty="0"/>
              <a:t>neutron capture?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ABF873-A8CC-4680-B92B-676EF7CF1CED}" type="slidenum">
              <a:rPr lang="es-ES_tradnl" smtClean="0"/>
              <a:t>3</a:t>
            </a:fld>
            <a:endParaRPr lang="es-ES_tradnl"/>
          </a:p>
        </p:txBody>
      </p:sp>
      <p:grpSp>
        <p:nvGrpSpPr>
          <p:cNvPr id="5" name="Group 4"/>
          <p:cNvGrpSpPr/>
          <p:nvPr/>
        </p:nvGrpSpPr>
        <p:grpSpPr>
          <a:xfrm>
            <a:off x="2051720" y="1256127"/>
            <a:ext cx="1080120" cy="1080120"/>
            <a:chOff x="3131840" y="2060848"/>
            <a:chExt cx="1080120" cy="1080120"/>
          </a:xfrm>
        </p:grpSpPr>
        <p:sp>
          <p:nvSpPr>
            <p:cNvPr id="6" name="Oval 5"/>
            <p:cNvSpPr/>
            <p:nvPr/>
          </p:nvSpPr>
          <p:spPr>
            <a:xfrm>
              <a:off x="3275856" y="2132856"/>
              <a:ext cx="288032" cy="288032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" name="Oval 6"/>
            <p:cNvSpPr/>
            <p:nvPr/>
          </p:nvSpPr>
          <p:spPr>
            <a:xfrm>
              <a:off x="3428256" y="2285256"/>
              <a:ext cx="288032" cy="288032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" name="Oval 7"/>
            <p:cNvSpPr/>
            <p:nvPr/>
          </p:nvSpPr>
          <p:spPr>
            <a:xfrm>
              <a:off x="3419872" y="2437656"/>
              <a:ext cx="288032" cy="288032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" name="Oval 8"/>
            <p:cNvSpPr/>
            <p:nvPr/>
          </p:nvSpPr>
          <p:spPr>
            <a:xfrm>
              <a:off x="3580656" y="2276872"/>
              <a:ext cx="288032" cy="288032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" name="Oval 9"/>
            <p:cNvSpPr/>
            <p:nvPr/>
          </p:nvSpPr>
          <p:spPr>
            <a:xfrm>
              <a:off x="3580656" y="2060848"/>
              <a:ext cx="288032" cy="288032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1" name="Oval 10"/>
            <p:cNvSpPr/>
            <p:nvPr/>
          </p:nvSpPr>
          <p:spPr>
            <a:xfrm>
              <a:off x="3779912" y="2636912"/>
              <a:ext cx="288032" cy="288032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2" name="Oval 11"/>
            <p:cNvSpPr/>
            <p:nvPr/>
          </p:nvSpPr>
          <p:spPr>
            <a:xfrm>
              <a:off x="3779912" y="2348880"/>
              <a:ext cx="288032" cy="288032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3" name="Oval 12"/>
            <p:cNvSpPr/>
            <p:nvPr/>
          </p:nvSpPr>
          <p:spPr>
            <a:xfrm>
              <a:off x="3779912" y="2132856"/>
              <a:ext cx="288032" cy="288032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4" name="Oval 13"/>
            <p:cNvSpPr/>
            <p:nvPr/>
          </p:nvSpPr>
          <p:spPr>
            <a:xfrm>
              <a:off x="3491880" y="2708920"/>
              <a:ext cx="288032" cy="288032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5" name="Oval 14"/>
            <p:cNvSpPr/>
            <p:nvPr/>
          </p:nvSpPr>
          <p:spPr>
            <a:xfrm>
              <a:off x="3131840" y="2420888"/>
              <a:ext cx="288032" cy="288032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6" name="Oval 15"/>
            <p:cNvSpPr/>
            <p:nvPr/>
          </p:nvSpPr>
          <p:spPr>
            <a:xfrm>
              <a:off x="3275856" y="2636912"/>
              <a:ext cx="288032" cy="288032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7" name="Oval 16"/>
            <p:cNvSpPr/>
            <p:nvPr/>
          </p:nvSpPr>
          <p:spPr>
            <a:xfrm>
              <a:off x="3635896" y="2492896"/>
              <a:ext cx="288032" cy="288032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8" name="Oval 17"/>
            <p:cNvSpPr/>
            <p:nvPr/>
          </p:nvSpPr>
          <p:spPr>
            <a:xfrm>
              <a:off x="3707904" y="2852936"/>
              <a:ext cx="288032" cy="288032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9" name="Oval 18"/>
            <p:cNvSpPr/>
            <p:nvPr/>
          </p:nvSpPr>
          <p:spPr>
            <a:xfrm>
              <a:off x="3923928" y="2492896"/>
              <a:ext cx="288032" cy="288032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0" name="Oval 19"/>
            <p:cNvSpPr/>
            <p:nvPr/>
          </p:nvSpPr>
          <p:spPr>
            <a:xfrm>
              <a:off x="3203848" y="2276872"/>
              <a:ext cx="288032" cy="288032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1" name="Oval 20"/>
            <p:cNvSpPr/>
            <p:nvPr/>
          </p:nvSpPr>
          <p:spPr>
            <a:xfrm>
              <a:off x="3419872" y="2852936"/>
              <a:ext cx="288032" cy="288032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2" name="Oval 21"/>
            <p:cNvSpPr/>
            <p:nvPr/>
          </p:nvSpPr>
          <p:spPr>
            <a:xfrm>
              <a:off x="3419872" y="2060848"/>
              <a:ext cx="288032" cy="288032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3" name="Oval 22"/>
            <p:cNvSpPr/>
            <p:nvPr/>
          </p:nvSpPr>
          <p:spPr>
            <a:xfrm>
              <a:off x="3580656" y="2437656"/>
              <a:ext cx="288032" cy="288032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24" name="Oval 23"/>
          <p:cNvSpPr/>
          <p:nvPr/>
        </p:nvSpPr>
        <p:spPr>
          <a:xfrm>
            <a:off x="251520" y="1616167"/>
            <a:ext cx="288032" cy="2880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25" name="Straight Connector 24"/>
          <p:cNvCxnSpPr/>
          <p:nvPr/>
        </p:nvCxnSpPr>
        <p:spPr>
          <a:xfrm flipV="1">
            <a:off x="3491880" y="1624551"/>
            <a:ext cx="504056" cy="8384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 flipV="1">
            <a:off x="3504513" y="1823807"/>
            <a:ext cx="504056" cy="8384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7" name="Group 26"/>
          <p:cNvGrpSpPr/>
          <p:nvPr/>
        </p:nvGrpSpPr>
        <p:grpSpPr>
          <a:xfrm>
            <a:off x="4355976" y="1256127"/>
            <a:ext cx="1152128" cy="1080120"/>
            <a:chOff x="4499992" y="2996952"/>
            <a:chExt cx="1152128" cy="1080120"/>
          </a:xfrm>
        </p:grpSpPr>
        <p:grpSp>
          <p:nvGrpSpPr>
            <p:cNvPr id="28" name="Group 27"/>
            <p:cNvGrpSpPr/>
            <p:nvPr/>
          </p:nvGrpSpPr>
          <p:grpSpPr>
            <a:xfrm>
              <a:off x="4499992" y="2996952"/>
              <a:ext cx="1080120" cy="1080120"/>
              <a:chOff x="3131840" y="2060848"/>
              <a:chExt cx="1080120" cy="1080120"/>
            </a:xfrm>
          </p:grpSpPr>
          <p:sp>
            <p:nvSpPr>
              <p:cNvPr id="30" name="Oval 29"/>
              <p:cNvSpPr/>
              <p:nvPr/>
            </p:nvSpPr>
            <p:spPr>
              <a:xfrm>
                <a:off x="3275856" y="2132856"/>
                <a:ext cx="288032" cy="288032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1" name="Oval 30"/>
              <p:cNvSpPr/>
              <p:nvPr/>
            </p:nvSpPr>
            <p:spPr>
              <a:xfrm>
                <a:off x="3428256" y="2285256"/>
                <a:ext cx="288032" cy="288032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2" name="Oval 31"/>
              <p:cNvSpPr/>
              <p:nvPr/>
            </p:nvSpPr>
            <p:spPr>
              <a:xfrm>
                <a:off x="3419872" y="2437656"/>
                <a:ext cx="288032" cy="288032"/>
              </a:xfrm>
              <a:prstGeom prst="ellipse">
                <a:avLst/>
              </a:prstGeom>
              <a:solidFill>
                <a:srgbClr val="FF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3" name="Oval 32"/>
              <p:cNvSpPr/>
              <p:nvPr/>
            </p:nvSpPr>
            <p:spPr>
              <a:xfrm>
                <a:off x="3580656" y="2276872"/>
                <a:ext cx="288032" cy="288032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4" name="Oval 33"/>
              <p:cNvSpPr/>
              <p:nvPr/>
            </p:nvSpPr>
            <p:spPr>
              <a:xfrm>
                <a:off x="3580656" y="2060848"/>
                <a:ext cx="288032" cy="288032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5" name="Oval 34"/>
              <p:cNvSpPr/>
              <p:nvPr/>
            </p:nvSpPr>
            <p:spPr>
              <a:xfrm>
                <a:off x="3779912" y="2636912"/>
                <a:ext cx="288032" cy="288032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6" name="Oval 35"/>
              <p:cNvSpPr/>
              <p:nvPr/>
            </p:nvSpPr>
            <p:spPr>
              <a:xfrm>
                <a:off x="3779912" y="2348880"/>
                <a:ext cx="288032" cy="288032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7" name="Oval 36"/>
              <p:cNvSpPr/>
              <p:nvPr/>
            </p:nvSpPr>
            <p:spPr>
              <a:xfrm>
                <a:off x="3779912" y="2132856"/>
                <a:ext cx="288032" cy="288032"/>
              </a:xfrm>
              <a:prstGeom prst="ellipse">
                <a:avLst/>
              </a:prstGeom>
              <a:solidFill>
                <a:srgbClr val="FF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8" name="Oval 37"/>
              <p:cNvSpPr/>
              <p:nvPr/>
            </p:nvSpPr>
            <p:spPr>
              <a:xfrm>
                <a:off x="3491880" y="2708920"/>
                <a:ext cx="288032" cy="288032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9" name="Oval 38"/>
              <p:cNvSpPr/>
              <p:nvPr/>
            </p:nvSpPr>
            <p:spPr>
              <a:xfrm>
                <a:off x="3131840" y="2420888"/>
                <a:ext cx="288032" cy="288032"/>
              </a:xfrm>
              <a:prstGeom prst="ellipse">
                <a:avLst/>
              </a:prstGeom>
              <a:solidFill>
                <a:srgbClr val="FF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40" name="Oval 39"/>
              <p:cNvSpPr/>
              <p:nvPr/>
            </p:nvSpPr>
            <p:spPr>
              <a:xfrm>
                <a:off x="3275856" y="2636912"/>
                <a:ext cx="288032" cy="288032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41" name="Oval 40"/>
              <p:cNvSpPr/>
              <p:nvPr/>
            </p:nvSpPr>
            <p:spPr>
              <a:xfrm>
                <a:off x="3635896" y="2492896"/>
                <a:ext cx="288032" cy="288032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42" name="Oval 41"/>
              <p:cNvSpPr/>
              <p:nvPr/>
            </p:nvSpPr>
            <p:spPr>
              <a:xfrm>
                <a:off x="3707904" y="2852936"/>
                <a:ext cx="288032" cy="288032"/>
              </a:xfrm>
              <a:prstGeom prst="ellipse">
                <a:avLst/>
              </a:prstGeom>
              <a:solidFill>
                <a:srgbClr val="FF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43" name="Oval 42"/>
              <p:cNvSpPr/>
              <p:nvPr/>
            </p:nvSpPr>
            <p:spPr>
              <a:xfrm>
                <a:off x="3923928" y="2492896"/>
                <a:ext cx="288032" cy="288032"/>
              </a:xfrm>
              <a:prstGeom prst="ellipse">
                <a:avLst/>
              </a:prstGeom>
              <a:solidFill>
                <a:srgbClr val="FF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44" name="Oval 43"/>
              <p:cNvSpPr/>
              <p:nvPr/>
            </p:nvSpPr>
            <p:spPr>
              <a:xfrm>
                <a:off x="3203848" y="2276872"/>
                <a:ext cx="288032" cy="288032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45" name="Oval 44"/>
              <p:cNvSpPr/>
              <p:nvPr/>
            </p:nvSpPr>
            <p:spPr>
              <a:xfrm>
                <a:off x="3419872" y="2852936"/>
                <a:ext cx="288032" cy="288032"/>
              </a:xfrm>
              <a:prstGeom prst="ellipse">
                <a:avLst/>
              </a:prstGeom>
              <a:solidFill>
                <a:srgbClr val="FF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46" name="Oval 45"/>
              <p:cNvSpPr/>
              <p:nvPr/>
            </p:nvSpPr>
            <p:spPr>
              <a:xfrm>
                <a:off x="3419872" y="2060848"/>
                <a:ext cx="288032" cy="288032"/>
              </a:xfrm>
              <a:prstGeom prst="ellipse">
                <a:avLst/>
              </a:prstGeom>
              <a:solidFill>
                <a:srgbClr val="FF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47" name="Oval 46"/>
              <p:cNvSpPr/>
              <p:nvPr/>
            </p:nvSpPr>
            <p:spPr>
              <a:xfrm>
                <a:off x="3580656" y="2437656"/>
                <a:ext cx="288032" cy="288032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sp>
          <p:nvSpPr>
            <p:cNvPr id="29" name="Oval 28"/>
            <p:cNvSpPr/>
            <p:nvPr/>
          </p:nvSpPr>
          <p:spPr>
            <a:xfrm>
              <a:off x="5364088" y="3212976"/>
              <a:ext cx="288032" cy="288032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cxnSp>
        <p:nvCxnSpPr>
          <p:cNvPr id="48" name="Straight Connector 47"/>
          <p:cNvCxnSpPr/>
          <p:nvPr/>
        </p:nvCxnSpPr>
        <p:spPr>
          <a:xfrm flipV="1">
            <a:off x="1115616" y="1776951"/>
            <a:ext cx="504056" cy="8384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/>
          <p:cNvCxnSpPr/>
          <p:nvPr/>
        </p:nvCxnSpPr>
        <p:spPr>
          <a:xfrm flipV="1">
            <a:off x="1379519" y="1555826"/>
            <a:ext cx="0" cy="486947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1" name="Group 50"/>
          <p:cNvGrpSpPr/>
          <p:nvPr/>
        </p:nvGrpSpPr>
        <p:grpSpPr>
          <a:xfrm>
            <a:off x="6672865" y="1184119"/>
            <a:ext cx="1080120" cy="1080120"/>
            <a:chOff x="3131840" y="2060848"/>
            <a:chExt cx="1080120" cy="1080120"/>
          </a:xfrm>
        </p:grpSpPr>
        <p:sp>
          <p:nvSpPr>
            <p:cNvPr id="52" name="Oval 51"/>
            <p:cNvSpPr/>
            <p:nvPr/>
          </p:nvSpPr>
          <p:spPr>
            <a:xfrm>
              <a:off x="3275856" y="2132856"/>
              <a:ext cx="288032" cy="288032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3" name="Oval 52"/>
            <p:cNvSpPr/>
            <p:nvPr/>
          </p:nvSpPr>
          <p:spPr>
            <a:xfrm>
              <a:off x="3428256" y="2285256"/>
              <a:ext cx="288032" cy="288032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4" name="Oval 53"/>
            <p:cNvSpPr/>
            <p:nvPr/>
          </p:nvSpPr>
          <p:spPr>
            <a:xfrm>
              <a:off x="3419872" y="2437656"/>
              <a:ext cx="288032" cy="288032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5" name="Oval 54"/>
            <p:cNvSpPr/>
            <p:nvPr/>
          </p:nvSpPr>
          <p:spPr>
            <a:xfrm>
              <a:off x="3580656" y="2276872"/>
              <a:ext cx="288032" cy="288032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6" name="Oval 55"/>
            <p:cNvSpPr/>
            <p:nvPr/>
          </p:nvSpPr>
          <p:spPr>
            <a:xfrm>
              <a:off x="3580656" y="2060848"/>
              <a:ext cx="288032" cy="288032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7" name="Oval 56"/>
            <p:cNvSpPr/>
            <p:nvPr/>
          </p:nvSpPr>
          <p:spPr>
            <a:xfrm>
              <a:off x="3779912" y="2636912"/>
              <a:ext cx="288032" cy="288032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8" name="Oval 57"/>
            <p:cNvSpPr/>
            <p:nvPr/>
          </p:nvSpPr>
          <p:spPr>
            <a:xfrm>
              <a:off x="3779912" y="2348880"/>
              <a:ext cx="288032" cy="288032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9" name="Oval 58"/>
            <p:cNvSpPr/>
            <p:nvPr/>
          </p:nvSpPr>
          <p:spPr>
            <a:xfrm>
              <a:off x="3779912" y="2132856"/>
              <a:ext cx="288032" cy="288032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0" name="Oval 59"/>
            <p:cNvSpPr/>
            <p:nvPr/>
          </p:nvSpPr>
          <p:spPr>
            <a:xfrm>
              <a:off x="3491880" y="2708920"/>
              <a:ext cx="288032" cy="288032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1" name="Oval 60"/>
            <p:cNvSpPr/>
            <p:nvPr/>
          </p:nvSpPr>
          <p:spPr>
            <a:xfrm>
              <a:off x="3131840" y="2420888"/>
              <a:ext cx="288032" cy="288032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2" name="Oval 61"/>
            <p:cNvSpPr/>
            <p:nvPr/>
          </p:nvSpPr>
          <p:spPr>
            <a:xfrm>
              <a:off x="3275856" y="2636912"/>
              <a:ext cx="288032" cy="288032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3" name="Oval 62"/>
            <p:cNvSpPr/>
            <p:nvPr/>
          </p:nvSpPr>
          <p:spPr>
            <a:xfrm>
              <a:off x="3635896" y="2492896"/>
              <a:ext cx="288032" cy="288032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4" name="Oval 63"/>
            <p:cNvSpPr/>
            <p:nvPr/>
          </p:nvSpPr>
          <p:spPr>
            <a:xfrm>
              <a:off x="3707904" y="2852936"/>
              <a:ext cx="288032" cy="288032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5" name="Oval 64"/>
            <p:cNvSpPr/>
            <p:nvPr/>
          </p:nvSpPr>
          <p:spPr>
            <a:xfrm>
              <a:off x="3923928" y="2492896"/>
              <a:ext cx="288032" cy="288032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6" name="Oval 65"/>
            <p:cNvSpPr/>
            <p:nvPr/>
          </p:nvSpPr>
          <p:spPr>
            <a:xfrm>
              <a:off x="3203848" y="2276872"/>
              <a:ext cx="288032" cy="288032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7" name="Oval 66"/>
            <p:cNvSpPr/>
            <p:nvPr/>
          </p:nvSpPr>
          <p:spPr>
            <a:xfrm>
              <a:off x="3419872" y="2852936"/>
              <a:ext cx="288032" cy="288032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8" name="Oval 67"/>
            <p:cNvSpPr/>
            <p:nvPr/>
          </p:nvSpPr>
          <p:spPr>
            <a:xfrm>
              <a:off x="3419872" y="2060848"/>
              <a:ext cx="288032" cy="288032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9" name="Oval 68"/>
            <p:cNvSpPr/>
            <p:nvPr/>
          </p:nvSpPr>
          <p:spPr>
            <a:xfrm>
              <a:off x="3580656" y="2437656"/>
              <a:ext cx="288032" cy="288032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70" name="Oval 69"/>
          <p:cNvSpPr/>
          <p:nvPr/>
        </p:nvSpPr>
        <p:spPr>
          <a:xfrm>
            <a:off x="7536961" y="1400143"/>
            <a:ext cx="288032" cy="2880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71" name="Curved Connector 70"/>
          <p:cNvCxnSpPr/>
          <p:nvPr/>
        </p:nvCxnSpPr>
        <p:spPr>
          <a:xfrm flipV="1">
            <a:off x="7257313" y="752071"/>
            <a:ext cx="1575792" cy="936104"/>
          </a:xfrm>
          <a:prstGeom prst="curvedConnector3">
            <a:avLst/>
          </a:prstGeom>
          <a:ln w="28575">
            <a:solidFill>
              <a:schemeClr val="accent3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Curved Connector 71"/>
          <p:cNvCxnSpPr>
            <a:stCxn id="69" idx="4"/>
          </p:cNvCxnSpPr>
          <p:nvPr/>
        </p:nvCxnSpPr>
        <p:spPr>
          <a:xfrm rot="16200000" flipH="1">
            <a:off x="7157685" y="1956971"/>
            <a:ext cx="1279376" cy="1063352"/>
          </a:xfrm>
          <a:prstGeom prst="curvedConnector3">
            <a:avLst/>
          </a:prstGeom>
          <a:ln w="28575">
            <a:solidFill>
              <a:schemeClr val="accent3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Curved Connector 73"/>
          <p:cNvCxnSpPr/>
          <p:nvPr/>
        </p:nvCxnSpPr>
        <p:spPr>
          <a:xfrm rot="10800000" flipV="1">
            <a:off x="6156177" y="1727291"/>
            <a:ext cx="1101137" cy="968996"/>
          </a:xfrm>
          <a:prstGeom prst="curvedConnector3">
            <a:avLst/>
          </a:prstGeom>
          <a:ln w="28575">
            <a:solidFill>
              <a:schemeClr val="accent3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TextBox 75"/>
          <p:cNvSpPr txBox="1"/>
          <p:nvPr/>
        </p:nvSpPr>
        <p:spPr>
          <a:xfrm>
            <a:off x="8603301" y="620688"/>
            <a:ext cx="3738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chemeClr val="accent3">
                    <a:lumMod val="50000"/>
                  </a:schemeClr>
                </a:solidFill>
                <a:latin typeface="Symbol" panose="05050102010706020507" pitchFamily="18" charset="2"/>
              </a:rPr>
              <a:t>g</a:t>
            </a:r>
            <a:endParaRPr lang="en-GB" sz="3600" dirty="0" smtClean="0">
              <a:solidFill>
                <a:schemeClr val="accent3">
                  <a:lumMod val="50000"/>
                </a:schemeClr>
              </a:solidFill>
              <a:latin typeface="Symbol" panose="05050102010706020507" pitchFamily="18" charset="2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8387277" y="2698028"/>
            <a:ext cx="3738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chemeClr val="accent3">
                    <a:lumMod val="50000"/>
                  </a:schemeClr>
                </a:solidFill>
                <a:latin typeface="Symbol" panose="05050102010706020507" pitchFamily="18" charset="2"/>
              </a:rPr>
              <a:t>g</a:t>
            </a:r>
            <a:endParaRPr lang="en-GB" sz="3600" dirty="0" smtClean="0">
              <a:solidFill>
                <a:schemeClr val="accent3">
                  <a:lumMod val="50000"/>
                </a:schemeClr>
              </a:solidFill>
              <a:latin typeface="Symbol" panose="05050102010706020507" pitchFamily="18" charset="2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6240817" y="2554012"/>
            <a:ext cx="3738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chemeClr val="accent3">
                    <a:lumMod val="50000"/>
                  </a:schemeClr>
                </a:solidFill>
                <a:latin typeface="Symbol" panose="05050102010706020507" pitchFamily="18" charset="2"/>
              </a:rPr>
              <a:t>g</a:t>
            </a:r>
            <a:endParaRPr lang="en-GB" sz="3600" dirty="0" smtClean="0">
              <a:solidFill>
                <a:schemeClr val="accent3">
                  <a:lumMod val="50000"/>
                </a:schemeClr>
              </a:solidFill>
              <a:latin typeface="Symbol" panose="05050102010706020507" pitchFamily="18" charset="2"/>
            </a:endParaRPr>
          </a:p>
        </p:txBody>
      </p:sp>
      <p:cxnSp>
        <p:nvCxnSpPr>
          <p:cNvPr id="79" name="Straight Connector 78"/>
          <p:cNvCxnSpPr/>
          <p:nvPr/>
        </p:nvCxnSpPr>
        <p:spPr>
          <a:xfrm flipV="1">
            <a:off x="5927519" y="1616167"/>
            <a:ext cx="504056" cy="8384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Straight Connector 79"/>
          <p:cNvCxnSpPr/>
          <p:nvPr/>
        </p:nvCxnSpPr>
        <p:spPr>
          <a:xfrm flipV="1">
            <a:off x="5940152" y="1815423"/>
            <a:ext cx="504056" cy="8384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" name="Rectangle 33"/>
          <p:cNvSpPr>
            <a:spLocks noChangeArrowheads="1"/>
          </p:cNvSpPr>
          <p:nvPr/>
        </p:nvSpPr>
        <p:spPr bwMode="auto">
          <a:xfrm>
            <a:off x="3455631" y="4659160"/>
            <a:ext cx="335957" cy="2074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88" name="Rectangle 34"/>
          <p:cNvSpPr>
            <a:spLocks noChangeArrowheads="1"/>
          </p:cNvSpPr>
          <p:nvPr/>
        </p:nvSpPr>
        <p:spPr bwMode="auto">
          <a:xfrm>
            <a:off x="3517760" y="4674818"/>
            <a:ext cx="92043" cy="152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s-ES_tradnl" altLang="en-US" sz="1000" b="1">
                <a:solidFill>
                  <a:srgbClr val="FF0000"/>
                </a:solidFill>
                <a:latin typeface="Comic Sans MS" pitchFamily="66" charset="0"/>
              </a:rPr>
              <a:t>A</a:t>
            </a:r>
            <a:endParaRPr lang="es-ES_tradnl" altLang="en-US" sz="2400" b="1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89" name="Rectangle 35"/>
          <p:cNvSpPr>
            <a:spLocks noChangeArrowheads="1"/>
          </p:cNvSpPr>
          <p:nvPr/>
        </p:nvSpPr>
        <p:spPr bwMode="auto">
          <a:xfrm>
            <a:off x="3571835" y="4699284"/>
            <a:ext cx="133050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s-ES_tradnl" altLang="en-US" sz="1500" b="1" dirty="0">
                <a:solidFill>
                  <a:srgbClr val="FF0000"/>
                </a:solidFill>
                <a:latin typeface="Comic Sans MS" pitchFamily="66" charset="0"/>
              </a:rPr>
              <a:t>Z</a:t>
            </a:r>
            <a:endParaRPr lang="es-ES_tradnl" altLang="en-US" sz="24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90" name="Rectangle 36"/>
          <p:cNvSpPr>
            <a:spLocks noChangeArrowheads="1"/>
          </p:cNvSpPr>
          <p:nvPr/>
        </p:nvSpPr>
        <p:spPr bwMode="auto">
          <a:xfrm>
            <a:off x="3060997" y="5966618"/>
            <a:ext cx="300290" cy="2074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94" name="Rectangle 40"/>
          <p:cNvSpPr>
            <a:spLocks noChangeArrowheads="1"/>
          </p:cNvSpPr>
          <p:nvPr/>
        </p:nvSpPr>
        <p:spPr bwMode="auto">
          <a:xfrm>
            <a:off x="5186038" y="3743157"/>
            <a:ext cx="258871" cy="2084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95" name="Rectangle 41"/>
          <p:cNvSpPr>
            <a:spLocks noChangeArrowheads="1"/>
          </p:cNvSpPr>
          <p:nvPr/>
        </p:nvSpPr>
        <p:spPr bwMode="auto">
          <a:xfrm>
            <a:off x="5251619" y="3783281"/>
            <a:ext cx="119656" cy="2280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s-ES_tradnl" altLang="en-US" sz="1500" b="1" dirty="0">
                <a:solidFill>
                  <a:srgbClr val="FF0000"/>
                </a:solidFill>
                <a:latin typeface="Comic Sans MS" pitchFamily="66" charset="0"/>
              </a:rPr>
              <a:t>E</a:t>
            </a:r>
            <a:endParaRPr lang="es-ES_tradnl" altLang="en-US" sz="24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97" name="Rectangle 43"/>
          <p:cNvSpPr>
            <a:spLocks noChangeArrowheads="1"/>
          </p:cNvSpPr>
          <p:nvPr/>
        </p:nvSpPr>
        <p:spPr bwMode="auto">
          <a:xfrm>
            <a:off x="4632630" y="6126136"/>
            <a:ext cx="360118" cy="2074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100" name="Rectangle 46"/>
          <p:cNvSpPr>
            <a:spLocks noChangeArrowheads="1"/>
          </p:cNvSpPr>
          <p:nvPr/>
        </p:nvSpPr>
        <p:spPr bwMode="auto">
          <a:xfrm>
            <a:off x="5574920" y="4505514"/>
            <a:ext cx="219752" cy="3043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s-ES_tradnl" altLang="en-US" sz="2000">
                <a:solidFill>
                  <a:srgbClr val="FF0000"/>
                </a:solidFill>
                <a:latin typeface="Symbol" pitchFamily="18" charset="2"/>
              </a:rPr>
              <a:t>s</a:t>
            </a:r>
            <a:r>
              <a:rPr lang="es-ES_tradnl" altLang="en-US" sz="2000" baseline="-25000">
                <a:solidFill>
                  <a:srgbClr val="FF0000"/>
                </a:solidFill>
                <a:latin typeface="Symbol" pitchFamily="18" charset="2"/>
              </a:rPr>
              <a:t>g</a:t>
            </a:r>
            <a:endParaRPr lang="es-ES_tradnl" altLang="en-US" sz="2400">
              <a:solidFill>
                <a:srgbClr val="FF0000"/>
              </a:solidFill>
              <a:latin typeface="Symbol" pitchFamily="18" charset="2"/>
            </a:endParaRPr>
          </a:p>
        </p:txBody>
      </p:sp>
      <p:sp>
        <p:nvSpPr>
          <p:cNvPr id="101" name="Rectangle 47"/>
          <p:cNvSpPr>
            <a:spLocks noChangeArrowheads="1"/>
          </p:cNvSpPr>
          <p:nvPr/>
        </p:nvSpPr>
        <p:spPr bwMode="auto">
          <a:xfrm>
            <a:off x="5671565" y="4619036"/>
            <a:ext cx="0" cy="3650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endParaRPr lang="es-ES_tradnl" altLang="en-US" sz="240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102" name="Rectangle 48"/>
          <p:cNvSpPr>
            <a:spLocks noChangeArrowheads="1"/>
          </p:cNvSpPr>
          <p:nvPr/>
        </p:nvSpPr>
        <p:spPr bwMode="auto">
          <a:xfrm>
            <a:off x="5724489" y="4619036"/>
            <a:ext cx="0" cy="3650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endParaRPr lang="es-ES_tradnl" altLang="en-US" sz="240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103" name="Rectangle 49"/>
          <p:cNvSpPr>
            <a:spLocks noChangeArrowheads="1"/>
          </p:cNvSpPr>
          <p:nvPr/>
        </p:nvSpPr>
        <p:spPr bwMode="auto">
          <a:xfrm>
            <a:off x="4644135" y="5564399"/>
            <a:ext cx="197892" cy="249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104" name="Rectangle 50"/>
          <p:cNvSpPr>
            <a:spLocks noChangeArrowheads="1"/>
          </p:cNvSpPr>
          <p:nvPr/>
        </p:nvSpPr>
        <p:spPr bwMode="auto">
          <a:xfrm>
            <a:off x="4708565" y="5592779"/>
            <a:ext cx="1151" cy="3650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endParaRPr lang="es-ES_tradnl" altLang="en-US" sz="240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106" name="Rectangle 83"/>
          <p:cNvSpPr>
            <a:spLocks noChangeArrowheads="1"/>
          </p:cNvSpPr>
          <p:nvPr/>
        </p:nvSpPr>
        <p:spPr bwMode="auto">
          <a:xfrm>
            <a:off x="4273663" y="3795025"/>
            <a:ext cx="263473" cy="2074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108" name="Rectangle 85"/>
          <p:cNvSpPr>
            <a:spLocks noChangeArrowheads="1"/>
          </p:cNvSpPr>
          <p:nvPr/>
        </p:nvSpPr>
        <p:spPr bwMode="auto">
          <a:xfrm>
            <a:off x="3951512" y="4187458"/>
            <a:ext cx="210548" cy="229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149" name="Line 123"/>
          <p:cNvSpPr>
            <a:spLocks noChangeShapeType="1"/>
          </p:cNvSpPr>
          <p:nvPr/>
        </p:nvSpPr>
        <p:spPr bwMode="auto">
          <a:xfrm>
            <a:off x="5118397" y="4052719"/>
            <a:ext cx="0" cy="19812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 type="triangl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150" name="Text Box 124"/>
          <p:cNvSpPr txBox="1">
            <a:spLocks noChangeArrowheads="1"/>
          </p:cNvSpPr>
          <p:nvPr/>
        </p:nvSpPr>
        <p:spPr bwMode="auto">
          <a:xfrm>
            <a:off x="4889797" y="5119519"/>
            <a:ext cx="838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" altLang="en-US" sz="2400">
                <a:solidFill>
                  <a:srgbClr val="FF0000"/>
                </a:solidFill>
                <a:latin typeface="Comic Sans MS" pitchFamily="66" charset="0"/>
              </a:rPr>
              <a:t> E</a:t>
            </a:r>
            <a:r>
              <a:rPr lang="es-ES" altLang="en-US" sz="2400" b="1" baseline="-25000">
                <a:solidFill>
                  <a:srgbClr val="FF0000"/>
                </a:solidFill>
                <a:latin typeface="Comic Sans MS" pitchFamily="66" charset="0"/>
              </a:rPr>
              <a:t>c</a:t>
            </a:r>
          </a:p>
        </p:txBody>
      </p:sp>
      <p:grpSp>
        <p:nvGrpSpPr>
          <p:cNvPr id="152" name="Group 151"/>
          <p:cNvGrpSpPr/>
          <p:nvPr/>
        </p:nvGrpSpPr>
        <p:grpSpPr>
          <a:xfrm>
            <a:off x="2051720" y="2736161"/>
            <a:ext cx="3936999" cy="3597012"/>
            <a:chOff x="2051720" y="2564904"/>
            <a:chExt cx="3936999" cy="3597012"/>
          </a:xfrm>
        </p:grpSpPr>
        <p:pic>
          <p:nvPicPr>
            <p:cNvPr id="86" name="Picture 3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51720" y="2564904"/>
              <a:ext cx="3936999" cy="35970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1" name="Rectangle 150"/>
            <p:cNvSpPr/>
            <p:nvPr/>
          </p:nvSpPr>
          <p:spPr>
            <a:xfrm>
              <a:off x="2063595" y="2625262"/>
              <a:ext cx="936104" cy="101788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cxnSp>
        <p:nvCxnSpPr>
          <p:cNvPr id="154" name="Straight Arrow Connector 153"/>
          <p:cNvCxnSpPr/>
          <p:nvPr/>
        </p:nvCxnSpPr>
        <p:spPr>
          <a:xfrm>
            <a:off x="2915816" y="3847381"/>
            <a:ext cx="0" cy="2326708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5" name="TextBox 154"/>
          <p:cNvSpPr txBox="1"/>
          <p:nvPr/>
        </p:nvSpPr>
        <p:spPr>
          <a:xfrm rot="16200000">
            <a:off x="2034016" y="4504531"/>
            <a:ext cx="174919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 smtClean="0">
                <a:latin typeface="Calibri" panose="020F0502020204030204" pitchFamily="34" charset="0"/>
              </a:rPr>
              <a:t>S</a:t>
            </a:r>
            <a:r>
              <a:rPr lang="en-US" sz="2400" baseline="-25000" dirty="0" smtClean="0">
                <a:latin typeface="Calibri" panose="020F0502020204030204" pitchFamily="34" charset="0"/>
              </a:rPr>
              <a:t>n</a:t>
            </a:r>
            <a:r>
              <a:rPr lang="en-US" sz="2400" dirty="0" smtClean="0">
                <a:latin typeface="Calibri" panose="020F0502020204030204" pitchFamily="34" charset="0"/>
              </a:rPr>
              <a:t>(</a:t>
            </a:r>
            <a:r>
              <a:rPr lang="en-US" sz="2400" baseline="30000" dirty="0" smtClean="0">
                <a:latin typeface="Calibri" panose="020F0502020204030204" pitchFamily="34" charset="0"/>
              </a:rPr>
              <a:t>A+1</a:t>
            </a:r>
            <a:r>
              <a:rPr lang="en-US" sz="2400" dirty="0" smtClean="0">
                <a:latin typeface="Calibri" panose="020F0502020204030204" pitchFamily="34" charset="0"/>
              </a:rPr>
              <a:t>Z)</a:t>
            </a:r>
          </a:p>
          <a:p>
            <a:pPr algn="ctr"/>
            <a:r>
              <a:rPr lang="en-US" sz="2400" dirty="0" smtClean="0">
                <a:latin typeface="Calibri" panose="020F0502020204030204" pitchFamily="34" charset="0"/>
              </a:rPr>
              <a:t>[</a:t>
            </a:r>
            <a:r>
              <a:rPr lang="en-US" sz="2400" dirty="0" smtClean="0">
                <a:latin typeface="Calibri"/>
              </a:rPr>
              <a:t>~</a:t>
            </a:r>
            <a:r>
              <a:rPr lang="en-US" sz="2400" dirty="0" smtClean="0">
                <a:latin typeface="Calibri" panose="020F0502020204030204" pitchFamily="34" charset="0"/>
              </a:rPr>
              <a:t>5-10 MeV]</a:t>
            </a:r>
            <a:endParaRPr lang="en-GB" sz="2400" dirty="0" smtClean="0">
              <a:latin typeface="Calibri" panose="020F0502020204030204" pitchFamily="34" charset="0"/>
            </a:endParaRPr>
          </a:p>
        </p:txBody>
      </p:sp>
      <p:cxnSp>
        <p:nvCxnSpPr>
          <p:cNvPr id="156" name="Straight Arrow Connector 155"/>
          <p:cNvCxnSpPr/>
          <p:nvPr/>
        </p:nvCxnSpPr>
        <p:spPr>
          <a:xfrm>
            <a:off x="2925109" y="3038343"/>
            <a:ext cx="0" cy="756682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7" name="TextBox 156"/>
          <p:cNvSpPr txBox="1"/>
          <p:nvPr/>
        </p:nvSpPr>
        <p:spPr>
          <a:xfrm rot="16200000">
            <a:off x="2519067" y="3180912"/>
            <a:ext cx="4427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Calibri" panose="020F0502020204030204" pitchFamily="34" charset="0"/>
              </a:rPr>
              <a:t>E</a:t>
            </a:r>
            <a:r>
              <a:rPr lang="en-US" sz="2400" baseline="-25000" dirty="0" smtClean="0">
                <a:latin typeface="Calibri" panose="020F0502020204030204" pitchFamily="34" charset="0"/>
              </a:rPr>
              <a:t>n</a:t>
            </a:r>
            <a:endParaRPr lang="en-GB" sz="2400" dirty="0" smtClean="0">
              <a:latin typeface="Calibri" panose="020F0502020204030204" pitchFamily="34" charset="0"/>
            </a:endParaRPr>
          </a:p>
        </p:txBody>
      </p:sp>
      <p:cxnSp>
        <p:nvCxnSpPr>
          <p:cNvPr id="160" name="Straight Arrow Connector 159"/>
          <p:cNvCxnSpPr/>
          <p:nvPr/>
        </p:nvCxnSpPr>
        <p:spPr>
          <a:xfrm>
            <a:off x="5076056" y="3038343"/>
            <a:ext cx="0" cy="3154202"/>
          </a:xfrm>
          <a:prstGeom prst="straightConnector1">
            <a:avLst/>
          </a:prstGeom>
          <a:ln w="381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1" name="TextBox 160"/>
          <p:cNvSpPr txBox="1"/>
          <p:nvPr/>
        </p:nvSpPr>
        <p:spPr>
          <a:xfrm rot="16200000">
            <a:off x="4758186" y="4683903"/>
            <a:ext cx="98648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err="1" smtClean="0">
                <a:solidFill>
                  <a:srgbClr val="FF0000"/>
                </a:solidFill>
                <a:latin typeface="Calibri" panose="020F0502020204030204" pitchFamily="34" charset="0"/>
              </a:rPr>
              <a:t>E</a:t>
            </a:r>
            <a:r>
              <a:rPr lang="en-US" sz="2400" baseline="-25000" dirty="0" err="1" smtClean="0">
                <a:solidFill>
                  <a:srgbClr val="FF0000"/>
                </a:solidFill>
                <a:latin typeface="Calibri" panose="020F0502020204030204" pitchFamily="34" charset="0"/>
              </a:rPr>
              <a:t>cascade</a:t>
            </a:r>
            <a:endParaRPr lang="en-GB" sz="2400" baseline="-25000" dirty="0" smtClean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cxnSp>
        <p:nvCxnSpPr>
          <p:cNvPr id="164" name="Straight Arrow Connector 163"/>
          <p:cNvCxnSpPr/>
          <p:nvPr/>
        </p:nvCxnSpPr>
        <p:spPr>
          <a:xfrm>
            <a:off x="4273663" y="3026468"/>
            <a:ext cx="0" cy="594777"/>
          </a:xfrm>
          <a:prstGeom prst="straightConnector1">
            <a:avLst/>
          </a:prstGeom>
          <a:ln w="57150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5" name="Straight Arrow Connector 164"/>
          <p:cNvCxnSpPr/>
          <p:nvPr/>
        </p:nvCxnSpPr>
        <p:spPr>
          <a:xfrm>
            <a:off x="4426063" y="3612935"/>
            <a:ext cx="0" cy="949421"/>
          </a:xfrm>
          <a:prstGeom prst="straightConnector1">
            <a:avLst/>
          </a:prstGeom>
          <a:ln w="57150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6" name="Straight Arrow Connector 165"/>
          <p:cNvCxnSpPr/>
          <p:nvPr/>
        </p:nvCxnSpPr>
        <p:spPr>
          <a:xfrm>
            <a:off x="4578463" y="4586313"/>
            <a:ext cx="0" cy="631367"/>
          </a:xfrm>
          <a:prstGeom prst="straightConnector1">
            <a:avLst/>
          </a:prstGeom>
          <a:ln w="57150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7" name="Straight Arrow Connector 166"/>
          <p:cNvCxnSpPr/>
          <p:nvPr/>
        </p:nvCxnSpPr>
        <p:spPr>
          <a:xfrm>
            <a:off x="4716016" y="5208880"/>
            <a:ext cx="0" cy="1017908"/>
          </a:xfrm>
          <a:prstGeom prst="straightConnector1">
            <a:avLst/>
          </a:prstGeom>
          <a:ln w="57150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8" name="Rectangle 167"/>
          <p:cNvSpPr/>
          <p:nvPr/>
        </p:nvSpPr>
        <p:spPr>
          <a:xfrm>
            <a:off x="3347864" y="5967921"/>
            <a:ext cx="6543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aseline="30000" dirty="0" smtClean="0">
                <a:latin typeface="Calibri" panose="020F0502020204030204" pitchFamily="34" charset="0"/>
              </a:rPr>
              <a:t>A+1</a:t>
            </a:r>
            <a:r>
              <a:rPr lang="en-US" sz="2400" dirty="0" smtClean="0">
                <a:latin typeface="Calibri" panose="020F0502020204030204" pitchFamily="34" charset="0"/>
              </a:rPr>
              <a:t>Z</a:t>
            </a:r>
            <a:endParaRPr lang="en-GB" sz="2400" dirty="0"/>
          </a:p>
        </p:txBody>
      </p:sp>
      <p:sp>
        <p:nvSpPr>
          <p:cNvPr id="169" name="Rectangle 168"/>
          <p:cNvSpPr/>
          <p:nvPr/>
        </p:nvSpPr>
        <p:spPr>
          <a:xfrm>
            <a:off x="1676170" y="3600257"/>
            <a:ext cx="44755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aseline="30000" dirty="0" smtClean="0">
                <a:latin typeface="Calibri" panose="020F0502020204030204" pitchFamily="34" charset="0"/>
              </a:rPr>
              <a:t>A</a:t>
            </a:r>
            <a:r>
              <a:rPr lang="en-US" sz="2400" dirty="0" smtClean="0">
                <a:latin typeface="Calibri" panose="020F0502020204030204" pitchFamily="34" charset="0"/>
              </a:rPr>
              <a:t>Z</a:t>
            </a:r>
            <a:endParaRPr lang="en-GB" sz="2400" dirty="0"/>
          </a:p>
        </p:txBody>
      </p:sp>
      <p:sp>
        <p:nvSpPr>
          <p:cNvPr id="170" name="TextBox 169"/>
          <p:cNvSpPr txBox="1"/>
          <p:nvPr/>
        </p:nvSpPr>
        <p:spPr>
          <a:xfrm>
            <a:off x="6588224" y="4320337"/>
            <a:ext cx="1782026" cy="92333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n-US" dirty="0" smtClean="0">
                <a:latin typeface="Calibri" panose="020F0502020204030204" pitchFamily="34" charset="0"/>
              </a:rPr>
              <a:t>(Pseudo)levels</a:t>
            </a:r>
          </a:p>
          <a:p>
            <a:pPr algn="ctr"/>
            <a:r>
              <a:rPr lang="en-US" dirty="0" smtClean="0">
                <a:latin typeface="Calibri" panose="020F0502020204030204" pitchFamily="34" charset="0"/>
              </a:rPr>
              <a:t>=</a:t>
            </a:r>
          </a:p>
          <a:p>
            <a:pPr algn="ctr"/>
            <a:r>
              <a:rPr lang="en-US" dirty="0" smtClean="0">
                <a:latin typeface="Calibri" panose="020F0502020204030204" pitchFamily="34" charset="0"/>
              </a:rPr>
              <a:t>Resonances in </a:t>
            </a:r>
            <a:r>
              <a:rPr lang="en-US" dirty="0" err="1" smtClean="0">
                <a:latin typeface="Symbol" panose="05050102010706020507" pitchFamily="18" charset="2"/>
              </a:rPr>
              <a:t>s</a:t>
            </a:r>
            <a:r>
              <a:rPr lang="en-US" baseline="-25000" dirty="0" err="1" smtClean="0">
                <a:latin typeface="Calibri" panose="020F0502020204030204" pitchFamily="34" charset="0"/>
              </a:rPr>
              <a:t>n</a:t>
            </a:r>
            <a:endParaRPr lang="en-GB" baseline="-25000" dirty="0" smtClean="0">
              <a:latin typeface="Calibri" panose="020F0502020204030204" pitchFamily="34" charset="0"/>
            </a:endParaRPr>
          </a:p>
        </p:txBody>
      </p:sp>
      <p:sp>
        <p:nvSpPr>
          <p:cNvPr id="171" name="Rectangle 170"/>
          <p:cNvSpPr/>
          <p:nvPr/>
        </p:nvSpPr>
        <p:spPr>
          <a:xfrm>
            <a:off x="5118397" y="2659904"/>
            <a:ext cx="870322" cy="135139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73" name="Straight Arrow Connector 172"/>
          <p:cNvCxnSpPr/>
          <p:nvPr/>
        </p:nvCxnSpPr>
        <p:spPr>
          <a:xfrm>
            <a:off x="5988719" y="4002496"/>
            <a:ext cx="625918" cy="349403"/>
          </a:xfrm>
          <a:prstGeom prst="straightConnector1">
            <a:avLst/>
          </a:prstGeom>
          <a:ln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2502270"/>
            <a:ext cx="5721220" cy="38168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914545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6" dur="100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500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4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4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4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4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4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3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6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9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5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" grpId="0"/>
      <p:bldP spid="88" grpId="0"/>
      <p:bldP spid="89" grpId="0"/>
      <p:bldP spid="90" grpId="0"/>
      <p:bldP spid="94" grpId="0"/>
      <p:bldP spid="95" grpId="0"/>
      <p:bldP spid="97" grpId="0"/>
      <p:bldP spid="100" grpId="0"/>
      <p:bldP spid="101" grpId="0"/>
      <p:bldP spid="102" grpId="0"/>
      <p:bldP spid="103" grpId="0"/>
      <p:bldP spid="104" grpId="0"/>
      <p:bldP spid="106" grpId="0"/>
      <p:bldP spid="108" grpId="0"/>
      <p:bldP spid="149" grpId="0" animBg="1"/>
      <p:bldP spid="150" grpId="0"/>
      <p:bldP spid="155" grpId="0"/>
      <p:bldP spid="157" grpId="0"/>
      <p:bldP spid="161" grpId="0"/>
      <p:bldP spid="168" grpId="0"/>
      <p:bldP spid="169" grpId="0"/>
      <p:bldP spid="170" grpId="0" animBg="1"/>
      <p:bldP spid="171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número de diapositiva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ABF873-A8CC-4680-B92B-676EF7CF1CED}" type="slidenum">
              <a:rPr lang="es-ES_tradnl" smtClean="0"/>
              <a:t>30</a:t>
            </a:fld>
            <a:endParaRPr lang="es-ES_tradnl"/>
          </a:p>
        </p:txBody>
      </p:sp>
      <p:sp>
        <p:nvSpPr>
          <p:cNvPr id="3" name="Rectangle 4"/>
          <p:cNvSpPr/>
          <p:nvPr/>
        </p:nvSpPr>
        <p:spPr>
          <a:xfrm>
            <a:off x="62931" y="1469603"/>
            <a:ext cx="9021537" cy="1527349"/>
          </a:xfrm>
          <a:prstGeom prst="rect">
            <a:avLst/>
          </a:prstGeom>
          <a:solidFill>
            <a:srgbClr val="0070C0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Title 7"/>
          <p:cNvSpPr txBox="1">
            <a:spLocks/>
          </p:cNvSpPr>
          <p:nvPr/>
        </p:nvSpPr>
        <p:spPr>
          <a:xfrm>
            <a:off x="457200" y="1505930"/>
            <a:ext cx="8229600" cy="1470025"/>
          </a:xfrm>
          <a:prstGeom prst="rect">
            <a:avLst/>
          </a:prstGeom>
        </p:spPr>
        <p:txBody>
          <a:bodyPr bIns="91440" anchor="ctr" anchorCtr="0">
            <a:noAutofit/>
          </a:bodyPr>
          <a:lstStyle>
            <a:lvl1pPr algn="ctr" rtl="0" eaLnBrk="1" latinLnBrk="0" hangingPunct="1">
              <a:spcBef>
                <a:spcPct val="0"/>
              </a:spcBef>
              <a:buNone/>
              <a:defRPr kumimoji="0" lang="en-US" sz="3600" kern="1200" dirty="0">
                <a:solidFill>
                  <a:srgbClr val="FFFFFF"/>
                </a:solidFill>
                <a:latin typeface="Calibri" panose="020F0502020204030204" pitchFamily="34" charset="0"/>
                <a:ea typeface="+mj-ea"/>
                <a:cs typeface="+mj-cs"/>
              </a:defRPr>
            </a:lvl1pPr>
          </a:lstStyle>
          <a:p>
            <a:r>
              <a:rPr lang="en-US" dirty="0" smtClean="0"/>
              <a:t>Challenges and (some) solutions!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2522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err="1" smtClean="0"/>
              <a:t>Main</a:t>
            </a:r>
            <a:r>
              <a:rPr lang="es-ES" dirty="0" smtClean="0"/>
              <a:t> </a:t>
            </a:r>
            <a:r>
              <a:rPr lang="es-ES" dirty="0" err="1" smtClean="0"/>
              <a:t>challenges</a:t>
            </a:r>
            <a:r>
              <a:rPr lang="es-ES" dirty="0" smtClean="0"/>
              <a:t> in (</a:t>
            </a:r>
            <a:r>
              <a:rPr lang="es-ES" dirty="0" err="1" smtClean="0"/>
              <a:t>n,</a:t>
            </a:r>
            <a:r>
              <a:rPr lang="es-ES" dirty="0" err="1" smtClean="0">
                <a:latin typeface="Symbol" panose="05050102010706020507" pitchFamily="18" charset="2"/>
              </a:rPr>
              <a:t>g</a:t>
            </a:r>
            <a:r>
              <a:rPr lang="es-ES" dirty="0" smtClean="0"/>
              <a:t>) </a:t>
            </a:r>
            <a:r>
              <a:rPr lang="es-ES" dirty="0" err="1" smtClean="0"/>
              <a:t>experiments</a:t>
            </a:r>
            <a:endParaRPr lang="es-ES" dirty="0"/>
          </a:p>
        </p:txBody>
      </p:sp>
      <p:sp>
        <p:nvSpPr>
          <p:cNvPr id="3" name="Marcador de número de diapositiva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ABF873-A8CC-4680-B92B-676EF7CF1CED}" type="slidenum">
              <a:rPr lang="es-ES_tradnl" smtClean="0"/>
              <a:t>31</a:t>
            </a:fld>
            <a:endParaRPr lang="es-ES_tradnl"/>
          </a:p>
        </p:txBody>
      </p:sp>
      <p:sp>
        <p:nvSpPr>
          <p:cNvPr id="4" name="Marcador de contenido 3"/>
          <p:cNvSpPr>
            <a:spLocks noGrp="1"/>
          </p:cNvSpPr>
          <p:nvPr>
            <p:ph sz="quarter" idx="1"/>
          </p:nvPr>
        </p:nvSpPr>
        <p:spPr>
          <a:xfrm>
            <a:off x="323528" y="764704"/>
            <a:ext cx="8672264" cy="5400600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es-ES" sz="2400" dirty="0" err="1" smtClean="0"/>
              <a:t>Apart</a:t>
            </a:r>
            <a:r>
              <a:rPr lang="es-ES" sz="2400" dirty="0" smtClean="0"/>
              <a:t> </a:t>
            </a:r>
            <a:r>
              <a:rPr lang="es-ES" sz="2400" dirty="0" err="1" smtClean="0"/>
              <a:t>from</a:t>
            </a:r>
            <a:r>
              <a:rPr lang="es-ES" sz="2400" dirty="0" smtClean="0"/>
              <a:t> </a:t>
            </a:r>
            <a:r>
              <a:rPr lang="es-ES" sz="2400" dirty="0" err="1" smtClean="0"/>
              <a:t>all</a:t>
            </a:r>
            <a:r>
              <a:rPr lang="es-ES" sz="2400" dirty="0" smtClean="0"/>
              <a:t> </a:t>
            </a:r>
            <a:r>
              <a:rPr lang="es-ES" sz="2400" dirty="0" err="1" smtClean="0"/>
              <a:t>the</a:t>
            </a:r>
            <a:r>
              <a:rPr lang="es-ES" sz="2400" dirty="0" smtClean="0"/>
              <a:t> </a:t>
            </a:r>
            <a:r>
              <a:rPr lang="es-ES" sz="2400" dirty="0" err="1" smtClean="0"/>
              <a:t>difficulties</a:t>
            </a:r>
            <a:r>
              <a:rPr lang="es-ES" sz="2400" dirty="0" smtClean="0"/>
              <a:t> </a:t>
            </a:r>
            <a:r>
              <a:rPr lang="es-ES" sz="2400" dirty="0" err="1" smtClean="0"/>
              <a:t>associated</a:t>
            </a:r>
            <a:r>
              <a:rPr lang="es-ES" sz="2400" dirty="0" smtClean="0"/>
              <a:t> to </a:t>
            </a:r>
            <a:r>
              <a:rPr lang="es-ES" sz="2400" dirty="0" err="1" smtClean="0"/>
              <a:t>measuring</a:t>
            </a:r>
            <a:r>
              <a:rPr lang="es-ES" sz="2400" dirty="0" smtClean="0"/>
              <a:t> and </a:t>
            </a:r>
            <a:r>
              <a:rPr lang="es-ES" sz="2400" dirty="0" err="1" smtClean="0"/>
              <a:t>analyzing</a:t>
            </a:r>
            <a:r>
              <a:rPr lang="es-ES" sz="2400" dirty="0" smtClean="0"/>
              <a:t> capture data in a </a:t>
            </a:r>
            <a:r>
              <a:rPr lang="es-ES" sz="2400" dirty="0" err="1" smtClean="0"/>
              <a:t>most</a:t>
            </a:r>
            <a:r>
              <a:rPr lang="es-ES" sz="2400" dirty="0" smtClean="0"/>
              <a:t> </a:t>
            </a:r>
            <a:r>
              <a:rPr lang="es-ES" sz="2400" dirty="0" err="1" smtClean="0"/>
              <a:t>the</a:t>
            </a:r>
            <a:r>
              <a:rPr lang="es-ES" sz="2400" dirty="0" smtClean="0"/>
              <a:t> </a:t>
            </a:r>
            <a:r>
              <a:rPr lang="es-ES" sz="2400" dirty="0" err="1" smtClean="0"/>
              <a:t>most</a:t>
            </a:r>
            <a:r>
              <a:rPr lang="es-ES" sz="2400" dirty="0" smtClean="0"/>
              <a:t> </a:t>
            </a:r>
            <a:r>
              <a:rPr lang="es-ES" sz="2400" dirty="0" err="1" smtClean="0"/>
              <a:t>favourable</a:t>
            </a:r>
            <a:r>
              <a:rPr lang="es-ES" sz="2400" dirty="0" smtClean="0"/>
              <a:t> case, </a:t>
            </a:r>
            <a:r>
              <a:rPr lang="es-ES" sz="2400" dirty="0" err="1" smtClean="0"/>
              <a:t>we</a:t>
            </a:r>
            <a:r>
              <a:rPr lang="es-ES" sz="2400" dirty="0" smtClean="0"/>
              <a:t> </a:t>
            </a:r>
            <a:r>
              <a:rPr lang="es-ES" sz="2400" dirty="0" err="1" smtClean="0"/>
              <a:t>have</a:t>
            </a:r>
            <a:r>
              <a:rPr lang="es-ES" sz="2400" dirty="0" smtClean="0"/>
              <a:t> </a:t>
            </a:r>
            <a:r>
              <a:rPr lang="es-ES" sz="2400" dirty="0" err="1" smtClean="0"/>
              <a:t>the</a:t>
            </a:r>
            <a:r>
              <a:rPr lang="es-ES" sz="2400" dirty="0" smtClean="0"/>
              <a:t> </a:t>
            </a:r>
            <a:r>
              <a:rPr lang="es-ES" sz="2400" dirty="0" err="1" smtClean="0"/>
              <a:t>following</a:t>
            </a:r>
            <a:r>
              <a:rPr lang="es-ES" sz="2400" dirty="0" smtClean="0"/>
              <a:t> </a:t>
            </a:r>
            <a:r>
              <a:rPr lang="es-ES" sz="2400" dirty="0" err="1" smtClean="0"/>
              <a:t>challenges</a:t>
            </a:r>
            <a:r>
              <a:rPr lang="es-ES" sz="2400" dirty="0" smtClean="0"/>
              <a:t>:</a:t>
            </a:r>
          </a:p>
          <a:p>
            <a:pPr marL="0" indent="0" algn="just">
              <a:buNone/>
            </a:pPr>
            <a:endParaRPr lang="es-ES" sz="2400" dirty="0" smtClean="0"/>
          </a:p>
          <a:p>
            <a:pPr marL="0" indent="0" algn="just">
              <a:buNone/>
            </a:pPr>
            <a:r>
              <a:rPr lang="es-ES" sz="2400" b="1" dirty="0"/>
              <a:t>1</a:t>
            </a:r>
            <a:r>
              <a:rPr lang="es-ES" sz="2400" b="1" dirty="0" smtClean="0"/>
              <a:t>. </a:t>
            </a:r>
            <a:r>
              <a:rPr lang="es-ES" sz="2400" b="1" dirty="0" err="1" smtClean="0"/>
              <a:t>If</a:t>
            </a:r>
            <a:r>
              <a:rPr lang="es-ES" sz="2400" b="1" dirty="0" smtClean="0"/>
              <a:t> </a:t>
            </a:r>
            <a:r>
              <a:rPr lang="es-ES" sz="2400" b="1" dirty="0" err="1" smtClean="0"/>
              <a:t>small</a:t>
            </a:r>
            <a:r>
              <a:rPr lang="es-ES" sz="2400" b="1" dirty="0" smtClean="0"/>
              <a:t> </a:t>
            </a:r>
            <a:r>
              <a:rPr lang="es-ES" sz="2400" b="1" dirty="0" err="1" smtClean="0"/>
              <a:t>mass</a:t>
            </a:r>
            <a:r>
              <a:rPr lang="es-ES" sz="2400" b="1" dirty="0"/>
              <a:t> </a:t>
            </a:r>
            <a:r>
              <a:rPr lang="es-ES" sz="2400" b="1" dirty="0" smtClean="0"/>
              <a:t>=&gt;</a:t>
            </a:r>
            <a:r>
              <a:rPr lang="es-ES" sz="2400" dirty="0" smtClean="0"/>
              <a:t> </a:t>
            </a:r>
            <a:r>
              <a:rPr lang="es-ES" sz="2400" dirty="0" err="1" smtClean="0"/>
              <a:t>need</a:t>
            </a:r>
            <a:r>
              <a:rPr lang="es-ES" sz="2400" dirty="0" smtClean="0"/>
              <a:t> to </a:t>
            </a:r>
            <a:r>
              <a:rPr lang="es-ES" sz="2400" dirty="0" err="1" smtClean="0"/>
              <a:t>minimize</a:t>
            </a:r>
            <a:r>
              <a:rPr lang="es-ES" sz="2400" dirty="0" smtClean="0"/>
              <a:t> </a:t>
            </a:r>
            <a:r>
              <a:rPr lang="es-ES" sz="2400" dirty="0" err="1" smtClean="0"/>
              <a:t>background</a:t>
            </a:r>
            <a:endParaRPr lang="es-ES" sz="2400" dirty="0" smtClean="0"/>
          </a:p>
          <a:p>
            <a:pPr marL="0" indent="0" algn="just">
              <a:buNone/>
            </a:pPr>
            <a:r>
              <a:rPr lang="es-ES" sz="2400" b="1" dirty="0"/>
              <a:t>2</a:t>
            </a:r>
            <a:r>
              <a:rPr lang="es-ES" sz="2400" b="1" dirty="0" smtClean="0"/>
              <a:t>. </a:t>
            </a:r>
            <a:r>
              <a:rPr lang="es-ES" sz="2400" b="1" dirty="0" err="1" smtClean="0"/>
              <a:t>If</a:t>
            </a:r>
            <a:r>
              <a:rPr lang="es-ES" sz="2400" b="1" dirty="0" smtClean="0"/>
              <a:t> </a:t>
            </a:r>
            <a:r>
              <a:rPr lang="es-ES" sz="2400" b="1" dirty="0" err="1"/>
              <a:t>radioactive</a:t>
            </a:r>
            <a:r>
              <a:rPr lang="es-ES" sz="2400" b="1" dirty="0"/>
              <a:t> =&gt;</a:t>
            </a:r>
            <a:r>
              <a:rPr lang="es-ES" sz="2400" dirty="0"/>
              <a:t> </a:t>
            </a:r>
            <a:r>
              <a:rPr lang="es-ES" sz="2400" dirty="0" err="1"/>
              <a:t>need</a:t>
            </a:r>
            <a:r>
              <a:rPr lang="es-ES" sz="2400" dirty="0"/>
              <a:t> to </a:t>
            </a:r>
            <a:r>
              <a:rPr lang="es-ES" sz="2400" dirty="0" err="1"/>
              <a:t>eliminate</a:t>
            </a:r>
            <a:r>
              <a:rPr lang="es-ES" sz="2400" dirty="0"/>
              <a:t>/</a:t>
            </a:r>
            <a:r>
              <a:rPr lang="es-ES" sz="2400" dirty="0" err="1"/>
              <a:t>minimize</a:t>
            </a:r>
            <a:r>
              <a:rPr lang="es-ES" sz="2400" dirty="0"/>
              <a:t> </a:t>
            </a:r>
            <a:r>
              <a:rPr lang="es-ES" sz="2400" dirty="0" err="1"/>
              <a:t>activity</a:t>
            </a:r>
            <a:r>
              <a:rPr lang="es-ES" sz="2400" dirty="0"/>
              <a:t> </a:t>
            </a:r>
            <a:r>
              <a:rPr lang="es-ES" sz="2400" dirty="0" err="1" smtClean="0"/>
              <a:t>background</a:t>
            </a:r>
            <a:endParaRPr lang="es-ES" sz="2400" dirty="0" smtClean="0"/>
          </a:p>
          <a:p>
            <a:pPr marL="0" indent="0" algn="just">
              <a:buNone/>
            </a:pPr>
            <a:r>
              <a:rPr lang="es-ES" sz="2400" b="1" dirty="0" smtClean="0"/>
              <a:t>3. </a:t>
            </a:r>
            <a:r>
              <a:rPr lang="es-ES" sz="2400" b="1" dirty="0" err="1" smtClean="0"/>
              <a:t>If</a:t>
            </a:r>
            <a:r>
              <a:rPr lang="es-ES" sz="2400" b="1" dirty="0" smtClean="0"/>
              <a:t> </a:t>
            </a:r>
            <a:r>
              <a:rPr lang="es-ES" sz="2400" b="1" dirty="0" err="1" smtClean="0">
                <a:latin typeface="Symbol" panose="05050102010706020507" pitchFamily="18" charset="2"/>
              </a:rPr>
              <a:t>s</a:t>
            </a:r>
            <a:r>
              <a:rPr lang="es-ES" sz="2400" b="1" baseline="-25000" dirty="0" err="1" smtClean="0"/>
              <a:t>n,n</a:t>
            </a:r>
            <a:r>
              <a:rPr lang="es-ES" sz="2400" b="1" dirty="0" err="1" smtClean="0"/>
              <a:t>≥</a:t>
            </a:r>
            <a:r>
              <a:rPr lang="es-ES" sz="2400" b="1" dirty="0" err="1" smtClean="0">
                <a:latin typeface="Symbol" panose="05050102010706020507" pitchFamily="18" charset="2"/>
              </a:rPr>
              <a:t>s</a:t>
            </a:r>
            <a:r>
              <a:rPr lang="es-ES" sz="2400" b="1" baseline="-25000" dirty="0" err="1" smtClean="0"/>
              <a:t>n,</a:t>
            </a:r>
            <a:r>
              <a:rPr lang="es-ES" sz="2400" b="1" baseline="-25000" dirty="0" err="1" smtClean="0">
                <a:latin typeface="Symbol" panose="05050102010706020507" pitchFamily="18" charset="2"/>
              </a:rPr>
              <a:t>g</a:t>
            </a:r>
            <a:r>
              <a:rPr lang="es-ES" sz="2400" b="1" dirty="0">
                <a:latin typeface="Symbol" panose="05050102010706020507" pitchFamily="18" charset="2"/>
              </a:rPr>
              <a:t> </a:t>
            </a:r>
            <a:r>
              <a:rPr lang="es-ES" sz="2400" dirty="0" smtClean="0">
                <a:latin typeface="Symbol" panose="05050102010706020507" pitchFamily="18" charset="2"/>
              </a:rPr>
              <a:t>=&gt;</a:t>
            </a:r>
            <a:r>
              <a:rPr lang="es-ES" sz="2400" dirty="0" smtClean="0"/>
              <a:t> </a:t>
            </a:r>
            <a:r>
              <a:rPr lang="es-ES" sz="2400" dirty="0" err="1" smtClean="0"/>
              <a:t>need</a:t>
            </a:r>
            <a:r>
              <a:rPr lang="es-ES" sz="2400" dirty="0" smtClean="0"/>
              <a:t> to </a:t>
            </a:r>
            <a:r>
              <a:rPr lang="es-ES" sz="2400" dirty="0" err="1" smtClean="0"/>
              <a:t>eliminate</a:t>
            </a:r>
            <a:r>
              <a:rPr lang="es-ES" sz="2400" dirty="0" smtClean="0"/>
              <a:t>/</a:t>
            </a:r>
            <a:r>
              <a:rPr lang="es-ES" sz="2400" dirty="0" err="1" smtClean="0"/>
              <a:t>minimize</a:t>
            </a:r>
            <a:r>
              <a:rPr lang="es-ES" sz="2400" dirty="0" smtClean="0"/>
              <a:t> (</a:t>
            </a:r>
            <a:r>
              <a:rPr lang="es-ES" sz="2400" dirty="0" err="1" smtClean="0"/>
              <a:t>n,n</a:t>
            </a:r>
            <a:r>
              <a:rPr lang="es-ES" sz="2400" dirty="0" smtClean="0"/>
              <a:t>) </a:t>
            </a:r>
            <a:r>
              <a:rPr lang="es-ES" sz="2400" dirty="0" err="1" smtClean="0"/>
              <a:t>background</a:t>
            </a:r>
            <a:endParaRPr lang="es-ES" sz="2400" baseline="-25000" dirty="0" smtClean="0"/>
          </a:p>
          <a:p>
            <a:pPr marL="0" indent="0" algn="just">
              <a:buNone/>
            </a:pPr>
            <a:r>
              <a:rPr lang="es-ES" sz="2400" b="1" dirty="0" smtClean="0"/>
              <a:t>4. </a:t>
            </a:r>
            <a:r>
              <a:rPr lang="es-ES" sz="2400" b="1" dirty="0" err="1" smtClean="0"/>
              <a:t>If</a:t>
            </a:r>
            <a:r>
              <a:rPr lang="es-ES" sz="2400" b="1" dirty="0" smtClean="0"/>
              <a:t> </a:t>
            </a:r>
            <a:r>
              <a:rPr lang="es-ES" sz="2400" b="1" dirty="0" err="1" smtClean="0"/>
              <a:t>fissile</a:t>
            </a:r>
            <a:r>
              <a:rPr lang="es-ES" sz="2400" b="1" dirty="0"/>
              <a:t> =&gt;</a:t>
            </a:r>
            <a:r>
              <a:rPr lang="es-ES" sz="2400" dirty="0" smtClean="0"/>
              <a:t> </a:t>
            </a:r>
            <a:r>
              <a:rPr lang="es-ES" sz="2400" dirty="0" err="1" smtClean="0"/>
              <a:t>need</a:t>
            </a:r>
            <a:r>
              <a:rPr lang="es-ES" sz="2400" dirty="0" smtClean="0"/>
              <a:t> to </a:t>
            </a:r>
            <a:r>
              <a:rPr lang="es-ES" sz="2400" dirty="0" err="1" smtClean="0"/>
              <a:t>distinguish</a:t>
            </a:r>
            <a:r>
              <a:rPr lang="es-ES" sz="2400" dirty="0" smtClean="0"/>
              <a:t> </a:t>
            </a:r>
            <a:r>
              <a:rPr lang="es-ES" sz="2400" dirty="0" err="1" smtClean="0"/>
              <a:t>between</a:t>
            </a:r>
            <a:r>
              <a:rPr lang="es-ES" sz="2400" dirty="0" smtClean="0"/>
              <a:t> capture and </a:t>
            </a:r>
            <a:r>
              <a:rPr lang="es-ES" sz="2400" dirty="0" err="1" smtClean="0"/>
              <a:t>fission</a:t>
            </a:r>
            <a:endParaRPr lang="es-ES" sz="2400" dirty="0" smtClean="0"/>
          </a:p>
          <a:p>
            <a:pPr algn="just"/>
            <a:endParaRPr lang="es-ES" sz="2400" dirty="0" smtClean="0"/>
          </a:p>
          <a:p>
            <a:pPr marL="0" indent="0" algn="just">
              <a:buNone/>
            </a:pPr>
            <a:r>
              <a:rPr lang="es-ES" sz="2400" dirty="0" smtClean="0"/>
              <a:t>And </a:t>
            </a:r>
            <a:r>
              <a:rPr lang="es-ES" sz="2400" dirty="0" err="1" smtClean="0"/>
              <a:t>others</a:t>
            </a:r>
            <a:r>
              <a:rPr lang="es-ES" sz="2400" dirty="0" smtClean="0"/>
              <a:t>: </a:t>
            </a:r>
            <a:r>
              <a:rPr lang="es-ES" sz="2400" dirty="0" err="1" smtClean="0"/>
              <a:t>efficiency</a:t>
            </a:r>
            <a:r>
              <a:rPr lang="es-ES" sz="2400" dirty="0" smtClean="0"/>
              <a:t> </a:t>
            </a:r>
            <a:r>
              <a:rPr lang="es-ES" sz="2400" dirty="0" err="1" smtClean="0"/>
              <a:t>calculations</a:t>
            </a:r>
            <a:r>
              <a:rPr lang="es-ES" sz="2400" dirty="0" smtClean="0"/>
              <a:t>, </a:t>
            </a:r>
            <a:r>
              <a:rPr lang="es-ES" sz="2400" dirty="0" err="1" smtClean="0"/>
              <a:t>dead</a:t>
            </a:r>
            <a:r>
              <a:rPr lang="es-ES" sz="2400" dirty="0" smtClean="0"/>
              <a:t>-time in detector </a:t>
            </a:r>
            <a:r>
              <a:rPr lang="es-ES" sz="2400" dirty="0" err="1" smtClean="0"/>
              <a:t>arrays</a:t>
            </a:r>
            <a:r>
              <a:rPr lang="es-ES" sz="2400" dirty="0" smtClean="0"/>
              <a:t>, …</a:t>
            </a:r>
          </a:p>
          <a:p>
            <a:pPr algn="just"/>
            <a:endParaRPr lang="es-ES" sz="2400" dirty="0" smtClean="0"/>
          </a:p>
          <a:p>
            <a:pPr algn="just"/>
            <a:endParaRPr lang="es-ES" sz="2400" dirty="0" smtClean="0"/>
          </a:p>
          <a:p>
            <a:pPr algn="just"/>
            <a:endParaRPr lang="es-ES" sz="2400" dirty="0"/>
          </a:p>
        </p:txBody>
      </p:sp>
    </p:spTree>
    <p:extLst>
      <p:ext uri="{BB962C8B-B14F-4D97-AF65-F5344CB8AC3E}">
        <p14:creationId xmlns:p14="http://schemas.microsoft.com/office/powerpoint/2010/main" val="521740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213771"/>
            <a:ext cx="8839200" cy="550933"/>
          </a:xfrm>
        </p:spPr>
        <p:txBody>
          <a:bodyPr/>
          <a:lstStyle/>
          <a:p>
            <a:r>
              <a:rPr lang="en-GB" dirty="0" smtClean="0"/>
              <a:t>1. If small mass: need to minimize background</a:t>
            </a:r>
            <a:endParaRPr lang="en-GB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ABF873-A8CC-4680-B92B-676EF7CF1CED}" type="slidenum">
              <a:rPr lang="es-ES_tradnl" smtClean="0"/>
              <a:t>32</a:t>
            </a:fld>
            <a:endParaRPr lang="es-ES_tradnl"/>
          </a:p>
        </p:txBody>
      </p:sp>
      <p:sp>
        <p:nvSpPr>
          <p:cNvPr id="4" name="CuadroTexto 3"/>
          <p:cNvSpPr txBox="1"/>
          <p:nvPr/>
        </p:nvSpPr>
        <p:spPr>
          <a:xfrm>
            <a:off x="323528" y="764704"/>
            <a:ext cx="84249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dirty="0" err="1" smtClean="0">
                <a:latin typeface="Calibri" panose="020F0502020204030204" pitchFamily="34" charset="0"/>
              </a:rPr>
              <a:t>Using</a:t>
            </a:r>
            <a:r>
              <a:rPr lang="es-ES" sz="2400" dirty="0" smtClean="0">
                <a:latin typeface="Calibri" panose="020F0502020204030204" pitchFamily="34" charset="0"/>
              </a:rPr>
              <a:t> a TAC, </a:t>
            </a:r>
            <a:r>
              <a:rPr lang="es-ES" sz="2400" dirty="0" err="1" smtClean="0">
                <a:latin typeface="Calibri" panose="020F0502020204030204" pitchFamily="34" charset="0"/>
              </a:rPr>
              <a:t>conditions</a:t>
            </a:r>
            <a:r>
              <a:rPr lang="es-ES" sz="2400" dirty="0" smtClean="0">
                <a:latin typeface="Calibri" panose="020F0502020204030204" pitchFamily="34" charset="0"/>
              </a:rPr>
              <a:t> in </a:t>
            </a:r>
            <a:r>
              <a:rPr lang="es-ES" sz="2400" dirty="0" err="1" smtClean="0">
                <a:latin typeface="Calibri" panose="020F0502020204030204" pitchFamily="34" charset="0"/>
              </a:rPr>
              <a:t>multiplity</a:t>
            </a:r>
            <a:r>
              <a:rPr lang="es-ES" sz="2400" dirty="0" smtClean="0">
                <a:latin typeface="Calibri" panose="020F0502020204030204" pitchFamily="34" charset="0"/>
              </a:rPr>
              <a:t> and </a:t>
            </a:r>
            <a:r>
              <a:rPr lang="es-ES" sz="2400" dirty="0" err="1" smtClean="0">
                <a:latin typeface="Calibri" panose="020F0502020204030204" pitchFamily="34" charset="0"/>
              </a:rPr>
              <a:t>deposited</a:t>
            </a:r>
            <a:r>
              <a:rPr lang="es-ES" sz="2400" dirty="0" smtClean="0">
                <a:latin typeface="Calibri" panose="020F0502020204030204" pitchFamily="34" charset="0"/>
              </a:rPr>
              <a:t> </a:t>
            </a:r>
            <a:r>
              <a:rPr lang="es-ES" sz="2400" dirty="0" err="1" smtClean="0">
                <a:latin typeface="Calibri" panose="020F0502020204030204" pitchFamily="34" charset="0"/>
              </a:rPr>
              <a:t>energy</a:t>
            </a:r>
            <a:r>
              <a:rPr lang="es-ES" sz="2400" dirty="0" smtClean="0">
                <a:latin typeface="Calibri" panose="020F0502020204030204" pitchFamily="34" charset="0"/>
              </a:rPr>
              <a:t> </a:t>
            </a:r>
            <a:r>
              <a:rPr lang="es-ES" sz="2400" dirty="0" err="1" smtClean="0">
                <a:latin typeface="Calibri" panose="020F0502020204030204" pitchFamily="34" charset="0"/>
              </a:rPr>
              <a:t>allow</a:t>
            </a:r>
            <a:r>
              <a:rPr lang="es-ES" sz="2400" dirty="0" smtClean="0">
                <a:latin typeface="Calibri" panose="020F0502020204030204" pitchFamily="34" charset="0"/>
              </a:rPr>
              <a:t> </a:t>
            </a:r>
            <a:r>
              <a:rPr lang="es-ES" sz="2400" dirty="0" err="1" smtClean="0">
                <a:latin typeface="Calibri" panose="020F0502020204030204" pitchFamily="34" charset="0"/>
              </a:rPr>
              <a:t>selecting</a:t>
            </a:r>
            <a:r>
              <a:rPr lang="es-ES" sz="2400" dirty="0" smtClean="0">
                <a:latin typeface="Calibri" panose="020F0502020204030204" pitchFamily="34" charset="0"/>
              </a:rPr>
              <a:t> </a:t>
            </a:r>
            <a:r>
              <a:rPr lang="es-ES" sz="2400" dirty="0" err="1" smtClean="0">
                <a:latin typeface="Calibri" panose="020F0502020204030204" pitchFamily="34" charset="0"/>
              </a:rPr>
              <a:t>the</a:t>
            </a:r>
            <a:r>
              <a:rPr lang="es-ES" sz="2400" dirty="0" smtClean="0">
                <a:latin typeface="Calibri" panose="020F0502020204030204" pitchFamily="34" charset="0"/>
              </a:rPr>
              <a:t> capture </a:t>
            </a:r>
            <a:r>
              <a:rPr lang="es-ES" sz="2400" dirty="0" err="1" smtClean="0">
                <a:latin typeface="Calibri" panose="020F0502020204030204" pitchFamily="34" charset="0"/>
              </a:rPr>
              <a:t>events</a:t>
            </a:r>
            <a:r>
              <a:rPr lang="es-ES" sz="2400" dirty="0" smtClean="0">
                <a:latin typeface="Calibri" panose="020F0502020204030204" pitchFamily="34" charset="0"/>
              </a:rPr>
              <a:t> of </a:t>
            </a:r>
            <a:r>
              <a:rPr lang="es-ES" sz="2400" dirty="0" err="1" smtClean="0">
                <a:latin typeface="Calibri" panose="020F0502020204030204" pitchFamily="34" charset="0"/>
              </a:rPr>
              <a:t>interest</a:t>
            </a:r>
            <a:r>
              <a:rPr lang="es-ES" sz="2400" dirty="0">
                <a:latin typeface="Calibri" panose="020F0502020204030204" pitchFamily="34" charset="0"/>
              </a:rPr>
              <a:t>:</a:t>
            </a:r>
            <a:endParaRPr lang="es-ES" sz="2400" dirty="0" smtClean="0">
              <a:latin typeface="Calibri" panose="020F0502020204030204" pitchFamily="34" charset="0"/>
            </a:endParaRPr>
          </a:p>
        </p:txBody>
      </p:sp>
      <p:sp>
        <p:nvSpPr>
          <p:cNvPr id="6" name="Rectángulo 5"/>
          <p:cNvSpPr/>
          <p:nvPr/>
        </p:nvSpPr>
        <p:spPr>
          <a:xfrm>
            <a:off x="179513" y="5661248"/>
            <a:ext cx="88162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2400" dirty="0" err="1">
                <a:latin typeface="Calibri" panose="020F0502020204030204" pitchFamily="34" charset="0"/>
              </a:rPr>
              <a:t>but</a:t>
            </a:r>
            <a:r>
              <a:rPr lang="es-ES" sz="2400" dirty="0">
                <a:latin typeface="Calibri" panose="020F0502020204030204" pitchFamily="34" charset="0"/>
              </a:rPr>
              <a:t> </a:t>
            </a:r>
            <a:r>
              <a:rPr lang="es-ES" sz="2400" dirty="0" err="1">
                <a:latin typeface="Calibri" panose="020F0502020204030204" pitchFamily="34" charset="0"/>
              </a:rPr>
              <a:t>the</a:t>
            </a:r>
            <a:r>
              <a:rPr lang="es-ES" sz="2400" dirty="0">
                <a:latin typeface="Calibri" panose="020F0502020204030204" pitchFamily="34" charset="0"/>
              </a:rPr>
              <a:t> TAC </a:t>
            </a:r>
            <a:r>
              <a:rPr lang="es-ES" sz="2400" dirty="0" err="1">
                <a:latin typeface="Calibri" panose="020F0502020204030204" pitchFamily="34" charset="0"/>
              </a:rPr>
              <a:t>is</a:t>
            </a:r>
            <a:r>
              <a:rPr lang="es-ES" sz="2400" dirty="0">
                <a:latin typeface="Calibri" panose="020F0502020204030204" pitchFamily="34" charset="0"/>
              </a:rPr>
              <a:t> so </a:t>
            </a:r>
            <a:r>
              <a:rPr lang="es-ES" sz="2400" dirty="0" err="1">
                <a:latin typeface="Calibri" panose="020F0502020204030204" pitchFamily="34" charset="0"/>
              </a:rPr>
              <a:t>massive</a:t>
            </a:r>
            <a:r>
              <a:rPr lang="es-ES" sz="2400" dirty="0">
                <a:latin typeface="Calibri" panose="020F0502020204030204" pitchFamily="34" charset="0"/>
              </a:rPr>
              <a:t> </a:t>
            </a:r>
            <a:r>
              <a:rPr lang="es-ES" sz="2400" dirty="0" err="1">
                <a:latin typeface="Calibri" panose="020F0502020204030204" pitchFamily="34" charset="0"/>
              </a:rPr>
              <a:t>that</a:t>
            </a:r>
            <a:r>
              <a:rPr lang="es-ES" sz="2400" dirty="0">
                <a:latin typeface="Calibri" panose="020F0502020204030204" pitchFamily="34" charset="0"/>
              </a:rPr>
              <a:t> capture in </a:t>
            </a:r>
            <a:r>
              <a:rPr lang="es-ES" sz="2400" dirty="0" err="1">
                <a:latin typeface="Calibri" panose="020F0502020204030204" pitchFamily="34" charset="0"/>
              </a:rPr>
              <a:t>structural</a:t>
            </a:r>
            <a:r>
              <a:rPr lang="es-ES" sz="2400" dirty="0">
                <a:latin typeface="Calibri" panose="020F0502020204030204" pitchFamily="34" charset="0"/>
              </a:rPr>
              <a:t> material </a:t>
            </a:r>
            <a:r>
              <a:rPr lang="es-ES" sz="2400" dirty="0" err="1">
                <a:latin typeface="Calibri" panose="020F0502020204030204" pitchFamily="34" charset="0"/>
              </a:rPr>
              <a:t>is</a:t>
            </a:r>
            <a:r>
              <a:rPr lang="es-ES" sz="2400" dirty="0">
                <a:latin typeface="Calibri" panose="020F0502020204030204" pitchFamily="34" charset="0"/>
              </a:rPr>
              <a:t> </a:t>
            </a:r>
            <a:r>
              <a:rPr lang="es-ES" sz="2400" dirty="0" err="1">
                <a:latin typeface="Calibri" panose="020F0502020204030204" pitchFamily="34" charset="0"/>
              </a:rPr>
              <a:t>sizable</a:t>
            </a:r>
            <a:endParaRPr lang="es-ES" sz="2400" dirty="0">
              <a:latin typeface="Calibri" panose="020F0502020204030204" pitchFamily="34" charset="0"/>
            </a:endParaRPr>
          </a:p>
        </p:txBody>
      </p:sp>
      <p:pic>
        <p:nvPicPr>
          <p:cNvPr id="8" name="Picture 118" descr="np237_Esum_vs_mult_v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1639" y="1556792"/>
            <a:ext cx="5734657" cy="4048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1393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2. </a:t>
            </a:r>
            <a:r>
              <a:rPr lang="es-ES" dirty="0" err="1" smtClean="0"/>
              <a:t>If</a:t>
            </a:r>
            <a:r>
              <a:rPr lang="es-ES" dirty="0" smtClean="0"/>
              <a:t> </a:t>
            </a:r>
            <a:r>
              <a:rPr lang="es-ES" dirty="0" err="1" smtClean="0"/>
              <a:t>radioactive</a:t>
            </a:r>
            <a:r>
              <a:rPr lang="es-ES" dirty="0" smtClean="0"/>
              <a:t>: </a:t>
            </a:r>
            <a:r>
              <a:rPr lang="es-ES" dirty="0" err="1" smtClean="0"/>
              <a:t>minimize</a:t>
            </a:r>
            <a:r>
              <a:rPr lang="es-ES" dirty="0" smtClean="0"/>
              <a:t> </a:t>
            </a:r>
            <a:r>
              <a:rPr lang="es-ES" dirty="0" err="1" smtClean="0"/>
              <a:t>the</a:t>
            </a:r>
            <a:r>
              <a:rPr lang="es-ES" dirty="0" smtClean="0"/>
              <a:t> </a:t>
            </a:r>
            <a:r>
              <a:rPr lang="es-ES" dirty="0" err="1" smtClean="0"/>
              <a:t>activity</a:t>
            </a:r>
            <a:r>
              <a:rPr lang="es-ES" dirty="0" smtClean="0"/>
              <a:t> </a:t>
            </a:r>
            <a:r>
              <a:rPr lang="es-ES" dirty="0" err="1" smtClean="0"/>
              <a:t>backg</a:t>
            </a:r>
            <a:r>
              <a:rPr lang="es-ES" dirty="0" smtClean="0"/>
              <a:t>.</a:t>
            </a:r>
            <a:endParaRPr lang="es-ES" dirty="0"/>
          </a:p>
        </p:txBody>
      </p:sp>
      <p:sp>
        <p:nvSpPr>
          <p:cNvPr id="3" name="Marcador de número de diapositiva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ABF873-A8CC-4680-B92B-676EF7CF1CED}" type="slidenum">
              <a:rPr lang="es-ES_tradnl" smtClean="0"/>
              <a:t>33</a:t>
            </a:fld>
            <a:endParaRPr lang="es-ES_tradnl"/>
          </a:p>
        </p:txBody>
      </p:sp>
      <p:sp>
        <p:nvSpPr>
          <p:cNvPr id="4" name="Marcador de contenido 3"/>
          <p:cNvSpPr>
            <a:spLocks noGrp="1"/>
          </p:cNvSpPr>
          <p:nvPr>
            <p:ph sz="quarter" idx="1"/>
          </p:nvPr>
        </p:nvSpPr>
        <p:spPr>
          <a:xfrm>
            <a:off x="323528" y="764704"/>
            <a:ext cx="8672264" cy="5400600"/>
          </a:xfrm>
        </p:spPr>
        <p:txBody>
          <a:bodyPr>
            <a:normAutofit/>
          </a:bodyPr>
          <a:lstStyle/>
          <a:p>
            <a:r>
              <a:rPr lang="es-ES" sz="2400" b="1" dirty="0" err="1" smtClean="0"/>
              <a:t>Option</a:t>
            </a:r>
            <a:r>
              <a:rPr lang="es-ES" sz="2400" b="1" dirty="0" smtClean="0"/>
              <a:t> 1.</a:t>
            </a:r>
            <a:r>
              <a:rPr lang="es-ES" sz="2400" dirty="0" smtClean="0"/>
              <a:t> </a:t>
            </a:r>
            <a:r>
              <a:rPr lang="es-ES" sz="2400" dirty="0" err="1"/>
              <a:t>Using</a:t>
            </a:r>
            <a:r>
              <a:rPr lang="es-ES" sz="2400" dirty="0"/>
              <a:t> a TAC, </a:t>
            </a:r>
            <a:r>
              <a:rPr lang="es-ES" sz="2400" dirty="0" err="1"/>
              <a:t>conditions</a:t>
            </a:r>
            <a:r>
              <a:rPr lang="es-ES" sz="2400" dirty="0"/>
              <a:t> in </a:t>
            </a:r>
            <a:r>
              <a:rPr lang="es-ES" sz="2400" dirty="0" err="1"/>
              <a:t>multiplity</a:t>
            </a:r>
            <a:r>
              <a:rPr lang="es-ES" sz="2400" dirty="0"/>
              <a:t> and </a:t>
            </a:r>
            <a:r>
              <a:rPr lang="es-ES" sz="2400" dirty="0" err="1"/>
              <a:t>deposited</a:t>
            </a:r>
            <a:r>
              <a:rPr lang="es-ES" sz="2400" dirty="0"/>
              <a:t> </a:t>
            </a:r>
            <a:r>
              <a:rPr lang="es-ES" sz="2400" dirty="0" err="1"/>
              <a:t>energy</a:t>
            </a:r>
            <a:r>
              <a:rPr lang="es-ES" sz="2400" dirty="0"/>
              <a:t> </a:t>
            </a:r>
            <a:r>
              <a:rPr lang="es-ES" sz="2400" dirty="0" err="1"/>
              <a:t>allow</a:t>
            </a:r>
            <a:r>
              <a:rPr lang="es-ES" sz="2400" dirty="0"/>
              <a:t> </a:t>
            </a:r>
            <a:r>
              <a:rPr lang="es-ES" sz="2400" dirty="0" err="1"/>
              <a:t>selecting</a:t>
            </a:r>
            <a:r>
              <a:rPr lang="es-ES" sz="2400" dirty="0"/>
              <a:t> </a:t>
            </a:r>
            <a:r>
              <a:rPr lang="es-ES" sz="2400" dirty="0" err="1"/>
              <a:t>the</a:t>
            </a:r>
            <a:r>
              <a:rPr lang="es-ES" sz="2400" dirty="0"/>
              <a:t> capture </a:t>
            </a:r>
            <a:r>
              <a:rPr lang="es-ES" sz="2400" dirty="0" err="1"/>
              <a:t>events</a:t>
            </a:r>
            <a:r>
              <a:rPr lang="es-ES" sz="2400" dirty="0"/>
              <a:t> of </a:t>
            </a:r>
            <a:r>
              <a:rPr lang="es-ES" sz="2400" dirty="0" err="1" smtClean="0"/>
              <a:t>interest</a:t>
            </a:r>
            <a:r>
              <a:rPr lang="es-ES" sz="2400" dirty="0" smtClean="0"/>
              <a:t>.</a:t>
            </a:r>
          </a:p>
          <a:p>
            <a:pPr marL="0" indent="0">
              <a:buNone/>
            </a:pPr>
            <a:endParaRPr lang="es-ES" sz="2400" dirty="0" smtClean="0"/>
          </a:p>
          <a:p>
            <a:r>
              <a:rPr lang="es-ES" sz="2400" b="1" dirty="0" err="1" smtClean="0"/>
              <a:t>Option</a:t>
            </a:r>
            <a:r>
              <a:rPr lang="es-ES" sz="2400" b="1" dirty="0" smtClean="0"/>
              <a:t> 2.</a:t>
            </a:r>
            <a:r>
              <a:rPr lang="es-ES" sz="2400" dirty="0" smtClean="0"/>
              <a:t> More </a:t>
            </a:r>
            <a:r>
              <a:rPr lang="es-ES" sz="2400" dirty="0" err="1" smtClean="0"/>
              <a:t>neutrons</a:t>
            </a:r>
            <a:r>
              <a:rPr lang="es-ES" sz="2400" dirty="0"/>
              <a:t> </a:t>
            </a:r>
            <a:r>
              <a:rPr lang="es-ES" sz="2400" dirty="0" smtClean="0"/>
              <a:t>=&gt; more capture </a:t>
            </a:r>
            <a:r>
              <a:rPr lang="es-ES" sz="2400" dirty="0" err="1" smtClean="0"/>
              <a:t>for</a:t>
            </a:r>
            <a:r>
              <a:rPr lang="es-ES" sz="2400" dirty="0" smtClean="0"/>
              <a:t> </a:t>
            </a:r>
            <a:r>
              <a:rPr lang="es-ES" sz="2400" dirty="0" err="1" smtClean="0"/>
              <a:t>same</a:t>
            </a:r>
            <a:r>
              <a:rPr lang="es-ES" sz="2400" dirty="0" smtClean="0"/>
              <a:t> </a:t>
            </a:r>
            <a:r>
              <a:rPr lang="es-ES" sz="2400" dirty="0" err="1" smtClean="0"/>
              <a:t>activity</a:t>
            </a:r>
            <a:r>
              <a:rPr lang="es-ES" sz="2400" dirty="0" smtClean="0"/>
              <a:t> </a:t>
            </a:r>
            <a:r>
              <a:rPr lang="es-ES" sz="2400" dirty="0" err="1" smtClean="0"/>
              <a:t>backg</a:t>
            </a:r>
            <a:r>
              <a:rPr lang="es-ES" sz="2400" dirty="0" smtClean="0"/>
              <a:t>.</a:t>
            </a:r>
          </a:p>
          <a:p>
            <a:endParaRPr lang="es-ES" sz="2400" dirty="0"/>
          </a:p>
        </p:txBody>
      </p:sp>
      <p:pic>
        <p:nvPicPr>
          <p:cNvPr id="6" name="Picture 118" descr="np237_Esum_vs_mult_v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2780928"/>
            <a:ext cx="4680520" cy="33045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Imagen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497" y="3472006"/>
            <a:ext cx="4539112" cy="2385762"/>
          </a:xfrm>
          <a:prstGeom prst="rect">
            <a:avLst/>
          </a:prstGeom>
        </p:spPr>
      </p:pic>
      <p:pic>
        <p:nvPicPr>
          <p:cNvPr id="10" name="Imagen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99560" y="3455264"/>
            <a:ext cx="4608944" cy="2710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9543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213771"/>
            <a:ext cx="8839200" cy="550933"/>
          </a:xfrm>
        </p:spPr>
        <p:txBody>
          <a:bodyPr/>
          <a:lstStyle/>
          <a:p>
            <a:r>
              <a:rPr lang="en-US" dirty="0"/>
              <a:t>3. If </a:t>
            </a:r>
            <a:r>
              <a:rPr lang="en-US" dirty="0" err="1">
                <a:latin typeface="Symbol" panose="05050102010706020507" pitchFamily="18" charset="2"/>
              </a:rPr>
              <a:t>s</a:t>
            </a:r>
            <a:r>
              <a:rPr lang="en-US" baseline="-25000" dirty="0" err="1"/>
              <a:t>n,n</a:t>
            </a:r>
            <a:r>
              <a:rPr lang="en-US" dirty="0" err="1"/>
              <a:t>≥</a:t>
            </a:r>
            <a:r>
              <a:rPr lang="en-US" dirty="0" err="1">
                <a:latin typeface="Symbol" panose="05050102010706020507" pitchFamily="18" charset="2"/>
              </a:rPr>
              <a:t>s</a:t>
            </a:r>
            <a:r>
              <a:rPr lang="en-US" baseline="-25000" dirty="0" err="1"/>
              <a:t>n,</a:t>
            </a:r>
            <a:r>
              <a:rPr lang="en-US" baseline="-25000" dirty="0" err="1">
                <a:latin typeface="Symbol" panose="05050102010706020507" pitchFamily="18" charset="2"/>
              </a:rPr>
              <a:t>g</a:t>
            </a:r>
            <a:r>
              <a:rPr lang="en-US" dirty="0"/>
              <a:t> =&gt; </a:t>
            </a:r>
            <a:r>
              <a:rPr lang="en-US" dirty="0" smtClean="0"/>
              <a:t>(</a:t>
            </a:r>
            <a:r>
              <a:rPr lang="en-US" dirty="0" err="1"/>
              <a:t>n,n</a:t>
            </a:r>
            <a:r>
              <a:rPr lang="en-US" dirty="0"/>
              <a:t>) </a:t>
            </a:r>
            <a:r>
              <a:rPr lang="en-US" dirty="0" smtClean="0"/>
              <a:t>background</a:t>
            </a:r>
            <a:endParaRPr lang="en-GB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ABF873-A8CC-4680-B92B-676EF7CF1CED}" type="slidenum">
              <a:rPr lang="es-ES_tradnl" smtClean="0"/>
              <a:t>34</a:t>
            </a:fld>
            <a:endParaRPr lang="es-ES_tradnl"/>
          </a:p>
        </p:txBody>
      </p:sp>
      <p:sp>
        <p:nvSpPr>
          <p:cNvPr id="5" name="AutoShape 2" descr="http://www.nndc.bnl.gov/exfor/servlet/X4sPlotZvd2?File=E4R4915_e4&amp;ID=147338931_8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26627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52"/>
          <a:stretch/>
        </p:blipFill>
        <p:spPr bwMode="auto">
          <a:xfrm>
            <a:off x="395536" y="836713"/>
            <a:ext cx="8513137" cy="54266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28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57"/>
          <a:stretch/>
        </p:blipFill>
        <p:spPr bwMode="auto">
          <a:xfrm>
            <a:off x="532382" y="984737"/>
            <a:ext cx="8360098" cy="5278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16682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213771"/>
            <a:ext cx="8731696" cy="550933"/>
          </a:xfrm>
        </p:spPr>
        <p:txBody>
          <a:bodyPr/>
          <a:lstStyle/>
          <a:p>
            <a:r>
              <a:rPr lang="en-US" dirty="0"/>
              <a:t>3. If </a:t>
            </a:r>
            <a:r>
              <a:rPr lang="en-US" dirty="0" err="1">
                <a:latin typeface="Symbol" panose="05050102010706020507" pitchFamily="18" charset="2"/>
              </a:rPr>
              <a:t>s</a:t>
            </a:r>
            <a:r>
              <a:rPr lang="en-US" baseline="-25000" dirty="0" err="1"/>
              <a:t>n,n</a:t>
            </a:r>
            <a:r>
              <a:rPr lang="en-US" dirty="0" err="1"/>
              <a:t>≥</a:t>
            </a:r>
            <a:r>
              <a:rPr lang="en-US" dirty="0" err="1">
                <a:latin typeface="Symbol" panose="05050102010706020507" pitchFamily="18" charset="2"/>
              </a:rPr>
              <a:t>s</a:t>
            </a:r>
            <a:r>
              <a:rPr lang="en-US" baseline="-25000" dirty="0" err="1"/>
              <a:t>n,</a:t>
            </a:r>
            <a:r>
              <a:rPr lang="en-US" baseline="-25000" dirty="0" err="1">
                <a:latin typeface="Symbol" panose="05050102010706020507" pitchFamily="18" charset="2"/>
              </a:rPr>
              <a:t>g</a:t>
            </a:r>
            <a:r>
              <a:rPr lang="en-US" dirty="0"/>
              <a:t> =&gt; (</a:t>
            </a:r>
            <a:r>
              <a:rPr lang="en-US" dirty="0" err="1"/>
              <a:t>n,n</a:t>
            </a:r>
            <a:r>
              <a:rPr lang="en-US" dirty="0"/>
              <a:t>) background</a:t>
            </a:r>
            <a:endParaRPr lang="en-GB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ABF873-A8CC-4680-B92B-676EF7CF1CED}" type="slidenum">
              <a:rPr lang="es-ES_tradnl" smtClean="0"/>
              <a:t>35</a:t>
            </a:fld>
            <a:endParaRPr lang="es-ES_tradnl"/>
          </a:p>
        </p:txBody>
      </p:sp>
      <p:pic>
        <p:nvPicPr>
          <p:cNvPr id="5" name="Picture 8" descr="TAC_g4_zoo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692696"/>
            <a:ext cx="3190779" cy="3096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BicC6D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2461420"/>
            <a:ext cx="3456384" cy="1370968"/>
          </a:xfrm>
          <a:prstGeom prst="rect">
            <a:avLst/>
          </a:prstGeom>
          <a:noFill/>
          <a:ln w="28575">
            <a:solidFill>
              <a:srgbClr val="0000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FZKC6D6Part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5148064" y="1052737"/>
            <a:ext cx="3456383" cy="1352946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0626" y="3717032"/>
            <a:ext cx="4447116" cy="25462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cxnSp>
        <p:nvCxnSpPr>
          <p:cNvPr id="13" name="Straight Arrow Connector 12"/>
          <p:cNvCxnSpPr>
            <a:stCxn id="7" idx="0"/>
          </p:cNvCxnSpPr>
          <p:nvPr/>
        </p:nvCxnSpPr>
        <p:spPr>
          <a:xfrm>
            <a:off x="6876255" y="2405683"/>
            <a:ext cx="792089" cy="3327573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 rot="20349914">
            <a:off x="995468" y="2619019"/>
            <a:ext cx="7431073" cy="1323439"/>
          </a:xfrm>
          <a:prstGeom prst="rect">
            <a:avLst/>
          </a:prstGeom>
          <a:solidFill>
            <a:schemeClr val="bg1"/>
          </a:solidFill>
          <a:ln>
            <a:solidFill>
              <a:schemeClr val="accent3">
                <a:lumMod val="50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en-US" sz="8000" dirty="0" smtClean="0">
                <a:latin typeface="Calibri" panose="020F0502020204030204" pitchFamily="34" charset="0"/>
              </a:rPr>
              <a:t>BRAINSTORMING</a:t>
            </a:r>
            <a:endParaRPr lang="en-GB" sz="8000" dirty="0" smtClean="0">
              <a:latin typeface="Calibri" panose="020F0502020204030204" pitchFamily="34" charset="0"/>
            </a:endParaRPr>
          </a:p>
        </p:txBody>
      </p:sp>
      <p:cxnSp>
        <p:nvCxnSpPr>
          <p:cNvPr id="15" name="Straight Arrow Connector 14"/>
          <p:cNvCxnSpPr/>
          <p:nvPr/>
        </p:nvCxnSpPr>
        <p:spPr>
          <a:xfrm flipH="1">
            <a:off x="6228185" y="3429000"/>
            <a:ext cx="216023" cy="1561145"/>
          </a:xfrm>
          <a:prstGeom prst="straightConnector1">
            <a:avLst/>
          </a:prstGeom>
          <a:ln w="19050"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Picture 2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9" t="2830" r="3409" b="15667"/>
          <a:stretch/>
        </p:blipFill>
        <p:spPr bwMode="auto">
          <a:xfrm>
            <a:off x="211756" y="2724125"/>
            <a:ext cx="4432252" cy="3297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910" y="2737321"/>
            <a:ext cx="4643958" cy="32339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06401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4" grpId="1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703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9230" y="692696"/>
            <a:ext cx="7543210" cy="5032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213771"/>
            <a:ext cx="8109868" cy="550933"/>
          </a:xfrm>
        </p:spPr>
        <p:txBody>
          <a:bodyPr/>
          <a:lstStyle/>
          <a:p>
            <a:r>
              <a:rPr lang="es-ES" dirty="0"/>
              <a:t>4. </a:t>
            </a:r>
            <a:r>
              <a:rPr lang="es-ES" dirty="0" err="1"/>
              <a:t>If</a:t>
            </a:r>
            <a:r>
              <a:rPr lang="es-ES" dirty="0"/>
              <a:t> </a:t>
            </a:r>
            <a:r>
              <a:rPr lang="es-ES" dirty="0" err="1"/>
              <a:t>fissile</a:t>
            </a:r>
            <a:r>
              <a:rPr lang="es-ES" dirty="0"/>
              <a:t>: </a:t>
            </a:r>
            <a:r>
              <a:rPr lang="es-ES" dirty="0" err="1"/>
              <a:t>how</a:t>
            </a:r>
            <a:r>
              <a:rPr lang="es-ES" dirty="0"/>
              <a:t> to </a:t>
            </a:r>
            <a:r>
              <a:rPr lang="es-ES" dirty="0" err="1"/>
              <a:t>get</a:t>
            </a:r>
            <a:r>
              <a:rPr lang="es-ES" dirty="0"/>
              <a:t> </a:t>
            </a:r>
            <a:r>
              <a:rPr lang="es-ES" dirty="0" err="1"/>
              <a:t>rid</a:t>
            </a:r>
            <a:r>
              <a:rPr lang="es-ES" dirty="0"/>
              <a:t> of (</a:t>
            </a:r>
            <a:r>
              <a:rPr lang="es-ES" dirty="0" err="1"/>
              <a:t>n,f</a:t>
            </a:r>
            <a:r>
              <a:rPr lang="es-ES" dirty="0"/>
              <a:t>) </a:t>
            </a:r>
            <a:r>
              <a:rPr lang="es-ES" dirty="0">
                <a:latin typeface="Symbol" panose="05050102010706020507" pitchFamily="18" charset="2"/>
              </a:rPr>
              <a:t>g</a:t>
            </a:r>
            <a:r>
              <a:rPr lang="es-ES" dirty="0"/>
              <a:t>-</a:t>
            </a:r>
            <a:r>
              <a:rPr lang="es-ES" dirty="0" err="1"/>
              <a:t>rays</a:t>
            </a:r>
            <a:r>
              <a:rPr lang="es-ES" dirty="0"/>
              <a:t>?</a:t>
            </a:r>
            <a:r>
              <a:rPr lang="en-US" dirty="0" smtClean="0"/>
              <a:t>)</a:t>
            </a:r>
            <a:endParaRPr lang="en-GB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ABF873-A8CC-4680-B92B-676EF7CF1CED}" type="slidenum">
              <a:rPr lang="es-ES_tradnl" smtClean="0"/>
              <a:t>36</a:t>
            </a:fld>
            <a:endParaRPr lang="es-ES_tradnl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AutoShape 2" descr="http://www.nndc.bnl.gov/exfor/servlet/X4sPlotZvd2?File=E4R7922_e4&amp;ID=31125183_3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6" name="AutoShape 4" descr="http://www.nndc.bnl.gov/exfor/servlet/X4sPlotZvd2?File=E4R7922_e4&amp;ID=31125183_3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29702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632" y="692697"/>
            <a:ext cx="7543210" cy="5032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Box 10"/>
          <p:cNvSpPr txBox="1"/>
          <p:nvPr/>
        </p:nvSpPr>
        <p:spPr>
          <a:xfrm rot="20349914">
            <a:off x="959128" y="2773049"/>
            <a:ext cx="7431073" cy="1323439"/>
          </a:xfrm>
          <a:prstGeom prst="rect">
            <a:avLst/>
          </a:prstGeom>
          <a:solidFill>
            <a:schemeClr val="bg1"/>
          </a:solidFill>
          <a:ln>
            <a:solidFill>
              <a:schemeClr val="accent3">
                <a:lumMod val="50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en-US" sz="8000" dirty="0" smtClean="0">
                <a:latin typeface="Calibri" panose="020F0502020204030204" pitchFamily="34" charset="0"/>
              </a:rPr>
              <a:t>BRAINSTORMING</a:t>
            </a:r>
          </a:p>
        </p:txBody>
      </p:sp>
    </p:spTree>
    <p:extLst>
      <p:ext uri="{BB962C8B-B14F-4D97-AF65-F5344CB8AC3E}">
        <p14:creationId xmlns:p14="http://schemas.microsoft.com/office/powerpoint/2010/main" val="3268934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9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6"/>
          <p:cNvSpPr txBox="1">
            <a:spLocks noChangeArrowheads="1"/>
          </p:cNvSpPr>
          <p:nvPr/>
        </p:nvSpPr>
        <p:spPr bwMode="auto">
          <a:xfrm>
            <a:off x="304800" y="152400"/>
            <a:ext cx="8839200" cy="31273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81639" tIns="40820" rIns="81639" bIns="40820"/>
          <a:lstStyle/>
          <a:p>
            <a:pPr defTabSz="414338" hangingPunct="0">
              <a:lnSpc>
                <a:spcPct val="93000"/>
              </a:lnSpc>
              <a:buClr>
                <a:srgbClr val="000000"/>
              </a:buClr>
              <a:buSzPct val="45000"/>
              <a:buFont typeface="Wingdings" pitchFamily="2" charset="2"/>
              <a:buNone/>
              <a:tabLst>
                <a:tab pos="657225" algn="l"/>
                <a:tab pos="1312863" algn="l"/>
                <a:tab pos="1970088" algn="l"/>
                <a:tab pos="2627313" algn="l"/>
                <a:tab pos="3282950" algn="l"/>
                <a:tab pos="3940175" algn="l"/>
                <a:tab pos="4595813" algn="l"/>
                <a:tab pos="5253038" algn="l"/>
                <a:tab pos="5910263" algn="l"/>
                <a:tab pos="6565900" algn="l"/>
                <a:tab pos="7223125" algn="l"/>
                <a:tab pos="7880350" algn="l"/>
              </a:tabLst>
            </a:pPr>
            <a:r>
              <a:rPr lang="en-GB" sz="2400" b="1" dirty="0" smtClean="0">
                <a:solidFill>
                  <a:srgbClr val="3366CC"/>
                </a:solidFill>
                <a:latin typeface="Calibri" pitchFamily="34" charset="0"/>
              </a:rPr>
              <a:t>Experimental set-up: The TAC and MGAS detectors</a:t>
            </a:r>
            <a:endParaRPr lang="en-GB" sz="2400" b="1" dirty="0">
              <a:solidFill>
                <a:srgbClr val="3366CC"/>
              </a:solidFill>
              <a:latin typeface="Calibri" pitchFamily="34" charset="0"/>
            </a:endParaRPr>
          </a:p>
        </p:txBody>
      </p:sp>
      <p:pic>
        <p:nvPicPr>
          <p:cNvPr id="3" name="Picture 9" descr="untitled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9764" y="3299403"/>
            <a:ext cx="4073236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1027" descr="C:\ott\nTOF\conferences\SantaFe2004\talk\TAC_g4_zoom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085763">
            <a:off x="931554" y="2505478"/>
            <a:ext cx="2875666" cy="30216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>
            <a:off x="304800" y="1066800"/>
            <a:ext cx="4191000" cy="5105400"/>
          </a:xfrm>
          <a:prstGeom prst="rect">
            <a:avLst/>
          </a:prstGeom>
          <a:noFill/>
          <a:ln w="38100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4572000" y="1066800"/>
            <a:ext cx="4267200" cy="5105400"/>
          </a:xfrm>
          <a:prstGeom prst="rect">
            <a:avLst/>
          </a:prstGeom>
          <a:noFill/>
          <a:ln w="38100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304800" y="1066800"/>
            <a:ext cx="426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u="sng" dirty="0" smtClean="0">
                <a:solidFill>
                  <a:schemeClr val="accent3">
                    <a:lumMod val="50000"/>
                  </a:schemeClr>
                </a:solidFill>
              </a:rPr>
              <a:t>Total Absorption Calorimeter (TAC) for (</a:t>
            </a:r>
            <a:r>
              <a:rPr lang="en-US" b="1" u="sng" dirty="0" err="1" smtClean="0">
                <a:solidFill>
                  <a:schemeClr val="accent3">
                    <a:lumMod val="50000"/>
                  </a:schemeClr>
                </a:solidFill>
              </a:rPr>
              <a:t>n,</a:t>
            </a:r>
            <a:r>
              <a:rPr lang="en-US" b="1" u="sng" dirty="0" err="1" smtClean="0">
                <a:solidFill>
                  <a:schemeClr val="accent3">
                    <a:lumMod val="50000"/>
                  </a:schemeClr>
                </a:solidFill>
                <a:latin typeface="Symbol" pitchFamily="18" charset="2"/>
              </a:rPr>
              <a:t>g</a:t>
            </a:r>
            <a:r>
              <a:rPr lang="en-US" b="1" u="sng" dirty="0" smtClean="0">
                <a:solidFill>
                  <a:schemeClr val="accent3">
                    <a:lumMod val="50000"/>
                  </a:schemeClr>
                </a:solidFill>
              </a:rPr>
              <a:t>) </a:t>
            </a:r>
            <a:endParaRPr lang="en-US" b="1" u="sng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57200" y="1371600"/>
            <a:ext cx="3962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40 BaF</a:t>
            </a:r>
            <a:r>
              <a:rPr lang="en-US" baseline="-25000" dirty="0" smtClean="0"/>
              <a:t>2</a:t>
            </a:r>
            <a:r>
              <a:rPr lang="en-US" dirty="0" smtClean="0"/>
              <a:t> crystals</a:t>
            </a:r>
          </a:p>
          <a:p>
            <a:r>
              <a:rPr lang="en-US" dirty="0" smtClean="0"/>
              <a:t>4</a:t>
            </a:r>
            <a:r>
              <a:rPr lang="en-US" dirty="0" smtClean="0">
                <a:latin typeface="Symbol" pitchFamily="18" charset="2"/>
              </a:rPr>
              <a:t>p</a:t>
            </a:r>
            <a:r>
              <a:rPr lang="en-US" dirty="0" smtClean="0"/>
              <a:t> geometry (95% coverage)</a:t>
            </a:r>
          </a:p>
          <a:p>
            <a:r>
              <a:rPr lang="en-US" dirty="0" smtClean="0"/>
              <a:t>16% energy resolution at 662 </a:t>
            </a:r>
            <a:r>
              <a:rPr lang="en-US" dirty="0" err="1" smtClean="0"/>
              <a:t>keV</a:t>
            </a:r>
            <a:endParaRPr lang="en-US" dirty="0" smtClean="0"/>
          </a:p>
          <a:p>
            <a:r>
              <a:rPr lang="en-US" dirty="0" smtClean="0"/>
              <a:t>Used for </a:t>
            </a:r>
            <a:r>
              <a:rPr lang="en-US" dirty="0" smtClean="0">
                <a:latin typeface="Symbol" pitchFamily="18" charset="2"/>
              </a:rPr>
              <a:t>s</a:t>
            </a:r>
            <a:r>
              <a:rPr lang="en-US" dirty="0" smtClean="0"/>
              <a:t>(</a:t>
            </a:r>
            <a:r>
              <a:rPr lang="en-US" dirty="0" err="1" smtClean="0"/>
              <a:t>n,</a:t>
            </a:r>
            <a:r>
              <a:rPr lang="en-US" dirty="0" err="1" smtClean="0">
                <a:latin typeface="Symbol" pitchFamily="18" charset="2"/>
              </a:rPr>
              <a:t>g</a:t>
            </a:r>
            <a:r>
              <a:rPr lang="en-US" dirty="0" smtClean="0"/>
              <a:t>) of actinides since 2004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572000" y="1066800"/>
            <a:ext cx="426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u="sng" dirty="0" smtClean="0">
                <a:solidFill>
                  <a:schemeClr val="accent3">
                    <a:lumMod val="50000"/>
                  </a:schemeClr>
                </a:solidFill>
              </a:rPr>
              <a:t>MicroMegas (MGAS) for (</a:t>
            </a:r>
            <a:r>
              <a:rPr lang="en-US" b="1" u="sng" dirty="0" err="1" smtClean="0">
                <a:solidFill>
                  <a:schemeClr val="accent3">
                    <a:lumMod val="50000"/>
                  </a:schemeClr>
                </a:solidFill>
              </a:rPr>
              <a:t>n,f</a:t>
            </a:r>
            <a:r>
              <a:rPr lang="en-US" b="1" u="sng" dirty="0" smtClean="0">
                <a:solidFill>
                  <a:schemeClr val="accent3">
                    <a:lumMod val="50000"/>
                  </a:schemeClr>
                </a:solidFill>
              </a:rPr>
              <a:t>) </a:t>
            </a:r>
            <a:endParaRPr lang="en-US" b="1" u="sng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724400" y="1371600"/>
            <a:ext cx="41148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Based on Bulk technology</a:t>
            </a:r>
          </a:p>
          <a:p>
            <a:r>
              <a:rPr lang="en-US" dirty="0" smtClean="0"/>
              <a:t>Double stage gas detector:</a:t>
            </a:r>
          </a:p>
          <a:p>
            <a:r>
              <a:rPr lang="en-US" dirty="0" smtClean="0"/>
              <a:t>	conversion +amplification</a:t>
            </a:r>
          </a:p>
          <a:p>
            <a:r>
              <a:rPr lang="en-US" dirty="0" smtClean="0"/>
              <a:t>~90% efficiency for FF. FF.</a:t>
            </a:r>
          </a:p>
          <a:p>
            <a:r>
              <a:rPr lang="en-US" dirty="0" smtClean="0"/>
              <a:t> Used for neutron monitoring since 2009</a:t>
            </a:r>
            <a:endParaRPr lang="en-US" dirty="0"/>
          </a:p>
        </p:txBody>
      </p:sp>
      <p:cxnSp>
        <p:nvCxnSpPr>
          <p:cNvPr id="14" name="Straight Arrow Connector 13"/>
          <p:cNvCxnSpPr/>
          <p:nvPr/>
        </p:nvCxnSpPr>
        <p:spPr>
          <a:xfrm>
            <a:off x="457200" y="4059815"/>
            <a:ext cx="1066800" cy="1588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533400" y="3756603"/>
            <a:ext cx="304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C00000"/>
                </a:solidFill>
              </a:rPr>
              <a:t>n</a:t>
            </a:r>
            <a:endParaRPr lang="en-US" dirty="0">
              <a:solidFill>
                <a:srgbClr val="C00000"/>
              </a:solidFill>
            </a:endParaRPr>
          </a:p>
        </p:txBody>
      </p:sp>
      <p:cxnSp>
        <p:nvCxnSpPr>
          <p:cNvPr id="16" name="Straight Arrow Connector 15"/>
          <p:cNvCxnSpPr/>
          <p:nvPr/>
        </p:nvCxnSpPr>
        <p:spPr>
          <a:xfrm rot="5400000">
            <a:off x="6438900" y="3185103"/>
            <a:ext cx="534988" cy="1588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6705600" y="2918403"/>
            <a:ext cx="304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C00000"/>
                </a:solidFill>
              </a:rPr>
              <a:t>n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22" name="Freeform 21"/>
          <p:cNvSpPr/>
          <p:nvPr/>
        </p:nvSpPr>
        <p:spPr>
          <a:xfrm rot="17098069">
            <a:off x="2448866" y="3685652"/>
            <a:ext cx="451262" cy="368135"/>
          </a:xfrm>
          <a:custGeom>
            <a:avLst/>
            <a:gdLst>
              <a:gd name="connsiteX0" fmla="*/ 0 w 451262"/>
              <a:gd name="connsiteY0" fmla="*/ 0 h 368135"/>
              <a:gd name="connsiteX1" fmla="*/ 59377 w 451262"/>
              <a:gd name="connsiteY1" fmla="*/ 35626 h 368135"/>
              <a:gd name="connsiteX2" fmla="*/ 83127 w 451262"/>
              <a:gd name="connsiteY2" fmla="*/ 118753 h 368135"/>
              <a:gd name="connsiteX3" fmla="*/ 118753 w 451262"/>
              <a:gd name="connsiteY3" fmla="*/ 142504 h 368135"/>
              <a:gd name="connsiteX4" fmla="*/ 261257 w 451262"/>
              <a:gd name="connsiteY4" fmla="*/ 142504 h 368135"/>
              <a:gd name="connsiteX5" fmla="*/ 273132 w 451262"/>
              <a:gd name="connsiteY5" fmla="*/ 178130 h 368135"/>
              <a:gd name="connsiteX6" fmla="*/ 296883 w 451262"/>
              <a:gd name="connsiteY6" fmla="*/ 308758 h 368135"/>
              <a:gd name="connsiteX7" fmla="*/ 308758 w 451262"/>
              <a:gd name="connsiteY7" fmla="*/ 368135 h 368135"/>
              <a:gd name="connsiteX8" fmla="*/ 451262 w 451262"/>
              <a:gd name="connsiteY8" fmla="*/ 356260 h 3681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51262" h="368135">
                <a:moveTo>
                  <a:pt x="0" y="0"/>
                </a:moveTo>
                <a:cubicBezTo>
                  <a:pt x="19792" y="11875"/>
                  <a:pt x="43056" y="19305"/>
                  <a:pt x="59377" y="35626"/>
                </a:cubicBezTo>
                <a:cubicBezTo>
                  <a:pt x="65449" y="41698"/>
                  <a:pt x="82511" y="117829"/>
                  <a:pt x="83127" y="118753"/>
                </a:cubicBezTo>
                <a:cubicBezTo>
                  <a:pt x="91044" y="130628"/>
                  <a:pt x="106878" y="134587"/>
                  <a:pt x="118753" y="142504"/>
                </a:cubicBezTo>
                <a:cubicBezTo>
                  <a:pt x="161657" y="135354"/>
                  <a:pt x="218353" y="117988"/>
                  <a:pt x="261257" y="142504"/>
                </a:cubicBezTo>
                <a:cubicBezTo>
                  <a:pt x="272125" y="148714"/>
                  <a:pt x="269693" y="166094"/>
                  <a:pt x="273132" y="178130"/>
                </a:cubicBezTo>
                <a:cubicBezTo>
                  <a:pt x="291374" y="241974"/>
                  <a:pt x="283426" y="228015"/>
                  <a:pt x="296883" y="308758"/>
                </a:cubicBezTo>
                <a:cubicBezTo>
                  <a:pt x="300201" y="328668"/>
                  <a:pt x="304800" y="348343"/>
                  <a:pt x="308758" y="368135"/>
                </a:cubicBezTo>
                <a:cubicBezTo>
                  <a:pt x="435389" y="355472"/>
                  <a:pt x="387730" y="356260"/>
                  <a:pt x="451262" y="356260"/>
                </a:cubicBezTo>
              </a:path>
            </a:pathLst>
          </a:custGeom>
          <a:noFill/>
          <a:ln w="38100">
            <a:solidFill>
              <a:srgbClr val="FF000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Freeform 22"/>
          <p:cNvSpPr/>
          <p:nvPr/>
        </p:nvSpPr>
        <p:spPr>
          <a:xfrm rot="20738139">
            <a:off x="2514347" y="3992116"/>
            <a:ext cx="152907" cy="631525"/>
          </a:xfrm>
          <a:custGeom>
            <a:avLst/>
            <a:gdLst>
              <a:gd name="connsiteX0" fmla="*/ 0 w 451262"/>
              <a:gd name="connsiteY0" fmla="*/ 0 h 368135"/>
              <a:gd name="connsiteX1" fmla="*/ 59377 w 451262"/>
              <a:gd name="connsiteY1" fmla="*/ 35626 h 368135"/>
              <a:gd name="connsiteX2" fmla="*/ 83127 w 451262"/>
              <a:gd name="connsiteY2" fmla="*/ 118753 h 368135"/>
              <a:gd name="connsiteX3" fmla="*/ 118753 w 451262"/>
              <a:gd name="connsiteY3" fmla="*/ 142504 h 368135"/>
              <a:gd name="connsiteX4" fmla="*/ 261257 w 451262"/>
              <a:gd name="connsiteY4" fmla="*/ 142504 h 368135"/>
              <a:gd name="connsiteX5" fmla="*/ 273132 w 451262"/>
              <a:gd name="connsiteY5" fmla="*/ 178130 h 368135"/>
              <a:gd name="connsiteX6" fmla="*/ 296883 w 451262"/>
              <a:gd name="connsiteY6" fmla="*/ 308758 h 368135"/>
              <a:gd name="connsiteX7" fmla="*/ 308758 w 451262"/>
              <a:gd name="connsiteY7" fmla="*/ 368135 h 368135"/>
              <a:gd name="connsiteX8" fmla="*/ 451262 w 451262"/>
              <a:gd name="connsiteY8" fmla="*/ 356260 h 3681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51262" h="368135">
                <a:moveTo>
                  <a:pt x="0" y="0"/>
                </a:moveTo>
                <a:cubicBezTo>
                  <a:pt x="19792" y="11875"/>
                  <a:pt x="43056" y="19305"/>
                  <a:pt x="59377" y="35626"/>
                </a:cubicBezTo>
                <a:cubicBezTo>
                  <a:pt x="65449" y="41698"/>
                  <a:pt x="82511" y="117829"/>
                  <a:pt x="83127" y="118753"/>
                </a:cubicBezTo>
                <a:cubicBezTo>
                  <a:pt x="91044" y="130628"/>
                  <a:pt x="106878" y="134587"/>
                  <a:pt x="118753" y="142504"/>
                </a:cubicBezTo>
                <a:cubicBezTo>
                  <a:pt x="161657" y="135354"/>
                  <a:pt x="218353" y="117988"/>
                  <a:pt x="261257" y="142504"/>
                </a:cubicBezTo>
                <a:cubicBezTo>
                  <a:pt x="272125" y="148714"/>
                  <a:pt x="269693" y="166094"/>
                  <a:pt x="273132" y="178130"/>
                </a:cubicBezTo>
                <a:cubicBezTo>
                  <a:pt x="291374" y="241974"/>
                  <a:pt x="283426" y="228015"/>
                  <a:pt x="296883" y="308758"/>
                </a:cubicBezTo>
                <a:cubicBezTo>
                  <a:pt x="300201" y="328668"/>
                  <a:pt x="304800" y="348343"/>
                  <a:pt x="308758" y="368135"/>
                </a:cubicBezTo>
                <a:cubicBezTo>
                  <a:pt x="435389" y="355472"/>
                  <a:pt x="387730" y="356260"/>
                  <a:pt x="451262" y="356260"/>
                </a:cubicBezTo>
              </a:path>
            </a:pathLst>
          </a:custGeom>
          <a:noFill/>
          <a:ln w="38100">
            <a:solidFill>
              <a:srgbClr val="FF000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Freeform 23"/>
          <p:cNvSpPr/>
          <p:nvPr/>
        </p:nvSpPr>
        <p:spPr>
          <a:xfrm rot="10800000">
            <a:off x="1981200" y="3680403"/>
            <a:ext cx="451262" cy="368135"/>
          </a:xfrm>
          <a:custGeom>
            <a:avLst/>
            <a:gdLst>
              <a:gd name="connsiteX0" fmla="*/ 0 w 451262"/>
              <a:gd name="connsiteY0" fmla="*/ 0 h 368135"/>
              <a:gd name="connsiteX1" fmla="*/ 59377 w 451262"/>
              <a:gd name="connsiteY1" fmla="*/ 35626 h 368135"/>
              <a:gd name="connsiteX2" fmla="*/ 83127 w 451262"/>
              <a:gd name="connsiteY2" fmla="*/ 118753 h 368135"/>
              <a:gd name="connsiteX3" fmla="*/ 118753 w 451262"/>
              <a:gd name="connsiteY3" fmla="*/ 142504 h 368135"/>
              <a:gd name="connsiteX4" fmla="*/ 261257 w 451262"/>
              <a:gd name="connsiteY4" fmla="*/ 142504 h 368135"/>
              <a:gd name="connsiteX5" fmla="*/ 273132 w 451262"/>
              <a:gd name="connsiteY5" fmla="*/ 178130 h 368135"/>
              <a:gd name="connsiteX6" fmla="*/ 296883 w 451262"/>
              <a:gd name="connsiteY6" fmla="*/ 308758 h 368135"/>
              <a:gd name="connsiteX7" fmla="*/ 308758 w 451262"/>
              <a:gd name="connsiteY7" fmla="*/ 368135 h 368135"/>
              <a:gd name="connsiteX8" fmla="*/ 451262 w 451262"/>
              <a:gd name="connsiteY8" fmla="*/ 356260 h 3681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51262" h="368135">
                <a:moveTo>
                  <a:pt x="0" y="0"/>
                </a:moveTo>
                <a:cubicBezTo>
                  <a:pt x="19792" y="11875"/>
                  <a:pt x="43056" y="19305"/>
                  <a:pt x="59377" y="35626"/>
                </a:cubicBezTo>
                <a:cubicBezTo>
                  <a:pt x="65449" y="41698"/>
                  <a:pt x="82511" y="117829"/>
                  <a:pt x="83127" y="118753"/>
                </a:cubicBezTo>
                <a:cubicBezTo>
                  <a:pt x="91044" y="130628"/>
                  <a:pt x="106878" y="134587"/>
                  <a:pt x="118753" y="142504"/>
                </a:cubicBezTo>
                <a:cubicBezTo>
                  <a:pt x="161657" y="135354"/>
                  <a:pt x="218353" y="117988"/>
                  <a:pt x="261257" y="142504"/>
                </a:cubicBezTo>
                <a:cubicBezTo>
                  <a:pt x="272125" y="148714"/>
                  <a:pt x="269693" y="166094"/>
                  <a:pt x="273132" y="178130"/>
                </a:cubicBezTo>
                <a:cubicBezTo>
                  <a:pt x="291374" y="241974"/>
                  <a:pt x="283426" y="228015"/>
                  <a:pt x="296883" y="308758"/>
                </a:cubicBezTo>
                <a:cubicBezTo>
                  <a:pt x="300201" y="328668"/>
                  <a:pt x="304800" y="348343"/>
                  <a:pt x="308758" y="368135"/>
                </a:cubicBezTo>
                <a:cubicBezTo>
                  <a:pt x="435389" y="355472"/>
                  <a:pt x="387730" y="356260"/>
                  <a:pt x="451262" y="356260"/>
                </a:cubicBezTo>
              </a:path>
            </a:pathLst>
          </a:custGeom>
          <a:noFill/>
          <a:ln w="38100">
            <a:solidFill>
              <a:srgbClr val="FF000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TextBox 24"/>
          <p:cNvSpPr txBox="1"/>
          <p:nvPr/>
        </p:nvSpPr>
        <p:spPr>
          <a:xfrm>
            <a:off x="2057400" y="3451803"/>
            <a:ext cx="990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FF0000"/>
                </a:solidFill>
                <a:latin typeface="Symbol" pitchFamily="18" charset="2"/>
              </a:rPr>
              <a:t>g</a:t>
            </a:r>
            <a:r>
              <a:rPr lang="en-US" sz="2000" b="1" dirty="0" smtClean="0">
                <a:solidFill>
                  <a:srgbClr val="FF0000"/>
                </a:solidFill>
              </a:rPr>
              <a:t>-rays</a:t>
            </a:r>
            <a:endParaRPr lang="en-US" sz="2000" b="1" dirty="0">
              <a:solidFill>
                <a:srgbClr val="FF0000"/>
              </a:solidFill>
            </a:endParaRPr>
          </a:p>
        </p:txBody>
      </p:sp>
      <p:cxnSp>
        <p:nvCxnSpPr>
          <p:cNvPr id="27" name="Straight Arrow Connector 26"/>
          <p:cNvCxnSpPr/>
          <p:nvPr/>
        </p:nvCxnSpPr>
        <p:spPr>
          <a:xfrm rot="5400000" flipH="1" flipV="1">
            <a:off x="6743700" y="3413703"/>
            <a:ext cx="381000" cy="304800"/>
          </a:xfrm>
          <a:prstGeom prst="straightConnector1">
            <a:avLst/>
          </a:prstGeom>
          <a:ln w="38100">
            <a:solidFill>
              <a:srgbClr val="0066C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/>
          <p:nvPr/>
        </p:nvCxnSpPr>
        <p:spPr>
          <a:xfrm rot="5400000">
            <a:off x="6477000" y="3756603"/>
            <a:ext cx="304800" cy="304800"/>
          </a:xfrm>
          <a:prstGeom prst="straightConnector1">
            <a:avLst/>
          </a:prstGeom>
          <a:ln w="38100">
            <a:solidFill>
              <a:srgbClr val="0066C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7010400" y="3158671"/>
            <a:ext cx="685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0066CC"/>
                </a:solidFill>
              </a:rPr>
              <a:t>FF1</a:t>
            </a:r>
            <a:endParaRPr lang="en-US" b="1" dirty="0">
              <a:solidFill>
                <a:srgbClr val="0066CC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6553200" y="3909003"/>
            <a:ext cx="685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0066CC"/>
                </a:solidFill>
              </a:rPr>
              <a:t>FF2</a:t>
            </a:r>
            <a:endParaRPr lang="en-US" b="1" dirty="0">
              <a:solidFill>
                <a:srgbClr val="0066CC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609600" y="5562600"/>
            <a:ext cx="3581400" cy="369332"/>
          </a:xfrm>
          <a:prstGeom prst="rect">
            <a:avLst/>
          </a:prstGeom>
          <a:solidFill>
            <a:schemeClr val="bg2">
              <a:lumMod val="90000"/>
            </a:schemeClr>
          </a:solidFill>
          <a:ln w="28575">
            <a:solidFill>
              <a:schemeClr val="bg2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Results: distributions  </a:t>
            </a:r>
            <a:r>
              <a:rPr lang="en-US" b="1" dirty="0" err="1" smtClean="0"/>
              <a:t>E</a:t>
            </a:r>
            <a:r>
              <a:rPr lang="en-US" b="1" baseline="-25000" dirty="0" err="1" smtClean="0"/>
              <a:t>sum</a:t>
            </a:r>
            <a:r>
              <a:rPr lang="en-US" b="1" baseline="-25000" dirty="0" smtClean="0"/>
              <a:t> </a:t>
            </a:r>
            <a:r>
              <a:rPr lang="en-US" b="1" dirty="0" smtClean="0"/>
              <a:t>, </a:t>
            </a:r>
            <a:r>
              <a:rPr lang="en-US" b="1" dirty="0" err="1" smtClean="0"/>
              <a:t>m</a:t>
            </a:r>
            <a:r>
              <a:rPr lang="en-US" b="1" baseline="-25000" dirty="0" err="1" smtClean="0"/>
              <a:t>cr</a:t>
            </a:r>
            <a:r>
              <a:rPr lang="en-US" b="1" dirty="0" smtClean="0"/>
              <a:t> &amp; E</a:t>
            </a:r>
            <a:r>
              <a:rPr lang="en-US" b="1" baseline="-25000" dirty="0" smtClean="0"/>
              <a:t>n</a:t>
            </a:r>
            <a:endParaRPr lang="en-US" b="1" baseline="-25000" dirty="0"/>
          </a:p>
        </p:txBody>
      </p:sp>
      <p:sp>
        <p:nvSpPr>
          <p:cNvPr id="36" name="TextBox 35"/>
          <p:cNvSpPr txBox="1"/>
          <p:nvPr/>
        </p:nvSpPr>
        <p:spPr>
          <a:xfrm>
            <a:off x="4953000" y="5562600"/>
            <a:ext cx="3505200" cy="369332"/>
          </a:xfrm>
          <a:prstGeom prst="rect">
            <a:avLst/>
          </a:prstGeom>
          <a:solidFill>
            <a:schemeClr val="bg2">
              <a:lumMod val="90000"/>
            </a:schemeClr>
          </a:solidFill>
          <a:ln w="28575">
            <a:solidFill>
              <a:schemeClr val="bg2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Results: distributions  Amp. &amp; E</a:t>
            </a:r>
            <a:r>
              <a:rPr lang="en-US" b="1" baseline="-25000" dirty="0" smtClean="0"/>
              <a:t>n</a:t>
            </a:r>
            <a:endParaRPr lang="en-US" b="1" baseline="-25000" dirty="0"/>
          </a:p>
        </p:txBody>
      </p:sp>
      <p:sp>
        <p:nvSpPr>
          <p:cNvPr id="37" name="TextBox 36"/>
          <p:cNvSpPr txBox="1"/>
          <p:nvPr/>
        </p:nvSpPr>
        <p:spPr>
          <a:xfrm>
            <a:off x="1447800" y="609600"/>
            <a:ext cx="6400800" cy="369332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We need to detect capture and fission reactions simultaneously!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758232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ext Box 36"/>
          <p:cNvSpPr txBox="1">
            <a:spLocks noChangeArrowheads="1"/>
          </p:cNvSpPr>
          <p:nvPr/>
        </p:nvSpPr>
        <p:spPr bwMode="auto">
          <a:xfrm>
            <a:off x="304800" y="152400"/>
            <a:ext cx="8839200" cy="31273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81639" tIns="40820" rIns="81639" bIns="40820"/>
          <a:lstStyle/>
          <a:p>
            <a:pPr defTabSz="414338" hangingPunct="0">
              <a:lnSpc>
                <a:spcPct val="93000"/>
              </a:lnSpc>
              <a:buClr>
                <a:srgbClr val="000000"/>
              </a:buClr>
              <a:buSzPct val="45000"/>
              <a:buFont typeface="Wingdings" pitchFamily="2" charset="2"/>
              <a:buNone/>
              <a:tabLst>
                <a:tab pos="657225" algn="l"/>
                <a:tab pos="1312863" algn="l"/>
                <a:tab pos="1970088" algn="l"/>
                <a:tab pos="2627313" algn="l"/>
                <a:tab pos="3282950" algn="l"/>
                <a:tab pos="3940175" algn="l"/>
                <a:tab pos="4595813" algn="l"/>
                <a:tab pos="5253038" algn="l"/>
                <a:tab pos="5910263" algn="l"/>
                <a:tab pos="6565900" algn="l"/>
                <a:tab pos="7223125" algn="l"/>
                <a:tab pos="7880350" algn="l"/>
              </a:tabLst>
            </a:pPr>
            <a:r>
              <a:rPr lang="en-GB" sz="2800" b="1" dirty="0" smtClean="0">
                <a:solidFill>
                  <a:srgbClr val="3366CC"/>
                </a:solidFill>
                <a:latin typeface="Calibri" pitchFamily="34" charset="0"/>
              </a:rPr>
              <a:t>Experimental set-up: Combination of the TAC and MGAS</a:t>
            </a:r>
            <a:endParaRPr lang="en-GB" sz="2800" b="1" dirty="0">
              <a:solidFill>
                <a:srgbClr val="3366CC"/>
              </a:solidFill>
              <a:latin typeface="Calibri" pitchFamily="34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07504" y="560555"/>
            <a:ext cx="881208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000" b="1" dirty="0" smtClean="0">
                <a:latin typeface="Calibri" panose="020F0502020204030204" pitchFamily="34" charset="0"/>
              </a:rPr>
              <a:t>The </a:t>
            </a:r>
            <a:r>
              <a:rPr lang="en-US" sz="2000" b="1" u="sng" dirty="0" smtClean="0">
                <a:latin typeface="Calibri" panose="020F0502020204030204" pitchFamily="34" charset="0"/>
              </a:rPr>
              <a:t>one week test experiment </a:t>
            </a:r>
            <a:r>
              <a:rPr lang="en-US" sz="2000" b="1" dirty="0" smtClean="0">
                <a:latin typeface="Calibri" panose="020F0502020204030204" pitchFamily="34" charset="0"/>
              </a:rPr>
              <a:t>was carried out in September 2010:</a:t>
            </a:r>
          </a:p>
          <a:p>
            <a:pPr lvl="1" algn="just">
              <a:buFont typeface="Arial" pitchFamily="34" charset="0"/>
              <a:buChar char="•"/>
            </a:pPr>
            <a:r>
              <a:rPr lang="en-US" sz="2000" dirty="0" smtClean="0">
                <a:latin typeface="Calibri" panose="020F0502020204030204" pitchFamily="34" charset="0"/>
              </a:rPr>
              <a:t> 3 </a:t>
            </a:r>
            <a:r>
              <a:rPr lang="en-US" sz="2000" baseline="30000" dirty="0" smtClean="0">
                <a:latin typeface="Calibri" panose="020F0502020204030204" pitchFamily="34" charset="0"/>
              </a:rPr>
              <a:t>235</a:t>
            </a:r>
            <a:r>
              <a:rPr lang="en-US" sz="2000" dirty="0" smtClean="0">
                <a:latin typeface="Calibri" panose="020F0502020204030204" pitchFamily="34" charset="0"/>
              </a:rPr>
              <a:t>U samples of 1 mg  and 2 cm diameter each</a:t>
            </a:r>
          </a:p>
          <a:p>
            <a:pPr lvl="1" algn="just">
              <a:buFont typeface="Arial" pitchFamily="34" charset="0"/>
              <a:buChar char="•"/>
            </a:pPr>
            <a:r>
              <a:rPr lang="en-US" sz="2000" dirty="0" smtClean="0">
                <a:latin typeface="Calibri" panose="020F0502020204030204" pitchFamily="34" charset="0"/>
              </a:rPr>
              <a:t> MGAS running with </a:t>
            </a:r>
            <a:r>
              <a:rPr lang="en-US" sz="2000" dirty="0" err="1" smtClean="0">
                <a:latin typeface="Calibri" panose="020F0502020204030204" pitchFamily="34" charset="0"/>
              </a:rPr>
              <a:t>He+isobutane</a:t>
            </a:r>
            <a:r>
              <a:rPr lang="en-US" sz="2000" dirty="0" smtClean="0">
                <a:latin typeface="Calibri" panose="020F0502020204030204" pitchFamily="34" charset="0"/>
              </a:rPr>
              <a:t> at 1 </a:t>
            </a:r>
            <a:r>
              <a:rPr lang="en-US" sz="2000" dirty="0" err="1" smtClean="0">
                <a:latin typeface="Calibri" panose="020F0502020204030204" pitchFamily="34" charset="0"/>
              </a:rPr>
              <a:t>atm</a:t>
            </a:r>
            <a:endParaRPr lang="en-US" sz="2000" dirty="0" smtClean="0">
              <a:latin typeface="Calibri" panose="020F0502020204030204" pitchFamily="34" charset="0"/>
            </a:endParaRPr>
          </a:p>
          <a:p>
            <a:pPr lvl="1" algn="just">
              <a:buFont typeface="Arial" pitchFamily="34" charset="0"/>
              <a:buChar char="•"/>
            </a:pPr>
            <a:r>
              <a:rPr lang="en-US" sz="2000" dirty="0" smtClean="0">
                <a:latin typeface="Calibri" panose="020F0502020204030204" pitchFamily="34" charset="0"/>
              </a:rPr>
              <a:t> The TAC and MGAS signals digitized at 250 MS/s and 100 MS/s, respectively.</a:t>
            </a:r>
            <a:endParaRPr lang="en-US" sz="2000" dirty="0">
              <a:latin typeface="Calibri" panose="020F0502020204030204" pitchFamily="34" charset="0"/>
            </a:endParaRPr>
          </a:p>
        </p:txBody>
      </p:sp>
      <p:grpSp>
        <p:nvGrpSpPr>
          <p:cNvPr id="50" name="Group 36"/>
          <p:cNvGrpSpPr/>
          <p:nvPr/>
        </p:nvGrpSpPr>
        <p:grpSpPr>
          <a:xfrm>
            <a:off x="1524000" y="1600200"/>
            <a:ext cx="7010400" cy="4572000"/>
            <a:chOff x="1600200" y="1524000"/>
            <a:chExt cx="7010400" cy="4572000"/>
          </a:xfrm>
        </p:grpSpPr>
        <p:pic>
          <p:nvPicPr>
            <p:cNvPr id="52" name="Picture 4" descr="IMG_5520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600200" y="1752600"/>
              <a:ext cx="5791200" cy="4343400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</p:pic>
        <p:cxnSp>
          <p:nvCxnSpPr>
            <p:cNvPr id="55" name="Straight Arrow Connector 54"/>
            <p:cNvCxnSpPr/>
            <p:nvPr/>
          </p:nvCxnSpPr>
          <p:spPr>
            <a:xfrm>
              <a:off x="1752600" y="3124200"/>
              <a:ext cx="1295400" cy="457200"/>
            </a:xfrm>
            <a:prstGeom prst="straightConnector1">
              <a:avLst/>
            </a:prstGeom>
            <a:ln w="57150">
              <a:solidFill>
                <a:srgbClr val="FFFF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0" name="TextBox 79"/>
            <p:cNvSpPr txBox="1"/>
            <p:nvPr/>
          </p:nvSpPr>
          <p:spPr>
            <a:xfrm rot="1281719">
              <a:off x="1859791" y="3027709"/>
              <a:ext cx="12192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 smtClean="0">
                  <a:solidFill>
                    <a:srgbClr val="FFFF00"/>
                  </a:solidFill>
                </a:rPr>
                <a:t>neutrons</a:t>
              </a:r>
              <a:endParaRPr lang="en-US" sz="2000" b="1" dirty="0">
                <a:solidFill>
                  <a:srgbClr val="FFFF00"/>
                </a:solidFill>
              </a:endParaRPr>
            </a:p>
          </p:txBody>
        </p:sp>
        <p:grpSp>
          <p:nvGrpSpPr>
            <p:cNvPr id="81" name="Group 11"/>
            <p:cNvGrpSpPr/>
            <p:nvPr/>
          </p:nvGrpSpPr>
          <p:grpSpPr>
            <a:xfrm rot="1070993">
              <a:off x="3529247" y="3640337"/>
              <a:ext cx="432412" cy="304800"/>
              <a:chOff x="7873388" y="3352800"/>
              <a:chExt cx="432412" cy="304800"/>
            </a:xfrm>
          </p:grpSpPr>
          <p:sp>
            <p:nvSpPr>
              <p:cNvPr id="87" name="Rectangle 6"/>
              <p:cNvSpPr/>
              <p:nvPr/>
            </p:nvSpPr>
            <p:spPr>
              <a:xfrm>
                <a:off x="7873388" y="3402659"/>
                <a:ext cx="432412" cy="178741"/>
              </a:xfrm>
              <a:prstGeom prst="rect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88" name="Straight Connector 87"/>
              <p:cNvCxnSpPr/>
              <p:nvPr/>
            </p:nvCxnSpPr>
            <p:spPr>
              <a:xfrm rot="5400000">
                <a:off x="7772400" y="3505200"/>
                <a:ext cx="304800" cy="0"/>
              </a:xfrm>
              <a:prstGeom prst="line">
                <a:avLst/>
              </a:prstGeom>
              <a:ln w="57150">
                <a:solidFill>
                  <a:schemeClr val="accent3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9" name="Straight Connector 88"/>
              <p:cNvCxnSpPr/>
              <p:nvPr/>
            </p:nvCxnSpPr>
            <p:spPr>
              <a:xfrm rot="5400000">
                <a:off x="7924800" y="3505200"/>
                <a:ext cx="304800" cy="0"/>
              </a:xfrm>
              <a:prstGeom prst="line">
                <a:avLst/>
              </a:prstGeom>
              <a:ln w="57150">
                <a:solidFill>
                  <a:schemeClr val="accent3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0" name="Straight Connector 89"/>
              <p:cNvCxnSpPr/>
              <p:nvPr/>
            </p:nvCxnSpPr>
            <p:spPr>
              <a:xfrm rot="5400000">
                <a:off x="8077200" y="3505200"/>
                <a:ext cx="304800" cy="0"/>
              </a:xfrm>
              <a:prstGeom prst="line">
                <a:avLst/>
              </a:prstGeom>
              <a:ln w="57150">
                <a:solidFill>
                  <a:schemeClr val="accent3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2" name="TextBox 81"/>
            <p:cNvSpPr txBox="1"/>
            <p:nvPr/>
          </p:nvSpPr>
          <p:spPr>
            <a:xfrm rot="980295">
              <a:off x="2801799" y="3793424"/>
              <a:ext cx="16002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 smtClean="0">
                  <a:solidFill>
                    <a:srgbClr val="FF0000"/>
                  </a:solidFill>
                </a:rPr>
                <a:t>MGAS with </a:t>
              </a:r>
              <a:r>
                <a:rPr lang="en-US" b="1" baseline="30000" dirty="0" smtClean="0">
                  <a:solidFill>
                    <a:srgbClr val="FF0000"/>
                  </a:solidFill>
                </a:rPr>
                <a:t>235</a:t>
              </a:r>
              <a:r>
                <a:rPr lang="en-US" b="1" dirty="0" smtClean="0">
                  <a:solidFill>
                    <a:srgbClr val="FF0000"/>
                  </a:solidFill>
                </a:rPr>
                <a:t>U samples</a:t>
              </a:r>
              <a:endParaRPr lang="en-US" b="1" dirty="0">
                <a:solidFill>
                  <a:srgbClr val="FF0000"/>
                </a:solidFill>
              </a:endParaRPr>
            </a:p>
          </p:txBody>
        </p:sp>
        <p:sp>
          <p:nvSpPr>
            <p:cNvPr id="83" name="Oval 82"/>
            <p:cNvSpPr/>
            <p:nvPr/>
          </p:nvSpPr>
          <p:spPr>
            <a:xfrm>
              <a:off x="6477000" y="3962400"/>
              <a:ext cx="1066800" cy="1676400"/>
            </a:xfrm>
            <a:prstGeom prst="ellipse">
              <a:avLst/>
            </a:prstGeom>
            <a:noFill/>
            <a:ln w="57150">
              <a:solidFill>
                <a:srgbClr val="3366C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TextBox 83"/>
            <p:cNvSpPr txBox="1"/>
            <p:nvPr/>
          </p:nvSpPr>
          <p:spPr>
            <a:xfrm>
              <a:off x="7543800" y="4419600"/>
              <a:ext cx="10668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solidFill>
                    <a:srgbClr val="3366CC"/>
                  </a:solidFill>
                </a:rPr>
                <a:t>MGAS signals</a:t>
              </a:r>
              <a:endParaRPr lang="en-US" b="1" dirty="0">
                <a:solidFill>
                  <a:srgbClr val="3366CC"/>
                </a:solidFill>
              </a:endParaRPr>
            </a:p>
          </p:txBody>
        </p:sp>
        <p:sp>
          <p:nvSpPr>
            <p:cNvPr id="85" name="Freeform 84"/>
            <p:cNvSpPr/>
            <p:nvPr/>
          </p:nvSpPr>
          <p:spPr>
            <a:xfrm>
              <a:off x="3733800" y="1524000"/>
              <a:ext cx="2362199" cy="2242457"/>
            </a:xfrm>
            <a:custGeom>
              <a:avLst/>
              <a:gdLst>
                <a:gd name="connsiteX0" fmla="*/ 0 w 2471058"/>
                <a:gd name="connsiteY0" fmla="*/ 1992086 h 2394857"/>
                <a:gd name="connsiteX1" fmla="*/ 413658 w 2471058"/>
                <a:gd name="connsiteY1" fmla="*/ 1132114 h 2394857"/>
                <a:gd name="connsiteX2" fmla="*/ 1719943 w 2471058"/>
                <a:gd name="connsiteY2" fmla="*/ 0 h 2394857"/>
                <a:gd name="connsiteX3" fmla="*/ 2471058 w 2471058"/>
                <a:gd name="connsiteY3" fmla="*/ 979714 h 2394857"/>
                <a:gd name="connsiteX4" fmla="*/ 1230086 w 2471058"/>
                <a:gd name="connsiteY4" fmla="*/ 1959429 h 2394857"/>
                <a:gd name="connsiteX5" fmla="*/ 315686 w 2471058"/>
                <a:gd name="connsiteY5" fmla="*/ 2394857 h 2394857"/>
                <a:gd name="connsiteX6" fmla="*/ 0 w 2471058"/>
                <a:gd name="connsiteY6" fmla="*/ 1992086 h 2394857"/>
                <a:gd name="connsiteX0" fmla="*/ 0 w 2569029"/>
                <a:gd name="connsiteY0" fmla="*/ 2133600 h 2394857"/>
                <a:gd name="connsiteX1" fmla="*/ 511629 w 2569029"/>
                <a:gd name="connsiteY1" fmla="*/ 1132114 h 2394857"/>
                <a:gd name="connsiteX2" fmla="*/ 1817914 w 2569029"/>
                <a:gd name="connsiteY2" fmla="*/ 0 h 2394857"/>
                <a:gd name="connsiteX3" fmla="*/ 2569029 w 2569029"/>
                <a:gd name="connsiteY3" fmla="*/ 979714 h 2394857"/>
                <a:gd name="connsiteX4" fmla="*/ 1328057 w 2569029"/>
                <a:gd name="connsiteY4" fmla="*/ 1959429 h 2394857"/>
                <a:gd name="connsiteX5" fmla="*/ 413657 w 2569029"/>
                <a:gd name="connsiteY5" fmla="*/ 2394857 h 2394857"/>
                <a:gd name="connsiteX6" fmla="*/ 0 w 2569029"/>
                <a:gd name="connsiteY6" fmla="*/ 2133600 h 2394857"/>
                <a:gd name="connsiteX0" fmla="*/ 0 w 2569028"/>
                <a:gd name="connsiteY0" fmla="*/ 2133600 h 2394857"/>
                <a:gd name="connsiteX1" fmla="*/ 511628 w 2569028"/>
                <a:gd name="connsiteY1" fmla="*/ 1132114 h 2394857"/>
                <a:gd name="connsiteX2" fmla="*/ 1817913 w 2569028"/>
                <a:gd name="connsiteY2" fmla="*/ 0 h 2394857"/>
                <a:gd name="connsiteX3" fmla="*/ 2569028 w 2569028"/>
                <a:gd name="connsiteY3" fmla="*/ 979714 h 2394857"/>
                <a:gd name="connsiteX4" fmla="*/ 1328056 w 2569028"/>
                <a:gd name="connsiteY4" fmla="*/ 1959429 h 2394857"/>
                <a:gd name="connsiteX5" fmla="*/ 413656 w 2569028"/>
                <a:gd name="connsiteY5" fmla="*/ 2394857 h 2394857"/>
                <a:gd name="connsiteX6" fmla="*/ 0 w 2569028"/>
                <a:gd name="connsiteY6" fmla="*/ 2133600 h 2394857"/>
                <a:gd name="connsiteX0" fmla="*/ 0 w 2492829"/>
                <a:gd name="connsiteY0" fmla="*/ 2057400 h 2394857"/>
                <a:gd name="connsiteX1" fmla="*/ 435429 w 2492829"/>
                <a:gd name="connsiteY1" fmla="*/ 1132114 h 2394857"/>
                <a:gd name="connsiteX2" fmla="*/ 1741714 w 2492829"/>
                <a:gd name="connsiteY2" fmla="*/ 0 h 2394857"/>
                <a:gd name="connsiteX3" fmla="*/ 2492829 w 2492829"/>
                <a:gd name="connsiteY3" fmla="*/ 979714 h 2394857"/>
                <a:gd name="connsiteX4" fmla="*/ 1251857 w 2492829"/>
                <a:gd name="connsiteY4" fmla="*/ 1959429 h 2394857"/>
                <a:gd name="connsiteX5" fmla="*/ 337457 w 2492829"/>
                <a:gd name="connsiteY5" fmla="*/ 2394857 h 2394857"/>
                <a:gd name="connsiteX6" fmla="*/ 0 w 2492829"/>
                <a:gd name="connsiteY6" fmla="*/ 2057400 h 2394857"/>
                <a:gd name="connsiteX0" fmla="*/ 0 w 2492829"/>
                <a:gd name="connsiteY0" fmla="*/ 2057400 h 2394857"/>
                <a:gd name="connsiteX1" fmla="*/ 435429 w 2492829"/>
                <a:gd name="connsiteY1" fmla="*/ 1132114 h 2394857"/>
                <a:gd name="connsiteX2" fmla="*/ 1741714 w 2492829"/>
                <a:gd name="connsiteY2" fmla="*/ 0 h 2394857"/>
                <a:gd name="connsiteX3" fmla="*/ 2492829 w 2492829"/>
                <a:gd name="connsiteY3" fmla="*/ 979714 h 2394857"/>
                <a:gd name="connsiteX4" fmla="*/ 1219200 w 2492829"/>
                <a:gd name="connsiteY4" fmla="*/ 2057400 h 2394857"/>
                <a:gd name="connsiteX5" fmla="*/ 337457 w 2492829"/>
                <a:gd name="connsiteY5" fmla="*/ 2394857 h 2394857"/>
                <a:gd name="connsiteX6" fmla="*/ 0 w 2492829"/>
                <a:gd name="connsiteY6" fmla="*/ 2057400 h 2394857"/>
                <a:gd name="connsiteX0" fmla="*/ 0 w 2514600"/>
                <a:gd name="connsiteY0" fmla="*/ 2057400 h 2394857"/>
                <a:gd name="connsiteX1" fmla="*/ 435429 w 2514600"/>
                <a:gd name="connsiteY1" fmla="*/ 1132114 h 2394857"/>
                <a:gd name="connsiteX2" fmla="*/ 1741714 w 2514600"/>
                <a:gd name="connsiteY2" fmla="*/ 0 h 2394857"/>
                <a:gd name="connsiteX3" fmla="*/ 2514600 w 2514600"/>
                <a:gd name="connsiteY3" fmla="*/ 990600 h 2394857"/>
                <a:gd name="connsiteX4" fmla="*/ 1219200 w 2514600"/>
                <a:gd name="connsiteY4" fmla="*/ 2057400 h 2394857"/>
                <a:gd name="connsiteX5" fmla="*/ 337457 w 2514600"/>
                <a:gd name="connsiteY5" fmla="*/ 2394857 h 2394857"/>
                <a:gd name="connsiteX6" fmla="*/ 0 w 2514600"/>
                <a:gd name="connsiteY6" fmla="*/ 2057400 h 2394857"/>
                <a:gd name="connsiteX0" fmla="*/ 0 w 2514600"/>
                <a:gd name="connsiteY0" fmla="*/ 1905000 h 2242457"/>
                <a:gd name="connsiteX1" fmla="*/ 435429 w 2514600"/>
                <a:gd name="connsiteY1" fmla="*/ 979714 h 2242457"/>
                <a:gd name="connsiteX2" fmla="*/ 1600199 w 2514600"/>
                <a:gd name="connsiteY2" fmla="*/ 0 h 2242457"/>
                <a:gd name="connsiteX3" fmla="*/ 2514600 w 2514600"/>
                <a:gd name="connsiteY3" fmla="*/ 838200 h 2242457"/>
                <a:gd name="connsiteX4" fmla="*/ 1219200 w 2514600"/>
                <a:gd name="connsiteY4" fmla="*/ 1905000 h 2242457"/>
                <a:gd name="connsiteX5" fmla="*/ 337457 w 2514600"/>
                <a:gd name="connsiteY5" fmla="*/ 2242457 h 2242457"/>
                <a:gd name="connsiteX6" fmla="*/ 0 w 2514600"/>
                <a:gd name="connsiteY6" fmla="*/ 1905000 h 2242457"/>
                <a:gd name="connsiteX0" fmla="*/ 0 w 2362199"/>
                <a:gd name="connsiteY0" fmla="*/ 1905000 h 2242457"/>
                <a:gd name="connsiteX1" fmla="*/ 435429 w 2362199"/>
                <a:gd name="connsiteY1" fmla="*/ 979714 h 2242457"/>
                <a:gd name="connsiteX2" fmla="*/ 1600199 w 2362199"/>
                <a:gd name="connsiteY2" fmla="*/ 0 h 2242457"/>
                <a:gd name="connsiteX3" fmla="*/ 2362199 w 2362199"/>
                <a:gd name="connsiteY3" fmla="*/ 990600 h 2242457"/>
                <a:gd name="connsiteX4" fmla="*/ 1219200 w 2362199"/>
                <a:gd name="connsiteY4" fmla="*/ 1905000 h 2242457"/>
                <a:gd name="connsiteX5" fmla="*/ 337457 w 2362199"/>
                <a:gd name="connsiteY5" fmla="*/ 2242457 h 2242457"/>
                <a:gd name="connsiteX6" fmla="*/ 0 w 2362199"/>
                <a:gd name="connsiteY6" fmla="*/ 1905000 h 22424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62199" h="2242457">
                  <a:moveTo>
                    <a:pt x="0" y="1905000"/>
                  </a:moveTo>
                  <a:lnTo>
                    <a:pt x="435429" y="979714"/>
                  </a:lnTo>
                  <a:lnTo>
                    <a:pt x="1600199" y="0"/>
                  </a:lnTo>
                  <a:lnTo>
                    <a:pt x="2362199" y="990600"/>
                  </a:lnTo>
                  <a:lnTo>
                    <a:pt x="1219200" y="1905000"/>
                  </a:lnTo>
                  <a:lnTo>
                    <a:pt x="337457" y="2242457"/>
                  </a:lnTo>
                  <a:lnTo>
                    <a:pt x="0" y="1905000"/>
                  </a:lnTo>
                  <a:close/>
                </a:path>
              </a:pathLst>
            </a:custGeom>
            <a:noFill/>
            <a:ln w="38100"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TextBox 85"/>
            <p:cNvSpPr txBox="1"/>
            <p:nvPr/>
          </p:nvSpPr>
          <p:spPr>
            <a:xfrm>
              <a:off x="5944344" y="2056656"/>
              <a:ext cx="14478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solidFill>
                    <a:schemeClr val="accent6">
                      <a:lumMod val="75000"/>
                    </a:schemeClr>
                  </a:solidFill>
                </a:rPr>
                <a:t>BaF</a:t>
              </a:r>
              <a:r>
                <a:rPr lang="en-US" b="1" baseline="-25000" dirty="0" smtClean="0">
                  <a:solidFill>
                    <a:schemeClr val="accent6">
                      <a:lumMod val="75000"/>
                    </a:schemeClr>
                  </a:solidFill>
                </a:rPr>
                <a:t>2</a:t>
              </a:r>
              <a:r>
                <a:rPr lang="en-US" b="1" dirty="0" smtClean="0">
                  <a:solidFill>
                    <a:schemeClr val="accent6">
                      <a:lumMod val="75000"/>
                    </a:schemeClr>
                  </a:solidFill>
                </a:rPr>
                <a:t> module</a:t>
              </a:r>
              <a:endParaRPr lang="en-US" b="1" dirty="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2381932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FTMG_Esum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1066801"/>
            <a:ext cx="9202293" cy="43609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 descr="FTMG_Mult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1066800"/>
            <a:ext cx="9202293" cy="43609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 Box 36"/>
          <p:cNvSpPr txBox="1">
            <a:spLocks noChangeArrowheads="1"/>
          </p:cNvSpPr>
          <p:nvPr/>
        </p:nvSpPr>
        <p:spPr bwMode="auto">
          <a:xfrm>
            <a:off x="304800" y="152400"/>
            <a:ext cx="8566150" cy="31273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81639" tIns="40820" rIns="81639" bIns="40820"/>
          <a:lstStyle/>
          <a:p>
            <a:pPr defTabSz="414338" hangingPunct="0">
              <a:lnSpc>
                <a:spcPct val="93000"/>
              </a:lnSpc>
              <a:buClr>
                <a:srgbClr val="000000"/>
              </a:buClr>
              <a:buSzPct val="45000"/>
              <a:buFont typeface="Wingdings" pitchFamily="2" charset="2"/>
              <a:buNone/>
              <a:tabLst>
                <a:tab pos="657225" algn="l"/>
                <a:tab pos="1312863" algn="l"/>
                <a:tab pos="1970088" algn="l"/>
                <a:tab pos="2627313" algn="l"/>
                <a:tab pos="3282950" algn="l"/>
                <a:tab pos="3940175" algn="l"/>
                <a:tab pos="4595813" algn="l"/>
                <a:tab pos="5253038" algn="l"/>
                <a:tab pos="5910263" algn="l"/>
                <a:tab pos="6565900" algn="l"/>
                <a:tab pos="7223125" algn="l"/>
                <a:tab pos="7880350" algn="l"/>
              </a:tabLst>
            </a:pPr>
            <a:r>
              <a:rPr lang="en-GB" sz="2400" b="1" dirty="0" smtClean="0">
                <a:solidFill>
                  <a:srgbClr val="3366CC"/>
                </a:solidFill>
                <a:latin typeface="Calibri" pitchFamily="34" charset="0"/>
              </a:rPr>
              <a:t>RESULTS: deposited energy and multiplicity distributions</a:t>
            </a:r>
            <a:endParaRPr lang="en-GB" sz="2400" b="1" dirty="0">
              <a:solidFill>
                <a:srgbClr val="3366CC"/>
              </a:solidFill>
              <a:latin typeface="Calibri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28600" y="725269"/>
            <a:ext cx="8839200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342900" indent="-342900"/>
            <a:r>
              <a:rPr lang="en-US" dirty="0" smtClean="0">
                <a:latin typeface="Calibri" panose="020F0502020204030204" pitchFamily="34" charset="0"/>
              </a:rPr>
              <a:t>Deposited energy (</a:t>
            </a:r>
            <a:r>
              <a:rPr lang="en-US" dirty="0" err="1" smtClean="0">
                <a:latin typeface="Calibri" panose="020F0502020204030204" pitchFamily="34" charset="0"/>
              </a:rPr>
              <a:t>m</a:t>
            </a:r>
            <a:r>
              <a:rPr lang="en-US" baseline="-25000" dirty="0" err="1" smtClean="0">
                <a:latin typeface="Calibri" panose="020F0502020204030204" pitchFamily="34" charset="0"/>
              </a:rPr>
              <a:t>cr</a:t>
            </a:r>
            <a:r>
              <a:rPr lang="en-US" dirty="0" smtClean="0">
                <a:latin typeface="Calibri" panose="020F0502020204030204" pitchFamily="34" charset="0"/>
              </a:rPr>
              <a:t>&gt;2) and multiplicity (</a:t>
            </a:r>
            <a:r>
              <a:rPr lang="en-US" dirty="0" err="1" smtClean="0">
                <a:latin typeface="Calibri" panose="020F0502020204030204" pitchFamily="34" charset="0"/>
              </a:rPr>
              <a:t>E</a:t>
            </a:r>
            <a:r>
              <a:rPr lang="en-US" baseline="-25000" dirty="0" err="1" smtClean="0">
                <a:latin typeface="Calibri" panose="020F0502020204030204" pitchFamily="34" charset="0"/>
              </a:rPr>
              <a:t>sum</a:t>
            </a:r>
            <a:r>
              <a:rPr lang="en-US" dirty="0" smtClean="0">
                <a:latin typeface="Calibri" panose="020F0502020204030204" pitchFamily="34" charset="0"/>
              </a:rPr>
              <a:t>&gt;3)distributions corresponding to resonances:</a:t>
            </a:r>
          </a:p>
          <a:p>
            <a:pPr marL="342900" indent="-342900"/>
            <a:endParaRPr lang="en-US" dirty="0" smtClean="0">
              <a:latin typeface="Calibri" panose="020F0502020204030204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724400" y="5410200"/>
            <a:ext cx="4191000" cy="584775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wrap="square" numCol="1">
            <a:spAutoFit/>
          </a:bodyPr>
          <a:lstStyle/>
          <a:p>
            <a:pPr marL="342900" indent="-342900"/>
            <a:r>
              <a:rPr lang="en-US" sz="1600" b="1" dirty="0" smtClean="0">
                <a:latin typeface="Calibri" panose="020F0502020204030204" pitchFamily="34" charset="0"/>
              </a:rPr>
              <a:t>- 32% of fission events fall  above </a:t>
            </a:r>
            <a:r>
              <a:rPr lang="en-US" sz="1600" b="1" dirty="0" err="1" smtClean="0">
                <a:latin typeface="Calibri" panose="020F0502020204030204" pitchFamily="34" charset="0"/>
              </a:rPr>
              <a:t>m</a:t>
            </a:r>
            <a:r>
              <a:rPr lang="en-US" sz="1600" b="1" baseline="-25000" dirty="0" err="1" smtClean="0">
                <a:latin typeface="Calibri" panose="020F0502020204030204" pitchFamily="34" charset="0"/>
              </a:rPr>
              <a:t>cr</a:t>
            </a:r>
            <a:r>
              <a:rPr lang="en-US" sz="1600" b="1" dirty="0" smtClean="0">
                <a:latin typeface="Calibri" panose="020F0502020204030204" pitchFamily="34" charset="0"/>
              </a:rPr>
              <a:t>&gt;9</a:t>
            </a:r>
          </a:p>
          <a:p>
            <a:pPr marL="342900" indent="-342900"/>
            <a:r>
              <a:rPr lang="en-US" sz="1600" b="1" dirty="0" smtClean="0">
                <a:latin typeface="Calibri" panose="020F0502020204030204" pitchFamily="34" charset="0"/>
              </a:rPr>
              <a:t>- 98% of capture events fall below </a:t>
            </a:r>
            <a:r>
              <a:rPr lang="en-US" sz="1600" b="1" dirty="0" err="1" smtClean="0">
                <a:latin typeface="Calibri" panose="020F0502020204030204" pitchFamily="34" charset="0"/>
              </a:rPr>
              <a:t>m</a:t>
            </a:r>
            <a:r>
              <a:rPr lang="en-US" sz="1600" b="1" baseline="-25000" dirty="0" err="1" smtClean="0">
                <a:latin typeface="Calibri" panose="020F0502020204030204" pitchFamily="34" charset="0"/>
              </a:rPr>
              <a:t>cr</a:t>
            </a:r>
            <a:r>
              <a:rPr lang="en-US" sz="1600" b="1" dirty="0" smtClean="0">
                <a:latin typeface="Calibri" panose="020F0502020204030204" pitchFamily="34" charset="0"/>
              </a:rPr>
              <a:t>&lt;9</a:t>
            </a:r>
          </a:p>
        </p:txBody>
      </p:sp>
      <p:sp>
        <p:nvSpPr>
          <p:cNvPr id="11" name="Rectangle 10"/>
          <p:cNvSpPr/>
          <p:nvPr/>
        </p:nvSpPr>
        <p:spPr>
          <a:xfrm>
            <a:off x="152400" y="5410200"/>
            <a:ext cx="4343400" cy="584775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txBody>
          <a:bodyPr wrap="square">
            <a:spAutoFit/>
          </a:bodyPr>
          <a:lstStyle/>
          <a:p>
            <a:pPr marL="342900" indent="-342900"/>
            <a:r>
              <a:rPr lang="en-US" sz="1600" b="1" dirty="0" smtClean="0">
                <a:latin typeface="Calibri" panose="020F0502020204030204" pitchFamily="34" charset="0"/>
              </a:rPr>
              <a:t>- 33% of fission events fall  above </a:t>
            </a:r>
            <a:r>
              <a:rPr lang="en-US" sz="1600" b="1" dirty="0" err="1" smtClean="0">
                <a:latin typeface="Calibri" panose="020F0502020204030204" pitchFamily="34" charset="0"/>
              </a:rPr>
              <a:t>E</a:t>
            </a:r>
            <a:r>
              <a:rPr lang="en-US" sz="1600" b="1" baseline="-25000" dirty="0" err="1" smtClean="0">
                <a:latin typeface="Calibri" panose="020F0502020204030204" pitchFamily="34" charset="0"/>
              </a:rPr>
              <a:t>sum</a:t>
            </a:r>
            <a:r>
              <a:rPr lang="en-US" sz="1600" b="1" dirty="0" smtClean="0">
                <a:latin typeface="Calibri" panose="020F0502020204030204" pitchFamily="34" charset="0"/>
              </a:rPr>
              <a:t>&gt;7.5 MeV</a:t>
            </a:r>
          </a:p>
          <a:p>
            <a:pPr marL="342900" indent="-342900"/>
            <a:r>
              <a:rPr lang="en-US" sz="1600" b="1" dirty="0" smtClean="0">
                <a:latin typeface="Calibri" panose="020F0502020204030204" pitchFamily="34" charset="0"/>
              </a:rPr>
              <a:t>- 100% of capture events fall below </a:t>
            </a:r>
            <a:r>
              <a:rPr lang="en-US" sz="1600" b="1" dirty="0" err="1" smtClean="0">
                <a:latin typeface="Calibri" panose="020F0502020204030204" pitchFamily="34" charset="0"/>
              </a:rPr>
              <a:t>E</a:t>
            </a:r>
            <a:r>
              <a:rPr lang="en-US" sz="1600" b="1" baseline="-25000" dirty="0" err="1" smtClean="0">
                <a:latin typeface="Calibri" panose="020F0502020204030204" pitchFamily="34" charset="0"/>
              </a:rPr>
              <a:t>sum</a:t>
            </a:r>
            <a:r>
              <a:rPr lang="en-US" sz="1600" b="1" dirty="0" smtClean="0">
                <a:latin typeface="Calibri" panose="020F0502020204030204" pitchFamily="34" charset="0"/>
              </a:rPr>
              <a:t>&lt;7.5 MeV</a:t>
            </a:r>
            <a:endParaRPr lang="en-US" sz="1600" b="1" dirty="0">
              <a:latin typeface="Calibri" panose="020F0502020204030204" pitchFamily="34" charset="0"/>
            </a:endParaRPr>
          </a:p>
        </p:txBody>
      </p:sp>
      <p:cxnSp>
        <p:nvCxnSpPr>
          <p:cNvPr id="16" name="Straight Arrow Connector 15"/>
          <p:cNvCxnSpPr/>
          <p:nvPr/>
        </p:nvCxnSpPr>
        <p:spPr>
          <a:xfrm>
            <a:off x="5181600" y="3352800"/>
            <a:ext cx="1524000" cy="1588"/>
          </a:xfrm>
          <a:prstGeom prst="straightConnector1">
            <a:avLst/>
          </a:prstGeom>
          <a:ln w="28575">
            <a:solidFill>
              <a:srgbClr val="3366CC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5638800" y="3048000"/>
            <a:ext cx="685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3366CC"/>
                </a:solidFill>
              </a:rPr>
              <a:t>98%</a:t>
            </a:r>
            <a:endParaRPr lang="en-US" b="1" dirty="0">
              <a:solidFill>
                <a:srgbClr val="3366CC"/>
              </a:solidFill>
            </a:endParaRPr>
          </a:p>
        </p:txBody>
      </p:sp>
      <p:cxnSp>
        <p:nvCxnSpPr>
          <p:cNvPr id="18" name="Straight Arrow Connector 17"/>
          <p:cNvCxnSpPr/>
          <p:nvPr/>
        </p:nvCxnSpPr>
        <p:spPr>
          <a:xfrm flipV="1">
            <a:off x="5181600" y="3810000"/>
            <a:ext cx="1524000" cy="11668"/>
          </a:xfrm>
          <a:prstGeom prst="straightConnector1">
            <a:avLst/>
          </a:prstGeom>
          <a:ln w="28575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5638800" y="3516868"/>
            <a:ext cx="685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68%</a:t>
            </a:r>
            <a:endParaRPr lang="en-US" b="1" dirty="0">
              <a:solidFill>
                <a:srgbClr val="FF0000"/>
              </a:solidFill>
            </a:endParaRPr>
          </a:p>
        </p:txBody>
      </p:sp>
      <p:cxnSp>
        <p:nvCxnSpPr>
          <p:cNvPr id="20" name="Straight Connector 19"/>
          <p:cNvCxnSpPr/>
          <p:nvPr/>
        </p:nvCxnSpPr>
        <p:spPr>
          <a:xfrm rot="5400000" flipH="1" flipV="1">
            <a:off x="5410200" y="3505200"/>
            <a:ext cx="2590800" cy="0"/>
          </a:xfrm>
          <a:prstGeom prst="line">
            <a:avLst/>
          </a:prstGeom>
          <a:ln w="28575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>
            <a:off x="609600" y="1981200"/>
            <a:ext cx="1295400" cy="1588"/>
          </a:xfrm>
          <a:prstGeom prst="straightConnector1">
            <a:avLst/>
          </a:prstGeom>
          <a:ln w="28575">
            <a:solidFill>
              <a:srgbClr val="3366CC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1066800" y="1676400"/>
            <a:ext cx="685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3366CC"/>
                </a:solidFill>
              </a:rPr>
              <a:t>98%</a:t>
            </a:r>
            <a:endParaRPr lang="en-US" b="1" dirty="0">
              <a:solidFill>
                <a:srgbClr val="3366CC"/>
              </a:solidFill>
            </a:endParaRPr>
          </a:p>
        </p:txBody>
      </p:sp>
      <p:cxnSp>
        <p:nvCxnSpPr>
          <p:cNvPr id="26" name="Straight Arrow Connector 25"/>
          <p:cNvCxnSpPr/>
          <p:nvPr/>
        </p:nvCxnSpPr>
        <p:spPr>
          <a:xfrm>
            <a:off x="609600" y="4572000"/>
            <a:ext cx="1295400" cy="1588"/>
          </a:xfrm>
          <a:prstGeom prst="straightConnector1">
            <a:avLst/>
          </a:prstGeom>
          <a:ln w="28575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1066800" y="4507468"/>
            <a:ext cx="685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67%</a:t>
            </a:r>
            <a:endParaRPr lang="en-US" b="1" dirty="0">
              <a:solidFill>
                <a:srgbClr val="FF0000"/>
              </a:solidFill>
            </a:endParaRPr>
          </a:p>
        </p:txBody>
      </p:sp>
      <p:cxnSp>
        <p:nvCxnSpPr>
          <p:cNvPr id="28" name="Straight Connector 27"/>
          <p:cNvCxnSpPr/>
          <p:nvPr/>
        </p:nvCxnSpPr>
        <p:spPr>
          <a:xfrm rot="5400000" flipH="1" flipV="1">
            <a:off x="457200" y="3429000"/>
            <a:ext cx="2895600" cy="0"/>
          </a:xfrm>
          <a:prstGeom prst="line">
            <a:avLst/>
          </a:prstGeom>
          <a:ln w="28575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2209800" y="2069068"/>
            <a:ext cx="1828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err="1" smtClean="0">
                <a:solidFill>
                  <a:srgbClr val="3366CC"/>
                </a:solidFill>
              </a:rPr>
              <a:t>S</a:t>
            </a:r>
            <a:r>
              <a:rPr lang="en-US" b="1" baseline="-25000" dirty="0" err="1" smtClean="0">
                <a:solidFill>
                  <a:srgbClr val="3366CC"/>
                </a:solidFill>
              </a:rPr>
              <a:t>n</a:t>
            </a:r>
            <a:r>
              <a:rPr lang="en-US" b="1" dirty="0" smtClean="0">
                <a:solidFill>
                  <a:srgbClr val="3366CC"/>
                </a:solidFill>
              </a:rPr>
              <a:t>(</a:t>
            </a:r>
            <a:r>
              <a:rPr lang="en-US" b="1" baseline="30000" dirty="0" smtClean="0">
                <a:solidFill>
                  <a:srgbClr val="3366CC"/>
                </a:solidFill>
              </a:rPr>
              <a:t>236</a:t>
            </a:r>
            <a:r>
              <a:rPr lang="en-US" b="1" dirty="0" smtClean="0">
                <a:solidFill>
                  <a:srgbClr val="3366CC"/>
                </a:solidFill>
              </a:rPr>
              <a:t>U)~6.5 MeV</a:t>
            </a:r>
            <a:endParaRPr lang="en-US" b="1" dirty="0">
              <a:solidFill>
                <a:srgbClr val="3366CC"/>
              </a:solidFill>
            </a:endParaRPr>
          </a:p>
        </p:txBody>
      </p:sp>
      <p:cxnSp>
        <p:nvCxnSpPr>
          <p:cNvPr id="23" name="Straight Arrow Connector 22"/>
          <p:cNvCxnSpPr/>
          <p:nvPr/>
        </p:nvCxnSpPr>
        <p:spPr>
          <a:xfrm rot="10800000" flipV="1">
            <a:off x="1752600" y="2286000"/>
            <a:ext cx="533400" cy="228600"/>
          </a:xfrm>
          <a:prstGeom prst="straightConnector1">
            <a:avLst/>
          </a:prstGeom>
          <a:ln w="38100">
            <a:solidFill>
              <a:srgbClr val="0066C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2438400" y="2826603"/>
            <a:ext cx="1269504" cy="73866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solidFill>
                  <a:srgbClr val="3366CC"/>
                </a:solidFill>
              </a:rPr>
              <a:t>All – fission </a:t>
            </a:r>
          </a:p>
          <a:p>
            <a:r>
              <a:rPr lang="en-US" sz="1400" b="1" dirty="0" smtClean="0">
                <a:solidFill>
                  <a:srgbClr val="00B050"/>
                </a:solidFill>
              </a:rPr>
              <a:t>Background</a:t>
            </a:r>
          </a:p>
          <a:p>
            <a:r>
              <a:rPr lang="en-US" sz="1400" b="1" dirty="0" smtClean="0">
                <a:solidFill>
                  <a:srgbClr val="FF0000"/>
                </a:solidFill>
              </a:rPr>
              <a:t>Fission</a:t>
            </a:r>
            <a:endParaRPr lang="en-US" sz="1400" b="1" dirty="0">
              <a:solidFill>
                <a:srgbClr val="FF0000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6781800" y="2362200"/>
            <a:ext cx="1966664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solidFill>
                  <a:srgbClr val="3366CC"/>
                </a:solidFill>
              </a:rPr>
              <a:t>All – fission – </a:t>
            </a:r>
            <a:r>
              <a:rPr lang="en-US" sz="1400" b="1" dirty="0" err="1" smtClean="0">
                <a:solidFill>
                  <a:srgbClr val="3366CC"/>
                </a:solidFill>
              </a:rPr>
              <a:t>backg</a:t>
            </a:r>
            <a:r>
              <a:rPr lang="en-US" sz="1400" b="1" dirty="0" smtClean="0">
                <a:solidFill>
                  <a:srgbClr val="3366CC"/>
                </a:solidFill>
              </a:rPr>
              <a:t>.</a:t>
            </a:r>
          </a:p>
          <a:p>
            <a:r>
              <a:rPr lang="en-US" sz="1400" b="1" dirty="0" smtClean="0">
                <a:solidFill>
                  <a:srgbClr val="FF0000"/>
                </a:solidFill>
              </a:rPr>
              <a:t>Fission</a:t>
            </a:r>
            <a:endParaRPr lang="en-US" sz="1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8014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7" grpId="0"/>
      <p:bldP spid="19" grpId="0"/>
      <p:bldP spid="25" grpId="0"/>
      <p:bldP spid="2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2. Why are we interested in (</a:t>
            </a:r>
            <a:r>
              <a:rPr lang="en-US" dirty="0" err="1"/>
              <a:t>n,</a:t>
            </a:r>
            <a:r>
              <a:rPr lang="en-US" dirty="0" err="1">
                <a:latin typeface="Symbol" panose="05050102010706020507" pitchFamily="18" charset="2"/>
              </a:rPr>
              <a:t>g</a:t>
            </a:r>
            <a:r>
              <a:rPr lang="en-US" dirty="0"/>
              <a:t>): </a:t>
            </a:r>
            <a:r>
              <a:rPr lang="en-US" dirty="0" err="1" smtClean="0"/>
              <a:t>nucl</a:t>
            </a:r>
            <a:r>
              <a:rPr lang="en-US" dirty="0" smtClean="0"/>
              <a:t>. </a:t>
            </a:r>
            <a:r>
              <a:rPr lang="en-US" dirty="0"/>
              <a:t>t</a:t>
            </a:r>
            <a:r>
              <a:rPr lang="en-US" dirty="0" smtClean="0"/>
              <a:t>ech.</a:t>
            </a:r>
            <a:endParaRPr lang="en-GB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ABF873-A8CC-4680-B92B-676EF7CF1CED}" type="slidenum">
              <a:rPr lang="es-ES_tradnl" smtClean="0"/>
              <a:t>4</a:t>
            </a:fld>
            <a:endParaRPr lang="es-ES_tradnl"/>
          </a:p>
        </p:txBody>
      </p:sp>
      <p:sp>
        <p:nvSpPr>
          <p:cNvPr id="5" name="CasellaDiTesto 3"/>
          <p:cNvSpPr txBox="1">
            <a:spLocks noChangeArrowheads="1"/>
          </p:cNvSpPr>
          <p:nvPr/>
        </p:nvSpPr>
        <p:spPr bwMode="auto">
          <a:xfrm>
            <a:off x="2286000" y="1240284"/>
            <a:ext cx="436562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>
                <a:latin typeface="Calibri" pitchFamily="34" charset="0"/>
              </a:rPr>
              <a:t>Figura Nucleosintesi (frecce che si muovono)</a:t>
            </a:r>
          </a:p>
          <a:p>
            <a:endParaRPr lang="it-IT">
              <a:latin typeface="Calibri" pitchFamily="34" charset="0"/>
            </a:endParaRPr>
          </a:p>
          <a:p>
            <a:endParaRPr lang="it-IT">
              <a:latin typeface="Calibri" pitchFamily="34" charset="0"/>
            </a:endParaRPr>
          </a:p>
          <a:p>
            <a:r>
              <a:rPr lang="it-IT">
                <a:latin typeface="Calibri" pitchFamily="34" charset="0"/>
              </a:rPr>
              <a:t>Foto FIC</a:t>
            </a:r>
          </a:p>
        </p:txBody>
      </p:sp>
      <p:sp>
        <p:nvSpPr>
          <p:cNvPr id="6" name="AutoShape 7"/>
          <p:cNvSpPr>
            <a:spLocks noChangeArrowheads="1"/>
          </p:cNvSpPr>
          <p:nvPr/>
        </p:nvSpPr>
        <p:spPr bwMode="auto">
          <a:xfrm>
            <a:off x="2133600" y="4845496"/>
            <a:ext cx="3276600" cy="990600"/>
          </a:xfrm>
          <a:prstGeom prst="roundRect">
            <a:avLst>
              <a:gd name="adj" fmla="val 16667"/>
            </a:avLst>
          </a:prstGeom>
          <a:noFill/>
          <a:ln w="38100" cap="sq" algn="ctr">
            <a:noFill/>
            <a:round/>
            <a:headEnd/>
            <a:tailEnd/>
          </a:ln>
        </p:spPr>
        <p:txBody>
          <a:bodyPr wrap="none" anchor="ctr">
            <a:spAutoFit/>
          </a:bodyPr>
          <a:lstStyle/>
          <a:p>
            <a:endParaRPr lang="it-IT">
              <a:latin typeface="Calibri" pitchFamily="34" charset="0"/>
            </a:endParaRPr>
          </a:p>
        </p:txBody>
      </p:sp>
      <p:sp>
        <p:nvSpPr>
          <p:cNvPr id="7" name="AutoShape 8"/>
          <p:cNvSpPr>
            <a:spLocks noChangeArrowheads="1"/>
          </p:cNvSpPr>
          <p:nvPr/>
        </p:nvSpPr>
        <p:spPr bwMode="auto">
          <a:xfrm>
            <a:off x="2286000" y="4997896"/>
            <a:ext cx="3276600" cy="990600"/>
          </a:xfrm>
          <a:prstGeom prst="roundRect">
            <a:avLst>
              <a:gd name="adj" fmla="val 16667"/>
            </a:avLst>
          </a:prstGeom>
          <a:noFill/>
          <a:ln w="38100" cap="sq" algn="ctr">
            <a:noFill/>
            <a:round/>
            <a:headEnd/>
            <a:tailEnd/>
          </a:ln>
        </p:spPr>
        <p:txBody>
          <a:bodyPr wrap="none" anchor="ctr">
            <a:spAutoFit/>
          </a:bodyPr>
          <a:lstStyle/>
          <a:p>
            <a:endParaRPr lang="it-IT">
              <a:latin typeface="Calibri" pitchFamily="34" charset="0"/>
            </a:endParaRPr>
          </a:p>
        </p:txBody>
      </p:sp>
      <p:pic>
        <p:nvPicPr>
          <p:cNvPr id="8" name="Picture 2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919609"/>
            <a:ext cx="7199313" cy="5030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 Box 3"/>
          <p:cNvSpPr txBox="1">
            <a:spLocks noChangeAspect="1" noChangeArrowheads="1"/>
          </p:cNvSpPr>
          <p:nvPr/>
        </p:nvSpPr>
        <p:spPr bwMode="auto">
          <a:xfrm>
            <a:off x="3000375" y="2348359"/>
            <a:ext cx="714375" cy="717550"/>
          </a:xfrm>
          <a:prstGeom prst="rect">
            <a:avLst/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</p:spPr>
        <p:txBody>
          <a:bodyPr wrap="none"/>
          <a:lstStyle/>
          <a:p>
            <a:endParaRPr lang="it-IT" sz="1200">
              <a:latin typeface="Calibri" pitchFamily="34" charset="0"/>
            </a:endParaRPr>
          </a:p>
        </p:txBody>
      </p:sp>
      <p:sp>
        <p:nvSpPr>
          <p:cNvPr id="10" name="Text Box 6"/>
          <p:cNvSpPr txBox="1">
            <a:spLocks noChangeArrowheads="1"/>
          </p:cNvSpPr>
          <p:nvPr/>
        </p:nvSpPr>
        <p:spPr bwMode="auto">
          <a:xfrm>
            <a:off x="7424738" y="2454721"/>
            <a:ext cx="1576387" cy="590550"/>
          </a:xfrm>
          <a:prstGeom prst="rect">
            <a:avLst/>
          </a:prstGeom>
          <a:solidFill>
            <a:schemeClr val="bg2"/>
          </a:solidFill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1600" baseline="30000" dirty="0"/>
              <a:t>239</a:t>
            </a:r>
            <a:r>
              <a:rPr lang="it-IT" sz="1600" dirty="0"/>
              <a:t>Pu: 125 Kg/</a:t>
            </a:r>
            <a:r>
              <a:rPr lang="it-IT" sz="1600" dirty="0" err="1"/>
              <a:t>yr</a:t>
            </a:r>
            <a:endParaRPr lang="en-US" sz="1600" dirty="0"/>
          </a:p>
        </p:txBody>
      </p:sp>
      <p:sp>
        <p:nvSpPr>
          <p:cNvPr id="11" name="Text Box 8"/>
          <p:cNvSpPr txBox="1">
            <a:spLocks noChangeAspect="1" noChangeArrowheads="1"/>
          </p:cNvSpPr>
          <p:nvPr/>
        </p:nvSpPr>
        <p:spPr bwMode="auto">
          <a:xfrm>
            <a:off x="3714750" y="3812034"/>
            <a:ext cx="725488" cy="728662"/>
          </a:xfrm>
          <a:prstGeom prst="rect">
            <a:avLst/>
          </a:prstGeom>
          <a:noFill/>
          <a:ln w="50800">
            <a:solidFill>
              <a:srgbClr val="3117EF"/>
            </a:solidFill>
            <a:miter lim="800000"/>
            <a:headEnd/>
            <a:tailEnd/>
          </a:ln>
        </p:spPr>
        <p:txBody>
          <a:bodyPr wrap="none"/>
          <a:lstStyle/>
          <a:p>
            <a:endParaRPr lang="it-IT" sz="1200">
              <a:latin typeface="Calibri" pitchFamily="34" charset="0"/>
            </a:endParaRPr>
          </a:p>
        </p:txBody>
      </p:sp>
      <p:sp>
        <p:nvSpPr>
          <p:cNvPr id="12" name="Text Box 10"/>
          <p:cNvSpPr txBox="1">
            <a:spLocks noChangeArrowheads="1"/>
          </p:cNvSpPr>
          <p:nvPr/>
        </p:nvSpPr>
        <p:spPr bwMode="auto">
          <a:xfrm>
            <a:off x="7424738" y="3169096"/>
            <a:ext cx="1576387" cy="571500"/>
          </a:xfrm>
          <a:prstGeom prst="rect">
            <a:avLst/>
          </a:prstGeom>
          <a:solidFill>
            <a:schemeClr val="bg2"/>
          </a:solidFill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1600" baseline="30000" dirty="0"/>
              <a:t>237</a:t>
            </a:r>
            <a:r>
              <a:rPr lang="it-IT" sz="1600" dirty="0"/>
              <a:t>Np: 16 Kg/</a:t>
            </a:r>
            <a:r>
              <a:rPr lang="it-IT" sz="1600" dirty="0" err="1"/>
              <a:t>yr</a:t>
            </a:r>
            <a:r>
              <a:rPr lang="it-IT" sz="1600" dirty="0"/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3" name="Text Box 11"/>
          <p:cNvSpPr txBox="1">
            <a:spLocks noChangeAspect="1" noChangeArrowheads="1"/>
          </p:cNvSpPr>
          <p:nvPr/>
        </p:nvSpPr>
        <p:spPr bwMode="auto">
          <a:xfrm>
            <a:off x="1571625" y="3812034"/>
            <a:ext cx="725488" cy="728662"/>
          </a:xfrm>
          <a:prstGeom prst="rect">
            <a:avLst/>
          </a:prstGeom>
          <a:noFill/>
          <a:ln w="50800">
            <a:solidFill>
              <a:srgbClr val="3117EF"/>
            </a:solidFill>
            <a:miter lim="800000"/>
            <a:headEnd/>
            <a:tailEnd/>
          </a:ln>
        </p:spPr>
        <p:txBody>
          <a:bodyPr wrap="none"/>
          <a:lstStyle/>
          <a:p>
            <a:endParaRPr lang="it-IT" sz="1200">
              <a:latin typeface="Calibri" pitchFamily="34" charset="0"/>
            </a:endParaRPr>
          </a:p>
        </p:txBody>
      </p:sp>
      <p:sp>
        <p:nvSpPr>
          <p:cNvPr id="14" name="Text Box 14"/>
          <p:cNvSpPr txBox="1">
            <a:spLocks noChangeAspect="1" noChangeArrowheads="1"/>
          </p:cNvSpPr>
          <p:nvPr/>
        </p:nvSpPr>
        <p:spPr bwMode="auto">
          <a:xfrm>
            <a:off x="2286000" y="3073846"/>
            <a:ext cx="714375" cy="681038"/>
          </a:xfrm>
          <a:prstGeom prst="rect">
            <a:avLst/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</p:spPr>
        <p:txBody>
          <a:bodyPr wrap="none"/>
          <a:lstStyle/>
          <a:p>
            <a:endParaRPr lang="it-IT" sz="1200">
              <a:latin typeface="Calibri" pitchFamily="34" charset="0"/>
            </a:endParaRPr>
          </a:p>
        </p:txBody>
      </p:sp>
      <p:sp>
        <p:nvSpPr>
          <p:cNvPr id="15" name="Line 15"/>
          <p:cNvSpPr>
            <a:spLocks noChangeShapeType="1"/>
          </p:cNvSpPr>
          <p:nvPr/>
        </p:nvSpPr>
        <p:spPr bwMode="auto">
          <a:xfrm flipH="1" flipV="1">
            <a:off x="2571750" y="3321496"/>
            <a:ext cx="762000" cy="7620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it-IT"/>
          </a:p>
        </p:txBody>
      </p:sp>
      <p:sp>
        <p:nvSpPr>
          <p:cNvPr id="16" name="Text Box 16"/>
          <p:cNvSpPr txBox="1">
            <a:spLocks noChangeArrowheads="1"/>
          </p:cNvSpPr>
          <p:nvPr/>
        </p:nvSpPr>
        <p:spPr bwMode="auto">
          <a:xfrm>
            <a:off x="3714750" y="1665734"/>
            <a:ext cx="720725" cy="684212"/>
          </a:xfrm>
          <a:prstGeom prst="rect">
            <a:avLst/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</p:spPr>
        <p:txBody>
          <a:bodyPr wrap="none"/>
          <a:lstStyle/>
          <a:p>
            <a:endParaRPr lang="it-IT" sz="1200">
              <a:latin typeface="Calibri" pitchFamily="34" charset="0"/>
            </a:endParaRPr>
          </a:p>
        </p:txBody>
      </p:sp>
      <p:sp>
        <p:nvSpPr>
          <p:cNvPr id="17" name="Text Box 17"/>
          <p:cNvSpPr txBox="1">
            <a:spLocks noChangeAspect="1" noChangeArrowheads="1"/>
          </p:cNvSpPr>
          <p:nvPr/>
        </p:nvSpPr>
        <p:spPr bwMode="auto">
          <a:xfrm>
            <a:off x="5214938" y="1665734"/>
            <a:ext cx="714375" cy="717550"/>
          </a:xfrm>
          <a:prstGeom prst="rect">
            <a:avLst/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</p:spPr>
        <p:txBody>
          <a:bodyPr wrap="none"/>
          <a:lstStyle/>
          <a:p>
            <a:endParaRPr lang="it-IT" sz="1200">
              <a:latin typeface="Calibri" pitchFamily="34" charset="0"/>
            </a:endParaRPr>
          </a:p>
        </p:txBody>
      </p:sp>
      <p:sp>
        <p:nvSpPr>
          <p:cNvPr id="18" name="Text Box 18"/>
          <p:cNvSpPr txBox="1">
            <a:spLocks noChangeAspect="1" noChangeArrowheads="1"/>
          </p:cNvSpPr>
          <p:nvPr/>
        </p:nvSpPr>
        <p:spPr bwMode="auto">
          <a:xfrm>
            <a:off x="5214938" y="951359"/>
            <a:ext cx="714375" cy="717550"/>
          </a:xfrm>
          <a:prstGeom prst="rect">
            <a:avLst/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</p:spPr>
        <p:txBody>
          <a:bodyPr wrap="none"/>
          <a:lstStyle/>
          <a:p>
            <a:endParaRPr lang="it-IT" sz="1200">
              <a:latin typeface="Calibri" pitchFamily="34" charset="0"/>
            </a:endParaRPr>
          </a:p>
        </p:txBody>
      </p:sp>
      <p:sp>
        <p:nvSpPr>
          <p:cNvPr id="19" name="Text Box 19"/>
          <p:cNvSpPr txBox="1">
            <a:spLocks noChangeArrowheads="1"/>
          </p:cNvSpPr>
          <p:nvPr/>
        </p:nvSpPr>
        <p:spPr bwMode="auto">
          <a:xfrm>
            <a:off x="7429500" y="1697484"/>
            <a:ext cx="1571625" cy="614362"/>
          </a:xfrm>
          <a:prstGeom prst="rect">
            <a:avLst/>
          </a:prstGeom>
          <a:solidFill>
            <a:schemeClr val="bg2"/>
          </a:solidFill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1600" baseline="30000" dirty="0"/>
              <a:t>241</a:t>
            </a:r>
            <a:r>
              <a:rPr lang="it-IT" sz="1600" dirty="0"/>
              <a:t>Am:11.6 Kg/</a:t>
            </a:r>
            <a:r>
              <a:rPr lang="it-IT" sz="1600" dirty="0" err="1"/>
              <a:t>yr</a:t>
            </a:r>
            <a:r>
              <a:rPr lang="it-IT" sz="1600" dirty="0"/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1600" baseline="30000" dirty="0"/>
              <a:t>243</a:t>
            </a:r>
            <a:r>
              <a:rPr lang="it-IT" sz="1600" dirty="0"/>
              <a:t>Am:  4.8 Kg/</a:t>
            </a:r>
            <a:r>
              <a:rPr lang="it-IT" sz="1600" dirty="0" err="1"/>
              <a:t>yr</a:t>
            </a:r>
            <a:endParaRPr lang="en-US" sz="1600" dirty="0"/>
          </a:p>
        </p:txBody>
      </p:sp>
      <p:sp>
        <p:nvSpPr>
          <p:cNvPr id="20" name="Text Box 20"/>
          <p:cNvSpPr txBox="1">
            <a:spLocks noChangeArrowheads="1"/>
          </p:cNvSpPr>
          <p:nvPr/>
        </p:nvSpPr>
        <p:spPr bwMode="auto">
          <a:xfrm>
            <a:off x="7424738" y="954534"/>
            <a:ext cx="1576387" cy="571500"/>
          </a:xfrm>
          <a:prstGeom prst="rect">
            <a:avLst/>
          </a:prstGeom>
          <a:solidFill>
            <a:schemeClr val="bg2"/>
          </a:solidFill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1600" baseline="30000" dirty="0"/>
              <a:t>244, 245</a:t>
            </a:r>
            <a:r>
              <a:rPr lang="it-IT" sz="1600" dirty="0"/>
              <a:t>Cm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1600" dirty="0"/>
              <a:t>   1.5 Kg/</a:t>
            </a:r>
            <a:r>
              <a:rPr lang="it-IT" sz="1600" dirty="0" err="1"/>
              <a:t>yr</a:t>
            </a:r>
            <a:endParaRPr lang="en-US" sz="1600" dirty="0"/>
          </a:p>
        </p:txBody>
      </p:sp>
      <p:sp>
        <p:nvSpPr>
          <p:cNvPr id="21" name="Text Box 21"/>
          <p:cNvSpPr txBox="1">
            <a:spLocks noChangeAspect="1" noChangeArrowheads="1"/>
          </p:cNvSpPr>
          <p:nvPr/>
        </p:nvSpPr>
        <p:spPr bwMode="auto">
          <a:xfrm>
            <a:off x="5929313" y="954534"/>
            <a:ext cx="711200" cy="714375"/>
          </a:xfrm>
          <a:prstGeom prst="rect">
            <a:avLst/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</p:spPr>
        <p:txBody>
          <a:bodyPr wrap="none"/>
          <a:lstStyle/>
          <a:p>
            <a:endParaRPr lang="it-IT" sz="1200">
              <a:latin typeface="Calibri" pitchFamily="34" charset="0"/>
            </a:endParaRPr>
          </a:p>
        </p:txBody>
      </p:sp>
      <p:sp>
        <p:nvSpPr>
          <p:cNvPr id="22" name="Line 22"/>
          <p:cNvSpPr>
            <a:spLocks noChangeShapeType="1"/>
          </p:cNvSpPr>
          <p:nvPr/>
        </p:nvSpPr>
        <p:spPr bwMode="auto">
          <a:xfrm flipH="1">
            <a:off x="1928813" y="4134296"/>
            <a:ext cx="714375" cy="1928813"/>
          </a:xfrm>
          <a:prstGeom prst="line">
            <a:avLst/>
          </a:prstGeom>
          <a:noFill/>
          <a:ln w="38100">
            <a:solidFill>
              <a:schemeClr val="accent6">
                <a:lumMod val="50000"/>
              </a:schemeClr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it-IT"/>
          </a:p>
        </p:txBody>
      </p:sp>
      <p:sp>
        <p:nvSpPr>
          <p:cNvPr id="23" name="Line 23"/>
          <p:cNvSpPr>
            <a:spLocks noChangeShapeType="1"/>
          </p:cNvSpPr>
          <p:nvPr/>
        </p:nvSpPr>
        <p:spPr bwMode="auto">
          <a:xfrm flipH="1">
            <a:off x="2428875" y="4062859"/>
            <a:ext cx="214313" cy="2071687"/>
          </a:xfrm>
          <a:prstGeom prst="line">
            <a:avLst/>
          </a:prstGeom>
          <a:noFill/>
          <a:ln w="38100">
            <a:solidFill>
              <a:schemeClr val="accent6">
                <a:lumMod val="50000"/>
              </a:schemeClr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it-IT"/>
          </a:p>
        </p:txBody>
      </p:sp>
      <p:sp>
        <p:nvSpPr>
          <p:cNvPr id="24" name="Text Box 24"/>
          <p:cNvSpPr txBox="1">
            <a:spLocks noChangeArrowheads="1"/>
          </p:cNvSpPr>
          <p:nvPr/>
        </p:nvSpPr>
        <p:spPr bwMode="auto">
          <a:xfrm>
            <a:off x="1905000" y="5991671"/>
            <a:ext cx="48442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 sz="2400" dirty="0" smtClean="0">
                <a:latin typeface="Calibri" pitchFamily="34" charset="0"/>
              </a:rPr>
              <a:t>FP</a:t>
            </a:r>
            <a:endParaRPr lang="en-US" sz="2400" dirty="0">
              <a:latin typeface="Calibri" pitchFamily="34" charset="0"/>
            </a:endParaRPr>
          </a:p>
        </p:txBody>
      </p:sp>
      <p:sp>
        <p:nvSpPr>
          <p:cNvPr id="25" name="Text Box 25"/>
          <p:cNvSpPr txBox="1">
            <a:spLocks noChangeArrowheads="1"/>
          </p:cNvSpPr>
          <p:nvPr/>
        </p:nvSpPr>
        <p:spPr bwMode="auto">
          <a:xfrm>
            <a:off x="7429500" y="5412234"/>
            <a:ext cx="1571625" cy="614362"/>
          </a:xfrm>
          <a:prstGeom prst="rect">
            <a:avLst/>
          </a:prstGeom>
          <a:solidFill>
            <a:schemeClr val="bg2"/>
          </a:solidFill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1600" dirty="0"/>
              <a:t>LLFP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1600" dirty="0"/>
              <a:t>   76.2 Kg/</a:t>
            </a:r>
            <a:r>
              <a:rPr lang="it-IT" sz="1600" dirty="0" err="1"/>
              <a:t>yr</a:t>
            </a:r>
            <a:endParaRPr lang="en-US" sz="1600" dirty="0"/>
          </a:p>
        </p:txBody>
      </p:sp>
      <p:sp>
        <p:nvSpPr>
          <p:cNvPr id="26" name="Line 27"/>
          <p:cNvSpPr>
            <a:spLocks noChangeShapeType="1"/>
          </p:cNvSpPr>
          <p:nvPr/>
        </p:nvSpPr>
        <p:spPr bwMode="auto">
          <a:xfrm flipH="1" flipV="1">
            <a:off x="4071938" y="3383409"/>
            <a:ext cx="684212" cy="72072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it-IT"/>
          </a:p>
        </p:txBody>
      </p:sp>
      <p:sp>
        <p:nvSpPr>
          <p:cNvPr id="27" name="Line 28"/>
          <p:cNvSpPr>
            <a:spLocks noChangeShapeType="1"/>
          </p:cNvSpPr>
          <p:nvPr/>
        </p:nvSpPr>
        <p:spPr bwMode="auto">
          <a:xfrm rot="60000">
            <a:off x="4143375" y="4104134"/>
            <a:ext cx="6477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it-IT"/>
          </a:p>
        </p:txBody>
      </p:sp>
      <p:sp>
        <p:nvSpPr>
          <p:cNvPr id="28" name="Line 9"/>
          <p:cNvSpPr>
            <a:spLocks noChangeShapeType="1"/>
          </p:cNvSpPr>
          <p:nvPr/>
        </p:nvSpPr>
        <p:spPr bwMode="auto">
          <a:xfrm rot="300000" flipV="1">
            <a:off x="2714625" y="4051746"/>
            <a:ext cx="649288" cy="46038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it-IT"/>
          </a:p>
        </p:txBody>
      </p:sp>
      <p:sp>
        <p:nvSpPr>
          <p:cNvPr id="29" name="Line 27"/>
          <p:cNvSpPr>
            <a:spLocks noChangeShapeType="1"/>
          </p:cNvSpPr>
          <p:nvPr/>
        </p:nvSpPr>
        <p:spPr bwMode="auto">
          <a:xfrm flipH="1" flipV="1">
            <a:off x="4102100" y="1954659"/>
            <a:ext cx="684213" cy="72072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it-IT"/>
          </a:p>
        </p:txBody>
      </p:sp>
      <p:sp>
        <p:nvSpPr>
          <p:cNvPr id="30" name="Line 28"/>
          <p:cNvSpPr>
            <a:spLocks noChangeShapeType="1"/>
          </p:cNvSpPr>
          <p:nvPr/>
        </p:nvSpPr>
        <p:spPr bwMode="auto">
          <a:xfrm>
            <a:off x="4138613" y="1954659"/>
            <a:ext cx="6477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it-IT"/>
          </a:p>
        </p:txBody>
      </p:sp>
      <p:sp>
        <p:nvSpPr>
          <p:cNvPr id="31" name="Line 28"/>
          <p:cNvSpPr>
            <a:spLocks noChangeShapeType="1"/>
          </p:cNvSpPr>
          <p:nvPr/>
        </p:nvSpPr>
        <p:spPr bwMode="auto">
          <a:xfrm>
            <a:off x="4852988" y="1954659"/>
            <a:ext cx="6477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it-IT"/>
          </a:p>
        </p:txBody>
      </p:sp>
      <p:sp>
        <p:nvSpPr>
          <p:cNvPr id="32" name="Line 28"/>
          <p:cNvSpPr>
            <a:spLocks noChangeShapeType="1"/>
          </p:cNvSpPr>
          <p:nvPr/>
        </p:nvSpPr>
        <p:spPr bwMode="auto">
          <a:xfrm>
            <a:off x="5572125" y="1954659"/>
            <a:ext cx="6477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it-IT"/>
          </a:p>
        </p:txBody>
      </p:sp>
      <p:sp>
        <p:nvSpPr>
          <p:cNvPr id="33" name="Line 27"/>
          <p:cNvSpPr>
            <a:spLocks noChangeShapeType="1"/>
          </p:cNvSpPr>
          <p:nvPr/>
        </p:nvSpPr>
        <p:spPr bwMode="auto">
          <a:xfrm flipH="1" flipV="1">
            <a:off x="5572125" y="1233934"/>
            <a:ext cx="684213" cy="72072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it-IT"/>
          </a:p>
        </p:txBody>
      </p:sp>
      <p:sp>
        <p:nvSpPr>
          <p:cNvPr id="34" name="Line 28"/>
          <p:cNvSpPr>
            <a:spLocks noChangeShapeType="1"/>
          </p:cNvSpPr>
          <p:nvPr/>
        </p:nvSpPr>
        <p:spPr bwMode="auto">
          <a:xfrm>
            <a:off x="5638800" y="1240284"/>
            <a:ext cx="6477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it-IT"/>
          </a:p>
        </p:txBody>
      </p:sp>
      <p:sp>
        <p:nvSpPr>
          <p:cNvPr id="35" name="Line 9"/>
          <p:cNvSpPr>
            <a:spLocks noChangeShapeType="1"/>
          </p:cNvSpPr>
          <p:nvPr/>
        </p:nvSpPr>
        <p:spPr bwMode="auto">
          <a:xfrm rot="240000" flipV="1">
            <a:off x="2000250" y="4059684"/>
            <a:ext cx="649288" cy="44450"/>
          </a:xfrm>
          <a:prstGeom prst="line">
            <a:avLst/>
          </a:prstGeom>
          <a:noFill/>
          <a:ln w="38100">
            <a:solidFill>
              <a:schemeClr val="accent2">
                <a:lumMod val="75000"/>
              </a:schemeClr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it-IT">
              <a:latin typeface="+mn-lt"/>
            </a:endParaRPr>
          </a:p>
        </p:txBody>
      </p:sp>
      <p:sp>
        <p:nvSpPr>
          <p:cNvPr id="36" name="Line 28"/>
          <p:cNvSpPr>
            <a:spLocks noChangeShapeType="1"/>
          </p:cNvSpPr>
          <p:nvPr/>
        </p:nvSpPr>
        <p:spPr bwMode="auto">
          <a:xfrm>
            <a:off x="4143375" y="2669034"/>
            <a:ext cx="6477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it-IT"/>
          </a:p>
        </p:txBody>
      </p:sp>
      <p:sp>
        <p:nvSpPr>
          <p:cNvPr id="37" name="Line 28"/>
          <p:cNvSpPr>
            <a:spLocks noChangeShapeType="1"/>
          </p:cNvSpPr>
          <p:nvPr/>
        </p:nvSpPr>
        <p:spPr bwMode="auto">
          <a:xfrm>
            <a:off x="3424238" y="2669034"/>
            <a:ext cx="6477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it-IT"/>
          </a:p>
        </p:txBody>
      </p:sp>
      <p:sp>
        <p:nvSpPr>
          <p:cNvPr id="38" name="Line 27"/>
          <p:cNvSpPr>
            <a:spLocks noChangeShapeType="1"/>
          </p:cNvSpPr>
          <p:nvPr/>
        </p:nvSpPr>
        <p:spPr bwMode="auto">
          <a:xfrm flipH="1" flipV="1">
            <a:off x="3357563" y="2662684"/>
            <a:ext cx="684212" cy="72072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it-IT"/>
          </a:p>
        </p:txBody>
      </p:sp>
      <p:sp>
        <p:nvSpPr>
          <p:cNvPr id="39" name="Rettangolo 48"/>
          <p:cNvSpPr/>
          <p:nvPr/>
        </p:nvSpPr>
        <p:spPr>
          <a:xfrm>
            <a:off x="3000364" y="6063127"/>
            <a:ext cx="4388702" cy="30777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 i="1" dirty="0" smtClean="0">
                <a:solidFill>
                  <a:schemeClr val="tx1"/>
                </a:solidFill>
              </a:rPr>
              <a:t>Quantities refer to yearly production in 1 </a:t>
            </a:r>
            <a:r>
              <a:rPr lang="en-US" sz="1400" b="1" i="1" dirty="0" err="1" smtClean="0">
                <a:solidFill>
                  <a:schemeClr val="tx1"/>
                </a:solidFill>
              </a:rPr>
              <a:t>GW</a:t>
            </a:r>
            <a:r>
              <a:rPr lang="en-US" sz="1400" b="1" i="1" baseline="-25000" dirty="0" err="1" smtClean="0">
                <a:solidFill>
                  <a:schemeClr val="tx1"/>
                </a:solidFill>
              </a:rPr>
              <a:t>e</a:t>
            </a:r>
            <a:r>
              <a:rPr lang="en-US" sz="1400" b="1" i="1" dirty="0" smtClean="0">
                <a:solidFill>
                  <a:schemeClr val="tx1"/>
                </a:solidFill>
              </a:rPr>
              <a:t> LW reactor</a:t>
            </a:r>
            <a:endParaRPr lang="en-US" sz="1400" b="1" i="1" dirty="0">
              <a:solidFill>
                <a:schemeClr val="tx1"/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2514600" y="4958209"/>
            <a:ext cx="1371600" cy="4616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accent6">
                    <a:lumMod val="50000"/>
                  </a:schemeClr>
                </a:solidFill>
              </a:rPr>
              <a:t>+Energy</a:t>
            </a:r>
            <a:endParaRPr lang="en-US" sz="24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4" name="CuadroTexto 3"/>
          <p:cNvSpPr txBox="1"/>
          <p:nvPr/>
        </p:nvSpPr>
        <p:spPr>
          <a:xfrm>
            <a:off x="1847435" y="2348880"/>
            <a:ext cx="4524765" cy="1815882"/>
          </a:xfrm>
          <a:prstGeom prst="rect">
            <a:avLst/>
          </a:prstGeom>
          <a:solidFill>
            <a:srgbClr val="FF0000"/>
          </a:solidFill>
          <a:ln w="38100">
            <a:solidFill>
              <a:schemeClr val="bg1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s-ES" sz="2800" u="sng" dirty="0" smtClean="0">
                <a:solidFill>
                  <a:schemeClr val="bg1"/>
                </a:solidFill>
                <a:latin typeface="Calibri" panose="020F0502020204030204" pitchFamily="34" charset="0"/>
              </a:rPr>
              <a:t>CHALLENGES</a:t>
            </a:r>
          </a:p>
          <a:p>
            <a:pPr marL="285750" indent="-285750">
              <a:buFontTx/>
              <a:buChar char="-"/>
            </a:pPr>
            <a:r>
              <a:rPr lang="es-ES" sz="2800" dirty="0" err="1" smtClean="0">
                <a:solidFill>
                  <a:schemeClr val="bg1"/>
                </a:solidFill>
                <a:latin typeface="Calibri" panose="020F0502020204030204" pitchFamily="34" charset="0"/>
              </a:rPr>
              <a:t>Available</a:t>
            </a:r>
            <a:r>
              <a:rPr lang="es-ES" sz="2800" dirty="0" smtClean="0">
                <a:solidFill>
                  <a:schemeClr val="bg1"/>
                </a:solidFill>
                <a:latin typeface="Calibri" panose="020F0502020204030204" pitchFamily="34" charset="0"/>
              </a:rPr>
              <a:t> in </a:t>
            </a:r>
            <a:r>
              <a:rPr lang="es-ES" sz="2800" dirty="0" err="1" smtClean="0">
                <a:solidFill>
                  <a:schemeClr val="bg1"/>
                </a:solidFill>
                <a:latin typeface="Calibri" panose="020F0502020204030204" pitchFamily="34" charset="0"/>
              </a:rPr>
              <a:t>small</a:t>
            </a:r>
            <a:r>
              <a:rPr lang="es-ES" sz="2800" dirty="0" smtClean="0">
                <a:solidFill>
                  <a:schemeClr val="bg1"/>
                </a:solidFill>
                <a:latin typeface="Calibri" panose="020F0502020204030204" pitchFamily="34" charset="0"/>
              </a:rPr>
              <a:t> </a:t>
            </a:r>
            <a:r>
              <a:rPr lang="es-ES" sz="2800" dirty="0" err="1" smtClean="0">
                <a:solidFill>
                  <a:schemeClr val="bg1"/>
                </a:solidFill>
                <a:latin typeface="Calibri" panose="020F0502020204030204" pitchFamily="34" charset="0"/>
              </a:rPr>
              <a:t>quantities</a:t>
            </a:r>
            <a:endParaRPr lang="es-ES" sz="2800" dirty="0" smtClean="0">
              <a:solidFill>
                <a:schemeClr val="bg1"/>
              </a:solidFill>
              <a:latin typeface="Calibri" panose="020F0502020204030204" pitchFamily="34" charset="0"/>
            </a:endParaRPr>
          </a:p>
          <a:p>
            <a:pPr marL="285750" indent="-285750">
              <a:buFontTx/>
              <a:buChar char="-"/>
            </a:pPr>
            <a:r>
              <a:rPr lang="es-ES" sz="2800" dirty="0" err="1" smtClean="0">
                <a:solidFill>
                  <a:schemeClr val="bg1"/>
                </a:solidFill>
                <a:latin typeface="Calibri" panose="020F0502020204030204" pitchFamily="34" charset="0"/>
              </a:rPr>
              <a:t>Radioactive</a:t>
            </a:r>
            <a:endParaRPr lang="es-ES" sz="2800" dirty="0" smtClean="0">
              <a:solidFill>
                <a:schemeClr val="bg1"/>
              </a:solidFill>
              <a:latin typeface="Calibri" panose="020F0502020204030204" pitchFamily="34" charset="0"/>
            </a:endParaRPr>
          </a:p>
          <a:p>
            <a:pPr marL="285750" indent="-285750">
              <a:buFontTx/>
              <a:buChar char="-"/>
            </a:pPr>
            <a:r>
              <a:rPr lang="es-ES" sz="2800" dirty="0" err="1" smtClean="0">
                <a:solidFill>
                  <a:schemeClr val="bg1"/>
                </a:solidFill>
                <a:latin typeface="Calibri" panose="020F0502020204030204" pitchFamily="34" charset="0"/>
              </a:rPr>
              <a:t>Fissiles</a:t>
            </a:r>
            <a:r>
              <a:rPr lang="es-ES" sz="2800" dirty="0" smtClean="0">
                <a:solidFill>
                  <a:schemeClr val="bg1"/>
                </a:solidFill>
                <a:latin typeface="Calibri" panose="020F0502020204030204" pitchFamily="34" charset="0"/>
              </a:rPr>
              <a:t> (</a:t>
            </a:r>
            <a:r>
              <a:rPr lang="es-ES" sz="2800" dirty="0" err="1" smtClean="0">
                <a:solidFill>
                  <a:schemeClr val="bg1"/>
                </a:solidFill>
                <a:latin typeface="Calibri" panose="020F0502020204030204" pitchFamily="34" charset="0"/>
              </a:rPr>
              <a:t>some</a:t>
            </a:r>
            <a:r>
              <a:rPr lang="es-ES" sz="2800" dirty="0" smtClean="0">
                <a:solidFill>
                  <a:schemeClr val="bg1"/>
                </a:solidFill>
                <a:latin typeface="Calibri" panose="020F0502020204030204" pitchFamily="34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147858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5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000"/>
                            </p:stCondLst>
                            <p:childTnLst>
                              <p:par>
                                <p:cTn id="55" presetID="1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500"/>
                            </p:stCondLst>
                            <p:childTnLst>
                              <p:par>
                                <p:cTn id="6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3000"/>
                            </p:stCondLst>
                            <p:childTnLst>
                              <p:par>
                                <p:cTn id="67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3500"/>
                            </p:stCondLst>
                            <p:childTnLst>
                              <p:par>
                                <p:cTn id="7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0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4500"/>
                            </p:stCondLst>
                            <p:childTnLst>
                              <p:par>
                                <p:cTn id="81" presetID="1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5000"/>
                            </p:stCondLst>
                            <p:childTnLst>
                              <p:par>
                                <p:cTn id="88" presetID="1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5500"/>
                            </p:stCondLst>
                            <p:childTnLst>
                              <p:par>
                                <p:cTn id="9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6000"/>
                            </p:stCondLst>
                            <p:childTnLst>
                              <p:par>
                                <p:cTn id="10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6500"/>
                            </p:stCondLst>
                            <p:childTnLst>
                              <p:par>
                                <p:cTn id="105" presetID="1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7000"/>
                            </p:stCondLst>
                            <p:childTnLst>
                              <p:par>
                                <p:cTn id="112" presetID="1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7500"/>
                            </p:stCondLst>
                            <p:childTnLst>
                              <p:par>
                                <p:cTn id="11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8000"/>
                            </p:stCondLst>
                            <p:childTnLst>
                              <p:par>
                                <p:cTn id="1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8500"/>
                            </p:stCondLst>
                            <p:childTnLst>
                              <p:par>
                                <p:cTn id="128" presetID="1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9000"/>
                            </p:stCondLst>
                            <p:childTnLst>
                              <p:par>
                                <p:cTn id="13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9500"/>
                            </p:stCondLst>
                            <p:childTnLst>
                              <p:par>
                                <p:cTn id="14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45" presetID="1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10500"/>
                            </p:stCondLst>
                            <p:childTnLst>
                              <p:par>
                                <p:cTn id="15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11000"/>
                            </p:stCondLst>
                            <p:childTnLst>
                              <p:par>
                                <p:cTn id="1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 autoUpdateAnimBg="0"/>
      <p:bldP spid="10" grpId="0" animBg="1" autoUpdateAnimBg="0"/>
      <p:bldP spid="12" grpId="0" animBg="1" autoUpdateAnimBg="0"/>
      <p:bldP spid="14" grpId="0" animBg="1" autoUpdateAnimBg="0"/>
      <p:bldP spid="15" grpId="0" animBg="1"/>
      <p:bldP spid="16" grpId="0" animBg="1" autoUpdateAnimBg="0"/>
      <p:bldP spid="17" grpId="0" animBg="1" autoUpdateAnimBg="0"/>
      <p:bldP spid="18" grpId="0" animBg="1" autoUpdateAnimBg="0"/>
      <p:bldP spid="19" grpId="0" animBg="1" autoUpdateAnimBg="0"/>
      <p:bldP spid="20" grpId="0" animBg="1" autoUpdateAnimBg="0"/>
      <p:bldP spid="21" grpId="0" animBg="1" autoUpdateAnimBg="0"/>
      <p:bldP spid="22" grpId="0" animBg="1"/>
      <p:bldP spid="23" grpId="0" animBg="1"/>
      <p:bldP spid="24" grpId="0" autoUpdateAnimBg="0"/>
      <p:bldP spid="25" grpId="0" animBg="1" autoUpdateAnimBg="0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6" grpId="0" animBg="1"/>
      <p:bldP spid="37" grpId="0" animBg="1"/>
      <p:bldP spid="38" grpId="0" animBg="1"/>
      <p:bldP spid="41" grpId="0" animBg="1"/>
      <p:bldP spid="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TMG_neuten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1" y="1084456"/>
            <a:ext cx="5715000" cy="50877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4" name="Straight Arrow Connector 3"/>
          <p:cNvCxnSpPr/>
          <p:nvPr/>
        </p:nvCxnSpPr>
        <p:spPr>
          <a:xfrm rot="5400000">
            <a:off x="7087394" y="3809206"/>
            <a:ext cx="3352800" cy="1588"/>
          </a:xfrm>
          <a:prstGeom prst="straightConnector1">
            <a:avLst/>
          </a:prstGeom>
          <a:ln w="28575">
            <a:solidFill>
              <a:srgbClr val="00B05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 rot="5400000">
            <a:off x="7423666" y="3625333"/>
            <a:ext cx="30480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00B050"/>
                </a:solidFill>
              </a:rPr>
              <a:t>Background reduction x7</a:t>
            </a:r>
            <a:endParaRPr lang="en-US" b="1" dirty="0">
              <a:solidFill>
                <a:srgbClr val="00B05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52400" y="685800"/>
            <a:ext cx="304800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/>
            <a:r>
              <a:rPr lang="en-US" sz="1600" b="1" dirty="0" smtClean="0">
                <a:latin typeface="Calibri" panose="020F0502020204030204" pitchFamily="34" charset="0"/>
              </a:rPr>
              <a:t>Neutron energy distributions:</a:t>
            </a:r>
          </a:p>
          <a:p>
            <a:pPr marL="342900" indent="-342900" algn="just"/>
            <a:endParaRPr lang="en-US" sz="1600" dirty="0" smtClean="0">
              <a:latin typeface="Calibri" panose="020F0502020204030204" pitchFamily="34" charset="0"/>
            </a:endParaRPr>
          </a:p>
          <a:p>
            <a:pPr algn="just"/>
            <a:r>
              <a:rPr lang="en-US" sz="1600" dirty="0" smtClean="0">
                <a:latin typeface="Calibri" panose="020F0502020204030204" pitchFamily="34" charset="0"/>
              </a:rPr>
              <a:t>The selection of constraints in </a:t>
            </a:r>
            <a:r>
              <a:rPr lang="en-US" sz="1600" dirty="0" err="1" smtClean="0">
                <a:latin typeface="Calibri" panose="020F0502020204030204" pitchFamily="34" charset="0"/>
              </a:rPr>
              <a:t>E</a:t>
            </a:r>
            <a:r>
              <a:rPr lang="en-US" sz="1600" baseline="-25000" dirty="0" err="1" smtClean="0">
                <a:latin typeface="Calibri" panose="020F0502020204030204" pitchFamily="34" charset="0"/>
              </a:rPr>
              <a:t>sum</a:t>
            </a:r>
            <a:r>
              <a:rPr lang="en-US" sz="1600" dirty="0" smtClean="0">
                <a:latin typeface="Calibri" panose="020F0502020204030204" pitchFamily="34" charset="0"/>
              </a:rPr>
              <a:t> and </a:t>
            </a:r>
            <a:r>
              <a:rPr lang="en-US" sz="1600" dirty="0" err="1" smtClean="0">
                <a:latin typeface="Calibri" panose="020F0502020204030204" pitchFamily="34" charset="0"/>
              </a:rPr>
              <a:t>m</a:t>
            </a:r>
            <a:r>
              <a:rPr lang="en-US" sz="1600" baseline="-25000" dirty="0" err="1" smtClean="0">
                <a:latin typeface="Calibri" panose="020F0502020204030204" pitchFamily="34" charset="0"/>
              </a:rPr>
              <a:t>cr</a:t>
            </a:r>
            <a:r>
              <a:rPr lang="en-US" sz="1600" dirty="0" smtClean="0">
                <a:latin typeface="Calibri" panose="020F0502020204030204" pitchFamily="34" charset="0"/>
              </a:rPr>
              <a:t> is a powerful tool for reducing the background, while keeping the detection efficiency high.</a:t>
            </a:r>
          </a:p>
          <a:p>
            <a:pPr marL="342900" indent="-342900" algn="just"/>
            <a:endParaRPr lang="en-US" sz="1600" dirty="0" smtClean="0">
              <a:latin typeface="Calibri" panose="020F0502020204030204" pitchFamily="34" charset="0"/>
            </a:endParaRPr>
          </a:p>
          <a:p>
            <a:pPr marL="342900" indent="-342900" algn="just"/>
            <a:endParaRPr lang="en-US" sz="1600" dirty="0" smtClean="0">
              <a:latin typeface="Calibri" panose="020F0502020204030204" pitchFamily="34" charset="0"/>
            </a:endParaRPr>
          </a:p>
          <a:p>
            <a:pPr marL="342900" indent="-342900" algn="just"/>
            <a:r>
              <a:rPr lang="en-US" sz="1600" b="1" dirty="0" err="1" smtClean="0">
                <a:latin typeface="Calibri" panose="020F0502020204030204" pitchFamily="34" charset="0"/>
              </a:rPr>
              <a:t>E</a:t>
            </a:r>
            <a:r>
              <a:rPr lang="en-US" sz="1600" b="1" baseline="-25000" dirty="0" err="1" smtClean="0">
                <a:latin typeface="Calibri" panose="020F0502020204030204" pitchFamily="34" charset="0"/>
              </a:rPr>
              <a:t>sum</a:t>
            </a:r>
            <a:r>
              <a:rPr lang="en-US" sz="1600" b="1" dirty="0" smtClean="0">
                <a:latin typeface="Calibri" panose="020F0502020204030204" pitchFamily="34" charset="0"/>
              </a:rPr>
              <a:t>&gt;1 &amp; </a:t>
            </a:r>
            <a:r>
              <a:rPr lang="en-US" sz="1600" b="1" dirty="0" err="1" smtClean="0">
                <a:latin typeface="Calibri" panose="020F0502020204030204" pitchFamily="34" charset="0"/>
              </a:rPr>
              <a:t>m</a:t>
            </a:r>
            <a:r>
              <a:rPr lang="en-US" sz="1600" b="1" baseline="-25000" dirty="0" err="1" smtClean="0">
                <a:latin typeface="Calibri" panose="020F0502020204030204" pitchFamily="34" charset="0"/>
              </a:rPr>
              <a:t>cr</a:t>
            </a:r>
            <a:r>
              <a:rPr lang="en-US" sz="1600" b="1" dirty="0" smtClean="0">
                <a:latin typeface="Calibri" panose="020F0502020204030204" pitchFamily="34" charset="0"/>
              </a:rPr>
              <a:t>&gt;1      Reduction of:</a:t>
            </a:r>
          </a:p>
          <a:p>
            <a:pPr marL="342900" indent="-342900" algn="just"/>
            <a:r>
              <a:rPr lang="en-US" sz="1600" b="1" dirty="0" smtClean="0">
                <a:latin typeface="Calibri" panose="020F0502020204030204" pitchFamily="34" charset="0"/>
              </a:rPr>
              <a:t>		              </a:t>
            </a:r>
            <a:r>
              <a:rPr lang="en-US" sz="1600" b="1" u="sng" dirty="0" smtClean="0">
                <a:latin typeface="Calibri" panose="020F0502020204030204" pitchFamily="34" charset="0"/>
              </a:rPr>
              <a:t>x7 in </a:t>
            </a:r>
            <a:r>
              <a:rPr lang="en-US" sz="1600" b="1" u="sng" dirty="0" err="1" smtClean="0">
                <a:latin typeface="Calibri" panose="020F0502020204030204" pitchFamily="34" charset="0"/>
              </a:rPr>
              <a:t>backg</a:t>
            </a:r>
            <a:r>
              <a:rPr lang="en-US" sz="1600" b="1" u="sng" dirty="0" smtClean="0">
                <a:latin typeface="Calibri" panose="020F0502020204030204" pitchFamily="34" charset="0"/>
              </a:rPr>
              <a:t>.</a:t>
            </a:r>
          </a:p>
          <a:p>
            <a:pPr marL="342900" indent="-342900" algn="just"/>
            <a:r>
              <a:rPr lang="en-US" sz="1600" b="1" dirty="0" smtClean="0">
                <a:latin typeface="Calibri" panose="020F0502020204030204" pitchFamily="34" charset="0"/>
              </a:rPr>
              <a:t>		              </a:t>
            </a:r>
            <a:r>
              <a:rPr lang="en-US" sz="1600" b="1" u="sng" dirty="0" smtClean="0">
                <a:latin typeface="Calibri" panose="020F0502020204030204" pitchFamily="34" charset="0"/>
              </a:rPr>
              <a:t>x0.2 in </a:t>
            </a:r>
            <a:r>
              <a:rPr lang="en-US" sz="1600" b="1" u="sng" dirty="0" smtClean="0">
                <a:latin typeface="Symbol" panose="05050102010706020507" pitchFamily="18" charset="2"/>
              </a:rPr>
              <a:t>e</a:t>
            </a:r>
            <a:r>
              <a:rPr lang="en-US" sz="1600" b="1" u="sng" dirty="0" smtClean="0">
                <a:latin typeface="Calibri" panose="020F0502020204030204" pitchFamily="34" charset="0"/>
              </a:rPr>
              <a:t>(</a:t>
            </a:r>
            <a:r>
              <a:rPr lang="en-US" sz="1600" b="1" u="sng" dirty="0" err="1" smtClean="0">
                <a:latin typeface="Calibri" panose="020F0502020204030204" pitchFamily="34" charset="0"/>
              </a:rPr>
              <a:t>n,</a:t>
            </a:r>
            <a:r>
              <a:rPr lang="en-US" sz="1600" b="1" u="sng" dirty="0" err="1" smtClean="0">
                <a:latin typeface="Symbol" panose="05050102010706020507" pitchFamily="18" charset="2"/>
              </a:rPr>
              <a:t>g</a:t>
            </a:r>
            <a:r>
              <a:rPr lang="en-US" sz="1600" b="1" u="sng" dirty="0" smtClean="0">
                <a:latin typeface="Calibri" panose="020F0502020204030204" pitchFamily="34" charset="0"/>
              </a:rPr>
              <a:t>)</a:t>
            </a:r>
          </a:p>
          <a:p>
            <a:pPr marL="342900" indent="-342900" algn="just"/>
            <a:r>
              <a:rPr lang="en-US" sz="1600" b="1" dirty="0" err="1" smtClean="0">
                <a:latin typeface="Calibri" panose="020F0502020204030204" pitchFamily="34" charset="0"/>
              </a:rPr>
              <a:t>E</a:t>
            </a:r>
            <a:r>
              <a:rPr lang="en-US" sz="1600" b="1" baseline="-25000" dirty="0" err="1" smtClean="0">
                <a:latin typeface="Calibri" panose="020F0502020204030204" pitchFamily="34" charset="0"/>
              </a:rPr>
              <a:t>sum</a:t>
            </a:r>
            <a:r>
              <a:rPr lang="en-US" sz="1600" b="1" dirty="0" smtClean="0">
                <a:latin typeface="Calibri" panose="020F0502020204030204" pitchFamily="34" charset="0"/>
              </a:rPr>
              <a:t>&gt;3 &amp; </a:t>
            </a:r>
            <a:r>
              <a:rPr lang="en-US" sz="1600" b="1" dirty="0" err="1" smtClean="0">
                <a:latin typeface="Calibri" panose="020F0502020204030204" pitchFamily="34" charset="0"/>
              </a:rPr>
              <a:t>m</a:t>
            </a:r>
            <a:r>
              <a:rPr lang="en-US" sz="1600" b="1" baseline="-25000" dirty="0" err="1" smtClean="0">
                <a:latin typeface="Calibri" panose="020F0502020204030204" pitchFamily="34" charset="0"/>
              </a:rPr>
              <a:t>cr</a:t>
            </a:r>
            <a:r>
              <a:rPr lang="en-US" sz="1600" b="1" dirty="0" smtClean="0">
                <a:latin typeface="Calibri" panose="020F0502020204030204" pitchFamily="34" charset="0"/>
              </a:rPr>
              <a:t>&gt;2</a:t>
            </a:r>
          </a:p>
          <a:p>
            <a:pPr marL="342900" indent="-342900" algn="just"/>
            <a:endParaRPr lang="en-US" sz="1600" dirty="0" smtClean="0">
              <a:latin typeface="Calibri" panose="020F0502020204030204" pitchFamily="34" charset="0"/>
            </a:endParaRPr>
          </a:p>
          <a:p>
            <a:pPr marL="342900" indent="-342900" algn="just"/>
            <a:endParaRPr lang="en-US" sz="1600" dirty="0" smtClean="0">
              <a:latin typeface="Calibri" panose="020F0502020204030204" pitchFamily="34" charset="0"/>
            </a:endParaRPr>
          </a:p>
        </p:txBody>
      </p:sp>
      <p:cxnSp>
        <p:nvCxnSpPr>
          <p:cNvPr id="9" name="Straight Arrow Connector 8"/>
          <p:cNvCxnSpPr/>
          <p:nvPr/>
        </p:nvCxnSpPr>
        <p:spPr>
          <a:xfrm rot="5400000">
            <a:off x="648494" y="3390106"/>
            <a:ext cx="380206" cy="794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ight Brace 10"/>
          <p:cNvSpPr/>
          <p:nvPr/>
        </p:nvSpPr>
        <p:spPr>
          <a:xfrm>
            <a:off x="1447800" y="2819400"/>
            <a:ext cx="152400" cy="1143000"/>
          </a:xfrm>
          <a:prstGeom prst="rightBrac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152400" y="2667000"/>
            <a:ext cx="2971800" cy="160020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 Box 36"/>
          <p:cNvSpPr txBox="1">
            <a:spLocks noChangeArrowheads="1"/>
          </p:cNvSpPr>
          <p:nvPr/>
        </p:nvSpPr>
        <p:spPr bwMode="auto">
          <a:xfrm>
            <a:off x="304800" y="152400"/>
            <a:ext cx="8566150" cy="31273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81639" tIns="40820" rIns="81639" bIns="40820"/>
          <a:lstStyle/>
          <a:p>
            <a:pPr defTabSz="414338" hangingPunct="0">
              <a:lnSpc>
                <a:spcPct val="93000"/>
              </a:lnSpc>
              <a:buClr>
                <a:srgbClr val="000000"/>
              </a:buClr>
              <a:buSzPct val="45000"/>
              <a:buFont typeface="Wingdings" pitchFamily="2" charset="2"/>
              <a:buNone/>
              <a:tabLst>
                <a:tab pos="657225" algn="l"/>
                <a:tab pos="1312863" algn="l"/>
                <a:tab pos="1970088" algn="l"/>
                <a:tab pos="2627313" algn="l"/>
                <a:tab pos="3282950" algn="l"/>
                <a:tab pos="3940175" algn="l"/>
                <a:tab pos="4595813" algn="l"/>
                <a:tab pos="5253038" algn="l"/>
                <a:tab pos="5910263" algn="l"/>
                <a:tab pos="6565900" algn="l"/>
                <a:tab pos="7223125" algn="l"/>
                <a:tab pos="7880350" algn="l"/>
              </a:tabLst>
            </a:pPr>
            <a:r>
              <a:rPr lang="en-GB" sz="2400" b="1" dirty="0" smtClean="0">
                <a:solidFill>
                  <a:srgbClr val="3366CC"/>
                </a:solidFill>
                <a:latin typeface="Calibri" pitchFamily="34" charset="0"/>
              </a:rPr>
              <a:t>RESULTS: neutron energy distributions</a:t>
            </a:r>
            <a:endParaRPr lang="en-GB" sz="2400" b="1" dirty="0">
              <a:solidFill>
                <a:srgbClr val="3366CC"/>
              </a:solidFill>
              <a:latin typeface="Calibri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477000" y="1066800"/>
            <a:ext cx="1407368" cy="73866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solidFill>
                  <a:srgbClr val="3366CC"/>
                </a:solidFill>
              </a:rPr>
              <a:t>All – fission </a:t>
            </a:r>
          </a:p>
          <a:p>
            <a:r>
              <a:rPr lang="en-US" sz="1400" b="1" dirty="0" smtClean="0">
                <a:solidFill>
                  <a:srgbClr val="00B050"/>
                </a:solidFill>
              </a:rPr>
              <a:t>Background</a:t>
            </a:r>
          </a:p>
          <a:p>
            <a:r>
              <a:rPr lang="en-US" sz="1400" b="1" dirty="0" smtClean="0">
                <a:solidFill>
                  <a:srgbClr val="FF0000"/>
                </a:solidFill>
              </a:rPr>
              <a:t>Fission</a:t>
            </a:r>
            <a:endParaRPr lang="en-US" sz="1400" b="1" dirty="0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905501" y="4102120"/>
            <a:ext cx="1483568" cy="73866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solidFill>
                  <a:srgbClr val="3366CC"/>
                </a:solidFill>
              </a:rPr>
              <a:t>All – fission </a:t>
            </a:r>
          </a:p>
          <a:p>
            <a:r>
              <a:rPr lang="en-US" sz="1400" b="1" dirty="0" smtClean="0">
                <a:solidFill>
                  <a:srgbClr val="00B050"/>
                </a:solidFill>
              </a:rPr>
              <a:t>Background</a:t>
            </a:r>
          </a:p>
          <a:p>
            <a:r>
              <a:rPr lang="en-US" sz="1400" b="1" dirty="0" smtClean="0">
                <a:solidFill>
                  <a:srgbClr val="FF0000"/>
                </a:solidFill>
              </a:rPr>
              <a:t>Fission</a:t>
            </a:r>
            <a:endParaRPr lang="en-US" sz="1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5796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762000"/>
            <a:ext cx="4295884" cy="541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8"/>
          <a:stretch/>
        </p:blipFill>
        <p:spPr bwMode="auto">
          <a:xfrm rot="1023102">
            <a:off x="5295179" y="1520969"/>
            <a:ext cx="3217666" cy="4267425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  <a:effectLst/>
        </p:spPr>
      </p:pic>
      <p:sp>
        <p:nvSpPr>
          <p:cNvPr id="7" name="Text Box 36"/>
          <p:cNvSpPr txBox="1">
            <a:spLocks noChangeArrowheads="1"/>
          </p:cNvSpPr>
          <p:nvPr/>
        </p:nvSpPr>
        <p:spPr bwMode="auto">
          <a:xfrm>
            <a:off x="327777" y="283018"/>
            <a:ext cx="8566150" cy="31273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81639" tIns="40820" rIns="81639" bIns="40820"/>
          <a:lstStyle/>
          <a:p>
            <a:pPr lvl="0" defTabSz="414338" hangingPunct="0">
              <a:lnSpc>
                <a:spcPct val="93000"/>
              </a:lnSpc>
              <a:buClr>
                <a:srgbClr val="000000"/>
              </a:buClr>
              <a:buSzPct val="45000"/>
              <a:tabLst>
                <a:tab pos="657225" algn="l"/>
                <a:tab pos="1312863" algn="l"/>
                <a:tab pos="1970088" algn="l"/>
                <a:tab pos="2627313" algn="l"/>
                <a:tab pos="3282950" algn="l"/>
                <a:tab pos="3940175" algn="l"/>
                <a:tab pos="4595813" algn="l"/>
                <a:tab pos="5253038" algn="l"/>
                <a:tab pos="5910263" algn="l"/>
                <a:tab pos="6565900" algn="l"/>
                <a:tab pos="7223125" algn="l"/>
                <a:tab pos="7880350" algn="l"/>
              </a:tabLst>
            </a:pPr>
            <a:r>
              <a:rPr lang="en-GB" sz="2400" b="1" dirty="0" smtClean="0">
                <a:solidFill>
                  <a:srgbClr val="3366CC"/>
                </a:solidFill>
                <a:latin typeface="Calibri" pitchFamily="34" charset="0"/>
              </a:rPr>
              <a:t>RESULTS</a:t>
            </a:r>
            <a:endParaRPr lang="en-GB" sz="2400" b="1" i="1" dirty="0">
              <a:solidFill>
                <a:srgbClr val="3366CC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34302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número de diapositiva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ABF873-A8CC-4680-B92B-676EF7CF1CED}" type="slidenum">
              <a:rPr lang="es-ES_tradnl" smtClean="0"/>
              <a:t>42</a:t>
            </a:fld>
            <a:endParaRPr lang="es-ES_tradnl"/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304800" y="166271"/>
            <a:ext cx="8515672" cy="550933"/>
          </a:xfrm>
          <a:prstGeom prst="rect">
            <a:avLst/>
          </a:prstGeom>
        </p:spPr>
        <p:txBody>
          <a:bodyPr/>
          <a:lstStyle>
            <a:lvl1pPr algn="l" rtl="0" eaLnBrk="1" latinLnBrk="0" hangingPunct="1">
              <a:spcBef>
                <a:spcPct val="0"/>
              </a:spcBef>
              <a:buNone/>
              <a:defRPr kumimoji="0" sz="3600" kern="1200">
                <a:solidFill>
                  <a:srgbClr val="0070C0"/>
                </a:solidFill>
                <a:latin typeface="Calibri" panose="020F0502020204030204" pitchFamily="34" charset="0"/>
                <a:ea typeface="+mj-ea"/>
                <a:cs typeface="+mj-cs"/>
              </a:defRPr>
            </a:lvl1pPr>
          </a:lstStyle>
          <a:p>
            <a:r>
              <a:rPr lang="en-GB" dirty="0" smtClean="0"/>
              <a:t>More on background!</a:t>
            </a:r>
            <a:endParaRPr lang="en-GB" dirty="0"/>
          </a:p>
        </p:txBody>
      </p:sp>
      <p:sp>
        <p:nvSpPr>
          <p:cNvPr id="4" name="CuadroTexto 3"/>
          <p:cNvSpPr txBox="1"/>
          <p:nvPr/>
        </p:nvSpPr>
        <p:spPr>
          <a:xfrm>
            <a:off x="611560" y="764704"/>
            <a:ext cx="8135945" cy="34163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400" dirty="0" err="1" smtClean="0">
                <a:latin typeface="Calibri" panose="020F0502020204030204" pitchFamily="34" charset="0"/>
              </a:rPr>
              <a:t>Sample</a:t>
            </a:r>
            <a:r>
              <a:rPr lang="es-ES" sz="2400" dirty="0" smtClean="0">
                <a:latin typeface="Calibri" panose="020F0502020204030204" pitchFamily="34" charset="0"/>
              </a:rPr>
              <a:t> </a:t>
            </a:r>
            <a:r>
              <a:rPr lang="es-ES" sz="2400" dirty="0" err="1" smtClean="0">
                <a:latin typeface="Calibri" panose="020F0502020204030204" pitchFamily="34" charset="0"/>
              </a:rPr>
              <a:t>related</a:t>
            </a:r>
            <a:r>
              <a:rPr lang="es-ES" sz="2400" dirty="0" smtClean="0">
                <a:latin typeface="Calibri" panose="020F0502020204030204" pitchFamily="34" charset="0"/>
              </a:rPr>
              <a:t>:</a:t>
            </a:r>
          </a:p>
          <a:p>
            <a:pPr marL="285750" indent="-285750">
              <a:buFontTx/>
              <a:buChar char="-"/>
            </a:pPr>
            <a:r>
              <a:rPr lang="es-ES" sz="2400" dirty="0" err="1" smtClean="0">
                <a:latin typeface="Calibri" panose="020F0502020204030204" pitchFamily="34" charset="0"/>
              </a:rPr>
              <a:t>Activity</a:t>
            </a:r>
            <a:r>
              <a:rPr lang="es-ES" sz="2400" dirty="0" smtClean="0">
                <a:latin typeface="Calibri" panose="020F0502020204030204" pitchFamily="34" charset="0"/>
              </a:rPr>
              <a:t> (</a:t>
            </a:r>
            <a:r>
              <a:rPr lang="es-ES" sz="2400" dirty="0" err="1" smtClean="0">
                <a:latin typeface="Calibri" panose="020F0502020204030204" pitchFamily="34" charset="0"/>
              </a:rPr>
              <a:t>for</a:t>
            </a:r>
            <a:r>
              <a:rPr lang="es-ES" sz="2400" dirty="0" smtClean="0">
                <a:latin typeface="Calibri" panose="020F0502020204030204" pitchFamily="34" charset="0"/>
              </a:rPr>
              <a:t> </a:t>
            </a:r>
            <a:r>
              <a:rPr lang="es-ES" sz="2400" dirty="0" err="1" smtClean="0">
                <a:latin typeface="Calibri" panose="020F0502020204030204" pitchFamily="34" charset="0"/>
              </a:rPr>
              <a:t>radioactive</a:t>
            </a:r>
            <a:r>
              <a:rPr lang="es-ES" sz="2400" dirty="0" smtClean="0">
                <a:latin typeface="Calibri" panose="020F0502020204030204" pitchFamily="34" charset="0"/>
              </a:rPr>
              <a:t> </a:t>
            </a:r>
            <a:r>
              <a:rPr lang="es-ES" sz="2400" dirty="0" err="1" smtClean="0">
                <a:latin typeface="Calibri" panose="020F0502020204030204" pitchFamily="34" charset="0"/>
              </a:rPr>
              <a:t>samples</a:t>
            </a:r>
            <a:r>
              <a:rPr lang="es-ES" sz="2400" dirty="0" smtClean="0">
                <a:latin typeface="Calibri" panose="020F0502020204030204" pitchFamily="34" charset="0"/>
              </a:rPr>
              <a:t>)</a:t>
            </a:r>
          </a:p>
          <a:p>
            <a:pPr marL="285750" indent="-285750">
              <a:buFontTx/>
              <a:buChar char="-"/>
            </a:pPr>
            <a:r>
              <a:rPr lang="es-ES" sz="2400" dirty="0" err="1" smtClean="0">
                <a:latin typeface="Calibri" panose="020F0502020204030204" pitchFamily="34" charset="0"/>
              </a:rPr>
              <a:t>Neutron</a:t>
            </a:r>
            <a:r>
              <a:rPr lang="es-ES" sz="2400" dirty="0" smtClean="0">
                <a:latin typeface="Calibri" panose="020F0502020204030204" pitchFamily="34" charset="0"/>
              </a:rPr>
              <a:t> </a:t>
            </a:r>
            <a:r>
              <a:rPr lang="es-ES" sz="2400" dirty="0" err="1" smtClean="0">
                <a:latin typeface="Calibri" panose="020F0502020204030204" pitchFamily="34" charset="0"/>
              </a:rPr>
              <a:t>scattering</a:t>
            </a:r>
            <a:endParaRPr lang="es-ES" sz="2400" dirty="0" smtClean="0">
              <a:latin typeface="Calibri" panose="020F0502020204030204" pitchFamily="34" charset="0"/>
            </a:endParaRPr>
          </a:p>
          <a:p>
            <a:pPr marL="285750" indent="-285750">
              <a:buFontTx/>
              <a:buChar char="-"/>
            </a:pPr>
            <a:r>
              <a:rPr lang="es-ES" sz="2400" dirty="0" smtClean="0">
                <a:latin typeface="Calibri" panose="020F0502020204030204" pitchFamily="34" charset="0"/>
              </a:rPr>
              <a:t>In-</a:t>
            </a:r>
            <a:r>
              <a:rPr lang="es-ES" sz="2400" dirty="0" err="1" smtClean="0">
                <a:latin typeface="Calibri" panose="020F0502020204030204" pitchFamily="34" charset="0"/>
              </a:rPr>
              <a:t>beam</a:t>
            </a:r>
            <a:r>
              <a:rPr lang="es-ES" sz="2400" dirty="0" smtClean="0">
                <a:latin typeface="Calibri" panose="020F0502020204030204" pitchFamily="34" charset="0"/>
              </a:rPr>
              <a:t> </a:t>
            </a:r>
            <a:r>
              <a:rPr lang="es-ES" sz="2400" dirty="0" smtClean="0">
                <a:latin typeface="Symbol" panose="05050102010706020507" pitchFamily="18" charset="2"/>
              </a:rPr>
              <a:t>g</a:t>
            </a:r>
            <a:r>
              <a:rPr lang="es-ES" sz="2400" dirty="0" smtClean="0">
                <a:latin typeface="Calibri" panose="020F0502020204030204" pitchFamily="34" charset="0"/>
              </a:rPr>
              <a:t>-</a:t>
            </a:r>
            <a:r>
              <a:rPr lang="es-ES" sz="2400" dirty="0" err="1" smtClean="0">
                <a:latin typeface="Calibri" panose="020F0502020204030204" pitchFamily="34" charset="0"/>
              </a:rPr>
              <a:t>rays</a:t>
            </a:r>
            <a:endParaRPr lang="es-ES" sz="2400" dirty="0" smtClean="0">
              <a:latin typeface="Calibri" panose="020F0502020204030204" pitchFamily="34" charset="0"/>
            </a:endParaRPr>
          </a:p>
          <a:p>
            <a:endParaRPr lang="es-ES" sz="2400" dirty="0">
              <a:latin typeface="Calibri" panose="020F0502020204030204" pitchFamily="34" charset="0"/>
            </a:endParaRPr>
          </a:p>
          <a:p>
            <a:r>
              <a:rPr lang="es-ES" sz="2400" dirty="0" err="1" smtClean="0">
                <a:latin typeface="Calibri" panose="020F0502020204030204" pitchFamily="34" charset="0"/>
              </a:rPr>
              <a:t>When</a:t>
            </a:r>
            <a:r>
              <a:rPr lang="es-ES" sz="2400" dirty="0" smtClean="0">
                <a:latin typeface="Calibri" panose="020F0502020204030204" pitchFamily="34" charset="0"/>
              </a:rPr>
              <a:t> </a:t>
            </a:r>
            <a:r>
              <a:rPr lang="es-ES" sz="2400" dirty="0" err="1" smtClean="0">
                <a:latin typeface="Calibri" panose="020F0502020204030204" pitchFamily="34" charset="0"/>
              </a:rPr>
              <a:t>we</a:t>
            </a:r>
            <a:r>
              <a:rPr lang="es-ES" sz="2400" dirty="0" smtClean="0">
                <a:latin typeface="Calibri" panose="020F0502020204030204" pitchFamily="34" charset="0"/>
              </a:rPr>
              <a:t> </a:t>
            </a:r>
            <a:r>
              <a:rPr lang="es-ES" sz="2400" dirty="0" err="1" smtClean="0">
                <a:latin typeface="Calibri" panose="020F0502020204030204" pitchFamily="34" charset="0"/>
              </a:rPr>
              <a:t>solve</a:t>
            </a:r>
            <a:r>
              <a:rPr lang="es-ES" sz="2400" dirty="0" smtClean="0">
                <a:latin typeface="Calibri" panose="020F0502020204030204" pitchFamily="34" charset="0"/>
              </a:rPr>
              <a:t> </a:t>
            </a:r>
            <a:r>
              <a:rPr lang="es-ES" sz="2400" dirty="0" err="1" smtClean="0">
                <a:latin typeface="Calibri" panose="020F0502020204030204" pitchFamily="34" charset="0"/>
              </a:rPr>
              <a:t>these</a:t>
            </a:r>
            <a:r>
              <a:rPr lang="es-ES" sz="2400" dirty="0" smtClean="0">
                <a:latin typeface="Calibri" panose="020F0502020204030204" pitchFamily="34" charset="0"/>
              </a:rPr>
              <a:t>, </a:t>
            </a:r>
            <a:r>
              <a:rPr lang="es-ES" sz="2400" dirty="0" err="1" smtClean="0">
                <a:latin typeface="Calibri" panose="020F0502020204030204" pitchFamily="34" charset="0"/>
              </a:rPr>
              <a:t>if</a:t>
            </a:r>
            <a:r>
              <a:rPr lang="es-ES" sz="2400" dirty="0" smtClean="0">
                <a:latin typeface="Calibri" panose="020F0502020204030204" pitchFamily="34" charset="0"/>
              </a:rPr>
              <a:t> </a:t>
            </a:r>
            <a:r>
              <a:rPr lang="es-ES" sz="2400" dirty="0" err="1" smtClean="0">
                <a:latin typeface="Calibri" panose="020F0502020204030204" pitchFamily="34" charset="0"/>
              </a:rPr>
              <a:t>the</a:t>
            </a:r>
            <a:r>
              <a:rPr lang="es-ES" sz="2400" dirty="0" smtClean="0">
                <a:latin typeface="Calibri" panose="020F0502020204030204" pitchFamily="34" charset="0"/>
              </a:rPr>
              <a:t> </a:t>
            </a:r>
            <a:r>
              <a:rPr lang="es-ES" sz="2400" dirty="0" err="1" smtClean="0">
                <a:latin typeface="Calibri" panose="020F0502020204030204" pitchFamily="34" charset="0"/>
              </a:rPr>
              <a:t>sample</a:t>
            </a:r>
            <a:r>
              <a:rPr lang="es-ES" sz="2400" dirty="0" smtClean="0">
                <a:latin typeface="Calibri" panose="020F0502020204030204" pitchFamily="34" charset="0"/>
              </a:rPr>
              <a:t> </a:t>
            </a:r>
            <a:r>
              <a:rPr lang="es-ES" sz="2400" dirty="0" err="1" smtClean="0">
                <a:latin typeface="Calibri" panose="020F0502020204030204" pitchFamily="34" charset="0"/>
              </a:rPr>
              <a:t>mass</a:t>
            </a:r>
            <a:r>
              <a:rPr lang="es-ES" sz="2400" dirty="0" smtClean="0">
                <a:latin typeface="Calibri" panose="020F0502020204030204" pitchFamily="34" charset="0"/>
              </a:rPr>
              <a:t> </a:t>
            </a:r>
            <a:r>
              <a:rPr lang="es-ES" sz="2400" dirty="0" err="1" smtClean="0">
                <a:latin typeface="Calibri" panose="020F0502020204030204" pitchFamily="34" charset="0"/>
              </a:rPr>
              <a:t>is</a:t>
            </a:r>
            <a:r>
              <a:rPr lang="es-ES" sz="2400" dirty="0" smtClean="0">
                <a:latin typeface="Calibri" panose="020F0502020204030204" pitchFamily="34" charset="0"/>
              </a:rPr>
              <a:t> </a:t>
            </a:r>
            <a:r>
              <a:rPr lang="es-ES" sz="2400" dirty="0" err="1" smtClean="0">
                <a:latin typeface="Calibri" panose="020F0502020204030204" pitchFamily="34" charset="0"/>
              </a:rPr>
              <a:t>very</a:t>
            </a:r>
            <a:r>
              <a:rPr lang="es-ES" sz="2400" dirty="0" smtClean="0">
                <a:latin typeface="Calibri" panose="020F0502020204030204" pitchFamily="34" charset="0"/>
              </a:rPr>
              <a:t> </a:t>
            </a:r>
            <a:r>
              <a:rPr lang="es-ES" sz="2400" dirty="0" err="1" smtClean="0">
                <a:latin typeface="Calibri" panose="020F0502020204030204" pitchFamily="34" charset="0"/>
              </a:rPr>
              <a:t>low</a:t>
            </a:r>
            <a:r>
              <a:rPr lang="es-ES" sz="2400" dirty="0" smtClean="0">
                <a:latin typeface="Calibri" panose="020F0502020204030204" pitchFamily="34" charset="0"/>
              </a:rPr>
              <a:t>:</a:t>
            </a:r>
          </a:p>
          <a:p>
            <a:r>
              <a:rPr lang="es-ES" sz="2400" dirty="0" smtClean="0">
                <a:latin typeface="Calibri" panose="020F0502020204030204" pitchFamily="34" charset="0"/>
              </a:rPr>
              <a:t>			</a:t>
            </a:r>
            <a:r>
              <a:rPr lang="es-ES" sz="2400" dirty="0">
                <a:latin typeface="Calibri" panose="020F0502020204030204" pitchFamily="34" charset="0"/>
              </a:rPr>
              <a:t>	</a:t>
            </a:r>
            <a:r>
              <a:rPr lang="es-ES" sz="2400" dirty="0" smtClean="0">
                <a:latin typeface="Calibri" panose="020F0502020204030204" pitchFamily="34" charset="0"/>
              </a:rPr>
              <a:t>	 </a:t>
            </a:r>
            <a:r>
              <a:rPr lang="es-ES" sz="2400" dirty="0" err="1" smtClean="0">
                <a:latin typeface="Calibri" panose="020F0502020204030204" pitchFamily="34" charset="0"/>
              </a:rPr>
              <a:t>evertything</a:t>
            </a:r>
            <a:r>
              <a:rPr lang="es-ES" sz="2400" dirty="0" smtClean="0">
                <a:latin typeface="Calibri" panose="020F0502020204030204" pitchFamily="34" charset="0"/>
              </a:rPr>
              <a:t> </a:t>
            </a:r>
            <a:r>
              <a:rPr lang="es-ES" sz="2400" dirty="0" err="1" smtClean="0">
                <a:latin typeface="Calibri" panose="020F0502020204030204" pitchFamily="34" charset="0"/>
              </a:rPr>
              <a:t>else</a:t>
            </a:r>
            <a:r>
              <a:rPr lang="es-ES" sz="2400" dirty="0" smtClean="0">
                <a:latin typeface="Calibri" panose="020F0502020204030204" pitchFamily="34" charset="0"/>
              </a:rPr>
              <a:t> </a:t>
            </a:r>
            <a:r>
              <a:rPr lang="es-ES" sz="2400" dirty="0" err="1" smtClean="0">
                <a:latin typeface="Calibri" panose="020F0502020204030204" pitchFamily="34" charset="0"/>
              </a:rPr>
              <a:t>matters</a:t>
            </a:r>
            <a:r>
              <a:rPr lang="es-ES" sz="2400" dirty="0">
                <a:latin typeface="Calibri" panose="020F0502020204030204" pitchFamily="34" charset="0"/>
              </a:rPr>
              <a:t>!</a:t>
            </a:r>
            <a:endParaRPr lang="es-ES" sz="2400" dirty="0" smtClean="0">
              <a:latin typeface="Calibri" panose="020F0502020204030204" pitchFamily="34" charset="0"/>
            </a:endParaRPr>
          </a:p>
          <a:p>
            <a:endParaRPr lang="es-ES" sz="2400" dirty="0">
              <a:latin typeface="Calibri" panose="020F0502020204030204" pitchFamily="34" charset="0"/>
            </a:endParaRPr>
          </a:p>
          <a:p>
            <a:r>
              <a:rPr lang="es-ES" sz="2400" b="1" dirty="0" err="1" smtClean="0">
                <a:latin typeface="Calibri" panose="020F0502020204030204" pitchFamily="34" charset="0"/>
              </a:rPr>
              <a:t>Let´s</a:t>
            </a:r>
            <a:r>
              <a:rPr lang="es-ES" sz="2400" b="1" dirty="0" smtClean="0">
                <a:latin typeface="Calibri" panose="020F0502020204030204" pitchFamily="34" charset="0"/>
              </a:rPr>
              <a:t> look </a:t>
            </a:r>
            <a:r>
              <a:rPr lang="es-ES" sz="2400" b="1" dirty="0" err="1" smtClean="0">
                <a:latin typeface="Calibri" panose="020F0502020204030204" pitchFamily="34" charset="0"/>
              </a:rPr>
              <a:t>with</a:t>
            </a:r>
            <a:r>
              <a:rPr lang="es-ES" sz="2400" b="1" dirty="0" smtClean="0">
                <a:latin typeface="Calibri" panose="020F0502020204030204" pitchFamily="34" charset="0"/>
              </a:rPr>
              <a:t> new </a:t>
            </a:r>
            <a:r>
              <a:rPr lang="es-ES" sz="2400" b="1" dirty="0" err="1" smtClean="0">
                <a:latin typeface="Calibri" panose="020F0502020204030204" pitchFamily="34" charset="0"/>
              </a:rPr>
              <a:t>eyes</a:t>
            </a:r>
            <a:endParaRPr lang="es-ES" sz="2400" b="1" dirty="0" smtClean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3275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número de diapositiva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ABF873-A8CC-4680-B92B-676EF7CF1CED}" type="slidenum">
              <a:rPr lang="es-ES_tradnl" smtClean="0"/>
              <a:t>43</a:t>
            </a:fld>
            <a:endParaRPr lang="es-ES_tradnl"/>
          </a:p>
        </p:txBody>
      </p:sp>
      <p:sp>
        <p:nvSpPr>
          <p:cNvPr id="3" name="Rectángulo 2"/>
          <p:cNvSpPr/>
          <p:nvPr/>
        </p:nvSpPr>
        <p:spPr>
          <a:xfrm>
            <a:off x="251520" y="692696"/>
            <a:ext cx="8496944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ES" sz="2200" dirty="0">
                <a:latin typeface="Calibri" panose="020F0502020204030204" pitchFamily="34" charset="0"/>
              </a:rPr>
              <a:t>C. </a:t>
            </a:r>
            <a:r>
              <a:rPr lang="es-ES" sz="2200" dirty="0" smtClean="0">
                <a:latin typeface="Calibri" panose="020F0502020204030204" pitchFamily="34" charset="0"/>
              </a:rPr>
              <a:t>Domingo-Pardo, “</a:t>
            </a:r>
            <a:r>
              <a:rPr lang="en-US" sz="2200" i="1" dirty="0" err="1" smtClean="0">
                <a:latin typeface="Calibri" panose="020F0502020204030204" pitchFamily="34" charset="0"/>
              </a:rPr>
              <a:t>i</a:t>
            </a:r>
            <a:r>
              <a:rPr lang="en-US" sz="2200" i="1" dirty="0" smtClean="0">
                <a:latin typeface="Calibri" panose="020F0502020204030204" pitchFamily="34" charset="0"/>
              </a:rPr>
              <a:t>-TED</a:t>
            </a:r>
            <a:r>
              <a:rPr lang="en-US" sz="2200" i="1" dirty="0">
                <a:latin typeface="Calibri" panose="020F0502020204030204" pitchFamily="34" charset="0"/>
              </a:rPr>
              <a:t>: A novel concept for high-sensitivity (</a:t>
            </a:r>
            <a:r>
              <a:rPr lang="en-US" sz="2200" i="1" dirty="0" err="1" smtClean="0">
                <a:latin typeface="Calibri" panose="020F0502020204030204" pitchFamily="34" charset="0"/>
              </a:rPr>
              <a:t>n,</a:t>
            </a:r>
            <a:r>
              <a:rPr lang="en-US" sz="2200" i="1" dirty="0" err="1" smtClean="0">
                <a:latin typeface="Symbol" panose="05050102010706020507" pitchFamily="18" charset="2"/>
              </a:rPr>
              <a:t>g</a:t>
            </a:r>
            <a:r>
              <a:rPr lang="en-US" sz="2200" i="1" dirty="0" smtClean="0">
                <a:latin typeface="Calibri" panose="020F0502020204030204" pitchFamily="34" charset="0"/>
              </a:rPr>
              <a:t>) </a:t>
            </a:r>
            <a:r>
              <a:rPr lang="en-US" sz="2200" i="1" dirty="0">
                <a:latin typeface="Calibri" panose="020F0502020204030204" pitchFamily="34" charset="0"/>
              </a:rPr>
              <a:t>cross section </a:t>
            </a:r>
            <a:r>
              <a:rPr lang="en-US" sz="2200" i="1" dirty="0" smtClean="0">
                <a:latin typeface="Calibri" panose="020F0502020204030204" pitchFamily="34" charset="0"/>
              </a:rPr>
              <a:t>measurements</a:t>
            </a:r>
            <a:r>
              <a:rPr lang="en-US" sz="2200" dirty="0" smtClean="0">
                <a:latin typeface="Calibri" panose="020F0502020204030204" pitchFamily="34" charset="0"/>
              </a:rPr>
              <a:t>”, </a:t>
            </a:r>
            <a:r>
              <a:rPr lang="es-ES" sz="2200" dirty="0" smtClean="0">
                <a:latin typeface="Calibri" panose="020F0502020204030204" pitchFamily="34" charset="0"/>
              </a:rPr>
              <a:t>arXiv:1401.2083v4 (2014</a:t>
            </a:r>
            <a:r>
              <a:rPr lang="es-ES" sz="2200" dirty="0" smtClean="0">
                <a:latin typeface="Calibri" panose="020F0502020204030204" pitchFamily="34" charset="0"/>
              </a:rPr>
              <a:t>)</a:t>
            </a:r>
            <a:endParaRPr lang="en-US" sz="2200" dirty="0">
              <a:latin typeface="Calibri" panose="020F0502020204030204" pitchFamily="34" charset="0"/>
            </a:endParaRPr>
          </a:p>
          <a:p>
            <a:pPr algn="just"/>
            <a:r>
              <a:rPr lang="en-US" sz="2200" i="1" dirty="0" smtClean="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</a:rPr>
              <a:t>“… exploit </a:t>
            </a:r>
            <a:r>
              <a:rPr lang="en-US" sz="2200" b="1" i="1" dirty="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</a:rPr>
              <a:t>Compton imaging </a:t>
            </a:r>
            <a:r>
              <a:rPr lang="en-US" sz="2200" b="1" i="1" dirty="0" smtClean="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</a:rPr>
              <a:t>techniques to </a:t>
            </a:r>
            <a:r>
              <a:rPr lang="en-US" sz="2200" b="1" i="1" dirty="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</a:rPr>
              <a:t>discriminate </a:t>
            </a:r>
            <a:r>
              <a:rPr lang="en-US" sz="2200" i="1" dirty="0" smtClean="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</a:rPr>
              <a:t>between </a:t>
            </a:r>
            <a:r>
              <a:rPr lang="en-US" sz="2200" i="1" dirty="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</a:rPr>
              <a:t>true capture </a:t>
            </a:r>
            <a:r>
              <a:rPr lang="en-US" sz="2200" i="1" dirty="0">
                <a:solidFill>
                  <a:schemeClr val="accent6">
                    <a:lumMod val="50000"/>
                  </a:schemeClr>
                </a:solidFill>
                <a:latin typeface="Symbol" panose="05050102010706020507" pitchFamily="18" charset="2"/>
              </a:rPr>
              <a:t>g</a:t>
            </a:r>
            <a:r>
              <a:rPr lang="en-US" sz="2200" i="1" dirty="0" smtClean="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</a:rPr>
              <a:t>-rays </a:t>
            </a:r>
            <a:r>
              <a:rPr lang="en-US" sz="2200" i="1" dirty="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</a:rPr>
              <a:t>arising from the sample under study and </a:t>
            </a:r>
            <a:r>
              <a:rPr lang="en-US" sz="2200" i="1" dirty="0" smtClean="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</a:rPr>
              <a:t>background </a:t>
            </a:r>
            <a:r>
              <a:rPr lang="en-US" sz="2200" i="1" dirty="0">
                <a:solidFill>
                  <a:schemeClr val="accent6">
                    <a:lumMod val="50000"/>
                  </a:schemeClr>
                </a:solidFill>
                <a:latin typeface="Symbol" panose="05050102010706020507" pitchFamily="18" charset="2"/>
              </a:rPr>
              <a:t>g</a:t>
            </a:r>
            <a:r>
              <a:rPr lang="en-US" sz="2200" i="1" dirty="0" smtClean="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</a:rPr>
              <a:t>-rays coming from </a:t>
            </a:r>
            <a:r>
              <a:rPr lang="en-US" sz="2200" i="1" dirty="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</a:rPr>
              <a:t>contaminant neutron (prompt or delayed) captures in the surrounding environment</a:t>
            </a:r>
            <a:r>
              <a:rPr lang="en-US" sz="2200" i="1" dirty="0" smtClean="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</a:rPr>
              <a:t>.”</a:t>
            </a:r>
            <a:endParaRPr lang="es-ES" sz="2200" i="1" dirty="0">
              <a:solidFill>
                <a:schemeClr val="accent6">
                  <a:lumMod val="50000"/>
                </a:schemeClr>
              </a:solidFill>
              <a:latin typeface="Calibri" panose="020F0502020204030204" pitchFamily="34" charset="0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304800" y="166271"/>
            <a:ext cx="8515672" cy="550933"/>
          </a:xfrm>
          <a:prstGeom prst="rect">
            <a:avLst/>
          </a:prstGeom>
        </p:spPr>
        <p:txBody>
          <a:bodyPr/>
          <a:lstStyle>
            <a:lvl1pPr algn="l" rtl="0" eaLnBrk="1" latinLnBrk="0" hangingPunct="1">
              <a:spcBef>
                <a:spcPct val="0"/>
              </a:spcBef>
              <a:buNone/>
              <a:defRPr kumimoji="0" sz="3600" kern="1200">
                <a:solidFill>
                  <a:srgbClr val="0070C0"/>
                </a:solidFill>
                <a:latin typeface="Calibri" panose="020F0502020204030204" pitchFamily="34" charset="0"/>
                <a:ea typeface="+mj-ea"/>
                <a:cs typeface="+mj-cs"/>
              </a:defRPr>
            </a:lvl1pPr>
          </a:lstStyle>
          <a:p>
            <a:r>
              <a:rPr lang="en-GB" dirty="0" err="1" smtClean="0"/>
              <a:t>i</a:t>
            </a:r>
            <a:r>
              <a:rPr lang="en-GB" dirty="0" smtClean="0"/>
              <a:t>-TED: imaging Total Energy Detectors</a:t>
            </a:r>
            <a:endParaRPr lang="en-GB" dirty="0"/>
          </a:p>
        </p:txBody>
      </p:sp>
      <p:grpSp>
        <p:nvGrpSpPr>
          <p:cNvPr id="7" name="Grupo 6"/>
          <p:cNvGrpSpPr/>
          <p:nvPr/>
        </p:nvGrpSpPr>
        <p:grpSpPr>
          <a:xfrm>
            <a:off x="2483768" y="3391257"/>
            <a:ext cx="3733800" cy="2667000"/>
            <a:chOff x="2483768" y="3391257"/>
            <a:chExt cx="3733800" cy="2667000"/>
          </a:xfrm>
        </p:grpSpPr>
        <p:pic>
          <p:nvPicPr>
            <p:cNvPr id="5" name="Imagen 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483768" y="3391257"/>
              <a:ext cx="3733800" cy="2667000"/>
            </a:xfrm>
            <a:prstGeom prst="rect">
              <a:avLst/>
            </a:prstGeom>
          </p:spPr>
        </p:pic>
        <p:sp>
          <p:nvSpPr>
            <p:cNvPr id="6" name="CuadroTexto 5"/>
            <p:cNvSpPr txBox="1"/>
            <p:nvPr/>
          </p:nvSpPr>
          <p:spPr>
            <a:xfrm>
              <a:off x="4139952" y="5434338"/>
              <a:ext cx="2055844" cy="276999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s-ES" sz="1200" dirty="0" smtClean="0">
                  <a:latin typeface="Calibri" panose="020F0502020204030204" pitchFamily="34" charset="0"/>
                </a:rPr>
                <a:t>Position </a:t>
              </a:r>
              <a:r>
                <a:rPr lang="es-ES" sz="1200" dirty="0" err="1" smtClean="0">
                  <a:latin typeface="Calibri" panose="020F0502020204030204" pitchFamily="34" charset="0"/>
                </a:rPr>
                <a:t>sensitive</a:t>
              </a:r>
              <a:r>
                <a:rPr lang="es-ES" sz="1200" dirty="0" smtClean="0">
                  <a:latin typeface="Calibri" panose="020F0502020204030204" pitchFamily="34" charset="0"/>
                </a:rPr>
                <a:t> </a:t>
              </a:r>
              <a:r>
                <a:rPr lang="es-ES" sz="1200" dirty="0" err="1" smtClean="0">
                  <a:latin typeface="Calibri" panose="020F0502020204030204" pitchFamily="34" charset="0"/>
                </a:rPr>
                <a:t>detectors</a:t>
              </a:r>
              <a:endParaRPr lang="es-ES" sz="1200" dirty="0" smtClean="0">
                <a:latin typeface="Calibri" panose="020F0502020204030204" pitchFamily="34" charset="0"/>
              </a:endParaRPr>
            </a:p>
          </p:txBody>
        </p:sp>
      </p:grpSp>
      <p:pic>
        <p:nvPicPr>
          <p:cNvPr id="8" name="Imagen 7"/>
          <p:cNvPicPr>
            <a:picLocks noChangeAspect="1"/>
          </p:cNvPicPr>
          <p:nvPr/>
        </p:nvPicPr>
        <p:blipFill rotWithShape="1">
          <a:blip r:embed="rId3"/>
          <a:srcRect l="3128" t="1715" r="2598" b="1715"/>
          <a:stretch/>
        </p:blipFill>
        <p:spPr>
          <a:xfrm>
            <a:off x="79040" y="3212976"/>
            <a:ext cx="4354500" cy="2855812"/>
          </a:xfrm>
          <a:prstGeom prst="rect">
            <a:avLst/>
          </a:prstGeom>
        </p:spPr>
      </p:pic>
      <p:pic>
        <p:nvPicPr>
          <p:cNvPr id="9" name="Imagen 8"/>
          <p:cNvPicPr>
            <a:picLocks noChangeAspect="1"/>
          </p:cNvPicPr>
          <p:nvPr/>
        </p:nvPicPr>
        <p:blipFill rotWithShape="1">
          <a:blip r:embed="rId4"/>
          <a:srcRect t="6977" r="7034"/>
          <a:stretch/>
        </p:blipFill>
        <p:spPr>
          <a:xfrm>
            <a:off x="4378881" y="3108310"/>
            <a:ext cx="4585607" cy="3096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0643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número de diapositiva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ABF873-A8CC-4680-B92B-676EF7CF1CED}" type="slidenum">
              <a:rPr lang="es-ES_tradnl" smtClean="0"/>
              <a:t>44</a:t>
            </a:fld>
            <a:endParaRPr lang="es-ES_tradnl"/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304800" y="166271"/>
            <a:ext cx="8515672" cy="550933"/>
          </a:xfrm>
          <a:prstGeom prst="rect">
            <a:avLst/>
          </a:prstGeom>
        </p:spPr>
        <p:txBody>
          <a:bodyPr/>
          <a:lstStyle>
            <a:lvl1pPr algn="l" rtl="0" eaLnBrk="1" latinLnBrk="0" hangingPunct="1">
              <a:spcBef>
                <a:spcPct val="0"/>
              </a:spcBef>
              <a:buNone/>
              <a:defRPr kumimoji="0" sz="3600" kern="1200">
                <a:solidFill>
                  <a:srgbClr val="0070C0"/>
                </a:solidFill>
                <a:latin typeface="Calibri" panose="020F0502020204030204" pitchFamily="34" charset="0"/>
                <a:ea typeface="+mj-ea"/>
                <a:cs typeface="+mj-cs"/>
              </a:defRPr>
            </a:lvl1pPr>
          </a:lstStyle>
          <a:p>
            <a:r>
              <a:rPr lang="en-GB" dirty="0" err="1" smtClean="0"/>
              <a:t>i</a:t>
            </a:r>
            <a:r>
              <a:rPr lang="en-GB" dirty="0" smtClean="0"/>
              <a:t>-TED: imaging Total Energy Detectors</a:t>
            </a:r>
            <a:endParaRPr lang="en-GB" dirty="0"/>
          </a:p>
        </p:txBody>
      </p:sp>
      <p:sp>
        <p:nvSpPr>
          <p:cNvPr id="6" name="Rectángulo 5"/>
          <p:cNvSpPr/>
          <p:nvPr/>
        </p:nvSpPr>
        <p:spPr>
          <a:xfrm>
            <a:off x="79040" y="764704"/>
            <a:ext cx="8741432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200" dirty="0">
                <a:latin typeface="Calibri" panose="020F0502020204030204" pitchFamily="34" charset="0"/>
              </a:rPr>
              <a:t>D.L. Pérez </a:t>
            </a:r>
            <a:r>
              <a:rPr lang="en-US" sz="2200" dirty="0" err="1" smtClean="0">
                <a:latin typeface="Calibri" panose="020F0502020204030204" pitchFamily="34" charset="0"/>
              </a:rPr>
              <a:t>Magán</a:t>
            </a:r>
            <a:r>
              <a:rPr lang="es-ES" sz="2200" dirty="0" smtClean="0">
                <a:latin typeface="Calibri" panose="020F0502020204030204" pitchFamily="34" charset="0"/>
              </a:rPr>
              <a:t>, “</a:t>
            </a:r>
            <a:r>
              <a:rPr lang="en-US" sz="2200" i="1" dirty="0" smtClean="0">
                <a:latin typeface="Calibri" panose="020F0502020204030204" pitchFamily="34" charset="0"/>
              </a:rPr>
              <a:t>First </a:t>
            </a:r>
            <a:r>
              <a:rPr lang="en-US" sz="2200" i="1" dirty="0">
                <a:latin typeface="Calibri" panose="020F0502020204030204" pitchFamily="34" charset="0"/>
              </a:rPr>
              <a:t>tests of the applicability </a:t>
            </a:r>
            <a:r>
              <a:rPr lang="en-US" sz="2200" i="1" dirty="0" smtClean="0">
                <a:latin typeface="Calibri" panose="020F0502020204030204" pitchFamily="34" charset="0"/>
              </a:rPr>
              <a:t>of </a:t>
            </a:r>
            <a:r>
              <a:rPr lang="en-US" sz="2200" i="1" dirty="0" smtClean="0">
                <a:latin typeface="Symbol" panose="05050102010706020507" pitchFamily="18" charset="2"/>
              </a:rPr>
              <a:t>g</a:t>
            </a:r>
            <a:r>
              <a:rPr lang="en-US" sz="2200" i="1" dirty="0" smtClean="0">
                <a:latin typeface="Calibri" panose="020F0502020204030204" pitchFamily="34" charset="0"/>
              </a:rPr>
              <a:t>-ray </a:t>
            </a:r>
            <a:r>
              <a:rPr lang="en-US" sz="2200" i="1" dirty="0">
                <a:latin typeface="Calibri" panose="020F0502020204030204" pitchFamily="34" charset="0"/>
              </a:rPr>
              <a:t>imaging for background discrimination </a:t>
            </a:r>
            <a:r>
              <a:rPr lang="en-US" sz="2200" i="1" dirty="0" smtClean="0">
                <a:latin typeface="Calibri" panose="020F0502020204030204" pitchFamily="34" charset="0"/>
              </a:rPr>
              <a:t>in time-of-flight </a:t>
            </a:r>
            <a:r>
              <a:rPr lang="en-US" sz="2200" i="1" dirty="0">
                <a:latin typeface="Calibri" panose="020F0502020204030204" pitchFamily="34" charset="0"/>
              </a:rPr>
              <a:t>neutron capture measurements</a:t>
            </a:r>
            <a:r>
              <a:rPr lang="en-US" sz="2200" dirty="0">
                <a:latin typeface="Calibri" panose="020F0502020204030204" pitchFamily="34" charset="0"/>
              </a:rPr>
              <a:t>”, </a:t>
            </a:r>
            <a:r>
              <a:rPr lang="en-US" sz="2200" dirty="0" smtClean="0">
                <a:latin typeface="Calibri" panose="020F0502020204030204" pitchFamily="34" charset="0"/>
              </a:rPr>
              <a:t>arXiv:1510.02344v3, submitted to NIM-A (2015)</a:t>
            </a:r>
            <a:endParaRPr lang="en-US" sz="2200" dirty="0">
              <a:latin typeface="Calibri" panose="020F0502020204030204" pitchFamily="34" charset="0"/>
            </a:endParaRPr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3296" y="2564904"/>
            <a:ext cx="3824688" cy="3525680"/>
          </a:xfrm>
          <a:prstGeom prst="rect">
            <a:avLst/>
          </a:prstGeom>
        </p:spPr>
      </p:pic>
      <p:pic>
        <p:nvPicPr>
          <p:cNvPr id="8" name="Imagen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32040" y="2492896"/>
            <a:ext cx="3888432" cy="3631398"/>
          </a:xfrm>
          <a:prstGeom prst="rect">
            <a:avLst/>
          </a:prstGeom>
        </p:spPr>
      </p:pic>
      <p:grpSp>
        <p:nvGrpSpPr>
          <p:cNvPr id="11" name="Grupo 10"/>
          <p:cNvGrpSpPr/>
          <p:nvPr/>
        </p:nvGrpSpPr>
        <p:grpSpPr>
          <a:xfrm>
            <a:off x="4211960" y="2148400"/>
            <a:ext cx="4623682" cy="3942185"/>
            <a:chOff x="4139952" y="2148400"/>
            <a:chExt cx="4623682" cy="3942185"/>
          </a:xfrm>
        </p:grpSpPr>
        <p:pic>
          <p:nvPicPr>
            <p:cNvPr id="9" name="Imagen 8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139952" y="2564905"/>
              <a:ext cx="4623682" cy="3525680"/>
            </a:xfrm>
            <a:prstGeom prst="rect">
              <a:avLst/>
            </a:prstGeom>
          </p:spPr>
        </p:pic>
        <p:pic>
          <p:nvPicPr>
            <p:cNvPr id="10" name="Imagen 9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684070" y="2148400"/>
              <a:ext cx="2927070" cy="5904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967488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número de diapositiva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ABF873-A8CC-4680-B92B-676EF7CF1CED}" type="slidenum">
              <a:rPr lang="es-ES_tradnl" smtClean="0"/>
              <a:t>45</a:t>
            </a:fld>
            <a:endParaRPr lang="es-ES_tradnl"/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304800" y="166271"/>
            <a:ext cx="8515672" cy="550933"/>
          </a:xfrm>
          <a:prstGeom prst="rect">
            <a:avLst/>
          </a:prstGeom>
        </p:spPr>
        <p:txBody>
          <a:bodyPr/>
          <a:lstStyle>
            <a:lvl1pPr algn="l" rtl="0" eaLnBrk="1" latinLnBrk="0" hangingPunct="1">
              <a:spcBef>
                <a:spcPct val="0"/>
              </a:spcBef>
              <a:buNone/>
              <a:defRPr kumimoji="0" sz="3600" kern="1200">
                <a:solidFill>
                  <a:srgbClr val="0070C0"/>
                </a:solidFill>
                <a:latin typeface="Calibri" panose="020F0502020204030204" pitchFamily="34" charset="0"/>
                <a:ea typeface="+mj-ea"/>
                <a:cs typeface="+mj-cs"/>
              </a:defRPr>
            </a:lvl1pPr>
          </a:lstStyle>
          <a:p>
            <a:r>
              <a:rPr lang="en-GB" dirty="0" err="1" smtClean="0"/>
              <a:t>i</a:t>
            </a:r>
            <a:r>
              <a:rPr lang="en-GB" dirty="0" smtClean="0"/>
              <a:t>-TED: imaging Total Energy Detectors</a:t>
            </a:r>
            <a:endParaRPr lang="en-GB" dirty="0"/>
          </a:p>
        </p:txBody>
      </p:sp>
      <p:sp>
        <p:nvSpPr>
          <p:cNvPr id="6" name="Rectángulo 5"/>
          <p:cNvSpPr/>
          <p:nvPr/>
        </p:nvSpPr>
        <p:spPr>
          <a:xfrm>
            <a:off x="79040" y="692696"/>
            <a:ext cx="8741432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200" dirty="0">
                <a:latin typeface="Calibri" panose="020F0502020204030204" pitchFamily="34" charset="0"/>
              </a:rPr>
              <a:t>D.L. Pérez </a:t>
            </a:r>
            <a:r>
              <a:rPr lang="en-US" sz="2200" dirty="0" err="1" smtClean="0">
                <a:latin typeface="Calibri" panose="020F0502020204030204" pitchFamily="34" charset="0"/>
              </a:rPr>
              <a:t>Magán</a:t>
            </a:r>
            <a:r>
              <a:rPr lang="es-ES" sz="2200" dirty="0" smtClean="0">
                <a:latin typeface="Calibri" panose="020F0502020204030204" pitchFamily="34" charset="0"/>
              </a:rPr>
              <a:t>, “</a:t>
            </a:r>
            <a:r>
              <a:rPr lang="en-US" sz="2200" i="1" dirty="0" smtClean="0">
                <a:latin typeface="Calibri" panose="020F0502020204030204" pitchFamily="34" charset="0"/>
              </a:rPr>
              <a:t>First </a:t>
            </a:r>
            <a:r>
              <a:rPr lang="en-US" sz="2200" i="1" dirty="0">
                <a:latin typeface="Calibri" panose="020F0502020204030204" pitchFamily="34" charset="0"/>
              </a:rPr>
              <a:t>tests of the applicability </a:t>
            </a:r>
            <a:r>
              <a:rPr lang="en-US" sz="2200" i="1" dirty="0" smtClean="0">
                <a:latin typeface="Calibri" panose="020F0502020204030204" pitchFamily="34" charset="0"/>
              </a:rPr>
              <a:t>of </a:t>
            </a:r>
            <a:r>
              <a:rPr lang="en-US" sz="2200" i="1" dirty="0" smtClean="0">
                <a:latin typeface="Symbol" panose="05050102010706020507" pitchFamily="18" charset="2"/>
              </a:rPr>
              <a:t>g</a:t>
            </a:r>
            <a:r>
              <a:rPr lang="en-US" sz="2200" i="1" dirty="0" smtClean="0">
                <a:latin typeface="Calibri" panose="020F0502020204030204" pitchFamily="34" charset="0"/>
              </a:rPr>
              <a:t>-ray </a:t>
            </a:r>
            <a:r>
              <a:rPr lang="en-US" sz="2200" i="1" dirty="0">
                <a:latin typeface="Calibri" panose="020F0502020204030204" pitchFamily="34" charset="0"/>
              </a:rPr>
              <a:t>imaging for background discrimination </a:t>
            </a:r>
            <a:r>
              <a:rPr lang="en-US" sz="2200" i="1" dirty="0" smtClean="0">
                <a:latin typeface="Calibri" panose="020F0502020204030204" pitchFamily="34" charset="0"/>
              </a:rPr>
              <a:t>in time-of-flight </a:t>
            </a:r>
            <a:r>
              <a:rPr lang="en-US" sz="2200" i="1" dirty="0">
                <a:latin typeface="Calibri" panose="020F0502020204030204" pitchFamily="34" charset="0"/>
              </a:rPr>
              <a:t>neutron capture measurements</a:t>
            </a:r>
            <a:r>
              <a:rPr lang="en-US" sz="2200" dirty="0">
                <a:latin typeface="Calibri" panose="020F0502020204030204" pitchFamily="34" charset="0"/>
              </a:rPr>
              <a:t>”, </a:t>
            </a:r>
            <a:r>
              <a:rPr lang="en-US" sz="2200" dirty="0" smtClean="0">
                <a:latin typeface="Calibri" panose="020F0502020204030204" pitchFamily="34" charset="0"/>
              </a:rPr>
              <a:t>arXiv:1510.02344v3, submitted to NIM-A (2015)</a:t>
            </a:r>
            <a:endParaRPr lang="en-US" sz="2200" dirty="0">
              <a:latin typeface="Calibri" panose="020F0502020204030204" pitchFamily="34" charset="0"/>
            </a:endParaRPr>
          </a:p>
        </p:txBody>
      </p:sp>
      <p:grpSp>
        <p:nvGrpSpPr>
          <p:cNvPr id="12" name="Grupo 11"/>
          <p:cNvGrpSpPr/>
          <p:nvPr/>
        </p:nvGrpSpPr>
        <p:grpSpPr>
          <a:xfrm>
            <a:off x="70560" y="2348880"/>
            <a:ext cx="4176464" cy="3235232"/>
            <a:chOff x="308913" y="2348880"/>
            <a:chExt cx="4176464" cy="3235232"/>
          </a:xfrm>
        </p:grpSpPr>
        <p:pic>
          <p:nvPicPr>
            <p:cNvPr id="4" name="Imagen 3"/>
            <p:cNvPicPr>
              <a:picLocks noChangeAspect="1"/>
            </p:cNvPicPr>
            <p:nvPr/>
          </p:nvPicPr>
          <p:blipFill rotWithShape="1">
            <a:blip r:embed="rId2"/>
            <a:srcRect l="2731" r="9119"/>
            <a:stretch/>
          </p:blipFill>
          <p:spPr>
            <a:xfrm>
              <a:off x="308913" y="2420888"/>
              <a:ext cx="4176464" cy="3163224"/>
            </a:xfrm>
            <a:prstGeom prst="rect">
              <a:avLst/>
            </a:prstGeom>
          </p:spPr>
        </p:pic>
        <p:sp>
          <p:nvSpPr>
            <p:cNvPr id="5" name="CuadroTexto 4"/>
            <p:cNvSpPr txBox="1"/>
            <p:nvPr/>
          </p:nvSpPr>
          <p:spPr>
            <a:xfrm>
              <a:off x="380921" y="2348880"/>
              <a:ext cx="150220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b="1" dirty="0" err="1">
                  <a:latin typeface="Calibri" panose="020F0502020204030204" pitchFamily="34" charset="0"/>
                </a:rPr>
                <a:t>n</a:t>
              </a:r>
              <a:r>
                <a:rPr lang="es-ES" b="1" dirty="0" err="1" smtClean="0">
                  <a:latin typeface="Calibri" panose="020F0502020204030204" pitchFamily="34" charset="0"/>
                </a:rPr>
                <a:t>_TOF@CERN</a:t>
              </a:r>
              <a:endParaRPr lang="es-ES" b="1" dirty="0" smtClean="0">
                <a:latin typeface="Calibri" panose="020F0502020204030204" pitchFamily="34" charset="0"/>
              </a:endParaRPr>
            </a:p>
          </p:txBody>
        </p:sp>
      </p:grpSp>
      <p:pic>
        <p:nvPicPr>
          <p:cNvPr id="14" name="Imagen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1419" y="2700165"/>
            <a:ext cx="4832081" cy="2711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09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número de diapositiva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ABF873-A8CC-4680-B92B-676EF7CF1CED}" type="slidenum">
              <a:rPr lang="es-ES_tradnl" smtClean="0"/>
              <a:t>46</a:t>
            </a:fld>
            <a:endParaRPr lang="es-ES_tradnl"/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304800" y="166271"/>
            <a:ext cx="8515672" cy="550933"/>
          </a:xfrm>
          <a:prstGeom prst="rect">
            <a:avLst/>
          </a:prstGeom>
        </p:spPr>
        <p:txBody>
          <a:bodyPr/>
          <a:lstStyle>
            <a:lvl1pPr algn="l" rtl="0" eaLnBrk="1" latinLnBrk="0" hangingPunct="1">
              <a:spcBef>
                <a:spcPct val="0"/>
              </a:spcBef>
              <a:buNone/>
              <a:defRPr kumimoji="0" sz="3600" kern="1200">
                <a:solidFill>
                  <a:srgbClr val="0070C0"/>
                </a:solidFill>
                <a:latin typeface="Calibri" panose="020F0502020204030204" pitchFamily="34" charset="0"/>
                <a:ea typeface="+mj-ea"/>
                <a:cs typeface="+mj-cs"/>
              </a:defRPr>
            </a:lvl1pPr>
          </a:lstStyle>
          <a:p>
            <a:r>
              <a:rPr lang="en-GB" dirty="0" err="1" smtClean="0"/>
              <a:t>i</a:t>
            </a:r>
            <a:r>
              <a:rPr lang="en-GB" dirty="0" smtClean="0"/>
              <a:t>-TED: imaging Total Energy Detectors</a:t>
            </a:r>
            <a:endParaRPr lang="en-GB" dirty="0"/>
          </a:p>
        </p:txBody>
      </p:sp>
      <p:sp>
        <p:nvSpPr>
          <p:cNvPr id="6" name="Rectángulo 5"/>
          <p:cNvSpPr/>
          <p:nvPr/>
        </p:nvSpPr>
        <p:spPr>
          <a:xfrm>
            <a:off x="79040" y="692696"/>
            <a:ext cx="8741432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200" dirty="0">
                <a:latin typeface="Calibri" panose="020F0502020204030204" pitchFamily="34" charset="0"/>
              </a:rPr>
              <a:t>D.L. Pérez </a:t>
            </a:r>
            <a:r>
              <a:rPr lang="en-US" sz="2200" dirty="0" err="1" smtClean="0">
                <a:latin typeface="Calibri" panose="020F0502020204030204" pitchFamily="34" charset="0"/>
              </a:rPr>
              <a:t>Magán</a:t>
            </a:r>
            <a:r>
              <a:rPr lang="es-ES" sz="2200" dirty="0" smtClean="0">
                <a:latin typeface="Calibri" panose="020F0502020204030204" pitchFamily="34" charset="0"/>
              </a:rPr>
              <a:t>, “</a:t>
            </a:r>
            <a:r>
              <a:rPr lang="en-US" sz="2200" i="1" dirty="0" smtClean="0">
                <a:latin typeface="Calibri" panose="020F0502020204030204" pitchFamily="34" charset="0"/>
              </a:rPr>
              <a:t>First </a:t>
            </a:r>
            <a:r>
              <a:rPr lang="en-US" sz="2200" i="1" dirty="0">
                <a:latin typeface="Calibri" panose="020F0502020204030204" pitchFamily="34" charset="0"/>
              </a:rPr>
              <a:t>tests of the applicability </a:t>
            </a:r>
            <a:r>
              <a:rPr lang="en-US" sz="2200" i="1" dirty="0" smtClean="0">
                <a:latin typeface="Calibri" panose="020F0502020204030204" pitchFamily="34" charset="0"/>
              </a:rPr>
              <a:t>of </a:t>
            </a:r>
            <a:r>
              <a:rPr lang="en-US" sz="2200" i="1" dirty="0" smtClean="0">
                <a:latin typeface="Symbol" panose="05050102010706020507" pitchFamily="18" charset="2"/>
              </a:rPr>
              <a:t>g</a:t>
            </a:r>
            <a:r>
              <a:rPr lang="en-US" sz="2200" i="1" dirty="0" smtClean="0">
                <a:latin typeface="Calibri" panose="020F0502020204030204" pitchFamily="34" charset="0"/>
              </a:rPr>
              <a:t>-ray </a:t>
            </a:r>
            <a:r>
              <a:rPr lang="en-US" sz="2200" i="1" dirty="0">
                <a:latin typeface="Calibri" panose="020F0502020204030204" pitchFamily="34" charset="0"/>
              </a:rPr>
              <a:t>imaging for background discrimination </a:t>
            </a:r>
            <a:r>
              <a:rPr lang="en-US" sz="2200" i="1" dirty="0" smtClean="0">
                <a:latin typeface="Calibri" panose="020F0502020204030204" pitchFamily="34" charset="0"/>
              </a:rPr>
              <a:t>in time-of-flight </a:t>
            </a:r>
            <a:r>
              <a:rPr lang="en-US" sz="2200" i="1" dirty="0">
                <a:latin typeface="Calibri" panose="020F0502020204030204" pitchFamily="34" charset="0"/>
              </a:rPr>
              <a:t>neutron capture measurements</a:t>
            </a:r>
            <a:r>
              <a:rPr lang="en-US" sz="2200" dirty="0">
                <a:latin typeface="Calibri" panose="020F0502020204030204" pitchFamily="34" charset="0"/>
              </a:rPr>
              <a:t>”, </a:t>
            </a:r>
            <a:r>
              <a:rPr lang="en-US" sz="2200" dirty="0" smtClean="0">
                <a:latin typeface="Calibri" panose="020F0502020204030204" pitchFamily="34" charset="0"/>
              </a:rPr>
              <a:t>arXiv:1510.02344v3, submitted to NIM-A (2015)</a:t>
            </a:r>
            <a:endParaRPr lang="en-US" sz="2200" dirty="0">
              <a:latin typeface="Calibri" panose="020F0502020204030204" pitchFamily="34" charset="0"/>
            </a:endParaRPr>
          </a:p>
        </p:txBody>
      </p:sp>
      <p:pic>
        <p:nvPicPr>
          <p:cNvPr id="16" name="Imagen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9026" y="1818239"/>
            <a:ext cx="5686574" cy="4224251"/>
          </a:xfrm>
          <a:prstGeom prst="rect">
            <a:avLst/>
          </a:prstGeom>
        </p:spPr>
      </p:pic>
      <p:pic>
        <p:nvPicPr>
          <p:cNvPr id="17" name="Imagen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512" y="2304512"/>
            <a:ext cx="8741432" cy="2852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8363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número de diapositiva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ABF873-A8CC-4680-B92B-676EF7CF1CED}" type="slidenum">
              <a:rPr lang="es-ES_tradnl" smtClean="0"/>
              <a:t>47</a:t>
            </a:fld>
            <a:endParaRPr lang="es-ES_tradnl"/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304800" y="44624"/>
            <a:ext cx="8515672" cy="550933"/>
          </a:xfrm>
          <a:prstGeom prst="rect">
            <a:avLst/>
          </a:prstGeom>
        </p:spPr>
        <p:txBody>
          <a:bodyPr/>
          <a:lstStyle>
            <a:lvl1pPr algn="l" rtl="0" eaLnBrk="1" latinLnBrk="0" hangingPunct="1">
              <a:spcBef>
                <a:spcPct val="0"/>
              </a:spcBef>
              <a:buNone/>
              <a:defRPr kumimoji="0" sz="3600" kern="1200">
                <a:solidFill>
                  <a:srgbClr val="0070C0"/>
                </a:solidFill>
                <a:latin typeface="Calibri" panose="020F0502020204030204" pitchFamily="34" charset="0"/>
                <a:ea typeface="+mj-ea"/>
                <a:cs typeface="+mj-cs"/>
              </a:defRPr>
            </a:lvl1pPr>
          </a:lstStyle>
          <a:p>
            <a:r>
              <a:rPr lang="en-GB" dirty="0" smtClean="0"/>
              <a:t>Summary</a:t>
            </a:r>
            <a:endParaRPr lang="en-GB" dirty="0"/>
          </a:p>
        </p:txBody>
      </p:sp>
      <p:sp>
        <p:nvSpPr>
          <p:cNvPr id="4" name="Marcador de contenido 3"/>
          <p:cNvSpPr txBox="1">
            <a:spLocks/>
          </p:cNvSpPr>
          <p:nvPr/>
        </p:nvSpPr>
        <p:spPr>
          <a:xfrm>
            <a:off x="323528" y="764704"/>
            <a:ext cx="8672264" cy="5400600"/>
          </a:xfrm>
          <a:prstGeom prst="rect">
            <a:avLst/>
          </a:prstGeom>
        </p:spPr>
        <p:txBody>
          <a:bodyPr>
            <a:normAutofit/>
          </a:bodyPr>
          <a:lstStyle>
            <a:lvl1pPr marL="274320" indent="-274320" algn="l" rtl="0" eaLnBrk="1" latinLnBrk="0" hangingPunct="1">
              <a:spcBef>
                <a:spcPts val="580"/>
              </a:spcBef>
              <a:buClr>
                <a:srgbClr val="0070C0"/>
              </a:buClr>
              <a:buSzPct val="8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548640" indent="-228600" algn="l" rtl="0" eaLnBrk="1" latinLnBrk="0" hangingPunct="1">
              <a:spcBef>
                <a:spcPts val="370"/>
              </a:spcBef>
              <a:buClr>
                <a:srgbClr val="0070C0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822960" indent="-228600" algn="l" rtl="0" eaLnBrk="1" latinLnBrk="0" hangingPunct="1">
              <a:spcBef>
                <a:spcPts val="370"/>
              </a:spcBef>
              <a:buClr>
                <a:srgbClr val="0070C0"/>
              </a:buClr>
              <a:buSzPct val="8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097280" indent="-228600" algn="l" rtl="0" eaLnBrk="1" latinLnBrk="0" hangingPunct="1">
              <a:spcBef>
                <a:spcPts val="370"/>
              </a:spcBef>
              <a:buClr>
                <a:srgbClr val="0070C0"/>
              </a:buClr>
              <a:buSzPct val="80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371600" indent="-228600" algn="l" rtl="0" eaLnBrk="1" latinLnBrk="0" hangingPunct="1">
              <a:spcBef>
                <a:spcPts val="370"/>
              </a:spcBef>
              <a:buClr>
                <a:srgbClr val="0070C0"/>
              </a:buClr>
              <a:buFontTx/>
              <a:buChar char="o"/>
              <a:defRPr kumimoji="0" sz="20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1645920" indent="-228600" algn="l" rtl="0" eaLnBrk="1" latinLnBrk="0" hangingPunct="1">
              <a:spcBef>
                <a:spcPts val="370"/>
              </a:spcBef>
              <a:buClr>
                <a:schemeClr val="accent3"/>
              </a:buClr>
              <a:buChar char="•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228600" algn="l" rtl="0" eaLnBrk="1" latinLnBrk="0" hangingPunct="1">
              <a:spcBef>
                <a:spcPts val="370"/>
              </a:spcBef>
              <a:buClr>
                <a:schemeClr val="accent2"/>
              </a:buClr>
              <a:buChar char="•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228600" algn="l" rtl="0" eaLnBrk="1" latinLnBrk="0" hangingPunct="1">
              <a:spcBef>
                <a:spcPts val="370"/>
              </a:spcBef>
              <a:buClr>
                <a:schemeClr val="accent1">
                  <a:tint val="60000"/>
                </a:schemeClr>
              </a:buClr>
              <a:buChar char="•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228600" algn="l" rtl="0" eaLnBrk="1" latinLnBrk="0" hangingPunct="1">
              <a:spcBef>
                <a:spcPts val="370"/>
              </a:spcBef>
              <a:buClr>
                <a:schemeClr val="accent2">
                  <a:tint val="60000"/>
                </a:schemeClr>
              </a:buClr>
              <a:buChar char="•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Font typeface="Wingdings 2"/>
              <a:buNone/>
            </a:pPr>
            <a:r>
              <a:rPr lang="es-ES" sz="2400" dirty="0" err="1" smtClean="0"/>
              <a:t>Radiative</a:t>
            </a:r>
            <a:r>
              <a:rPr lang="es-ES" sz="2400" dirty="0" smtClean="0"/>
              <a:t> capture </a:t>
            </a:r>
            <a:r>
              <a:rPr lang="es-ES" sz="2400" dirty="0" err="1" smtClean="0"/>
              <a:t>measurements</a:t>
            </a:r>
            <a:r>
              <a:rPr lang="es-ES" sz="2400" dirty="0" smtClean="0"/>
              <a:t> </a:t>
            </a:r>
            <a:r>
              <a:rPr lang="es-ES" sz="2400" dirty="0" err="1" smtClean="0"/>
              <a:t>needed</a:t>
            </a:r>
            <a:r>
              <a:rPr lang="es-ES" sz="2400" dirty="0" smtClean="0"/>
              <a:t> </a:t>
            </a:r>
            <a:r>
              <a:rPr lang="es-ES" sz="2400" dirty="0" smtClean="0"/>
              <a:t>in </a:t>
            </a:r>
            <a:r>
              <a:rPr lang="es-ES" sz="2400" dirty="0" err="1" smtClean="0"/>
              <a:t>several</a:t>
            </a:r>
            <a:r>
              <a:rPr lang="es-ES" sz="2400" dirty="0" smtClean="0"/>
              <a:t> </a:t>
            </a:r>
            <a:r>
              <a:rPr lang="es-ES" sz="2400" dirty="0" err="1" smtClean="0"/>
              <a:t>fields</a:t>
            </a:r>
            <a:r>
              <a:rPr lang="es-ES" sz="2400" dirty="0" smtClean="0"/>
              <a:t>, </a:t>
            </a:r>
            <a:r>
              <a:rPr lang="es-ES" sz="2400" dirty="0" err="1" smtClean="0"/>
              <a:t>mainly</a:t>
            </a:r>
            <a:r>
              <a:rPr lang="es-ES" sz="2400" dirty="0" smtClean="0"/>
              <a:t> in nuclear </a:t>
            </a:r>
            <a:r>
              <a:rPr lang="es-ES" sz="2400" dirty="0" err="1" smtClean="0"/>
              <a:t>technology</a:t>
            </a:r>
            <a:r>
              <a:rPr lang="es-ES" sz="2400" dirty="0" smtClean="0"/>
              <a:t> and </a:t>
            </a:r>
            <a:r>
              <a:rPr lang="es-ES" sz="2400" dirty="0" err="1" smtClean="0"/>
              <a:t>nucleosynthesis</a:t>
            </a:r>
            <a:r>
              <a:rPr lang="es-ES" sz="2400" dirty="0" smtClean="0"/>
              <a:t>. </a:t>
            </a:r>
            <a:endParaRPr lang="es-ES" sz="2400" dirty="0" smtClean="0"/>
          </a:p>
          <a:p>
            <a:pPr marL="0" indent="0" algn="just">
              <a:buFont typeface="Wingdings 2"/>
              <a:buNone/>
            </a:pPr>
            <a:r>
              <a:rPr lang="es-ES" sz="2400" dirty="0" err="1" smtClean="0"/>
              <a:t>Challenges</a:t>
            </a:r>
            <a:r>
              <a:rPr lang="es-ES" sz="2400" dirty="0" smtClean="0"/>
              <a:t> come </a:t>
            </a:r>
            <a:r>
              <a:rPr lang="es-ES" sz="2400" dirty="0" err="1" smtClean="0"/>
              <a:t>from</a:t>
            </a:r>
            <a:r>
              <a:rPr lang="es-ES" sz="2400" dirty="0" smtClean="0"/>
              <a:t>: </a:t>
            </a:r>
            <a:r>
              <a:rPr lang="es-ES" sz="2400" b="1" dirty="0" err="1" smtClean="0"/>
              <a:t>small</a:t>
            </a:r>
            <a:r>
              <a:rPr lang="es-ES" sz="2400" b="1" dirty="0" smtClean="0"/>
              <a:t> </a:t>
            </a:r>
            <a:r>
              <a:rPr lang="es-ES" sz="2400" b="1" dirty="0" err="1" smtClean="0"/>
              <a:t>mass</a:t>
            </a:r>
            <a:r>
              <a:rPr lang="es-ES" sz="2400" b="1" dirty="0" smtClean="0"/>
              <a:t> </a:t>
            </a:r>
            <a:r>
              <a:rPr lang="es-ES" sz="2400" b="1" dirty="0" err="1" smtClean="0"/>
              <a:t>samples</a:t>
            </a:r>
            <a:r>
              <a:rPr lang="es-ES" sz="2400" b="1" dirty="0" smtClean="0"/>
              <a:t>, </a:t>
            </a:r>
            <a:r>
              <a:rPr lang="es-ES" sz="2400" b="1" dirty="0" err="1" smtClean="0"/>
              <a:t>radioactive</a:t>
            </a:r>
            <a:r>
              <a:rPr lang="es-ES" sz="2400" b="1" dirty="0" smtClean="0"/>
              <a:t> targets, and </a:t>
            </a:r>
            <a:r>
              <a:rPr lang="es-ES" sz="2400" b="1" dirty="0" err="1" smtClean="0"/>
              <a:t>sometimes</a:t>
            </a:r>
            <a:r>
              <a:rPr lang="es-ES" sz="2400" b="1" dirty="0" smtClean="0"/>
              <a:t> </a:t>
            </a:r>
            <a:r>
              <a:rPr lang="es-ES" sz="2400" b="1" dirty="0" err="1" smtClean="0"/>
              <a:t>neutron</a:t>
            </a:r>
            <a:r>
              <a:rPr lang="es-ES" sz="2400" b="1" dirty="0" smtClean="0"/>
              <a:t> </a:t>
            </a:r>
            <a:r>
              <a:rPr lang="es-ES" sz="2400" b="1" dirty="0" err="1" smtClean="0"/>
              <a:t>scattering</a:t>
            </a:r>
            <a:r>
              <a:rPr lang="es-ES" sz="2400" b="1" dirty="0" smtClean="0"/>
              <a:t> and </a:t>
            </a:r>
            <a:r>
              <a:rPr lang="es-ES" sz="2400" b="1" dirty="0" err="1" smtClean="0"/>
              <a:t>fission</a:t>
            </a:r>
            <a:r>
              <a:rPr lang="es-ES" sz="2400" b="1" dirty="0" smtClean="0"/>
              <a:t> </a:t>
            </a:r>
            <a:r>
              <a:rPr lang="es-ES" sz="2400" b="1" dirty="0" err="1" smtClean="0"/>
              <a:t>issues</a:t>
            </a:r>
            <a:r>
              <a:rPr lang="es-ES" sz="2400" dirty="0" smtClean="0"/>
              <a:t>.</a:t>
            </a:r>
          </a:p>
          <a:p>
            <a:pPr marL="0" indent="0" algn="just">
              <a:buFont typeface="Wingdings 2"/>
              <a:buNone/>
            </a:pPr>
            <a:endParaRPr lang="es-ES" sz="2400" dirty="0" smtClean="0"/>
          </a:p>
          <a:p>
            <a:pPr marL="0" indent="0" algn="just">
              <a:buNone/>
            </a:pPr>
            <a:r>
              <a:rPr lang="es-ES" sz="2400" dirty="0" err="1" smtClean="0"/>
              <a:t>Mainly</a:t>
            </a:r>
            <a:r>
              <a:rPr lang="es-ES" sz="2400" dirty="0" smtClean="0"/>
              <a:t> 3 </a:t>
            </a:r>
            <a:r>
              <a:rPr lang="es-ES" sz="2400" dirty="0" err="1" smtClean="0"/>
              <a:t>techniques</a:t>
            </a:r>
            <a:r>
              <a:rPr lang="es-ES" sz="2400" dirty="0" smtClean="0"/>
              <a:t> </a:t>
            </a:r>
            <a:r>
              <a:rPr lang="es-ES" sz="2400" dirty="0" err="1" smtClean="0"/>
              <a:t>for</a:t>
            </a:r>
            <a:r>
              <a:rPr lang="es-ES" sz="2400" dirty="0" smtClean="0"/>
              <a:t> </a:t>
            </a:r>
            <a:r>
              <a:rPr lang="es-ES" sz="2400" dirty="0" err="1" smtClean="0"/>
              <a:t>ToF</a:t>
            </a:r>
            <a:r>
              <a:rPr lang="es-ES" sz="2400" dirty="0" smtClean="0"/>
              <a:t> </a:t>
            </a:r>
            <a:r>
              <a:rPr lang="es-ES" sz="2400" dirty="0" err="1" smtClean="0"/>
              <a:t>measurements</a:t>
            </a:r>
            <a:r>
              <a:rPr lang="es-ES" sz="2400" dirty="0" smtClean="0"/>
              <a:t>:</a:t>
            </a:r>
          </a:p>
          <a:p>
            <a:pPr algn="just"/>
            <a:r>
              <a:rPr lang="es-ES" sz="2400" dirty="0" err="1" smtClean="0"/>
              <a:t>Detection</a:t>
            </a:r>
            <a:r>
              <a:rPr lang="es-ES" sz="2400" dirty="0" smtClean="0"/>
              <a:t> of a </a:t>
            </a:r>
            <a:r>
              <a:rPr lang="es-ES" sz="2400" dirty="0" err="1" smtClean="0"/>
              <a:t>characteristic</a:t>
            </a:r>
            <a:r>
              <a:rPr lang="es-ES" sz="2400" dirty="0" smtClean="0"/>
              <a:t> </a:t>
            </a:r>
            <a:r>
              <a:rPr lang="es-ES" sz="2400" dirty="0">
                <a:latin typeface="Symbol" panose="05050102010706020507" pitchFamily="18" charset="2"/>
              </a:rPr>
              <a:t>g</a:t>
            </a:r>
            <a:r>
              <a:rPr lang="es-ES" sz="2400" dirty="0" smtClean="0"/>
              <a:t>-</a:t>
            </a:r>
            <a:r>
              <a:rPr lang="es-ES" sz="2400" dirty="0" err="1" smtClean="0"/>
              <a:t>ray</a:t>
            </a:r>
            <a:r>
              <a:rPr lang="es-ES" sz="2400" dirty="0" smtClean="0"/>
              <a:t> </a:t>
            </a:r>
            <a:r>
              <a:rPr lang="es-ES" sz="2400" dirty="0"/>
              <a:t>[</a:t>
            </a:r>
            <a:r>
              <a:rPr lang="es-ES" sz="2400" dirty="0" smtClean="0"/>
              <a:t>PGA]</a:t>
            </a:r>
            <a:endParaRPr lang="es-ES" sz="2400" dirty="0" smtClean="0"/>
          </a:p>
          <a:p>
            <a:pPr algn="just"/>
            <a:r>
              <a:rPr lang="es-ES" sz="2400" dirty="0" err="1" smtClean="0"/>
              <a:t>Detection</a:t>
            </a:r>
            <a:r>
              <a:rPr lang="es-ES" sz="2400" dirty="0" smtClean="0"/>
              <a:t> of a </a:t>
            </a:r>
            <a:r>
              <a:rPr lang="es-ES" sz="2400" dirty="0" smtClean="0">
                <a:latin typeface="Symbol" panose="05050102010706020507" pitchFamily="18" charset="2"/>
              </a:rPr>
              <a:t>g</a:t>
            </a:r>
            <a:r>
              <a:rPr lang="es-ES" sz="2400" dirty="0" smtClean="0"/>
              <a:t>-</a:t>
            </a:r>
            <a:r>
              <a:rPr lang="es-ES" sz="2400" dirty="0" err="1" smtClean="0"/>
              <a:t>ray</a:t>
            </a:r>
            <a:r>
              <a:rPr lang="es-ES" sz="2400" dirty="0" smtClean="0"/>
              <a:t> of </a:t>
            </a:r>
            <a:r>
              <a:rPr lang="es-ES" sz="2400" dirty="0" err="1" smtClean="0"/>
              <a:t>the</a:t>
            </a:r>
            <a:r>
              <a:rPr lang="es-ES" sz="2400" dirty="0" smtClean="0"/>
              <a:t> </a:t>
            </a:r>
            <a:r>
              <a:rPr lang="es-ES" sz="2400" dirty="0" err="1" smtClean="0"/>
              <a:t>cascade</a:t>
            </a:r>
            <a:r>
              <a:rPr lang="es-ES" sz="2400" dirty="0" smtClean="0"/>
              <a:t> (Total </a:t>
            </a:r>
            <a:r>
              <a:rPr lang="es-ES" sz="2400" dirty="0" err="1" smtClean="0"/>
              <a:t>Energy</a:t>
            </a:r>
            <a:r>
              <a:rPr lang="es-ES" sz="2400" dirty="0" smtClean="0"/>
              <a:t> </a:t>
            </a:r>
            <a:r>
              <a:rPr lang="es-ES" sz="2400" dirty="0" err="1" smtClean="0"/>
              <a:t>Detectors</a:t>
            </a:r>
            <a:r>
              <a:rPr lang="es-ES" sz="2400" dirty="0" smtClean="0"/>
              <a:t> [TED])</a:t>
            </a:r>
          </a:p>
          <a:p>
            <a:pPr algn="just"/>
            <a:r>
              <a:rPr lang="es-ES" sz="2400" dirty="0" err="1" smtClean="0"/>
              <a:t>Detection</a:t>
            </a:r>
            <a:r>
              <a:rPr lang="es-ES" sz="2400" dirty="0" smtClean="0"/>
              <a:t> of </a:t>
            </a:r>
            <a:r>
              <a:rPr lang="es-ES" sz="2400" dirty="0" err="1" smtClean="0"/>
              <a:t>the</a:t>
            </a:r>
            <a:r>
              <a:rPr lang="es-ES" sz="2400" dirty="0" smtClean="0"/>
              <a:t> complete </a:t>
            </a:r>
            <a:r>
              <a:rPr lang="es-ES" sz="2400" dirty="0">
                <a:latin typeface="Symbol" panose="05050102010706020507" pitchFamily="18" charset="2"/>
              </a:rPr>
              <a:t>g</a:t>
            </a:r>
            <a:r>
              <a:rPr lang="es-ES" sz="2400" dirty="0"/>
              <a:t>-</a:t>
            </a:r>
            <a:r>
              <a:rPr lang="es-ES" sz="2400" dirty="0" err="1"/>
              <a:t>ray</a:t>
            </a:r>
            <a:r>
              <a:rPr lang="es-ES" sz="2400" dirty="0"/>
              <a:t> </a:t>
            </a:r>
            <a:r>
              <a:rPr lang="es-ES" sz="2400" dirty="0" err="1" smtClean="0"/>
              <a:t>cascade</a:t>
            </a:r>
            <a:r>
              <a:rPr lang="es-ES" sz="2400" dirty="0" smtClean="0"/>
              <a:t> (Total </a:t>
            </a:r>
            <a:r>
              <a:rPr lang="es-ES" sz="2400" dirty="0" err="1" smtClean="0"/>
              <a:t>Absorption</a:t>
            </a:r>
            <a:r>
              <a:rPr lang="es-ES" sz="2400" dirty="0" smtClean="0"/>
              <a:t> [TAC])</a:t>
            </a:r>
          </a:p>
          <a:p>
            <a:pPr marL="0" indent="0" algn="just">
              <a:buNone/>
            </a:pPr>
            <a:endParaRPr lang="es-ES" sz="2400" dirty="0" smtClean="0"/>
          </a:p>
          <a:p>
            <a:pPr marL="0" indent="0" algn="just">
              <a:buNone/>
            </a:pPr>
            <a:r>
              <a:rPr lang="es-ES" sz="2400" dirty="0" smtClean="0"/>
              <a:t>“</a:t>
            </a:r>
            <a:r>
              <a:rPr lang="es-ES" sz="2400" i="1" dirty="0" err="1" smtClean="0"/>
              <a:t>Imaging</a:t>
            </a:r>
            <a:r>
              <a:rPr lang="es-ES" sz="2400" dirty="0" smtClean="0"/>
              <a:t>” </a:t>
            </a:r>
            <a:r>
              <a:rPr lang="es-ES" sz="2400" dirty="0" err="1" smtClean="0"/>
              <a:t>could</a:t>
            </a:r>
            <a:r>
              <a:rPr lang="es-ES" sz="2400" dirty="0" smtClean="0"/>
              <a:t> </a:t>
            </a:r>
            <a:r>
              <a:rPr lang="es-ES" sz="2400" dirty="0" err="1" smtClean="0"/>
              <a:t>enhance</a:t>
            </a:r>
            <a:r>
              <a:rPr lang="es-ES" sz="2400" dirty="0" smtClean="0"/>
              <a:t> </a:t>
            </a:r>
            <a:r>
              <a:rPr lang="es-ES" sz="2400" dirty="0" err="1" smtClean="0"/>
              <a:t>TED´s</a:t>
            </a:r>
            <a:r>
              <a:rPr lang="es-ES" sz="2400" dirty="0" smtClean="0"/>
              <a:t> </a:t>
            </a:r>
            <a:r>
              <a:rPr lang="es-ES" sz="2400" dirty="0" err="1" smtClean="0"/>
              <a:t>signal</a:t>
            </a:r>
            <a:r>
              <a:rPr lang="es-ES" sz="2400" dirty="0" smtClean="0"/>
              <a:t>-to-</a:t>
            </a:r>
            <a:r>
              <a:rPr lang="es-ES" sz="2400" dirty="0" err="1" smtClean="0"/>
              <a:t>background</a:t>
            </a:r>
            <a:r>
              <a:rPr lang="es-ES" sz="2400" dirty="0" smtClean="0"/>
              <a:t> ratio </a:t>
            </a:r>
            <a:r>
              <a:rPr lang="es-ES" sz="2400" dirty="0" err="1" smtClean="0"/>
              <a:t>by</a:t>
            </a:r>
            <a:r>
              <a:rPr lang="es-ES" sz="2400" dirty="0" smtClean="0"/>
              <a:t> 10!</a:t>
            </a:r>
          </a:p>
          <a:p>
            <a:pPr marL="0" indent="0" algn="just">
              <a:buNone/>
            </a:pPr>
            <a:endParaRPr lang="es-ES" sz="2400" dirty="0" smtClean="0"/>
          </a:p>
          <a:p>
            <a:pPr marL="0" indent="0" algn="just">
              <a:buNone/>
            </a:pPr>
            <a:endParaRPr lang="es-ES" sz="2400" dirty="0" smtClean="0"/>
          </a:p>
          <a:p>
            <a:pPr algn="just"/>
            <a:endParaRPr lang="es-ES" sz="2400" dirty="0" smtClean="0"/>
          </a:p>
          <a:p>
            <a:pPr algn="just"/>
            <a:endParaRPr lang="es-ES" sz="2400" dirty="0"/>
          </a:p>
        </p:txBody>
      </p:sp>
    </p:spTree>
    <p:extLst>
      <p:ext uri="{BB962C8B-B14F-4D97-AF65-F5344CB8AC3E}">
        <p14:creationId xmlns:p14="http://schemas.microsoft.com/office/powerpoint/2010/main" val="2179698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575" y="2846576"/>
            <a:ext cx="7632849" cy="550933"/>
          </a:xfrm>
        </p:spPr>
        <p:txBody>
          <a:bodyPr/>
          <a:lstStyle/>
          <a:p>
            <a:pPr algn="ctr"/>
            <a:r>
              <a:rPr lang="en-GB" b="1" dirty="0" smtClean="0"/>
              <a:t>Extra</a:t>
            </a:r>
            <a:r>
              <a:rPr lang="en-GB" dirty="0" smtClean="0"/>
              <a:t/>
            </a:r>
            <a:br>
              <a:rPr lang="en-GB" dirty="0" smtClean="0"/>
            </a:br>
            <a:r>
              <a:rPr lang="en-GB" dirty="0" smtClean="0"/>
              <a:t>Determination of efficiencies in the fission tagging TAC setup</a:t>
            </a:r>
            <a:endParaRPr lang="en-GB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ABF873-A8CC-4680-B92B-676EF7CF1CED}" type="slidenum">
              <a:rPr lang="es-ES_tradnl" smtClean="0"/>
              <a:t>48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2163743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1"/>
          <p:cNvSpPr>
            <a:spLocks noChangeArrowheads="1"/>
          </p:cNvSpPr>
          <p:nvPr/>
        </p:nvSpPr>
        <p:spPr bwMode="auto">
          <a:xfrm>
            <a:off x="228600" y="704885"/>
            <a:ext cx="8686800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itchFamily="34" charset="0"/>
                <a:cs typeface="Calibri" pitchFamily="34" charset="0"/>
              </a:rPr>
              <a:t>With two different detectors and two different types of reactions to detect, it is important to define clearly the different efficiencies that play a role in the measurement and their interrelations.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Calibri" pitchFamily="34" charset="0"/>
              <a:cs typeface="Calibri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Calibri" pitchFamily="34" charset="0"/>
              <a:cs typeface="Calibri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itchFamily="34" charset="0"/>
                <a:cs typeface="Calibri" pitchFamily="34" charset="0"/>
              </a:rPr>
              <a:t>When a fission reaction occurs, </a:t>
            </a:r>
            <a:r>
              <a:rPr lang="en-US" b="1" dirty="0" smtClean="0">
                <a:solidFill>
                  <a:srgbClr val="C00000"/>
                </a:solidFill>
                <a:latin typeface="Calibri" panose="020F0502020204030204" pitchFamily="34" charset="0"/>
                <a:ea typeface="Calibri" pitchFamily="34" charset="0"/>
                <a:cs typeface="Calibri" pitchFamily="34" charset="0"/>
              </a:rPr>
              <a:t>it can be detected:</a:t>
            </a:r>
            <a:endParaRPr kumimoji="0" lang="en-US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Calibri" panose="020F0502020204030204" pitchFamily="34" charset="0"/>
              <a:ea typeface="Calibri" pitchFamily="34" charset="0"/>
              <a:cs typeface="Calibri" pitchFamily="34" charset="0"/>
            </a:endParaRPr>
          </a:p>
          <a:p>
            <a:pPr marL="800100" lvl="1" indent="-342900" algn="just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Tx/>
              <a:buAutoNum type="alphaLcParenR"/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itchFamily="34" charset="0"/>
                <a:cs typeface="Calibri" pitchFamily="34" charset="0"/>
              </a:rPr>
              <a:t>in both detectors,  </a:t>
            </a:r>
            <a:r>
              <a:rPr lang="en-US" dirty="0" smtClean="0">
                <a:solidFill>
                  <a:srgbClr val="C00000"/>
                </a:solidFill>
                <a:latin typeface="Calibri" panose="020F0502020204030204" pitchFamily="34" charset="0"/>
                <a:ea typeface="Calibri" pitchFamily="34" charset="0"/>
                <a:cs typeface="Calibri" pitchFamily="34" charset="0"/>
              </a:rPr>
              <a:t>→       </a:t>
            </a:r>
            <a:r>
              <a:rPr lang="en-US" dirty="0" err="1" smtClean="0">
                <a:solidFill>
                  <a:srgbClr val="C00000"/>
                </a:solidFill>
                <a:latin typeface="Calibri" panose="020F0502020204030204" pitchFamily="34" charset="0"/>
              </a:rPr>
              <a:t>e</a:t>
            </a:r>
            <a:r>
              <a:rPr lang="en-US" baseline="-25000" dirty="0" err="1" smtClean="0">
                <a:solidFill>
                  <a:srgbClr val="C00000"/>
                </a:solidFill>
                <a:latin typeface="Calibri" panose="020F0502020204030204" pitchFamily="34" charset="0"/>
              </a:rPr>
              <a:t>FTMG</a:t>
            </a:r>
            <a:r>
              <a:rPr lang="en-US" dirty="0" smtClean="0">
                <a:solidFill>
                  <a:srgbClr val="C00000"/>
                </a:solidFill>
                <a:latin typeface="Calibri" panose="020F0502020204030204" pitchFamily="34" charset="0"/>
              </a:rPr>
              <a:t>(</a:t>
            </a:r>
            <a:r>
              <a:rPr lang="en-US" dirty="0" err="1" smtClean="0">
                <a:solidFill>
                  <a:srgbClr val="C00000"/>
                </a:solidFill>
                <a:latin typeface="Calibri" panose="020F0502020204030204" pitchFamily="34" charset="0"/>
              </a:rPr>
              <a:t>n,f</a:t>
            </a:r>
            <a:r>
              <a:rPr lang="en-US" dirty="0" smtClean="0">
                <a:solidFill>
                  <a:srgbClr val="C00000"/>
                </a:solidFill>
                <a:latin typeface="Calibri" panose="020F0502020204030204" pitchFamily="34" charset="0"/>
              </a:rPr>
              <a:t>)  ∙ </a:t>
            </a:r>
            <a:r>
              <a:rPr lang="en-US" dirty="0" err="1" smtClean="0">
                <a:solidFill>
                  <a:srgbClr val="C00000"/>
                </a:solidFill>
                <a:latin typeface="Calibri" panose="020F0502020204030204" pitchFamily="34" charset="0"/>
              </a:rPr>
              <a:t>e</a:t>
            </a:r>
            <a:r>
              <a:rPr lang="en-US" baseline="-25000" dirty="0" err="1" smtClean="0">
                <a:solidFill>
                  <a:srgbClr val="C00000"/>
                </a:solidFill>
                <a:latin typeface="Calibri" panose="020F0502020204030204" pitchFamily="34" charset="0"/>
              </a:rPr>
              <a:t>TAC</a:t>
            </a:r>
            <a:r>
              <a:rPr lang="en-US" dirty="0" smtClean="0">
                <a:solidFill>
                  <a:srgbClr val="C00000"/>
                </a:solidFill>
                <a:latin typeface="Calibri" panose="020F0502020204030204" pitchFamily="34" charset="0"/>
              </a:rPr>
              <a:t>(</a:t>
            </a:r>
            <a:r>
              <a:rPr lang="en-US" dirty="0" err="1" smtClean="0">
                <a:solidFill>
                  <a:srgbClr val="C00000"/>
                </a:solidFill>
                <a:latin typeface="Calibri" panose="020F0502020204030204" pitchFamily="34" charset="0"/>
              </a:rPr>
              <a:t>n,f</a:t>
            </a:r>
            <a:r>
              <a:rPr lang="en-US" dirty="0" smtClean="0">
                <a:solidFill>
                  <a:srgbClr val="C00000"/>
                </a:solidFill>
                <a:latin typeface="Calibri" panose="020F0502020204030204" pitchFamily="34" charset="0"/>
              </a:rPr>
              <a:t>)</a:t>
            </a:r>
            <a:endParaRPr kumimoji="0" lang="en-US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Calibri" panose="020F0502020204030204" pitchFamily="34" charset="0"/>
              <a:ea typeface="Calibri" pitchFamily="34" charset="0"/>
              <a:cs typeface="Calibri" pitchFamily="34" charset="0"/>
            </a:endParaRPr>
          </a:p>
          <a:p>
            <a:pPr marL="800100" lvl="1" indent="-342900" algn="just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Tx/>
              <a:buAutoNum type="alphaLcParenR"/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itchFamily="34" charset="0"/>
                <a:cs typeface="Calibri" pitchFamily="34" charset="0"/>
              </a:rPr>
              <a:t>in none of them,    </a:t>
            </a:r>
            <a:r>
              <a:rPr lang="en-US" dirty="0" smtClean="0">
                <a:solidFill>
                  <a:srgbClr val="C00000"/>
                </a:solidFill>
                <a:latin typeface="Calibri" panose="020F0502020204030204" pitchFamily="34" charset="0"/>
                <a:ea typeface="Calibri" pitchFamily="34" charset="0"/>
                <a:cs typeface="Calibri" pitchFamily="34" charset="0"/>
              </a:rPr>
              <a:t>→ 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itchFamily="34" charset="0"/>
                <a:cs typeface="Calibri" pitchFamily="34" charset="0"/>
              </a:rPr>
              <a:t>(1-</a:t>
            </a:r>
            <a:r>
              <a:rPr lang="en-US" dirty="0" smtClean="0">
                <a:solidFill>
                  <a:srgbClr val="C00000"/>
                </a:solidFill>
                <a:latin typeface="Calibri" panose="020F0502020204030204" pitchFamily="34" charset="0"/>
              </a:rPr>
              <a:t> </a:t>
            </a:r>
            <a:r>
              <a:rPr lang="en-US" dirty="0" err="1" smtClean="0">
                <a:solidFill>
                  <a:srgbClr val="C00000"/>
                </a:solidFill>
                <a:latin typeface="Calibri" panose="020F0502020204030204" pitchFamily="34" charset="0"/>
              </a:rPr>
              <a:t>e</a:t>
            </a:r>
            <a:r>
              <a:rPr lang="en-US" baseline="-25000" dirty="0" err="1" smtClean="0">
                <a:solidFill>
                  <a:srgbClr val="C00000"/>
                </a:solidFill>
                <a:latin typeface="Calibri" panose="020F0502020204030204" pitchFamily="34" charset="0"/>
              </a:rPr>
              <a:t>FTMG</a:t>
            </a:r>
            <a:r>
              <a:rPr lang="en-US" dirty="0" smtClean="0">
                <a:solidFill>
                  <a:srgbClr val="C00000"/>
                </a:solidFill>
                <a:latin typeface="Calibri" panose="020F0502020204030204" pitchFamily="34" charset="0"/>
              </a:rPr>
              <a:t>(</a:t>
            </a:r>
            <a:r>
              <a:rPr lang="en-US" dirty="0" err="1" smtClean="0">
                <a:solidFill>
                  <a:srgbClr val="C00000"/>
                </a:solidFill>
                <a:latin typeface="Calibri" panose="020F0502020204030204" pitchFamily="34" charset="0"/>
              </a:rPr>
              <a:t>n,f</a:t>
            </a:r>
            <a:r>
              <a:rPr lang="en-US" dirty="0" smtClean="0">
                <a:solidFill>
                  <a:srgbClr val="C00000"/>
                </a:solidFill>
                <a:latin typeface="Calibri" panose="020F0502020204030204" pitchFamily="34" charset="0"/>
              </a:rPr>
              <a:t>)) ∙ (1- </a:t>
            </a:r>
            <a:r>
              <a:rPr lang="en-US" dirty="0" err="1" smtClean="0">
                <a:solidFill>
                  <a:srgbClr val="C00000"/>
                </a:solidFill>
                <a:latin typeface="Calibri" panose="020F0502020204030204" pitchFamily="34" charset="0"/>
              </a:rPr>
              <a:t>e</a:t>
            </a:r>
            <a:r>
              <a:rPr lang="en-US" baseline="-25000" dirty="0" err="1" smtClean="0">
                <a:solidFill>
                  <a:srgbClr val="C00000"/>
                </a:solidFill>
                <a:latin typeface="Calibri" panose="020F0502020204030204" pitchFamily="34" charset="0"/>
              </a:rPr>
              <a:t>TAC</a:t>
            </a:r>
            <a:r>
              <a:rPr lang="en-US" dirty="0" smtClean="0">
                <a:solidFill>
                  <a:srgbClr val="C00000"/>
                </a:solidFill>
                <a:latin typeface="Calibri" panose="020F0502020204030204" pitchFamily="34" charset="0"/>
              </a:rPr>
              <a:t>(</a:t>
            </a:r>
            <a:r>
              <a:rPr lang="en-US" dirty="0" err="1" smtClean="0">
                <a:solidFill>
                  <a:srgbClr val="C00000"/>
                </a:solidFill>
                <a:latin typeface="Calibri" panose="020F0502020204030204" pitchFamily="34" charset="0"/>
              </a:rPr>
              <a:t>n,f</a:t>
            </a:r>
            <a:r>
              <a:rPr lang="en-US" dirty="0" smtClean="0">
                <a:solidFill>
                  <a:srgbClr val="C00000"/>
                </a:solidFill>
                <a:latin typeface="Calibri" panose="020F0502020204030204" pitchFamily="34" charset="0"/>
              </a:rPr>
              <a:t>))</a:t>
            </a:r>
            <a:endParaRPr kumimoji="0" lang="en-US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Calibri" panose="020F0502020204030204" pitchFamily="34" charset="0"/>
              <a:ea typeface="Calibri" pitchFamily="34" charset="0"/>
              <a:cs typeface="Calibri" pitchFamily="34" charset="0"/>
            </a:endParaRPr>
          </a:p>
          <a:p>
            <a:pPr marL="800100" lvl="1" indent="-342900" algn="just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Tx/>
              <a:buAutoNum type="alphaLcParenR"/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itchFamily="34" charset="0"/>
                <a:cs typeface="Calibri" pitchFamily="34" charset="0"/>
              </a:rPr>
              <a:t>only in the FTMGs </a:t>
            </a:r>
            <a:r>
              <a:rPr lang="en-US" dirty="0" smtClean="0">
                <a:solidFill>
                  <a:srgbClr val="C00000"/>
                </a:solidFill>
                <a:latin typeface="Calibri" panose="020F0502020204030204" pitchFamily="34" charset="0"/>
                <a:ea typeface="Calibri" pitchFamily="34" charset="0"/>
                <a:cs typeface="Calibri" pitchFamily="34" charset="0"/>
              </a:rPr>
              <a:t>→       </a:t>
            </a:r>
            <a:r>
              <a:rPr lang="en-US" dirty="0" err="1" smtClean="0">
                <a:solidFill>
                  <a:srgbClr val="C00000"/>
                </a:solidFill>
                <a:latin typeface="Calibri" panose="020F0502020204030204" pitchFamily="34" charset="0"/>
              </a:rPr>
              <a:t>e</a:t>
            </a:r>
            <a:r>
              <a:rPr lang="en-US" baseline="-25000" dirty="0" err="1" smtClean="0">
                <a:solidFill>
                  <a:srgbClr val="C00000"/>
                </a:solidFill>
                <a:latin typeface="Calibri" panose="020F0502020204030204" pitchFamily="34" charset="0"/>
              </a:rPr>
              <a:t>FTMG</a:t>
            </a:r>
            <a:r>
              <a:rPr lang="en-US" dirty="0" smtClean="0">
                <a:solidFill>
                  <a:srgbClr val="C00000"/>
                </a:solidFill>
                <a:latin typeface="Calibri" panose="020F0502020204030204" pitchFamily="34" charset="0"/>
              </a:rPr>
              <a:t>(</a:t>
            </a:r>
            <a:r>
              <a:rPr lang="en-US" dirty="0" err="1" smtClean="0">
                <a:solidFill>
                  <a:srgbClr val="C00000"/>
                </a:solidFill>
                <a:latin typeface="Calibri" panose="020F0502020204030204" pitchFamily="34" charset="0"/>
              </a:rPr>
              <a:t>n,f</a:t>
            </a:r>
            <a:r>
              <a:rPr lang="en-US" dirty="0" smtClean="0">
                <a:solidFill>
                  <a:srgbClr val="C00000"/>
                </a:solidFill>
                <a:latin typeface="Calibri" panose="020F0502020204030204" pitchFamily="34" charset="0"/>
              </a:rPr>
              <a:t>)  ∙ </a:t>
            </a:r>
            <a:r>
              <a:rPr lang="en-US" dirty="0" smtClean="0">
                <a:solidFill>
                  <a:srgbClr val="C00000"/>
                </a:solidFill>
                <a:latin typeface="Calibri" panose="020F0502020204030204" pitchFamily="34" charset="0"/>
                <a:ea typeface="Calibri" pitchFamily="34" charset="0"/>
                <a:cs typeface="Calibri" pitchFamily="34" charset="0"/>
              </a:rPr>
              <a:t>(</a:t>
            </a:r>
            <a:r>
              <a:rPr lang="en-US" dirty="0" smtClean="0">
                <a:solidFill>
                  <a:srgbClr val="C00000"/>
                </a:solidFill>
                <a:latin typeface="Calibri" panose="020F0502020204030204" pitchFamily="34" charset="0"/>
              </a:rPr>
              <a:t>1- </a:t>
            </a:r>
            <a:r>
              <a:rPr lang="en-US" dirty="0" err="1" smtClean="0">
                <a:solidFill>
                  <a:srgbClr val="C00000"/>
                </a:solidFill>
                <a:latin typeface="Calibri" panose="020F0502020204030204" pitchFamily="34" charset="0"/>
              </a:rPr>
              <a:t>e</a:t>
            </a:r>
            <a:r>
              <a:rPr lang="en-US" baseline="-25000" dirty="0" err="1" smtClean="0">
                <a:solidFill>
                  <a:srgbClr val="C00000"/>
                </a:solidFill>
                <a:latin typeface="Calibri" panose="020F0502020204030204" pitchFamily="34" charset="0"/>
              </a:rPr>
              <a:t>TAC</a:t>
            </a:r>
            <a:r>
              <a:rPr lang="en-US" dirty="0" smtClean="0">
                <a:solidFill>
                  <a:srgbClr val="C00000"/>
                </a:solidFill>
                <a:latin typeface="Calibri" panose="020F0502020204030204" pitchFamily="34" charset="0"/>
              </a:rPr>
              <a:t>(</a:t>
            </a:r>
            <a:r>
              <a:rPr lang="en-US" dirty="0" err="1" smtClean="0">
                <a:solidFill>
                  <a:srgbClr val="C00000"/>
                </a:solidFill>
                <a:latin typeface="Calibri" panose="020F0502020204030204" pitchFamily="34" charset="0"/>
              </a:rPr>
              <a:t>n,f</a:t>
            </a:r>
            <a:r>
              <a:rPr lang="en-US" dirty="0" smtClean="0">
                <a:solidFill>
                  <a:srgbClr val="C00000"/>
                </a:solidFill>
                <a:latin typeface="Calibri" panose="020F0502020204030204" pitchFamily="34" charset="0"/>
              </a:rPr>
              <a:t>))</a:t>
            </a:r>
            <a:endParaRPr kumimoji="0" lang="en-US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Calibri" panose="020F0502020204030204" pitchFamily="34" charset="0"/>
              <a:ea typeface="Calibri" pitchFamily="34" charset="0"/>
              <a:cs typeface="Calibri" pitchFamily="34" charset="0"/>
            </a:endParaRPr>
          </a:p>
          <a:p>
            <a:pPr marL="800100" lvl="1" indent="-342900" algn="just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Tx/>
              <a:buAutoNum type="alphaLcParenR"/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itchFamily="34" charset="0"/>
                <a:cs typeface="Calibri" pitchFamily="34" charset="0"/>
              </a:rPr>
              <a:t>only in the TAC.      </a:t>
            </a:r>
            <a:r>
              <a:rPr lang="en-US" dirty="0" smtClean="0">
                <a:solidFill>
                  <a:srgbClr val="C00000"/>
                </a:solidFill>
                <a:latin typeface="Calibri" panose="020F0502020204030204" pitchFamily="34" charset="0"/>
                <a:ea typeface="Calibri" pitchFamily="34" charset="0"/>
                <a:cs typeface="Calibri" pitchFamily="34" charset="0"/>
              </a:rPr>
              <a:t>→ (1-</a:t>
            </a:r>
            <a:r>
              <a:rPr lang="en-US" dirty="0" smtClean="0">
                <a:solidFill>
                  <a:srgbClr val="C00000"/>
                </a:solidFill>
                <a:latin typeface="Calibri" panose="020F0502020204030204" pitchFamily="34" charset="0"/>
              </a:rPr>
              <a:t> </a:t>
            </a:r>
            <a:r>
              <a:rPr lang="en-US" dirty="0" err="1" smtClean="0">
                <a:solidFill>
                  <a:srgbClr val="C00000"/>
                </a:solidFill>
                <a:latin typeface="Calibri" panose="020F0502020204030204" pitchFamily="34" charset="0"/>
              </a:rPr>
              <a:t>e</a:t>
            </a:r>
            <a:r>
              <a:rPr lang="en-US" baseline="-25000" dirty="0" err="1" smtClean="0">
                <a:solidFill>
                  <a:srgbClr val="C00000"/>
                </a:solidFill>
                <a:latin typeface="Calibri" panose="020F0502020204030204" pitchFamily="34" charset="0"/>
              </a:rPr>
              <a:t>FTMG</a:t>
            </a:r>
            <a:r>
              <a:rPr lang="en-US" dirty="0" smtClean="0">
                <a:solidFill>
                  <a:srgbClr val="C00000"/>
                </a:solidFill>
                <a:latin typeface="Calibri" panose="020F0502020204030204" pitchFamily="34" charset="0"/>
              </a:rPr>
              <a:t>(</a:t>
            </a:r>
            <a:r>
              <a:rPr lang="en-US" dirty="0" err="1" smtClean="0">
                <a:solidFill>
                  <a:srgbClr val="C00000"/>
                </a:solidFill>
                <a:latin typeface="Calibri" panose="020F0502020204030204" pitchFamily="34" charset="0"/>
              </a:rPr>
              <a:t>n,f</a:t>
            </a:r>
            <a:r>
              <a:rPr lang="en-US" dirty="0" smtClean="0">
                <a:solidFill>
                  <a:srgbClr val="C00000"/>
                </a:solidFill>
                <a:latin typeface="Calibri" panose="020F0502020204030204" pitchFamily="34" charset="0"/>
              </a:rPr>
              <a:t>)) ∙ </a:t>
            </a:r>
            <a:r>
              <a:rPr lang="en-US" dirty="0" err="1" smtClean="0">
                <a:solidFill>
                  <a:srgbClr val="C00000"/>
                </a:solidFill>
                <a:latin typeface="Calibri" panose="020F0502020204030204" pitchFamily="34" charset="0"/>
              </a:rPr>
              <a:t>e</a:t>
            </a:r>
            <a:r>
              <a:rPr lang="en-US" baseline="-25000" dirty="0" err="1" smtClean="0">
                <a:solidFill>
                  <a:srgbClr val="C00000"/>
                </a:solidFill>
                <a:latin typeface="Calibri" panose="020F0502020204030204" pitchFamily="34" charset="0"/>
              </a:rPr>
              <a:t>TAC</a:t>
            </a:r>
            <a:r>
              <a:rPr lang="en-US" dirty="0" smtClean="0">
                <a:solidFill>
                  <a:srgbClr val="C00000"/>
                </a:solidFill>
                <a:latin typeface="Calibri" panose="020F0502020204030204" pitchFamily="34" charset="0"/>
              </a:rPr>
              <a:t>(</a:t>
            </a:r>
            <a:r>
              <a:rPr lang="en-US" dirty="0" err="1" smtClean="0">
                <a:solidFill>
                  <a:srgbClr val="C00000"/>
                </a:solidFill>
                <a:latin typeface="Calibri" panose="020F0502020204030204" pitchFamily="34" charset="0"/>
              </a:rPr>
              <a:t>n,f</a:t>
            </a:r>
            <a:r>
              <a:rPr lang="en-US" dirty="0" smtClean="0">
                <a:solidFill>
                  <a:srgbClr val="C00000"/>
                </a:solidFill>
                <a:latin typeface="Calibri" panose="020F0502020204030204" pitchFamily="34" charset="0"/>
              </a:rPr>
              <a:t>)</a:t>
            </a:r>
          </a:p>
          <a:p>
            <a:pPr marL="342900" lvl="0" indent="-342900" algn="just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b="1" dirty="0" smtClean="0">
                <a:solidFill>
                  <a:srgbClr val="C00000"/>
                </a:solidFill>
                <a:latin typeface="Calibri" panose="020F0502020204030204" pitchFamily="34" charset="0"/>
                <a:ea typeface="Calibri" pitchFamily="34" charset="0"/>
                <a:cs typeface="Calibri" pitchFamily="34" charset="0"/>
              </a:rPr>
              <a:t>When a neutron capture occurs, it can only be detected in the TAC  →  </a:t>
            </a:r>
            <a:r>
              <a:rPr lang="en-US" b="1" dirty="0" err="1" smtClean="0">
                <a:solidFill>
                  <a:srgbClr val="C00000"/>
                </a:solidFill>
                <a:latin typeface="Calibri" panose="020F0502020204030204" pitchFamily="34" charset="0"/>
              </a:rPr>
              <a:t>e</a:t>
            </a:r>
            <a:r>
              <a:rPr lang="en-US" b="1" baseline="-25000" dirty="0" err="1" smtClean="0">
                <a:solidFill>
                  <a:srgbClr val="C00000"/>
                </a:solidFill>
                <a:latin typeface="Calibri" panose="020F0502020204030204" pitchFamily="34" charset="0"/>
              </a:rPr>
              <a:t>TAC</a:t>
            </a:r>
            <a:r>
              <a:rPr lang="en-US" b="1" dirty="0" smtClean="0">
                <a:solidFill>
                  <a:srgbClr val="C00000"/>
                </a:solidFill>
                <a:latin typeface="Calibri" panose="020F0502020204030204" pitchFamily="34" charset="0"/>
              </a:rPr>
              <a:t>(</a:t>
            </a:r>
            <a:r>
              <a:rPr lang="en-US" b="1" dirty="0" err="1" smtClean="0">
                <a:solidFill>
                  <a:srgbClr val="C00000"/>
                </a:solidFill>
                <a:latin typeface="Calibri" panose="020F0502020204030204" pitchFamily="34" charset="0"/>
              </a:rPr>
              <a:t>n,g</a:t>
            </a:r>
            <a:r>
              <a:rPr lang="en-US" b="1" dirty="0" smtClean="0">
                <a:solidFill>
                  <a:srgbClr val="C00000"/>
                </a:solidFill>
                <a:latin typeface="Calibri" panose="020F0502020204030204" pitchFamily="34" charset="0"/>
              </a:rPr>
              <a:t>)</a:t>
            </a:r>
            <a:endParaRPr lang="en-US" b="1" dirty="0" smtClean="0">
              <a:solidFill>
                <a:srgbClr val="C00000"/>
              </a:solidFill>
              <a:latin typeface="Calibri" panose="020F0502020204030204" pitchFamily="34" charset="0"/>
              <a:ea typeface="Calibri" pitchFamily="34" charset="0"/>
              <a:cs typeface="Calibri" pitchFamily="34" charset="0"/>
            </a:endParaRPr>
          </a:p>
          <a:p>
            <a:pPr marL="342900" lvl="0" indent="-342900" algn="just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dirty="0" smtClean="0">
                <a:latin typeface="Calibri" panose="020F0502020204030204" pitchFamily="34" charset="0"/>
                <a:ea typeface="Calibri" pitchFamily="34" charset="0"/>
                <a:cs typeface="Calibri" pitchFamily="34" charset="0"/>
              </a:rPr>
              <a:t>	</a:t>
            </a:r>
          </a:p>
        </p:txBody>
      </p:sp>
      <p:sp>
        <p:nvSpPr>
          <p:cNvPr id="4" name="Text Box 36"/>
          <p:cNvSpPr txBox="1">
            <a:spLocks noChangeArrowheads="1"/>
          </p:cNvSpPr>
          <p:nvPr/>
        </p:nvSpPr>
        <p:spPr bwMode="auto">
          <a:xfrm>
            <a:off x="304800" y="144462"/>
            <a:ext cx="8566150" cy="31273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81639" tIns="40820" rIns="81639" bIns="40820"/>
          <a:lstStyle/>
          <a:p>
            <a:pPr lvl="0" defTabSz="414338" hangingPunct="0">
              <a:lnSpc>
                <a:spcPct val="93000"/>
              </a:lnSpc>
              <a:buClr>
                <a:srgbClr val="000000"/>
              </a:buClr>
              <a:buSzPct val="45000"/>
              <a:tabLst>
                <a:tab pos="657225" algn="l"/>
                <a:tab pos="1312863" algn="l"/>
                <a:tab pos="1970088" algn="l"/>
                <a:tab pos="2627313" algn="l"/>
                <a:tab pos="3282950" algn="l"/>
                <a:tab pos="3940175" algn="l"/>
                <a:tab pos="4595813" algn="l"/>
                <a:tab pos="5253038" algn="l"/>
                <a:tab pos="5910263" algn="l"/>
                <a:tab pos="6565900" algn="l"/>
                <a:tab pos="7223125" algn="l"/>
                <a:tab pos="7880350" algn="l"/>
              </a:tabLst>
            </a:pPr>
            <a:r>
              <a:rPr lang="en-GB" sz="2400" b="1" dirty="0" smtClean="0">
                <a:solidFill>
                  <a:srgbClr val="3366CC"/>
                </a:solidFill>
                <a:latin typeface="Calibri" pitchFamily="34" charset="0"/>
              </a:rPr>
              <a:t>Detection efficiencies: </a:t>
            </a:r>
            <a:r>
              <a:rPr lang="en-US" sz="2400" b="1" dirty="0" err="1" smtClean="0">
                <a:solidFill>
                  <a:srgbClr val="3366CC"/>
                </a:solidFill>
                <a:latin typeface="Calibri" panose="020F0502020204030204" pitchFamily="34" charset="0"/>
              </a:rPr>
              <a:t>e</a:t>
            </a:r>
            <a:r>
              <a:rPr lang="en-US" sz="2400" b="1" baseline="-25000" dirty="0" err="1" smtClean="0">
                <a:solidFill>
                  <a:srgbClr val="3366CC"/>
                </a:solidFill>
                <a:latin typeface="Calibri" panose="020F0502020204030204" pitchFamily="34" charset="0"/>
              </a:rPr>
              <a:t>FTMG</a:t>
            </a:r>
            <a:r>
              <a:rPr lang="en-US" sz="2400" b="1" dirty="0" smtClean="0">
                <a:solidFill>
                  <a:srgbClr val="3366CC"/>
                </a:solidFill>
                <a:latin typeface="Calibri" panose="020F0502020204030204" pitchFamily="34" charset="0"/>
              </a:rPr>
              <a:t>(</a:t>
            </a:r>
            <a:r>
              <a:rPr lang="en-US" sz="2400" b="1" dirty="0" err="1" smtClean="0">
                <a:solidFill>
                  <a:srgbClr val="3366CC"/>
                </a:solidFill>
                <a:latin typeface="Calibri" panose="020F0502020204030204" pitchFamily="34" charset="0"/>
              </a:rPr>
              <a:t>n,f</a:t>
            </a:r>
            <a:r>
              <a:rPr lang="en-US" sz="2400" b="1" dirty="0" smtClean="0">
                <a:solidFill>
                  <a:srgbClr val="3366CC"/>
                </a:solidFill>
                <a:latin typeface="Calibri" panose="020F0502020204030204" pitchFamily="34" charset="0"/>
              </a:rPr>
              <a:t>), </a:t>
            </a:r>
            <a:r>
              <a:rPr lang="en-US" sz="2400" b="1" dirty="0" err="1" smtClean="0">
                <a:solidFill>
                  <a:srgbClr val="3366CC"/>
                </a:solidFill>
                <a:latin typeface="Calibri" panose="020F0502020204030204" pitchFamily="34" charset="0"/>
              </a:rPr>
              <a:t>e</a:t>
            </a:r>
            <a:r>
              <a:rPr lang="en-US" sz="2400" b="1" baseline="-25000" dirty="0" err="1" smtClean="0">
                <a:solidFill>
                  <a:srgbClr val="3366CC"/>
                </a:solidFill>
                <a:latin typeface="Calibri" panose="020F0502020204030204" pitchFamily="34" charset="0"/>
              </a:rPr>
              <a:t>TAC</a:t>
            </a:r>
            <a:r>
              <a:rPr lang="en-US" sz="2400" b="1" dirty="0" smtClean="0">
                <a:solidFill>
                  <a:srgbClr val="3366CC"/>
                </a:solidFill>
                <a:latin typeface="Calibri" panose="020F0502020204030204" pitchFamily="34" charset="0"/>
              </a:rPr>
              <a:t>(</a:t>
            </a:r>
            <a:r>
              <a:rPr lang="en-US" sz="2400" b="1" dirty="0" err="1" smtClean="0">
                <a:solidFill>
                  <a:srgbClr val="3366CC"/>
                </a:solidFill>
                <a:latin typeface="Calibri" panose="020F0502020204030204" pitchFamily="34" charset="0"/>
              </a:rPr>
              <a:t>n,f</a:t>
            </a:r>
            <a:r>
              <a:rPr lang="en-US" sz="2400" b="1" dirty="0" smtClean="0">
                <a:solidFill>
                  <a:srgbClr val="3366CC"/>
                </a:solidFill>
                <a:latin typeface="Calibri" panose="020F0502020204030204" pitchFamily="34" charset="0"/>
              </a:rPr>
              <a:t>) and  </a:t>
            </a:r>
            <a:r>
              <a:rPr lang="en-US" sz="2400" b="1" dirty="0" err="1" smtClean="0">
                <a:solidFill>
                  <a:srgbClr val="3366CC"/>
                </a:solidFill>
                <a:latin typeface="Calibri" panose="020F0502020204030204" pitchFamily="34" charset="0"/>
              </a:rPr>
              <a:t>e</a:t>
            </a:r>
            <a:r>
              <a:rPr lang="en-US" sz="2400" b="1" baseline="-25000" dirty="0" err="1" smtClean="0">
                <a:solidFill>
                  <a:srgbClr val="3366CC"/>
                </a:solidFill>
                <a:latin typeface="Calibri" panose="020F0502020204030204" pitchFamily="34" charset="0"/>
              </a:rPr>
              <a:t>TAC</a:t>
            </a:r>
            <a:r>
              <a:rPr lang="en-US" sz="2400" b="1" dirty="0" smtClean="0">
                <a:solidFill>
                  <a:srgbClr val="3366CC"/>
                </a:solidFill>
                <a:latin typeface="Calibri" panose="020F0502020204030204" pitchFamily="34" charset="0"/>
              </a:rPr>
              <a:t>(</a:t>
            </a:r>
            <a:r>
              <a:rPr lang="en-US" sz="2400" b="1" dirty="0" err="1" smtClean="0">
                <a:solidFill>
                  <a:srgbClr val="3366CC"/>
                </a:solidFill>
                <a:latin typeface="Calibri" panose="020F0502020204030204" pitchFamily="34" charset="0"/>
              </a:rPr>
              <a:t>n,g</a:t>
            </a:r>
            <a:r>
              <a:rPr lang="en-US" sz="2400" b="1" dirty="0" smtClean="0">
                <a:solidFill>
                  <a:srgbClr val="3366CC"/>
                </a:solidFill>
                <a:latin typeface="Calibri" panose="020F0502020204030204" pitchFamily="34" charset="0"/>
              </a:rPr>
              <a:t>)</a:t>
            </a:r>
          </a:p>
          <a:p>
            <a:pPr defTabSz="414338" hangingPunct="0">
              <a:lnSpc>
                <a:spcPct val="93000"/>
              </a:lnSpc>
              <a:buClr>
                <a:srgbClr val="000000"/>
              </a:buClr>
              <a:buSzPct val="45000"/>
              <a:buFont typeface="Wingdings" pitchFamily="2" charset="2"/>
              <a:buNone/>
              <a:tabLst>
                <a:tab pos="657225" algn="l"/>
                <a:tab pos="1312863" algn="l"/>
                <a:tab pos="1970088" algn="l"/>
                <a:tab pos="2627313" algn="l"/>
                <a:tab pos="3282950" algn="l"/>
                <a:tab pos="3940175" algn="l"/>
                <a:tab pos="4595813" algn="l"/>
                <a:tab pos="5253038" algn="l"/>
                <a:tab pos="5910263" algn="l"/>
                <a:tab pos="6565900" algn="l"/>
                <a:tab pos="7223125" algn="l"/>
                <a:tab pos="7880350" algn="l"/>
              </a:tabLst>
            </a:pPr>
            <a:r>
              <a:rPr lang="en-GB" sz="2400" b="1" dirty="0" smtClean="0">
                <a:solidFill>
                  <a:srgbClr val="3366CC"/>
                </a:solidFill>
                <a:latin typeface="Calibri" pitchFamily="34" charset="0"/>
              </a:rPr>
              <a:t> </a:t>
            </a:r>
            <a:endParaRPr lang="en-GB" sz="2400" b="1" i="1" dirty="0">
              <a:solidFill>
                <a:srgbClr val="3366CC"/>
              </a:solidFill>
              <a:latin typeface="Calibri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685800" y="4867870"/>
            <a:ext cx="7772400" cy="923330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 efficiency for detecting fission reactions in each detector is independent from the other, but the calculation from experimental data requires that these four probabilities are properly taken into account. </a:t>
            </a:r>
          </a:p>
        </p:txBody>
      </p:sp>
      <p:sp>
        <p:nvSpPr>
          <p:cNvPr id="6" name="Rectangle 5"/>
          <p:cNvSpPr/>
          <p:nvPr/>
        </p:nvSpPr>
        <p:spPr>
          <a:xfrm>
            <a:off x="2190352" y="1519535"/>
            <a:ext cx="4292201" cy="461665"/>
          </a:xfrm>
          <a:prstGeom prst="rect">
            <a:avLst/>
          </a:prstGeom>
          <a:solidFill>
            <a:srgbClr val="3366CC"/>
          </a:solidFill>
        </p:spPr>
        <p:txBody>
          <a:bodyPr wrap="none">
            <a:spAutoFit/>
          </a:bodyPr>
          <a:lstStyle/>
          <a:p>
            <a:r>
              <a:rPr lang="en-US" sz="2400" b="1" dirty="0" err="1" smtClean="0">
                <a:solidFill>
                  <a:schemeClr val="bg1"/>
                </a:solidFill>
                <a:latin typeface="Calibri" panose="020F0502020204030204" pitchFamily="34" charset="0"/>
              </a:rPr>
              <a:t>e</a:t>
            </a:r>
            <a:r>
              <a:rPr lang="en-US" sz="2400" b="1" baseline="-25000" dirty="0" err="1" smtClean="0">
                <a:solidFill>
                  <a:schemeClr val="bg1"/>
                </a:solidFill>
                <a:latin typeface="Calibri" panose="020F0502020204030204" pitchFamily="34" charset="0"/>
              </a:rPr>
              <a:t>FTMG</a:t>
            </a:r>
            <a:r>
              <a:rPr lang="en-US" sz="2400" b="1" dirty="0" smtClean="0">
                <a:solidFill>
                  <a:schemeClr val="bg1"/>
                </a:solidFill>
                <a:latin typeface="Calibri" panose="020F0502020204030204" pitchFamily="34" charset="0"/>
              </a:rPr>
              <a:t>(</a:t>
            </a:r>
            <a:r>
              <a:rPr lang="en-US" sz="2400" b="1" dirty="0" err="1" smtClean="0">
                <a:solidFill>
                  <a:schemeClr val="bg1"/>
                </a:solidFill>
                <a:latin typeface="Calibri" panose="020F0502020204030204" pitchFamily="34" charset="0"/>
              </a:rPr>
              <a:t>n,f</a:t>
            </a:r>
            <a:r>
              <a:rPr lang="en-US" sz="2400" b="1" dirty="0" smtClean="0">
                <a:solidFill>
                  <a:schemeClr val="bg1"/>
                </a:solidFill>
                <a:latin typeface="Calibri" panose="020F0502020204030204" pitchFamily="34" charset="0"/>
              </a:rPr>
              <a:t>), </a:t>
            </a:r>
            <a:r>
              <a:rPr lang="en-US" sz="2400" b="1" dirty="0" err="1" smtClean="0">
                <a:solidFill>
                  <a:schemeClr val="bg1"/>
                </a:solidFill>
                <a:latin typeface="Calibri" panose="020F0502020204030204" pitchFamily="34" charset="0"/>
              </a:rPr>
              <a:t>e</a:t>
            </a:r>
            <a:r>
              <a:rPr lang="en-US" sz="2400" b="1" baseline="-25000" dirty="0" err="1" smtClean="0">
                <a:solidFill>
                  <a:schemeClr val="bg1"/>
                </a:solidFill>
                <a:latin typeface="Calibri" panose="020F0502020204030204" pitchFamily="34" charset="0"/>
              </a:rPr>
              <a:t>TAC</a:t>
            </a:r>
            <a:r>
              <a:rPr lang="en-US" sz="2400" b="1" dirty="0" smtClean="0">
                <a:solidFill>
                  <a:schemeClr val="bg1"/>
                </a:solidFill>
                <a:latin typeface="Calibri" panose="020F0502020204030204" pitchFamily="34" charset="0"/>
              </a:rPr>
              <a:t>(</a:t>
            </a:r>
            <a:r>
              <a:rPr lang="en-US" sz="2400" b="1" dirty="0" err="1" smtClean="0">
                <a:solidFill>
                  <a:schemeClr val="bg1"/>
                </a:solidFill>
                <a:latin typeface="Calibri" panose="020F0502020204030204" pitchFamily="34" charset="0"/>
              </a:rPr>
              <a:t>n,f</a:t>
            </a:r>
            <a:r>
              <a:rPr lang="en-US" sz="2400" b="1" dirty="0" smtClean="0">
                <a:solidFill>
                  <a:schemeClr val="bg1"/>
                </a:solidFill>
                <a:latin typeface="Calibri" panose="020F0502020204030204" pitchFamily="34" charset="0"/>
              </a:rPr>
              <a:t>) and  </a:t>
            </a:r>
            <a:r>
              <a:rPr lang="en-US" sz="2400" b="1" dirty="0" err="1" smtClean="0">
                <a:solidFill>
                  <a:schemeClr val="bg1"/>
                </a:solidFill>
                <a:latin typeface="Calibri" panose="020F0502020204030204" pitchFamily="34" charset="0"/>
              </a:rPr>
              <a:t>e</a:t>
            </a:r>
            <a:r>
              <a:rPr lang="en-US" sz="2400" b="1" baseline="-25000" dirty="0" err="1" smtClean="0">
                <a:solidFill>
                  <a:schemeClr val="bg1"/>
                </a:solidFill>
                <a:latin typeface="Calibri" panose="020F0502020204030204" pitchFamily="34" charset="0"/>
              </a:rPr>
              <a:t>TAC</a:t>
            </a:r>
            <a:r>
              <a:rPr lang="en-US" sz="2400" b="1" dirty="0" smtClean="0">
                <a:solidFill>
                  <a:schemeClr val="bg1"/>
                </a:solidFill>
                <a:latin typeface="Calibri" panose="020F0502020204030204" pitchFamily="34" charset="0"/>
              </a:rPr>
              <a:t>(</a:t>
            </a:r>
            <a:r>
              <a:rPr lang="en-US" sz="2400" b="1" dirty="0" err="1" smtClean="0">
                <a:solidFill>
                  <a:schemeClr val="bg1"/>
                </a:solidFill>
                <a:latin typeface="Calibri" panose="020F0502020204030204" pitchFamily="34" charset="0"/>
              </a:rPr>
              <a:t>n,g</a:t>
            </a:r>
            <a:r>
              <a:rPr lang="en-US" sz="2400" b="1" dirty="0" smtClean="0">
                <a:solidFill>
                  <a:schemeClr val="bg1"/>
                </a:solidFill>
                <a:latin typeface="Calibri" panose="020F0502020204030204" pitchFamily="34" charset="0"/>
              </a:rPr>
              <a:t>)</a:t>
            </a:r>
            <a:endParaRPr lang="en-US" sz="2400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 rot="20349914">
            <a:off x="742433" y="3039036"/>
            <a:ext cx="7431073" cy="1323439"/>
          </a:xfrm>
          <a:prstGeom prst="rect">
            <a:avLst/>
          </a:prstGeom>
          <a:solidFill>
            <a:schemeClr val="bg1"/>
          </a:solidFill>
          <a:ln>
            <a:solidFill>
              <a:schemeClr val="accent3">
                <a:lumMod val="50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en-US" sz="8000" dirty="0" smtClean="0">
                <a:latin typeface="Calibri" panose="020F0502020204030204" pitchFamily="34" charset="0"/>
              </a:rPr>
              <a:t>BRAINSTORMING</a:t>
            </a:r>
            <a:endParaRPr lang="en-GB" sz="8000" dirty="0" smtClean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9481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ChangeArrowheads="1"/>
          </p:cNvSpPr>
          <p:nvPr/>
        </p:nvSpPr>
        <p:spPr bwMode="auto">
          <a:xfrm>
            <a:off x="6268845" y="2180275"/>
            <a:ext cx="306388" cy="280834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316" name="Rectangle 4"/>
          <p:cNvSpPr>
            <a:spLocks noChangeArrowheads="1"/>
          </p:cNvSpPr>
          <p:nvPr/>
        </p:nvSpPr>
        <p:spPr bwMode="auto">
          <a:xfrm>
            <a:off x="553845" y="5990275"/>
            <a:ext cx="306388" cy="280834"/>
          </a:xfrm>
          <a:prstGeom prst="rect">
            <a:avLst/>
          </a:prstGeom>
          <a:solidFill>
            <a:schemeClr val="tx1"/>
          </a:soli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317" name="Rectangle 5"/>
          <p:cNvSpPr>
            <a:spLocks noChangeArrowheads="1"/>
          </p:cNvSpPr>
          <p:nvPr/>
        </p:nvSpPr>
        <p:spPr bwMode="auto">
          <a:xfrm>
            <a:off x="1315845" y="5609275"/>
            <a:ext cx="306388" cy="280834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318" name="Rectangle 6"/>
          <p:cNvSpPr>
            <a:spLocks noChangeArrowheads="1"/>
          </p:cNvSpPr>
          <p:nvPr/>
        </p:nvSpPr>
        <p:spPr bwMode="auto">
          <a:xfrm>
            <a:off x="2839845" y="4466275"/>
            <a:ext cx="306388" cy="280834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319" name="Rectangle 7"/>
          <p:cNvSpPr>
            <a:spLocks noChangeArrowheads="1"/>
          </p:cNvSpPr>
          <p:nvPr/>
        </p:nvSpPr>
        <p:spPr bwMode="auto">
          <a:xfrm>
            <a:off x="2839845" y="4847275"/>
            <a:ext cx="306388" cy="280834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320" name="Rectangle 8"/>
          <p:cNvSpPr>
            <a:spLocks noChangeArrowheads="1"/>
          </p:cNvSpPr>
          <p:nvPr/>
        </p:nvSpPr>
        <p:spPr bwMode="auto">
          <a:xfrm>
            <a:off x="553845" y="5228275"/>
            <a:ext cx="306388" cy="280834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321" name="Rectangle 9"/>
          <p:cNvSpPr>
            <a:spLocks noChangeArrowheads="1"/>
          </p:cNvSpPr>
          <p:nvPr/>
        </p:nvSpPr>
        <p:spPr bwMode="auto">
          <a:xfrm>
            <a:off x="1315845" y="5228275"/>
            <a:ext cx="306388" cy="280834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322" name="Rectangle 10"/>
          <p:cNvSpPr>
            <a:spLocks noChangeArrowheads="1"/>
          </p:cNvSpPr>
          <p:nvPr/>
        </p:nvSpPr>
        <p:spPr bwMode="auto">
          <a:xfrm>
            <a:off x="4363845" y="4085275"/>
            <a:ext cx="306388" cy="280834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323" name="Rectangle 11"/>
          <p:cNvSpPr>
            <a:spLocks noChangeArrowheads="1"/>
          </p:cNvSpPr>
          <p:nvPr/>
        </p:nvSpPr>
        <p:spPr bwMode="auto">
          <a:xfrm>
            <a:off x="4363845" y="4466275"/>
            <a:ext cx="306388" cy="280834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324" name="Rectangle 12"/>
          <p:cNvSpPr>
            <a:spLocks noChangeArrowheads="1"/>
          </p:cNvSpPr>
          <p:nvPr/>
        </p:nvSpPr>
        <p:spPr bwMode="auto">
          <a:xfrm>
            <a:off x="6649845" y="1418275"/>
            <a:ext cx="306388" cy="280834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325" name="Rectangle 13"/>
          <p:cNvSpPr>
            <a:spLocks noChangeArrowheads="1"/>
          </p:cNvSpPr>
          <p:nvPr/>
        </p:nvSpPr>
        <p:spPr bwMode="auto">
          <a:xfrm>
            <a:off x="7411845" y="2942275"/>
            <a:ext cx="306388" cy="280834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326" name="Rectangle 14"/>
          <p:cNvSpPr>
            <a:spLocks noChangeArrowheads="1"/>
          </p:cNvSpPr>
          <p:nvPr/>
        </p:nvSpPr>
        <p:spPr bwMode="auto">
          <a:xfrm>
            <a:off x="5887845" y="3704275"/>
            <a:ext cx="306388" cy="280834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327" name="Rectangle 15"/>
          <p:cNvSpPr>
            <a:spLocks noChangeArrowheads="1"/>
          </p:cNvSpPr>
          <p:nvPr/>
        </p:nvSpPr>
        <p:spPr bwMode="auto">
          <a:xfrm>
            <a:off x="4363845" y="2942275"/>
            <a:ext cx="306388" cy="280834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328" name="Rectangle 16"/>
          <p:cNvSpPr>
            <a:spLocks noChangeArrowheads="1"/>
          </p:cNvSpPr>
          <p:nvPr/>
        </p:nvSpPr>
        <p:spPr bwMode="auto">
          <a:xfrm>
            <a:off x="8173845" y="1037275"/>
            <a:ext cx="306388" cy="280834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329" name="Rectangle 17"/>
          <p:cNvSpPr>
            <a:spLocks noChangeArrowheads="1"/>
          </p:cNvSpPr>
          <p:nvPr/>
        </p:nvSpPr>
        <p:spPr bwMode="auto">
          <a:xfrm>
            <a:off x="8173845" y="656275"/>
            <a:ext cx="306388" cy="280834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330" name="Rectangle 18"/>
          <p:cNvSpPr>
            <a:spLocks noChangeArrowheads="1"/>
          </p:cNvSpPr>
          <p:nvPr/>
        </p:nvSpPr>
        <p:spPr bwMode="auto">
          <a:xfrm>
            <a:off x="8554845" y="656275"/>
            <a:ext cx="306388" cy="280834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331" name="Rectangle 19"/>
          <p:cNvSpPr>
            <a:spLocks noChangeArrowheads="1"/>
          </p:cNvSpPr>
          <p:nvPr/>
        </p:nvSpPr>
        <p:spPr bwMode="auto">
          <a:xfrm>
            <a:off x="7792845" y="1418275"/>
            <a:ext cx="306388" cy="280834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332" name="Rectangle 20"/>
          <p:cNvSpPr>
            <a:spLocks noChangeArrowheads="1"/>
          </p:cNvSpPr>
          <p:nvPr/>
        </p:nvSpPr>
        <p:spPr bwMode="auto">
          <a:xfrm>
            <a:off x="934845" y="5990275"/>
            <a:ext cx="306388" cy="280834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333" name="Rectangle 21"/>
          <p:cNvSpPr>
            <a:spLocks noChangeArrowheads="1"/>
          </p:cNvSpPr>
          <p:nvPr/>
        </p:nvSpPr>
        <p:spPr bwMode="auto">
          <a:xfrm>
            <a:off x="1315845" y="5990275"/>
            <a:ext cx="306388" cy="280834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334" name="Rectangle 22"/>
          <p:cNvSpPr>
            <a:spLocks noChangeArrowheads="1"/>
          </p:cNvSpPr>
          <p:nvPr/>
        </p:nvSpPr>
        <p:spPr bwMode="auto">
          <a:xfrm>
            <a:off x="3220845" y="4466275"/>
            <a:ext cx="306388" cy="280834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335" name="Rectangle 23"/>
          <p:cNvSpPr>
            <a:spLocks noChangeArrowheads="1"/>
          </p:cNvSpPr>
          <p:nvPr/>
        </p:nvSpPr>
        <p:spPr bwMode="auto">
          <a:xfrm>
            <a:off x="2077845" y="4466275"/>
            <a:ext cx="306388" cy="280834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336" name="Rectangle 24"/>
          <p:cNvSpPr>
            <a:spLocks noChangeArrowheads="1"/>
          </p:cNvSpPr>
          <p:nvPr/>
        </p:nvSpPr>
        <p:spPr bwMode="auto">
          <a:xfrm>
            <a:off x="2077845" y="4847275"/>
            <a:ext cx="306388" cy="280834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337" name="Rectangle 25"/>
          <p:cNvSpPr>
            <a:spLocks noChangeArrowheads="1"/>
          </p:cNvSpPr>
          <p:nvPr/>
        </p:nvSpPr>
        <p:spPr bwMode="auto">
          <a:xfrm>
            <a:off x="2839845" y="5228275"/>
            <a:ext cx="306388" cy="280834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338" name="Rectangle 26"/>
          <p:cNvSpPr>
            <a:spLocks noChangeArrowheads="1"/>
          </p:cNvSpPr>
          <p:nvPr/>
        </p:nvSpPr>
        <p:spPr bwMode="auto">
          <a:xfrm>
            <a:off x="2458845" y="5228275"/>
            <a:ext cx="306388" cy="280834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339" name="Rectangle 27"/>
          <p:cNvSpPr>
            <a:spLocks noChangeArrowheads="1"/>
          </p:cNvSpPr>
          <p:nvPr/>
        </p:nvSpPr>
        <p:spPr bwMode="auto">
          <a:xfrm>
            <a:off x="2077845" y="5228275"/>
            <a:ext cx="306388" cy="280834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340" name="Rectangle 28"/>
          <p:cNvSpPr>
            <a:spLocks noChangeArrowheads="1"/>
          </p:cNvSpPr>
          <p:nvPr/>
        </p:nvSpPr>
        <p:spPr bwMode="auto">
          <a:xfrm>
            <a:off x="1696845" y="5228275"/>
            <a:ext cx="306388" cy="280834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341" name="Rectangle 29"/>
          <p:cNvSpPr>
            <a:spLocks noChangeArrowheads="1"/>
          </p:cNvSpPr>
          <p:nvPr/>
        </p:nvSpPr>
        <p:spPr bwMode="auto">
          <a:xfrm>
            <a:off x="5125845" y="2180275"/>
            <a:ext cx="306388" cy="280834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342" name="Rectangle 30"/>
          <p:cNvSpPr>
            <a:spLocks noChangeArrowheads="1"/>
          </p:cNvSpPr>
          <p:nvPr/>
        </p:nvSpPr>
        <p:spPr bwMode="auto">
          <a:xfrm>
            <a:off x="3601845" y="3704275"/>
            <a:ext cx="306388" cy="280834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343" name="Rectangle 31"/>
          <p:cNvSpPr>
            <a:spLocks noChangeArrowheads="1"/>
          </p:cNvSpPr>
          <p:nvPr/>
        </p:nvSpPr>
        <p:spPr bwMode="auto">
          <a:xfrm>
            <a:off x="3601845" y="4085275"/>
            <a:ext cx="306388" cy="280834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344" name="Rectangle 32"/>
          <p:cNvSpPr>
            <a:spLocks noChangeArrowheads="1"/>
          </p:cNvSpPr>
          <p:nvPr/>
        </p:nvSpPr>
        <p:spPr bwMode="auto">
          <a:xfrm>
            <a:off x="3601845" y="4466275"/>
            <a:ext cx="306388" cy="280834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345" name="Rectangle 33"/>
          <p:cNvSpPr>
            <a:spLocks noChangeArrowheads="1"/>
          </p:cNvSpPr>
          <p:nvPr/>
        </p:nvSpPr>
        <p:spPr bwMode="auto">
          <a:xfrm>
            <a:off x="4363845" y="3704275"/>
            <a:ext cx="306388" cy="280834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346" name="Rectangle 34"/>
          <p:cNvSpPr>
            <a:spLocks noChangeArrowheads="1"/>
          </p:cNvSpPr>
          <p:nvPr/>
        </p:nvSpPr>
        <p:spPr bwMode="auto">
          <a:xfrm>
            <a:off x="4744845" y="3704275"/>
            <a:ext cx="306388" cy="280834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347" name="Rectangle 35"/>
          <p:cNvSpPr>
            <a:spLocks noChangeArrowheads="1"/>
          </p:cNvSpPr>
          <p:nvPr/>
        </p:nvSpPr>
        <p:spPr bwMode="auto">
          <a:xfrm>
            <a:off x="5125845" y="2942275"/>
            <a:ext cx="306388" cy="280834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348" name="Rectangle 36"/>
          <p:cNvSpPr>
            <a:spLocks noChangeArrowheads="1"/>
          </p:cNvSpPr>
          <p:nvPr/>
        </p:nvSpPr>
        <p:spPr bwMode="auto">
          <a:xfrm>
            <a:off x="5125845" y="3323275"/>
            <a:ext cx="306388" cy="280834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349" name="Rectangle 37"/>
          <p:cNvSpPr>
            <a:spLocks noChangeArrowheads="1"/>
          </p:cNvSpPr>
          <p:nvPr/>
        </p:nvSpPr>
        <p:spPr bwMode="auto">
          <a:xfrm>
            <a:off x="5125845" y="3704275"/>
            <a:ext cx="306388" cy="280834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350" name="Rectangle 38"/>
          <p:cNvSpPr>
            <a:spLocks noChangeArrowheads="1"/>
          </p:cNvSpPr>
          <p:nvPr/>
        </p:nvSpPr>
        <p:spPr bwMode="auto">
          <a:xfrm>
            <a:off x="5506845" y="2942275"/>
            <a:ext cx="306388" cy="280834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351" name="Rectangle 39"/>
          <p:cNvSpPr>
            <a:spLocks noChangeArrowheads="1"/>
          </p:cNvSpPr>
          <p:nvPr/>
        </p:nvSpPr>
        <p:spPr bwMode="auto">
          <a:xfrm>
            <a:off x="5887845" y="2180275"/>
            <a:ext cx="306388" cy="280834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352" name="Rectangle 40"/>
          <p:cNvSpPr>
            <a:spLocks noChangeArrowheads="1"/>
          </p:cNvSpPr>
          <p:nvPr/>
        </p:nvSpPr>
        <p:spPr bwMode="auto">
          <a:xfrm>
            <a:off x="5887845" y="2561275"/>
            <a:ext cx="306388" cy="280834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353" name="Rectangle 41"/>
          <p:cNvSpPr>
            <a:spLocks noChangeArrowheads="1"/>
          </p:cNvSpPr>
          <p:nvPr/>
        </p:nvSpPr>
        <p:spPr bwMode="auto">
          <a:xfrm>
            <a:off x="5887845" y="2942275"/>
            <a:ext cx="306388" cy="280834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354" name="Rectangle 42"/>
          <p:cNvSpPr>
            <a:spLocks noChangeArrowheads="1"/>
          </p:cNvSpPr>
          <p:nvPr/>
        </p:nvSpPr>
        <p:spPr bwMode="auto">
          <a:xfrm>
            <a:off x="6268845" y="2942275"/>
            <a:ext cx="306388" cy="280834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355" name="Rectangle 43"/>
          <p:cNvSpPr>
            <a:spLocks noChangeArrowheads="1"/>
          </p:cNvSpPr>
          <p:nvPr/>
        </p:nvSpPr>
        <p:spPr bwMode="auto">
          <a:xfrm>
            <a:off x="6649845" y="2180275"/>
            <a:ext cx="306388" cy="280834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356" name="Rectangle 44"/>
          <p:cNvSpPr>
            <a:spLocks noChangeArrowheads="1"/>
          </p:cNvSpPr>
          <p:nvPr/>
        </p:nvSpPr>
        <p:spPr bwMode="auto">
          <a:xfrm>
            <a:off x="6649845" y="2561275"/>
            <a:ext cx="306388" cy="280834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357" name="Rectangle 45"/>
          <p:cNvSpPr>
            <a:spLocks noChangeArrowheads="1"/>
          </p:cNvSpPr>
          <p:nvPr/>
        </p:nvSpPr>
        <p:spPr bwMode="auto">
          <a:xfrm>
            <a:off x="6649845" y="2942275"/>
            <a:ext cx="306388" cy="280834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358" name="Rectangle 46"/>
          <p:cNvSpPr>
            <a:spLocks noChangeArrowheads="1"/>
          </p:cNvSpPr>
          <p:nvPr/>
        </p:nvSpPr>
        <p:spPr bwMode="auto">
          <a:xfrm>
            <a:off x="7030845" y="2180275"/>
            <a:ext cx="306388" cy="280834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359" name="Rectangle 47"/>
          <p:cNvSpPr>
            <a:spLocks noChangeArrowheads="1"/>
          </p:cNvSpPr>
          <p:nvPr/>
        </p:nvSpPr>
        <p:spPr bwMode="auto">
          <a:xfrm>
            <a:off x="7411845" y="1418275"/>
            <a:ext cx="306388" cy="280834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360" name="Rectangle 48"/>
          <p:cNvSpPr>
            <a:spLocks noChangeArrowheads="1"/>
          </p:cNvSpPr>
          <p:nvPr/>
        </p:nvSpPr>
        <p:spPr bwMode="auto">
          <a:xfrm>
            <a:off x="7411845" y="1799275"/>
            <a:ext cx="306388" cy="280834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361" name="Rectangle 49"/>
          <p:cNvSpPr>
            <a:spLocks noChangeArrowheads="1"/>
          </p:cNvSpPr>
          <p:nvPr/>
        </p:nvSpPr>
        <p:spPr bwMode="auto">
          <a:xfrm>
            <a:off x="7411845" y="2180275"/>
            <a:ext cx="306388" cy="280834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362" name="Rectangle 50"/>
          <p:cNvSpPr>
            <a:spLocks noChangeArrowheads="1"/>
          </p:cNvSpPr>
          <p:nvPr/>
        </p:nvSpPr>
        <p:spPr bwMode="auto">
          <a:xfrm>
            <a:off x="7792845" y="2180275"/>
            <a:ext cx="306388" cy="280834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363" name="Rectangle 51"/>
          <p:cNvSpPr>
            <a:spLocks noChangeArrowheads="1"/>
          </p:cNvSpPr>
          <p:nvPr/>
        </p:nvSpPr>
        <p:spPr bwMode="auto">
          <a:xfrm>
            <a:off x="8173845" y="1418275"/>
            <a:ext cx="306388" cy="280834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364" name="Rectangle 52"/>
          <p:cNvSpPr>
            <a:spLocks noChangeArrowheads="1"/>
          </p:cNvSpPr>
          <p:nvPr/>
        </p:nvSpPr>
        <p:spPr bwMode="auto">
          <a:xfrm>
            <a:off x="8173845" y="1799275"/>
            <a:ext cx="306388" cy="280834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365" name="Rectangle 53"/>
          <p:cNvSpPr>
            <a:spLocks noChangeArrowheads="1"/>
          </p:cNvSpPr>
          <p:nvPr/>
        </p:nvSpPr>
        <p:spPr bwMode="auto">
          <a:xfrm>
            <a:off x="8173845" y="2180275"/>
            <a:ext cx="306388" cy="280834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366" name="Text Box 54"/>
          <p:cNvSpPr txBox="1">
            <a:spLocks noChangeArrowheads="1"/>
          </p:cNvSpPr>
          <p:nvPr/>
        </p:nvSpPr>
        <p:spPr bwMode="auto">
          <a:xfrm>
            <a:off x="96645" y="5914075"/>
            <a:ext cx="488950" cy="4676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2400">
                <a:latin typeface="Times New Roman" charset="0"/>
              </a:rPr>
              <a:t>Fe</a:t>
            </a:r>
          </a:p>
        </p:txBody>
      </p:sp>
      <p:sp>
        <p:nvSpPr>
          <p:cNvPr id="13367" name="Text Box 55"/>
          <p:cNvSpPr txBox="1">
            <a:spLocks noChangeArrowheads="1"/>
          </p:cNvSpPr>
          <p:nvPr/>
        </p:nvSpPr>
        <p:spPr bwMode="auto">
          <a:xfrm>
            <a:off x="96645" y="5533075"/>
            <a:ext cx="539750" cy="4676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2400">
                <a:latin typeface="Times New Roman" charset="0"/>
              </a:rPr>
              <a:t>Co</a:t>
            </a:r>
          </a:p>
        </p:txBody>
      </p:sp>
      <p:sp>
        <p:nvSpPr>
          <p:cNvPr id="13368" name="Text Box 56"/>
          <p:cNvSpPr txBox="1">
            <a:spLocks noChangeArrowheads="1"/>
          </p:cNvSpPr>
          <p:nvPr/>
        </p:nvSpPr>
        <p:spPr bwMode="auto">
          <a:xfrm>
            <a:off x="96645" y="5152075"/>
            <a:ext cx="488950" cy="4676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2400">
                <a:latin typeface="Times New Roman" charset="0"/>
              </a:rPr>
              <a:t>Ni</a:t>
            </a:r>
          </a:p>
        </p:txBody>
      </p:sp>
      <p:sp>
        <p:nvSpPr>
          <p:cNvPr id="13369" name="Text Box 57"/>
          <p:cNvSpPr txBox="1">
            <a:spLocks noChangeArrowheads="1"/>
          </p:cNvSpPr>
          <p:nvPr/>
        </p:nvSpPr>
        <p:spPr bwMode="auto">
          <a:xfrm>
            <a:off x="5811645" y="1723075"/>
            <a:ext cx="539750" cy="4676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2400">
                <a:latin typeface="Times New Roman" charset="0"/>
              </a:rPr>
              <a:t>Rb</a:t>
            </a:r>
          </a:p>
        </p:txBody>
      </p:sp>
      <p:sp>
        <p:nvSpPr>
          <p:cNvPr id="13370" name="Text Box 58"/>
          <p:cNvSpPr txBox="1">
            <a:spLocks noChangeArrowheads="1"/>
          </p:cNvSpPr>
          <p:nvPr/>
        </p:nvSpPr>
        <p:spPr bwMode="auto">
          <a:xfrm>
            <a:off x="2687445" y="4009075"/>
            <a:ext cx="539750" cy="4676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2400">
                <a:latin typeface="Times New Roman" charset="0"/>
              </a:rPr>
              <a:t>Ga</a:t>
            </a:r>
          </a:p>
        </p:txBody>
      </p:sp>
      <p:sp>
        <p:nvSpPr>
          <p:cNvPr id="13371" name="Text Box 59"/>
          <p:cNvSpPr txBox="1">
            <a:spLocks noChangeArrowheads="1"/>
          </p:cNvSpPr>
          <p:nvPr/>
        </p:nvSpPr>
        <p:spPr bwMode="auto">
          <a:xfrm>
            <a:off x="2687445" y="3628075"/>
            <a:ext cx="539750" cy="4676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2400">
                <a:latin typeface="Times New Roman" charset="0"/>
              </a:rPr>
              <a:t>Ge</a:t>
            </a:r>
          </a:p>
        </p:txBody>
      </p:sp>
      <p:sp>
        <p:nvSpPr>
          <p:cNvPr id="13372" name="Text Box 60"/>
          <p:cNvSpPr txBox="1">
            <a:spLocks noChangeArrowheads="1"/>
          </p:cNvSpPr>
          <p:nvPr/>
        </p:nvSpPr>
        <p:spPr bwMode="auto">
          <a:xfrm>
            <a:off x="1163445" y="4390075"/>
            <a:ext cx="522288" cy="4676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2400">
                <a:latin typeface="Times New Roman" charset="0"/>
              </a:rPr>
              <a:t>Zn</a:t>
            </a:r>
          </a:p>
        </p:txBody>
      </p:sp>
      <p:sp>
        <p:nvSpPr>
          <p:cNvPr id="13373" name="Text Box 61"/>
          <p:cNvSpPr txBox="1">
            <a:spLocks noChangeArrowheads="1"/>
          </p:cNvSpPr>
          <p:nvPr/>
        </p:nvSpPr>
        <p:spPr bwMode="auto">
          <a:xfrm>
            <a:off x="1163445" y="4771075"/>
            <a:ext cx="539750" cy="4676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2400">
                <a:latin typeface="Times New Roman" charset="0"/>
              </a:rPr>
              <a:t>Cu</a:t>
            </a:r>
          </a:p>
        </p:txBody>
      </p:sp>
      <p:sp>
        <p:nvSpPr>
          <p:cNvPr id="13374" name="Text Box 62"/>
          <p:cNvSpPr txBox="1">
            <a:spLocks noChangeArrowheads="1"/>
          </p:cNvSpPr>
          <p:nvPr/>
        </p:nvSpPr>
        <p:spPr bwMode="auto">
          <a:xfrm>
            <a:off x="3525645" y="2866075"/>
            <a:ext cx="488950" cy="4676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2400">
                <a:latin typeface="Times New Roman" charset="0"/>
              </a:rPr>
              <a:t>Se</a:t>
            </a:r>
          </a:p>
        </p:txBody>
      </p:sp>
      <p:sp>
        <p:nvSpPr>
          <p:cNvPr id="13375" name="Text Box 63"/>
          <p:cNvSpPr txBox="1">
            <a:spLocks noChangeArrowheads="1"/>
          </p:cNvSpPr>
          <p:nvPr/>
        </p:nvSpPr>
        <p:spPr bwMode="auto">
          <a:xfrm>
            <a:off x="4287645" y="2485075"/>
            <a:ext cx="488950" cy="4676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2400">
                <a:latin typeface="Times New Roman" charset="0"/>
              </a:rPr>
              <a:t>Br</a:t>
            </a:r>
          </a:p>
        </p:txBody>
      </p:sp>
      <p:sp>
        <p:nvSpPr>
          <p:cNvPr id="13376" name="Text Box 64"/>
          <p:cNvSpPr txBox="1">
            <a:spLocks noChangeArrowheads="1"/>
          </p:cNvSpPr>
          <p:nvPr/>
        </p:nvSpPr>
        <p:spPr bwMode="auto">
          <a:xfrm>
            <a:off x="3525645" y="3247075"/>
            <a:ext cx="523875" cy="4676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2400">
                <a:latin typeface="Times New Roman" charset="0"/>
              </a:rPr>
              <a:t>As</a:t>
            </a:r>
          </a:p>
        </p:txBody>
      </p:sp>
      <p:sp>
        <p:nvSpPr>
          <p:cNvPr id="13377" name="Text Box 65"/>
          <p:cNvSpPr txBox="1">
            <a:spLocks noChangeArrowheads="1"/>
          </p:cNvSpPr>
          <p:nvPr/>
        </p:nvSpPr>
        <p:spPr bwMode="auto">
          <a:xfrm>
            <a:off x="7704770" y="520700"/>
            <a:ext cx="471488" cy="4676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2400">
                <a:latin typeface="Times New Roman" charset="0"/>
              </a:rPr>
              <a:t>Zr</a:t>
            </a:r>
          </a:p>
        </p:txBody>
      </p:sp>
      <p:sp>
        <p:nvSpPr>
          <p:cNvPr id="13378" name="Text Box 66"/>
          <p:cNvSpPr txBox="1">
            <a:spLocks noChangeArrowheads="1"/>
          </p:cNvSpPr>
          <p:nvPr/>
        </p:nvSpPr>
        <p:spPr bwMode="auto">
          <a:xfrm>
            <a:off x="7716645" y="961075"/>
            <a:ext cx="404813" cy="4676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2400">
                <a:latin typeface="Times New Roman" charset="0"/>
              </a:rPr>
              <a:t>Y</a:t>
            </a:r>
          </a:p>
        </p:txBody>
      </p:sp>
      <p:sp>
        <p:nvSpPr>
          <p:cNvPr id="13379" name="Text Box 67"/>
          <p:cNvSpPr txBox="1">
            <a:spLocks noChangeArrowheads="1"/>
          </p:cNvSpPr>
          <p:nvPr/>
        </p:nvSpPr>
        <p:spPr bwMode="auto">
          <a:xfrm>
            <a:off x="5811645" y="1342075"/>
            <a:ext cx="455613" cy="4676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2400">
                <a:latin typeface="Times New Roman" charset="0"/>
              </a:rPr>
              <a:t>Sr</a:t>
            </a:r>
          </a:p>
        </p:txBody>
      </p:sp>
      <p:sp>
        <p:nvSpPr>
          <p:cNvPr id="13380" name="Text Box 68"/>
          <p:cNvSpPr txBox="1">
            <a:spLocks noChangeArrowheads="1"/>
          </p:cNvSpPr>
          <p:nvPr/>
        </p:nvSpPr>
        <p:spPr bwMode="auto">
          <a:xfrm>
            <a:off x="4287645" y="2104075"/>
            <a:ext cx="506413" cy="4676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2400">
                <a:latin typeface="Times New Roman" charset="0"/>
              </a:rPr>
              <a:t>Kr</a:t>
            </a:r>
          </a:p>
        </p:txBody>
      </p:sp>
      <p:sp>
        <p:nvSpPr>
          <p:cNvPr id="13381" name="Line 69"/>
          <p:cNvSpPr>
            <a:spLocks noChangeShapeType="1"/>
          </p:cNvSpPr>
          <p:nvPr/>
        </p:nvSpPr>
        <p:spPr bwMode="auto">
          <a:xfrm>
            <a:off x="706245" y="6142675"/>
            <a:ext cx="381000" cy="0"/>
          </a:xfrm>
          <a:prstGeom prst="line">
            <a:avLst/>
          </a:prstGeom>
          <a:noFill/>
          <a:ln w="76200">
            <a:solidFill>
              <a:srgbClr val="0099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3382" name="Line 70"/>
          <p:cNvSpPr>
            <a:spLocks noChangeShapeType="1"/>
          </p:cNvSpPr>
          <p:nvPr/>
        </p:nvSpPr>
        <p:spPr bwMode="auto">
          <a:xfrm>
            <a:off x="1087245" y="6142675"/>
            <a:ext cx="381000" cy="0"/>
          </a:xfrm>
          <a:prstGeom prst="line">
            <a:avLst/>
          </a:prstGeom>
          <a:noFill/>
          <a:ln w="76200">
            <a:solidFill>
              <a:srgbClr val="0099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3383" name="Line 71"/>
          <p:cNvSpPr>
            <a:spLocks noChangeShapeType="1"/>
          </p:cNvSpPr>
          <p:nvPr/>
        </p:nvSpPr>
        <p:spPr bwMode="auto">
          <a:xfrm>
            <a:off x="1468245" y="6142675"/>
            <a:ext cx="381000" cy="0"/>
          </a:xfrm>
          <a:prstGeom prst="line">
            <a:avLst/>
          </a:prstGeom>
          <a:noFill/>
          <a:ln w="76200">
            <a:solidFill>
              <a:srgbClr val="0099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3384" name="Line 72"/>
          <p:cNvSpPr>
            <a:spLocks noChangeShapeType="1"/>
          </p:cNvSpPr>
          <p:nvPr/>
        </p:nvSpPr>
        <p:spPr bwMode="auto">
          <a:xfrm>
            <a:off x="1468245" y="5380675"/>
            <a:ext cx="381000" cy="0"/>
          </a:xfrm>
          <a:prstGeom prst="line">
            <a:avLst/>
          </a:prstGeom>
          <a:noFill/>
          <a:ln w="76200">
            <a:solidFill>
              <a:srgbClr val="0099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3385" name="Line 73"/>
          <p:cNvSpPr>
            <a:spLocks noChangeShapeType="1"/>
          </p:cNvSpPr>
          <p:nvPr/>
        </p:nvSpPr>
        <p:spPr bwMode="auto">
          <a:xfrm>
            <a:off x="1849245" y="5380675"/>
            <a:ext cx="381000" cy="0"/>
          </a:xfrm>
          <a:prstGeom prst="line">
            <a:avLst/>
          </a:prstGeom>
          <a:noFill/>
          <a:ln w="76200">
            <a:solidFill>
              <a:srgbClr val="0099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3386" name="Line 74"/>
          <p:cNvSpPr>
            <a:spLocks noChangeShapeType="1"/>
          </p:cNvSpPr>
          <p:nvPr/>
        </p:nvSpPr>
        <p:spPr bwMode="auto">
          <a:xfrm flipH="1" flipV="1">
            <a:off x="1468245" y="5761675"/>
            <a:ext cx="381000" cy="349222"/>
          </a:xfrm>
          <a:prstGeom prst="line">
            <a:avLst/>
          </a:prstGeom>
          <a:noFill/>
          <a:ln w="76200">
            <a:solidFill>
              <a:srgbClr val="000099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3387" name="Line 75"/>
          <p:cNvSpPr>
            <a:spLocks noChangeShapeType="1"/>
          </p:cNvSpPr>
          <p:nvPr/>
        </p:nvSpPr>
        <p:spPr bwMode="auto">
          <a:xfrm>
            <a:off x="2230245" y="5380675"/>
            <a:ext cx="381000" cy="0"/>
          </a:xfrm>
          <a:prstGeom prst="line">
            <a:avLst/>
          </a:prstGeom>
          <a:noFill/>
          <a:ln w="76200">
            <a:solidFill>
              <a:srgbClr val="0099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3388" name="Line 76"/>
          <p:cNvSpPr>
            <a:spLocks noChangeShapeType="1"/>
          </p:cNvSpPr>
          <p:nvPr/>
        </p:nvSpPr>
        <p:spPr bwMode="auto">
          <a:xfrm>
            <a:off x="3754245" y="4618675"/>
            <a:ext cx="381000" cy="0"/>
          </a:xfrm>
          <a:prstGeom prst="line">
            <a:avLst/>
          </a:prstGeom>
          <a:noFill/>
          <a:ln w="76200">
            <a:solidFill>
              <a:srgbClr val="0099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3389" name="Line 77"/>
          <p:cNvSpPr>
            <a:spLocks noChangeShapeType="1"/>
          </p:cNvSpPr>
          <p:nvPr/>
        </p:nvSpPr>
        <p:spPr bwMode="auto">
          <a:xfrm>
            <a:off x="2992245" y="4999675"/>
            <a:ext cx="381000" cy="0"/>
          </a:xfrm>
          <a:prstGeom prst="line">
            <a:avLst/>
          </a:prstGeom>
          <a:noFill/>
          <a:ln w="76200">
            <a:solidFill>
              <a:srgbClr val="0099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3390" name="Line 78"/>
          <p:cNvSpPr>
            <a:spLocks noChangeShapeType="1"/>
          </p:cNvSpPr>
          <p:nvPr/>
        </p:nvSpPr>
        <p:spPr bwMode="auto">
          <a:xfrm>
            <a:off x="2992245" y="5380675"/>
            <a:ext cx="381000" cy="0"/>
          </a:xfrm>
          <a:prstGeom prst="line">
            <a:avLst/>
          </a:prstGeom>
          <a:noFill/>
          <a:ln w="76200">
            <a:solidFill>
              <a:srgbClr val="0099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3391" name="Line 79"/>
          <p:cNvSpPr>
            <a:spLocks noChangeShapeType="1"/>
          </p:cNvSpPr>
          <p:nvPr/>
        </p:nvSpPr>
        <p:spPr bwMode="auto">
          <a:xfrm>
            <a:off x="1468245" y="5761675"/>
            <a:ext cx="381000" cy="0"/>
          </a:xfrm>
          <a:prstGeom prst="line">
            <a:avLst/>
          </a:prstGeom>
          <a:noFill/>
          <a:ln w="76200">
            <a:solidFill>
              <a:srgbClr val="0099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3392" name="Line 80"/>
          <p:cNvSpPr>
            <a:spLocks noChangeShapeType="1"/>
          </p:cNvSpPr>
          <p:nvPr/>
        </p:nvSpPr>
        <p:spPr bwMode="auto">
          <a:xfrm flipH="1" flipV="1">
            <a:off x="2992245" y="4999675"/>
            <a:ext cx="381000" cy="349222"/>
          </a:xfrm>
          <a:prstGeom prst="line">
            <a:avLst/>
          </a:prstGeom>
          <a:noFill/>
          <a:ln w="76200">
            <a:solidFill>
              <a:srgbClr val="000099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3393" name="Line 81"/>
          <p:cNvSpPr>
            <a:spLocks noChangeShapeType="1"/>
          </p:cNvSpPr>
          <p:nvPr/>
        </p:nvSpPr>
        <p:spPr bwMode="auto">
          <a:xfrm flipH="1" flipV="1">
            <a:off x="1468245" y="5380675"/>
            <a:ext cx="381000" cy="349222"/>
          </a:xfrm>
          <a:prstGeom prst="line">
            <a:avLst/>
          </a:prstGeom>
          <a:noFill/>
          <a:ln w="76200">
            <a:solidFill>
              <a:srgbClr val="000099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3394" name="Line 82"/>
          <p:cNvSpPr>
            <a:spLocks noChangeShapeType="1"/>
          </p:cNvSpPr>
          <p:nvPr/>
        </p:nvSpPr>
        <p:spPr bwMode="auto">
          <a:xfrm flipH="1" flipV="1">
            <a:off x="2992245" y="4618675"/>
            <a:ext cx="381000" cy="349222"/>
          </a:xfrm>
          <a:prstGeom prst="line">
            <a:avLst/>
          </a:prstGeom>
          <a:noFill/>
          <a:ln w="76200">
            <a:solidFill>
              <a:srgbClr val="000099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grpSp>
        <p:nvGrpSpPr>
          <p:cNvPr id="2" name="Group 83"/>
          <p:cNvGrpSpPr>
            <a:grpSpLocks/>
          </p:cNvGrpSpPr>
          <p:nvPr/>
        </p:nvGrpSpPr>
        <p:grpSpPr bwMode="auto">
          <a:xfrm>
            <a:off x="2230245" y="4999676"/>
            <a:ext cx="762000" cy="349222"/>
            <a:chOff x="1344" y="3312"/>
            <a:chExt cx="480" cy="240"/>
          </a:xfrm>
        </p:grpSpPr>
        <p:sp>
          <p:nvSpPr>
            <p:cNvPr id="13396" name="Line 84"/>
            <p:cNvSpPr>
              <a:spLocks noChangeShapeType="1"/>
            </p:cNvSpPr>
            <p:nvPr/>
          </p:nvSpPr>
          <p:spPr bwMode="auto">
            <a:xfrm>
              <a:off x="1584" y="3552"/>
              <a:ext cx="240" cy="0"/>
            </a:xfrm>
            <a:prstGeom prst="line">
              <a:avLst/>
            </a:prstGeom>
            <a:noFill/>
            <a:ln w="76200">
              <a:solidFill>
                <a:srgbClr val="0099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3397" name="Line 85"/>
            <p:cNvSpPr>
              <a:spLocks noChangeShapeType="1"/>
            </p:cNvSpPr>
            <p:nvPr/>
          </p:nvSpPr>
          <p:spPr bwMode="auto">
            <a:xfrm flipH="1" flipV="1">
              <a:off x="1344" y="3312"/>
              <a:ext cx="240" cy="240"/>
            </a:xfrm>
            <a:prstGeom prst="line">
              <a:avLst/>
            </a:prstGeom>
            <a:noFill/>
            <a:ln w="76200">
              <a:solidFill>
                <a:srgbClr val="000099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3398" name="Line 86"/>
          <p:cNvSpPr>
            <a:spLocks noChangeShapeType="1"/>
          </p:cNvSpPr>
          <p:nvPr/>
        </p:nvSpPr>
        <p:spPr bwMode="auto">
          <a:xfrm>
            <a:off x="4516245" y="4237675"/>
            <a:ext cx="381000" cy="0"/>
          </a:xfrm>
          <a:prstGeom prst="line">
            <a:avLst/>
          </a:prstGeom>
          <a:noFill/>
          <a:ln w="76200">
            <a:solidFill>
              <a:srgbClr val="0099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3399" name="Line 87"/>
          <p:cNvSpPr>
            <a:spLocks noChangeShapeType="1"/>
          </p:cNvSpPr>
          <p:nvPr/>
        </p:nvSpPr>
        <p:spPr bwMode="auto">
          <a:xfrm>
            <a:off x="2230245" y="4618675"/>
            <a:ext cx="381000" cy="0"/>
          </a:xfrm>
          <a:prstGeom prst="line">
            <a:avLst/>
          </a:prstGeom>
          <a:noFill/>
          <a:ln w="76200">
            <a:solidFill>
              <a:srgbClr val="0099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3400" name="Line 88"/>
          <p:cNvSpPr>
            <a:spLocks noChangeShapeType="1"/>
          </p:cNvSpPr>
          <p:nvPr/>
        </p:nvSpPr>
        <p:spPr bwMode="auto">
          <a:xfrm>
            <a:off x="2230245" y="4999675"/>
            <a:ext cx="381000" cy="0"/>
          </a:xfrm>
          <a:prstGeom prst="line">
            <a:avLst/>
          </a:prstGeom>
          <a:noFill/>
          <a:ln w="76200">
            <a:solidFill>
              <a:srgbClr val="0099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3401" name="Line 89"/>
          <p:cNvSpPr>
            <a:spLocks noChangeShapeType="1"/>
          </p:cNvSpPr>
          <p:nvPr/>
        </p:nvSpPr>
        <p:spPr bwMode="auto">
          <a:xfrm>
            <a:off x="3373245" y="4618675"/>
            <a:ext cx="381000" cy="0"/>
          </a:xfrm>
          <a:prstGeom prst="line">
            <a:avLst/>
          </a:prstGeom>
          <a:noFill/>
          <a:ln w="76200">
            <a:solidFill>
              <a:srgbClr val="0099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3402" name="Line 90"/>
          <p:cNvSpPr>
            <a:spLocks noChangeShapeType="1"/>
          </p:cNvSpPr>
          <p:nvPr/>
        </p:nvSpPr>
        <p:spPr bwMode="auto">
          <a:xfrm>
            <a:off x="2992245" y="4618675"/>
            <a:ext cx="381000" cy="0"/>
          </a:xfrm>
          <a:prstGeom prst="line">
            <a:avLst/>
          </a:prstGeom>
          <a:noFill/>
          <a:ln w="76200">
            <a:solidFill>
              <a:srgbClr val="0099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3403" name="Line 91"/>
          <p:cNvSpPr>
            <a:spLocks noChangeShapeType="1"/>
          </p:cNvSpPr>
          <p:nvPr/>
        </p:nvSpPr>
        <p:spPr bwMode="auto">
          <a:xfrm flipH="1" flipV="1">
            <a:off x="3754245" y="3856675"/>
            <a:ext cx="381000" cy="349222"/>
          </a:xfrm>
          <a:prstGeom prst="line">
            <a:avLst/>
          </a:prstGeom>
          <a:noFill/>
          <a:ln w="76200">
            <a:solidFill>
              <a:srgbClr val="000099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3404" name="Line 92"/>
          <p:cNvSpPr>
            <a:spLocks noChangeShapeType="1"/>
          </p:cNvSpPr>
          <p:nvPr/>
        </p:nvSpPr>
        <p:spPr bwMode="auto">
          <a:xfrm flipH="1" flipV="1">
            <a:off x="3754245" y="4237675"/>
            <a:ext cx="381000" cy="349222"/>
          </a:xfrm>
          <a:prstGeom prst="line">
            <a:avLst/>
          </a:prstGeom>
          <a:noFill/>
          <a:ln w="76200">
            <a:solidFill>
              <a:srgbClr val="000099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3405" name="Line 93"/>
          <p:cNvSpPr>
            <a:spLocks noChangeShapeType="1"/>
          </p:cNvSpPr>
          <p:nvPr/>
        </p:nvSpPr>
        <p:spPr bwMode="auto">
          <a:xfrm flipH="1" flipV="1">
            <a:off x="4135245" y="3856675"/>
            <a:ext cx="381000" cy="349222"/>
          </a:xfrm>
          <a:prstGeom prst="line">
            <a:avLst/>
          </a:prstGeom>
          <a:noFill/>
          <a:ln w="76200">
            <a:solidFill>
              <a:srgbClr val="CC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grpSp>
        <p:nvGrpSpPr>
          <p:cNvPr id="3" name="Group 94"/>
          <p:cNvGrpSpPr>
            <a:grpSpLocks/>
          </p:cNvGrpSpPr>
          <p:nvPr/>
        </p:nvGrpSpPr>
        <p:grpSpPr bwMode="auto">
          <a:xfrm>
            <a:off x="2230245" y="4618675"/>
            <a:ext cx="762000" cy="698444"/>
            <a:chOff x="1344" y="3072"/>
            <a:chExt cx="480" cy="480"/>
          </a:xfrm>
        </p:grpSpPr>
        <p:sp>
          <p:nvSpPr>
            <p:cNvPr id="13407" name="Line 95"/>
            <p:cNvSpPr>
              <a:spLocks noChangeShapeType="1"/>
            </p:cNvSpPr>
            <p:nvPr/>
          </p:nvSpPr>
          <p:spPr bwMode="auto">
            <a:xfrm flipH="1" flipV="1">
              <a:off x="1344" y="3072"/>
              <a:ext cx="240" cy="240"/>
            </a:xfrm>
            <a:prstGeom prst="line">
              <a:avLst/>
            </a:prstGeom>
            <a:noFill/>
            <a:ln w="76200">
              <a:solidFill>
                <a:srgbClr val="000099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3408" name="Line 96"/>
            <p:cNvSpPr>
              <a:spLocks noChangeShapeType="1"/>
            </p:cNvSpPr>
            <p:nvPr/>
          </p:nvSpPr>
          <p:spPr bwMode="auto">
            <a:xfrm flipH="1" flipV="1">
              <a:off x="1584" y="3312"/>
              <a:ext cx="240" cy="240"/>
            </a:xfrm>
            <a:prstGeom prst="line">
              <a:avLst/>
            </a:prstGeom>
            <a:noFill/>
            <a:ln w="76200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3409" name="Line 97"/>
          <p:cNvSpPr>
            <a:spLocks noChangeShapeType="1"/>
          </p:cNvSpPr>
          <p:nvPr/>
        </p:nvSpPr>
        <p:spPr bwMode="auto">
          <a:xfrm flipH="1" flipV="1">
            <a:off x="2611245" y="4618675"/>
            <a:ext cx="381000" cy="349222"/>
          </a:xfrm>
          <a:prstGeom prst="line">
            <a:avLst/>
          </a:prstGeom>
          <a:noFill/>
          <a:ln w="76200">
            <a:solidFill>
              <a:srgbClr val="CC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3410" name="Line 98"/>
          <p:cNvSpPr>
            <a:spLocks noChangeShapeType="1"/>
          </p:cNvSpPr>
          <p:nvPr/>
        </p:nvSpPr>
        <p:spPr bwMode="auto">
          <a:xfrm>
            <a:off x="6040245" y="2713675"/>
            <a:ext cx="381000" cy="0"/>
          </a:xfrm>
          <a:prstGeom prst="line">
            <a:avLst/>
          </a:prstGeom>
          <a:noFill/>
          <a:ln w="76200">
            <a:solidFill>
              <a:srgbClr val="0099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3411" name="Line 99"/>
          <p:cNvSpPr>
            <a:spLocks noChangeShapeType="1"/>
          </p:cNvSpPr>
          <p:nvPr/>
        </p:nvSpPr>
        <p:spPr bwMode="auto">
          <a:xfrm>
            <a:off x="5278245" y="3475675"/>
            <a:ext cx="381000" cy="0"/>
          </a:xfrm>
          <a:prstGeom prst="line">
            <a:avLst/>
          </a:prstGeom>
          <a:noFill/>
          <a:ln w="76200">
            <a:solidFill>
              <a:srgbClr val="0099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3412" name="Line 100"/>
          <p:cNvSpPr>
            <a:spLocks noChangeShapeType="1"/>
          </p:cNvSpPr>
          <p:nvPr/>
        </p:nvSpPr>
        <p:spPr bwMode="auto">
          <a:xfrm>
            <a:off x="5278245" y="3856675"/>
            <a:ext cx="381000" cy="0"/>
          </a:xfrm>
          <a:prstGeom prst="line">
            <a:avLst/>
          </a:prstGeom>
          <a:noFill/>
          <a:ln w="76200">
            <a:solidFill>
              <a:srgbClr val="0099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3413" name="Line 101"/>
          <p:cNvSpPr>
            <a:spLocks noChangeShapeType="1"/>
          </p:cNvSpPr>
          <p:nvPr/>
        </p:nvSpPr>
        <p:spPr bwMode="auto">
          <a:xfrm>
            <a:off x="4897245" y="3856675"/>
            <a:ext cx="381000" cy="0"/>
          </a:xfrm>
          <a:prstGeom prst="line">
            <a:avLst/>
          </a:prstGeom>
          <a:noFill/>
          <a:ln w="76200">
            <a:solidFill>
              <a:srgbClr val="0099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3414" name="Line 102"/>
          <p:cNvSpPr>
            <a:spLocks noChangeShapeType="1"/>
          </p:cNvSpPr>
          <p:nvPr/>
        </p:nvSpPr>
        <p:spPr bwMode="auto">
          <a:xfrm>
            <a:off x="4516245" y="3856675"/>
            <a:ext cx="381000" cy="0"/>
          </a:xfrm>
          <a:prstGeom prst="line">
            <a:avLst/>
          </a:prstGeom>
          <a:noFill/>
          <a:ln w="76200">
            <a:solidFill>
              <a:srgbClr val="0099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3415" name="Line 103"/>
          <p:cNvSpPr>
            <a:spLocks noChangeShapeType="1"/>
          </p:cNvSpPr>
          <p:nvPr/>
        </p:nvSpPr>
        <p:spPr bwMode="auto">
          <a:xfrm>
            <a:off x="3754245" y="3856675"/>
            <a:ext cx="381000" cy="0"/>
          </a:xfrm>
          <a:prstGeom prst="line">
            <a:avLst/>
          </a:prstGeom>
          <a:noFill/>
          <a:ln w="76200">
            <a:solidFill>
              <a:srgbClr val="0099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3416" name="Line 104"/>
          <p:cNvSpPr>
            <a:spLocks noChangeShapeType="1"/>
          </p:cNvSpPr>
          <p:nvPr/>
        </p:nvSpPr>
        <p:spPr bwMode="auto">
          <a:xfrm>
            <a:off x="3754245" y="4237675"/>
            <a:ext cx="381000" cy="0"/>
          </a:xfrm>
          <a:prstGeom prst="line">
            <a:avLst/>
          </a:prstGeom>
          <a:noFill/>
          <a:ln w="76200">
            <a:solidFill>
              <a:srgbClr val="0099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3417" name="Line 105"/>
          <p:cNvSpPr>
            <a:spLocks noChangeShapeType="1"/>
          </p:cNvSpPr>
          <p:nvPr/>
        </p:nvSpPr>
        <p:spPr bwMode="auto">
          <a:xfrm flipH="1" flipV="1">
            <a:off x="706245" y="3475674"/>
            <a:ext cx="533400" cy="488911"/>
          </a:xfrm>
          <a:prstGeom prst="line">
            <a:avLst/>
          </a:prstGeom>
          <a:noFill/>
          <a:ln w="76200">
            <a:solidFill>
              <a:srgbClr val="CC0000"/>
            </a:solidFill>
            <a:round/>
            <a:headEnd type="triangle" w="med" len="med"/>
            <a:tailEnd/>
          </a:ln>
          <a:effectLst/>
        </p:spPr>
        <p:txBody>
          <a:bodyPr/>
          <a:lstStyle/>
          <a:p>
            <a:endParaRPr lang="en-US"/>
          </a:p>
        </p:txBody>
      </p:sp>
      <p:grpSp>
        <p:nvGrpSpPr>
          <p:cNvPr id="4" name="Group 106"/>
          <p:cNvGrpSpPr>
            <a:grpSpLocks/>
          </p:cNvGrpSpPr>
          <p:nvPr/>
        </p:nvGrpSpPr>
        <p:grpSpPr bwMode="auto">
          <a:xfrm>
            <a:off x="6040245" y="2332675"/>
            <a:ext cx="762000" cy="698444"/>
            <a:chOff x="3744" y="1632"/>
            <a:chExt cx="480" cy="480"/>
          </a:xfrm>
        </p:grpSpPr>
        <p:sp>
          <p:nvSpPr>
            <p:cNvPr id="13419" name="Line 107"/>
            <p:cNvSpPr>
              <a:spLocks noChangeShapeType="1"/>
            </p:cNvSpPr>
            <p:nvPr/>
          </p:nvSpPr>
          <p:spPr bwMode="auto">
            <a:xfrm flipH="1" flipV="1">
              <a:off x="3744" y="1632"/>
              <a:ext cx="240" cy="240"/>
            </a:xfrm>
            <a:prstGeom prst="line">
              <a:avLst/>
            </a:prstGeom>
            <a:noFill/>
            <a:ln w="76200">
              <a:solidFill>
                <a:srgbClr val="000099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3420" name="Line 108"/>
            <p:cNvSpPr>
              <a:spLocks noChangeShapeType="1"/>
            </p:cNvSpPr>
            <p:nvPr/>
          </p:nvSpPr>
          <p:spPr bwMode="auto">
            <a:xfrm flipH="1" flipV="1">
              <a:off x="3984" y="1872"/>
              <a:ext cx="240" cy="240"/>
            </a:xfrm>
            <a:prstGeom prst="line">
              <a:avLst/>
            </a:prstGeom>
            <a:noFill/>
            <a:ln w="76200">
              <a:solidFill>
                <a:srgbClr val="CC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3421" name="Line 109"/>
          <p:cNvSpPr>
            <a:spLocks noChangeShapeType="1"/>
          </p:cNvSpPr>
          <p:nvPr/>
        </p:nvSpPr>
        <p:spPr bwMode="auto">
          <a:xfrm flipH="1" flipV="1">
            <a:off x="6802245" y="2713675"/>
            <a:ext cx="381000" cy="349222"/>
          </a:xfrm>
          <a:prstGeom prst="line">
            <a:avLst/>
          </a:prstGeom>
          <a:noFill/>
          <a:ln w="76200">
            <a:solidFill>
              <a:srgbClr val="000099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3422" name="Line 110"/>
          <p:cNvSpPr>
            <a:spLocks noChangeShapeType="1"/>
          </p:cNvSpPr>
          <p:nvPr/>
        </p:nvSpPr>
        <p:spPr bwMode="auto">
          <a:xfrm flipH="1" flipV="1">
            <a:off x="5278245" y="3094675"/>
            <a:ext cx="381000" cy="349222"/>
          </a:xfrm>
          <a:prstGeom prst="line">
            <a:avLst/>
          </a:prstGeom>
          <a:noFill/>
          <a:ln w="76200">
            <a:solidFill>
              <a:srgbClr val="000099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3423" name="Line 111"/>
          <p:cNvSpPr>
            <a:spLocks noChangeShapeType="1"/>
          </p:cNvSpPr>
          <p:nvPr/>
        </p:nvSpPr>
        <p:spPr bwMode="auto">
          <a:xfrm flipH="1" flipV="1">
            <a:off x="5278245" y="3475675"/>
            <a:ext cx="381000" cy="349222"/>
          </a:xfrm>
          <a:prstGeom prst="line">
            <a:avLst/>
          </a:prstGeom>
          <a:noFill/>
          <a:ln w="76200">
            <a:solidFill>
              <a:srgbClr val="000099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3424" name="Line 112"/>
          <p:cNvSpPr>
            <a:spLocks noChangeShapeType="1"/>
          </p:cNvSpPr>
          <p:nvPr/>
        </p:nvSpPr>
        <p:spPr bwMode="auto">
          <a:xfrm flipH="1" flipV="1">
            <a:off x="4516245" y="3856675"/>
            <a:ext cx="381000" cy="349222"/>
          </a:xfrm>
          <a:prstGeom prst="line">
            <a:avLst/>
          </a:prstGeom>
          <a:noFill/>
          <a:ln w="76200">
            <a:solidFill>
              <a:srgbClr val="000099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grpSp>
        <p:nvGrpSpPr>
          <p:cNvPr id="5" name="Group 113"/>
          <p:cNvGrpSpPr>
            <a:grpSpLocks/>
          </p:cNvGrpSpPr>
          <p:nvPr/>
        </p:nvGrpSpPr>
        <p:grpSpPr bwMode="auto">
          <a:xfrm>
            <a:off x="6040245" y="2713676"/>
            <a:ext cx="762000" cy="349222"/>
            <a:chOff x="3744" y="1872"/>
            <a:chExt cx="480" cy="240"/>
          </a:xfrm>
        </p:grpSpPr>
        <p:sp>
          <p:nvSpPr>
            <p:cNvPr id="13426" name="Line 114"/>
            <p:cNvSpPr>
              <a:spLocks noChangeShapeType="1"/>
            </p:cNvSpPr>
            <p:nvPr/>
          </p:nvSpPr>
          <p:spPr bwMode="auto">
            <a:xfrm flipH="1" flipV="1">
              <a:off x="3744" y="1872"/>
              <a:ext cx="240" cy="240"/>
            </a:xfrm>
            <a:prstGeom prst="line">
              <a:avLst/>
            </a:prstGeom>
            <a:noFill/>
            <a:ln w="76200">
              <a:solidFill>
                <a:srgbClr val="000099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3427" name="Line 115"/>
            <p:cNvSpPr>
              <a:spLocks noChangeShapeType="1"/>
            </p:cNvSpPr>
            <p:nvPr/>
          </p:nvSpPr>
          <p:spPr bwMode="auto">
            <a:xfrm>
              <a:off x="3984" y="2112"/>
              <a:ext cx="240" cy="0"/>
            </a:xfrm>
            <a:prstGeom prst="line">
              <a:avLst/>
            </a:prstGeom>
            <a:noFill/>
            <a:ln w="76200">
              <a:solidFill>
                <a:srgbClr val="0099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3428" name="Line 116"/>
          <p:cNvSpPr>
            <a:spLocks noChangeShapeType="1"/>
          </p:cNvSpPr>
          <p:nvPr/>
        </p:nvSpPr>
        <p:spPr bwMode="auto">
          <a:xfrm>
            <a:off x="6040245" y="3094675"/>
            <a:ext cx="381000" cy="0"/>
          </a:xfrm>
          <a:prstGeom prst="line">
            <a:avLst/>
          </a:prstGeom>
          <a:noFill/>
          <a:ln w="76200">
            <a:solidFill>
              <a:srgbClr val="0099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3429" name="Line 117"/>
          <p:cNvSpPr>
            <a:spLocks noChangeShapeType="1"/>
          </p:cNvSpPr>
          <p:nvPr/>
        </p:nvSpPr>
        <p:spPr bwMode="auto">
          <a:xfrm>
            <a:off x="5659245" y="3094675"/>
            <a:ext cx="381000" cy="0"/>
          </a:xfrm>
          <a:prstGeom prst="line">
            <a:avLst/>
          </a:prstGeom>
          <a:noFill/>
          <a:ln w="76200">
            <a:solidFill>
              <a:srgbClr val="0099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3430" name="Line 118"/>
          <p:cNvSpPr>
            <a:spLocks noChangeShapeType="1"/>
          </p:cNvSpPr>
          <p:nvPr/>
        </p:nvSpPr>
        <p:spPr bwMode="auto">
          <a:xfrm>
            <a:off x="5278245" y="3094675"/>
            <a:ext cx="381000" cy="0"/>
          </a:xfrm>
          <a:prstGeom prst="line">
            <a:avLst/>
          </a:prstGeom>
          <a:noFill/>
          <a:ln w="76200">
            <a:solidFill>
              <a:srgbClr val="0099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3431" name="Line 119"/>
          <p:cNvSpPr>
            <a:spLocks noChangeShapeType="1"/>
          </p:cNvSpPr>
          <p:nvPr/>
        </p:nvSpPr>
        <p:spPr bwMode="auto">
          <a:xfrm>
            <a:off x="6040245" y="2332675"/>
            <a:ext cx="381000" cy="0"/>
          </a:xfrm>
          <a:prstGeom prst="line">
            <a:avLst/>
          </a:prstGeom>
          <a:noFill/>
          <a:ln w="76200">
            <a:solidFill>
              <a:srgbClr val="0099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3432" name="Line 120"/>
          <p:cNvSpPr>
            <a:spLocks noChangeShapeType="1"/>
          </p:cNvSpPr>
          <p:nvPr/>
        </p:nvSpPr>
        <p:spPr bwMode="auto">
          <a:xfrm>
            <a:off x="6421245" y="2332675"/>
            <a:ext cx="381000" cy="0"/>
          </a:xfrm>
          <a:prstGeom prst="line">
            <a:avLst/>
          </a:prstGeom>
          <a:noFill/>
          <a:ln w="76200">
            <a:solidFill>
              <a:srgbClr val="0099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3433" name="Line 121"/>
          <p:cNvSpPr>
            <a:spLocks noChangeShapeType="1"/>
          </p:cNvSpPr>
          <p:nvPr/>
        </p:nvSpPr>
        <p:spPr bwMode="auto">
          <a:xfrm>
            <a:off x="6802245" y="2332675"/>
            <a:ext cx="381000" cy="0"/>
          </a:xfrm>
          <a:prstGeom prst="line">
            <a:avLst/>
          </a:prstGeom>
          <a:noFill/>
          <a:ln w="76200">
            <a:solidFill>
              <a:srgbClr val="0099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3434" name="Line 122"/>
          <p:cNvSpPr>
            <a:spLocks noChangeShapeType="1"/>
          </p:cNvSpPr>
          <p:nvPr/>
        </p:nvSpPr>
        <p:spPr bwMode="auto">
          <a:xfrm>
            <a:off x="7564245" y="2332675"/>
            <a:ext cx="381000" cy="0"/>
          </a:xfrm>
          <a:prstGeom prst="line">
            <a:avLst/>
          </a:prstGeom>
          <a:noFill/>
          <a:ln w="76200">
            <a:solidFill>
              <a:srgbClr val="0099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3435" name="Line 123"/>
          <p:cNvSpPr>
            <a:spLocks noChangeShapeType="1"/>
          </p:cNvSpPr>
          <p:nvPr/>
        </p:nvSpPr>
        <p:spPr bwMode="auto">
          <a:xfrm>
            <a:off x="6802245" y="3094675"/>
            <a:ext cx="381000" cy="0"/>
          </a:xfrm>
          <a:prstGeom prst="line">
            <a:avLst/>
          </a:prstGeom>
          <a:noFill/>
          <a:ln w="76200">
            <a:solidFill>
              <a:srgbClr val="0099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3436" name="Line 124"/>
          <p:cNvSpPr>
            <a:spLocks noChangeShapeType="1"/>
          </p:cNvSpPr>
          <p:nvPr/>
        </p:nvSpPr>
        <p:spPr bwMode="auto">
          <a:xfrm>
            <a:off x="6802245" y="2713675"/>
            <a:ext cx="381000" cy="0"/>
          </a:xfrm>
          <a:prstGeom prst="line">
            <a:avLst/>
          </a:prstGeom>
          <a:noFill/>
          <a:ln w="76200">
            <a:solidFill>
              <a:srgbClr val="0099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3437" name="Line 125"/>
          <p:cNvSpPr>
            <a:spLocks noChangeShapeType="1"/>
          </p:cNvSpPr>
          <p:nvPr/>
        </p:nvSpPr>
        <p:spPr bwMode="auto">
          <a:xfrm>
            <a:off x="8326245" y="1951675"/>
            <a:ext cx="381000" cy="0"/>
          </a:xfrm>
          <a:prstGeom prst="line">
            <a:avLst/>
          </a:prstGeom>
          <a:noFill/>
          <a:ln w="76200">
            <a:solidFill>
              <a:srgbClr val="0099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3438" name="Line 126"/>
          <p:cNvSpPr>
            <a:spLocks noChangeShapeType="1"/>
          </p:cNvSpPr>
          <p:nvPr/>
        </p:nvSpPr>
        <p:spPr bwMode="auto">
          <a:xfrm>
            <a:off x="8326245" y="1570675"/>
            <a:ext cx="381000" cy="0"/>
          </a:xfrm>
          <a:prstGeom prst="line">
            <a:avLst/>
          </a:prstGeom>
          <a:noFill/>
          <a:ln w="76200">
            <a:solidFill>
              <a:srgbClr val="0099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3439" name="Line 127"/>
          <p:cNvSpPr>
            <a:spLocks noChangeShapeType="1"/>
          </p:cNvSpPr>
          <p:nvPr/>
        </p:nvSpPr>
        <p:spPr bwMode="auto">
          <a:xfrm>
            <a:off x="7945245" y="1570675"/>
            <a:ext cx="381000" cy="0"/>
          </a:xfrm>
          <a:prstGeom prst="line">
            <a:avLst/>
          </a:prstGeom>
          <a:noFill/>
          <a:ln w="76200">
            <a:solidFill>
              <a:srgbClr val="0099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3440" name="Line 128"/>
          <p:cNvSpPr>
            <a:spLocks noChangeShapeType="1"/>
          </p:cNvSpPr>
          <p:nvPr/>
        </p:nvSpPr>
        <p:spPr bwMode="auto">
          <a:xfrm>
            <a:off x="7564245" y="1570675"/>
            <a:ext cx="381000" cy="0"/>
          </a:xfrm>
          <a:prstGeom prst="line">
            <a:avLst/>
          </a:prstGeom>
          <a:noFill/>
          <a:ln w="76200">
            <a:solidFill>
              <a:srgbClr val="0099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3441" name="Line 129"/>
          <p:cNvSpPr>
            <a:spLocks noChangeShapeType="1"/>
          </p:cNvSpPr>
          <p:nvPr/>
        </p:nvSpPr>
        <p:spPr bwMode="auto">
          <a:xfrm>
            <a:off x="7564245" y="1951675"/>
            <a:ext cx="381000" cy="0"/>
          </a:xfrm>
          <a:prstGeom prst="line">
            <a:avLst/>
          </a:prstGeom>
          <a:noFill/>
          <a:ln w="76200">
            <a:solidFill>
              <a:srgbClr val="0099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3442" name="Line 130"/>
          <p:cNvSpPr>
            <a:spLocks noChangeShapeType="1"/>
          </p:cNvSpPr>
          <p:nvPr/>
        </p:nvSpPr>
        <p:spPr bwMode="auto">
          <a:xfrm>
            <a:off x="8326245" y="2332675"/>
            <a:ext cx="381000" cy="0"/>
          </a:xfrm>
          <a:prstGeom prst="line">
            <a:avLst/>
          </a:prstGeom>
          <a:noFill/>
          <a:ln w="76200">
            <a:solidFill>
              <a:srgbClr val="0099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3443" name="Line 131"/>
          <p:cNvSpPr>
            <a:spLocks noChangeShapeType="1"/>
          </p:cNvSpPr>
          <p:nvPr/>
        </p:nvSpPr>
        <p:spPr bwMode="auto">
          <a:xfrm>
            <a:off x="7183245" y="2332675"/>
            <a:ext cx="381000" cy="0"/>
          </a:xfrm>
          <a:prstGeom prst="line">
            <a:avLst/>
          </a:prstGeom>
          <a:noFill/>
          <a:ln w="76200">
            <a:solidFill>
              <a:srgbClr val="0099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3444" name="Line 132"/>
          <p:cNvSpPr>
            <a:spLocks noChangeShapeType="1"/>
          </p:cNvSpPr>
          <p:nvPr/>
        </p:nvSpPr>
        <p:spPr bwMode="auto">
          <a:xfrm flipH="1" flipV="1">
            <a:off x="8326245" y="1951675"/>
            <a:ext cx="381000" cy="349222"/>
          </a:xfrm>
          <a:prstGeom prst="line">
            <a:avLst/>
          </a:prstGeom>
          <a:noFill/>
          <a:ln w="76200">
            <a:solidFill>
              <a:srgbClr val="000099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grpSp>
        <p:nvGrpSpPr>
          <p:cNvPr id="6" name="Group 133"/>
          <p:cNvGrpSpPr>
            <a:grpSpLocks/>
          </p:cNvGrpSpPr>
          <p:nvPr/>
        </p:nvGrpSpPr>
        <p:grpSpPr bwMode="auto">
          <a:xfrm>
            <a:off x="7564245" y="1951676"/>
            <a:ext cx="762000" cy="349222"/>
            <a:chOff x="4704" y="1392"/>
            <a:chExt cx="480" cy="240"/>
          </a:xfrm>
        </p:grpSpPr>
        <p:sp>
          <p:nvSpPr>
            <p:cNvPr id="13446" name="Line 134"/>
            <p:cNvSpPr>
              <a:spLocks noChangeShapeType="1"/>
            </p:cNvSpPr>
            <p:nvPr/>
          </p:nvSpPr>
          <p:spPr bwMode="auto">
            <a:xfrm>
              <a:off x="4944" y="1632"/>
              <a:ext cx="240" cy="0"/>
            </a:xfrm>
            <a:prstGeom prst="line">
              <a:avLst/>
            </a:prstGeom>
            <a:noFill/>
            <a:ln w="76200">
              <a:solidFill>
                <a:srgbClr val="0099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3447" name="Line 135"/>
            <p:cNvSpPr>
              <a:spLocks noChangeShapeType="1"/>
            </p:cNvSpPr>
            <p:nvPr/>
          </p:nvSpPr>
          <p:spPr bwMode="auto">
            <a:xfrm flipH="1" flipV="1">
              <a:off x="4704" y="1392"/>
              <a:ext cx="240" cy="240"/>
            </a:xfrm>
            <a:prstGeom prst="line">
              <a:avLst/>
            </a:prstGeom>
            <a:noFill/>
            <a:ln w="76200">
              <a:solidFill>
                <a:srgbClr val="000099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3448" name="Line 136"/>
          <p:cNvSpPr>
            <a:spLocks noChangeShapeType="1"/>
          </p:cNvSpPr>
          <p:nvPr/>
        </p:nvSpPr>
        <p:spPr bwMode="auto">
          <a:xfrm flipH="1" flipV="1">
            <a:off x="6802245" y="2332675"/>
            <a:ext cx="381000" cy="349222"/>
          </a:xfrm>
          <a:prstGeom prst="line">
            <a:avLst/>
          </a:prstGeom>
          <a:noFill/>
          <a:ln w="76200">
            <a:solidFill>
              <a:srgbClr val="000099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3449" name="Line 137"/>
          <p:cNvSpPr>
            <a:spLocks noChangeShapeType="1"/>
          </p:cNvSpPr>
          <p:nvPr/>
        </p:nvSpPr>
        <p:spPr bwMode="auto">
          <a:xfrm flipH="1" flipV="1">
            <a:off x="630045" y="2637474"/>
            <a:ext cx="533400" cy="488911"/>
          </a:xfrm>
          <a:prstGeom prst="line">
            <a:avLst/>
          </a:prstGeom>
          <a:noFill/>
          <a:ln w="76200">
            <a:solidFill>
              <a:srgbClr val="000099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3450" name="Line 138"/>
          <p:cNvSpPr>
            <a:spLocks noChangeShapeType="1"/>
          </p:cNvSpPr>
          <p:nvPr/>
        </p:nvSpPr>
        <p:spPr bwMode="auto">
          <a:xfrm flipH="1" flipV="1">
            <a:off x="8326245" y="808675"/>
            <a:ext cx="381000" cy="349222"/>
          </a:xfrm>
          <a:prstGeom prst="line">
            <a:avLst/>
          </a:prstGeom>
          <a:noFill/>
          <a:ln w="76200">
            <a:solidFill>
              <a:srgbClr val="000099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3451" name="Line 139"/>
          <p:cNvSpPr>
            <a:spLocks noChangeShapeType="1"/>
          </p:cNvSpPr>
          <p:nvPr/>
        </p:nvSpPr>
        <p:spPr bwMode="auto">
          <a:xfrm flipH="1" flipV="1">
            <a:off x="8326245" y="1189675"/>
            <a:ext cx="381000" cy="349222"/>
          </a:xfrm>
          <a:prstGeom prst="line">
            <a:avLst/>
          </a:prstGeom>
          <a:noFill/>
          <a:ln w="76200">
            <a:solidFill>
              <a:srgbClr val="000099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3452" name="Line 140"/>
          <p:cNvSpPr>
            <a:spLocks noChangeShapeType="1"/>
          </p:cNvSpPr>
          <p:nvPr/>
        </p:nvSpPr>
        <p:spPr bwMode="auto">
          <a:xfrm flipH="1" flipV="1">
            <a:off x="8326245" y="1570675"/>
            <a:ext cx="381000" cy="349222"/>
          </a:xfrm>
          <a:prstGeom prst="line">
            <a:avLst/>
          </a:prstGeom>
          <a:noFill/>
          <a:ln w="76200">
            <a:solidFill>
              <a:srgbClr val="000099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3453" name="Line 141"/>
          <p:cNvSpPr>
            <a:spLocks noChangeShapeType="1"/>
          </p:cNvSpPr>
          <p:nvPr/>
        </p:nvSpPr>
        <p:spPr bwMode="auto">
          <a:xfrm flipH="1" flipV="1">
            <a:off x="7564245" y="1570675"/>
            <a:ext cx="381000" cy="349222"/>
          </a:xfrm>
          <a:prstGeom prst="line">
            <a:avLst/>
          </a:prstGeom>
          <a:noFill/>
          <a:ln w="76200">
            <a:solidFill>
              <a:srgbClr val="000099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3454" name="Line 142"/>
          <p:cNvSpPr>
            <a:spLocks noChangeShapeType="1"/>
          </p:cNvSpPr>
          <p:nvPr/>
        </p:nvSpPr>
        <p:spPr bwMode="auto">
          <a:xfrm>
            <a:off x="8326245" y="808675"/>
            <a:ext cx="381000" cy="0"/>
          </a:xfrm>
          <a:prstGeom prst="line">
            <a:avLst/>
          </a:prstGeom>
          <a:noFill/>
          <a:ln w="76200">
            <a:solidFill>
              <a:srgbClr val="0099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3455" name="Line 143"/>
          <p:cNvSpPr>
            <a:spLocks noChangeShapeType="1"/>
          </p:cNvSpPr>
          <p:nvPr/>
        </p:nvSpPr>
        <p:spPr bwMode="auto">
          <a:xfrm>
            <a:off x="8326245" y="1189675"/>
            <a:ext cx="381000" cy="0"/>
          </a:xfrm>
          <a:prstGeom prst="line">
            <a:avLst/>
          </a:prstGeom>
          <a:noFill/>
          <a:ln w="76200">
            <a:solidFill>
              <a:srgbClr val="0099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3456" name="Line 144"/>
          <p:cNvSpPr>
            <a:spLocks noChangeShapeType="1"/>
          </p:cNvSpPr>
          <p:nvPr/>
        </p:nvSpPr>
        <p:spPr bwMode="auto">
          <a:xfrm>
            <a:off x="8730011" y="808675"/>
            <a:ext cx="369119" cy="0"/>
          </a:xfrm>
          <a:prstGeom prst="line">
            <a:avLst/>
          </a:prstGeom>
          <a:noFill/>
          <a:ln w="76200">
            <a:solidFill>
              <a:srgbClr val="0099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3457" name="Text Box 145"/>
          <p:cNvSpPr txBox="1">
            <a:spLocks noChangeArrowheads="1"/>
          </p:cNvSpPr>
          <p:nvPr/>
        </p:nvSpPr>
        <p:spPr bwMode="auto">
          <a:xfrm>
            <a:off x="766570" y="1605600"/>
            <a:ext cx="758825" cy="4676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2400" b="1">
                <a:solidFill>
                  <a:srgbClr val="009900"/>
                </a:solidFill>
                <a:latin typeface="Times New Roman" charset="0"/>
              </a:rPr>
              <a:t>(n,</a:t>
            </a:r>
            <a:r>
              <a:rPr lang="en-US" sz="2400" b="1">
                <a:solidFill>
                  <a:srgbClr val="009900"/>
                </a:solidFill>
                <a:latin typeface="Symbol" pitchFamily="18" charset="2"/>
              </a:rPr>
              <a:t>g</a:t>
            </a:r>
            <a:r>
              <a:rPr lang="en-US" sz="2400" b="1">
                <a:solidFill>
                  <a:srgbClr val="009900"/>
                </a:solidFill>
                <a:latin typeface="Times New Roman" charset="0"/>
              </a:rPr>
              <a:t>)</a:t>
            </a:r>
          </a:p>
        </p:txBody>
      </p:sp>
      <p:sp>
        <p:nvSpPr>
          <p:cNvPr id="13458" name="Line 146"/>
          <p:cNvSpPr>
            <a:spLocks noChangeShapeType="1"/>
          </p:cNvSpPr>
          <p:nvPr/>
        </p:nvSpPr>
        <p:spPr bwMode="auto">
          <a:xfrm>
            <a:off x="706245" y="2180275"/>
            <a:ext cx="533400" cy="0"/>
          </a:xfrm>
          <a:prstGeom prst="line">
            <a:avLst/>
          </a:prstGeom>
          <a:noFill/>
          <a:ln w="76200">
            <a:solidFill>
              <a:srgbClr val="0099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3459" name="Text Box 147"/>
          <p:cNvSpPr txBox="1">
            <a:spLocks noChangeArrowheads="1"/>
          </p:cNvSpPr>
          <p:nvPr/>
        </p:nvSpPr>
        <p:spPr bwMode="auto">
          <a:xfrm>
            <a:off x="1011045" y="2637475"/>
            <a:ext cx="665163" cy="4676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2400" b="1">
                <a:solidFill>
                  <a:srgbClr val="000099"/>
                </a:solidFill>
                <a:latin typeface="Times New Roman" charset="0"/>
              </a:rPr>
              <a:t>(</a:t>
            </a:r>
            <a:r>
              <a:rPr lang="en-US" sz="2400" b="1">
                <a:solidFill>
                  <a:srgbClr val="000099"/>
                </a:solidFill>
                <a:latin typeface="Symbol" pitchFamily="18" charset="2"/>
              </a:rPr>
              <a:t>b</a:t>
            </a:r>
            <a:r>
              <a:rPr lang="en-US" sz="2400" b="1" baseline="30000">
                <a:solidFill>
                  <a:srgbClr val="000099"/>
                </a:solidFill>
                <a:latin typeface="Symbol" pitchFamily="18" charset="2"/>
              </a:rPr>
              <a:t>-</a:t>
            </a:r>
            <a:r>
              <a:rPr lang="en-US" sz="2400" b="1">
                <a:solidFill>
                  <a:srgbClr val="000099"/>
                </a:solidFill>
                <a:latin typeface="Times New Roman" charset="0"/>
              </a:rPr>
              <a:t>)</a:t>
            </a:r>
          </a:p>
        </p:txBody>
      </p:sp>
      <p:sp>
        <p:nvSpPr>
          <p:cNvPr id="13460" name="Text Box 148"/>
          <p:cNvSpPr txBox="1">
            <a:spLocks noChangeArrowheads="1"/>
          </p:cNvSpPr>
          <p:nvPr/>
        </p:nvSpPr>
        <p:spPr bwMode="auto">
          <a:xfrm>
            <a:off x="1011045" y="3323275"/>
            <a:ext cx="665163" cy="4676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2400" b="1">
                <a:solidFill>
                  <a:srgbClr val="CC0000"/>
                </a:solidFill>
                <a:latin typeface="Times New Roman" charset="0"/>
              </a:rPr>
              <a:t>(</a:t>
            </a:r>
            <a:r>
              <a:rPr lang="en-US" sz="2400" b="1">
                <a:solidFill>
                  <a:srgbClr val="CC0000"/>
                </a:solidFill>
                <a:latin typeface="Symbol" pitchFamily="18" charset="2"/>
              </a:rPr>
              <a:t>b</a:t>
            </a:r>
            <a:r>
              <a:rPr lang="en-US" sz="2400" b="1" baseline="30000">
                <a:solidFill>
                  <a:srgbClr val="CC0000"/>
                </a:solidFill>
                <a:latin typeface="Symbol" pitchFamily="18" charset="2"/>
              </a:rPr>
              <a:t>+</a:t>
            </a:r>
            <a:r>
              <a:rPr lang="en-US" sz="2400" b="1">
                <a:solidFill>
                  <a:srgbClr val="CC0000"/>
                </a:solidFill>
                <a:latin typeface="Times New Roman" charset="0"/>
              </a:rPr>
              <a:t>)</a:t>
            </a:r>
          </a:p>
        </p:txBody>
      </p:sp>
      <p:sp>
        <p:nvSpPr>
          <p:cNvPr id="13480" name="Line 168"/>
          <p:cNvSpPr>
            <a:spLocks noChangeShapeType="1"/>
          </p:cNvSpPr>
          <p:nvPr/>
        </p:nvSpPr>
        <p:spPr bwMode="auto">
          <a:xfrm>
            <a:off x="2763645" y="5469579"/>
            <a:ext cx="685800" cy="41906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arrow"/>
            <a:tailEnd/>
          </a:ln>
          <a:effectLst/>
        </p:spPr>
        <p:txBody>
          <a:bodyPr/>
          <a:lstStyle/>
          <a:p>
            <a:endParaRPr lang="en-US"/>
          </a:p>
        </p:txBody>
      </p:sp>
      <p:grpSp>
        <p:nvGrpSpPr>
          <p:cNvPr id="11" name="Group 172"/>
          <p:cNvGrpSpPr>
            <a:grpSpLocks/>
          </p:cNvGrpSpPr>
          <p:nvPr/>
        </p:nvGrpSpPr>
        <p:grpSpPr bwMode="auto">
          <a:xfrm>
            <a:off x="6573645" y="3247076"/>
            <a:ext cx="2514600" cy="1089864"/>
            <a:chOff x="4080" y="2208"/>
            <a:chExt cx="1584" cy="749"/>
          </a:xfrm>
        </p:grpSpPr>
        <p:sp>
          <p:nvSpPr>
            <p:cNvPr id="13485" name="Text Box 173"/>
            <p:cNvSpPr txBox="1">
              <a:spLocks noChangeArrowheads="1"/>
            </p:cNvSpPr>
            <p:nvPr/>
          </p:nvSpPr>
          <p:spPr bwMode="auto">
            <a:xfrm>
              <a:off x="4368" y="2640"/>
              <a:ext cx="1296" cy="3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de-DE" sz="2400" baseline="30000" dirty="0">
                  <a:latin typeface="Times New Roman" charset="0"/>
                </a:rPr>
                <a:t>79</a:t>
              </a:r>
              <a:r>
                <a:rPr lang="de-DE" sz="2400" dirty="0">
                  <a:latin typeface="Times New Roman" charset="0"/>
                </a:rPr>
                <a:t>Se, t</a:t>
              </a:r>
              <a:r>
                <a:rPr lang="de-DE" sz="2400" baseline="-25000" dirty="0">
                  <a:latin typeface="Times New Roman" charset="0"/>
                </a:rPr>
                <a:t>1/2</a:t>
              </a:r>
              <a:r>
                <a:rPr lang="de-DE" sz="2400" dirty="0">
                  <a:latin typeface="Times New Roman" charset="0"/>
                </a:rPr>
                <a:t>=65 </a:t>
              </a:r>
              <a:r>
                <a:rPr lang="de-DE" sz="2400" dirty="0" err="1" smtClean="0">
                  <a:latin typeface="Times New Roman" charset="0"/>
                </a:rPr>
                <a:t>ky</a:t>
              </a:r>
              <a:endParaRPr lang="en-US" sz="2400" baseline="30000" dirty="0">
                <a:latin typeface="Times New Roman" charset="0"/>
              </a:endParaRPr>
            </a:p>
          </p:txBody>
        </p:sp>
        <p:sp>
          <p:nvSpPr>
            <p:cNvPr id="13486" name="Line 174"/>
            <p:cNvSpPr>
              <a:spLocks noChangeShapeType="1"/>
            </p:cNvSpPr>
            <p:nvPr/>
          </p:nvSpPr>
          <p:spPr bwMode="auto">
            <a:xfrm>
              <a:off x="4080" y="2208"/>
              <a:ext cx="288" cy="43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arrow"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2" name="Group 175"/>
          <p:cNvGrpSpPr>
            <a:grpSpLocks/>
          </p:cNvGrpSpPr>
          <p:nvPr/>
        </p:nvGrpSpPr>
        <p:grpSpPr bwMode="auto">
          <a:xfrm>
            <a:off x="1392045" y="884875"/>
            <a:ext cx="4914900" cy="1751933"/>
            <a:chOff x="816" y="720"/>
            <a:chExt cx="3096" cy="1204"/>
          </a:xfrm>
        </p:grpSpPr>
        <p:sp>
          <p:nvSpPr>
            <p:cNvPr id="13488" name="Text Box 176"/>
            <p:cNvSpPr txBox="1">
              <a:spLocks noChangeArrowheads="1"/>
            </p:cNvSpPr>
            <p:nvPr/>
          </p:nvSpPr>
          <p:spPr bwMode="auto">
            <a:xfrm>
              <a:off x="816" y="720"/>
              <a:ext cx="3096" cy="2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de-DE" sz="2400" baseline="30000" dirty="0">
                  <a:latin typeface="Times New Roman" charset="0"/>
                </a:rPr>
                <a:t>80</a:t>
              </a:r>
              <a:r>
                <a:rPr lang="de-DE" sz="2400" dirty="0">
                  <a:latin typeface="Times New Roman" charset="0"/>
                </a:rPr>
                <a:t>Br, t</a:t>
              </a:r>
              <a:r>
                <a:rPr lang="de-DE" sz="2400" baseline="-25000" dirty="0">
                  <a:latin typeface="Times New Roman" charset="0"/>
                </a:rPr>
                <a:t>1/2</a:t>
              </a:r>
              <a:r>
                <a:rPr lang="de-DE" sz="2400" dirty="0">
                  <a:latin typeface="Times New Roman" charset="0"/>
                </a:rPr>
                <a:t>=17 min, </a:t>
              </a:r>
              <a:r>
                <a:rPr lang="de-DE" sz="2400" dirty="0">
                  <a:solidFill>
                    <a:srgbClr val="000099"/>
                  </a:solidFill>
                  <a:latin typeface="Times New Roman" charset="0"/>
                </a:rPr>
                <a:t>92 % (</a:t>
              </a:r>
              <a:r>
                <a:rPr lang="en-US" sz="2400" b="1" dirty="0">
                  <a:solidFill>
                    <a:srgbClr val="000099"/>
                  </a:solidFill>
                  <a:latin typeface="Symbol" pitchFamily="18" charset="2"/>
                </a:rPr>
                <a:t>b</a:t>
              </a:r>
              <a:r>
                <a:rPr lang="en-US" sz="2400" b="1" baseline="30000" dirty="0">
                  <a:solidFill>
                    <a:srgbClr val="000099"/>
                  </a:solidFill>
                  <a:latin typeface="Symbol" pitchFamily="18" charset="2"/>
                </a:rPr>
                <a:t>-</a:t>
              </a:r>
              <a:r>
                <a:rPr lang="de-DE" sz="2400" b="1" dirty="0">
                  <a:solidFill>
                    <a:srgbClr val="000099"/>
                  </a:solidFill>
                  <a:latin typeface="Times New Roman" charset="0"/>
                </a:rPr>
                <a:t>)</a:t>
              </a:r>
              <a:r>
                <a:rPr lang="de-DE" sz="2400" b="1" dirty="0">
                  <a:latin typeface="Times New Roman" charset="0"/>
                </a:rPr>
                <a:t>,</a:t>
              </a:r>
              <a:r>
                <a:rPr lang="de-DE" sz="2400" b="1" dirty="0">
                  <a:solidFill>
                    <a:srgbClr val="000099"/>
                  </a:solidFill>
                  <a:latin typeface="Times New Roman" charset="0"/>
                </a:rPr>
                <a:t> </a:t>
              </a:r>
              <a:r>
                <a:rPr lang="de-DE" sz="2400" dirty="0">
                  <a:solidFill>
                    <a:srgbClr val="CC0000"/>
                  </a:solidFill>
                  <a:latin typeface="Times New Roman" charset="0"/>
                </a:rPr>
                <a:t>8 % (</a:t>
              </a:r>
              <a:r>
                <a:rPr lang="en-US" sz="2400" b="1" dirty="0">
                  <a:solidFill>
                    <a:srgbClr val="CC0000"/>
                  </a:solidFill>
                  <a:latin typeface="Symbol" pitchFamily="18" charset="2"/>
                </a:rPr>
                <a:t>b</a:t>
              </a:r>
              <a:r>
                <a:rPr lang="de-DE" sz="2400" b="1" baseline="30000" dirty="0">
                  <a:solidFill>
                    <a:srgbClr val="CC0000"/>
                  </a:solidFill>
                  <a:latin typeface="Symbol" pitchFamily="18" charset="2"/>
                </a:rPr>
                <a:t>+</a:t>
              </a:r>
              <a:r>
                <a:rPr lang="de-DE" sz="2400" b="1" dirty="0">
                  <a:solidFill>
                    <a:srgbClr val="CC0000"/>
                  </a:solidFill>
                  <a:latin typeface="Times New Roman" charset="0"/>
                </a:rPr>
                <a:t>)</a:t>
              </a:r>
              <a:endParaRPr lang="en-US" sz="2400" b="1" dirty="0">
                <a:solidFill>
                  <a:srgbClr val="CC0000"/>
                </a:solidFill>
                <a:latin typeface="Times New Roman" charset="0"/>
              </a:endParaRPr>
            </a:p>
          </p:txBody>
        </p:sp>
        <p:sp>
          <p:nvSpPr>
            <p:cNvPr id="13489" name="Line 177"/>
            <p:cNvSpPr>
              <a:spLocks noChangeShapeType="1"/>
            </p:cNvSpPr>
            <p:nvPr/>
          </p:nvSpPr>
          <p:spPr bwMode="auto">
            <a:xfrm>
              <a:off x="2314" y="1034"/>
              <a:ext cx="1598" cy="89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arrow"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3" name="Group 178"/>
          <p:cNvGrpSpPr>
            <a:grpSpLocks/>
          </p:cNvGrpSpPr>
          <p:nvPr/>
        </p:nvGrpSpPr>
        <p:grpSpPr bwMode="auto">
          <a:xfrm>
            <a:off x="6954645" y="2485075"/>
            <a:ext cx="2057400" cy="1229554"/>
            <a:chOff x="4320" y="1728"/>
            <a:chExt cx="1296" cy="845"/>
          </a:xfrm>
        </p:grpSpPr>
        <p:sp>
          <p:nvSpPr>
            <p:cNvPr id="13491" name="Text Box 179"/>
            <p:cNvSpPr txBox="1">
              <a:spLocks noChangeArrowheads="1"/>
            </p:cNvSpPr>
            <p:nvPr/>
          </p:nvSpPr>
          <p:spPr bwMode="auto">
            <a:xfrm>
              <a:off x="4320" y="2256"/>
              <a:ext cx="1296" cy="3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de-DE" sz="2400" baseline="30000" dirty="0">
                  <a:latin typeface="Times New Roman" charset="0"/>
                </a:rPr>
                <a:t>85</a:t>
              </a:r>
              <a:r>
                <a:rPr lang="de-DE" sz="2400" dirty="0">
                  <a:latin typeface="Times New Roman" charset="0"/>
                </a:rPr>
                <a:t>Kr, t</a:t>
              </a:r>
              <a:r>
                <a:rPr lang="de-DE" sz="2400" baseline="-25000" dirty="0">
                  <a:latin typeface="Times New Roman" charset="0"/>
                </a:rPr>
                <a:t>1/2</a:t>
              </a:r>
              <a:r>
                <a:rPr lang="de-DE" sz="2400" dirty="0">
                  <a:latin typeface="Times New Roman" charset="0"/>
                </a:rPr>
                <a:t>=11 </a:t>
              </a:r>
              <a:r>
                <a:rPr lang="de-DE" sz="2400" dirty="0" smtClean="0">
                  <a:latin typeface="Times New Roman" charset="0"/>
                </a:rPr>
                <a:t>y</a:t>
              </a:r>
              <a:endParaRPr lang="en-US" sz="2400" baseline="30000" dirty="0">
                <a:latin typeface="Times New Roman" charset="0"/>
              </a:endParaRPr>
            </a:p>
          </p:txBody>
        </p:sp>
        <p:sp>
          <p:nvSpPr>
            <p:cNvPr id="13492" name="Line 180"/>
            <p:cNvSpPr>
              <a:spLocks noChangeShapeType="1"/>
            </p:cNvSpPr>
            <p:nvPr/>
          </p:nvSpPr>
          <p:spPr bwMode="auto">
            <a:xfrm flipH="1">
              <a:off x="4992" y="1728"/>
              <a:ext cx="48" cy="52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arrow"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4" name="Group 181"/>
          <p:cNvGrpSpPr>
            <a:grpSpLocks/>
          </p:cNvGrpSpPr>
          <p:nvPr/>
        </p:nvGrpSpPr>
        <p:grpSpPr bwMode="auto">
          <a:xfrm>
            <a:off x="4363845" y="2954975"/>
            <a:ext cx="3354388" cy="1779580"/>
            <a:chOff x="2784" y="2112"/>
            <a:chExt cx="2113" cy="1223"/>
          </a:xfrm>
        </p:grpSpPr>
        <p:sp>
          <p:nvSpPr>
            <p:cNvPr id="13494" name="Rectangle 182"/>
            <p:cNvSpPr>
              <a:spLocks noChangeArrowheads="1"/>
            </p:cNvSpPr>
            <p:nvPr/>
          </p:nvSpPr>
          <p:spPr bwMode="auto">
            <a:xfrm>
              <a:off x="2784" y="3142"/>
              <a:ext cx="193" cy="193"/>
            </a:xfrm>
            <a:prstGeom prst="rect">
              <a:avLst/>
            </a:prstGeom>
            <a:solidFill>
              <a:srgbClr val="000099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495" name="Rectangle 183"/>
            <p:cNvSpPr>
              <a:spLocks noChangeArrowheads="1"/>
            </p:cNvSpPr>
            <p:nvPr/>
          </p:nvSpPr>
          <p:spPr bwMode="auto">
            <a:xfrm>
              <a:off x="4704" y="2112"/>
              <a:ext cx="193" cy="193"/>
            </a:xfrm>
            <a:prstGeom prst="rect">
              <a:avLst/>
            </a:prstGeom>
            <a:solidFill>
              <a:srgbClr val="000099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496" name="Rectangle 184"/>
            <p:cNvSpPr>
              <a:spLocks noChangeArrowheads="1"/>
            </p:cNvSpPr>
            <p:nvPr/>
          </p:nvSpPr>
          <p:spPr bwMode="auto">
            <a:xfrm>
              <a:off x="3744" y="2633"/>
              <a:ext cx="193" cy="193"/>
            </a:xfrm>
            <a:prstGeom prst="rect">
              <a:avLst/>
            </a:prstGeom>
            <a:solidFill>
              <a:srgbClr val="000099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15" name="Group 186"/>
          <p:cNvGrpSpPr>
            <a:grpSpLocks/>
          </p:cNvGrpSpPr>
          <p:nvPr/>
        </p:nvGrpSpPr>
        <p:grpSpPr bwMode="auto">
          <a:xfrm>
            <a:off x="553845" y="1418275"/>
            <a:ext cx="6402388" cy="4103361"/>
            <a:chOff x="384" y="1152"/>
            <a:chExt cx="4033" cy="2820"/>
          </a:xfrm>
        </p:grpSpPr>
        <p:sp>
          <p:nvSpPr>
            <p:cNvPr id="13499" name="Rectangle 187"/>
            <p:cNvSpPr>
              <a:spLocks noChangeArrowheads="1"/>
            </p:cNvSpPr>
            <p:nvPr/>
          </p:nvSpPr>
          <p:spPr bwMode="auto">
            <a:xfrm>
              <a:off x="384" y="3779"/>
              <a:ext cx="193" cy="193"/>
            </a:xfrm>
            <a:prstGeom prst="rect">
              <a:avLst/>
            </a:prstGeom>
            <a:solidFill>
              <a:srgbClr val="CC00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500" name="Rectangle 188"/>
            <p:cNvSpPr>
              <a:spLocks noChangeArrowheads="1"/>
            </p:cNvSpPr>
            <p:nvPr/>
          </p:nvSpPr>
          <p:spPr bwMode="auto">
            <a:xfrm>
              <a:off x="4224" y="1152"/>
              <a:ext cx="193" cy="193"/>
            </a:xfrm>
            <a:prstGeom prst="rect">
              <a:avLst/>
            </a:prstGeom>
            <a:solidFill>
              <a:srgbClr val="CC00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501" name="Rectangle 189"/>
            <p:cNvSpPr>
              <a:spLocks noChangeArrowheads="1"/>
            </p:cNvSpPr>
            <p:nvPr/>
          </p:nvSpPr>
          <p:spPr bwMode="auto">
            <a:xfrm>
              <a:off x="2784" y="2206"/>
              <a:ext cx="193" cy="193"/>
            </a:xfrm>
            <a:prstGeom prst="rect">
              <a:avLst/>
            </a:prstGeom>
            <a:solidFill>
              <a:srgbClr val="CC00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502" name="Rectangle 190"/>
            <p:cNvSpPr>
              <a:spLocks noChangeArrowheads="1"/>
            </p:cNvSpPr>
            <p:nvPr/>
          </p:nvSpPr>
          <p:spPr bwMode="auto">
            <a:xfrm>
              <a:off x="3264" y="1673"/>
              <a:ext cx="193" cy="193"/>
            </a:xfrm>
            <a:prstGeom prst="rect">
              <a:avLst/>
            </a:prstGeom>
            <a:solidFill>
              <a:srgbClr val="CC00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16" name="Group 192"/>
          <p:cNvGrpSpPr>
            <a:grpSpLocks/>
          </p:cNvGrpSpPr>
          <p:nvPr/>
        </p:nvGrpSpPr>
        <p:grpSpPr bwMode="auto">
          <a:xfrm>
            <a:off x="2077845" y="1418275"/>
            <a:ext cx="6021388" cy="3324887"/>
            <a:chOff x="1344" y="1152"/>
            <a:chExt cx="3793" cy="2285"/>
          </a:xfrm>
        </p:grpSpPr>
        <p:sp>
          <p:nvSpPr>
            <p:cNvPr id="13505" name="Rectangle 193"/>
            <p:cNvSpPr>
              <a:spLocks noChangeArrowheads="1"/>
            </p:cNvSpPr>
            <p:nvPr/>
          </p:nvSpPr>
          <p:spPr bwMode="auto">
            <a:xfrm>
              <a:off x="4944" y="1152"/>
              <a:ext cx="193" cy="193"/>
            </a:xfrm>
            <a:prstGeom prst="rect">
              <a:avLst/>
            </a:prstGeom>
            <a:solidFill>
              <a:srgbClr val="0099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506" name="Rectangle 194"/>
            <p:cNvSpPr>
              <a:spLocks noChangeArrowheads="1"/>
            </p:cNvSpPr>
            <p:nvPr/>
          </p:nvSpPr>
          <p:spPr bwMode="auto">
            <a:xfrm>
              <a:off x="1344" y="3244"/>
              <a:ext cx="193" cy="193"/>
            </a:xfrm>
            <a:prstGeom prst="rect">
              <a:avLst/>
            </a:prstGeom>
            <a:solidFill>
              <a:srgbClr val="0099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507" name="Rectangle 195"/>
            <p:cNvSpPr>
              <a:spLocks noChangeArrowheads="1"/>
            </p:cNvSpPr>
            <p:nvPr/>
          </p:nvSpPr>
          <p:spPr bwMode="auto">
            <a:xfrm>
              <a:off x="2304" y="2714"/>
              <a:ext cx="193" cy="193"/>
            </a:xfrm>
            <a:prstGeom prst="rect">
              <a:avLst/>
            </a:prstGeom>
            <a:solidFill>
              <a:srgbClr val="0099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508" name="Rectangle 196"/>
            <p:cNvSpPr>
              <a:spLocks noChangeArrowheads="1"/>
            </p:cNvSpPr>
            <p:nvPr/>
          </p:nvSpPr>
          <p:spPr bwMode="auto">
            <a:xfrm>
              <a:off x="3264" y="2194"/>
              <a:ext cx="193" cy="193"/>
            </a:xfrm>
            <a:prstGeom prst="rect">
              <a:avLst/>
            </a:prstGeom>
            <a:solidFill>
              <a:srgbClr val="0099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509" name="Rectangle 197"/>
            <p:cNvSpPr>
              <a:spLocks noChangeArrowheads="1"/>
            </p:cNvSpPr>
            <p:nvPr/>
          </p:nvSpPr>
          <p:spPr bwMode="auto">
            <a:xfrm>
              <a:off x="3744" y="1663"/>
              <a:ext cx="193" cy="193"/>
            </a:xfrm>
            <a:prstGeom prst="rect">
              <a:avLst/>
            </a:prstGeom>
            <a:solidFill>
              <a:srgbClr val="0099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510" name="Rectangle 198"/>
            <p:cNvSpPr>
              <a:spLocks noChangeArrowheads="1"/>
            </p:cNvSpPr>
            <p:nvPr/>
          </p:nvSpPr>
          <p:spPr bwMode="auto">
            <a:xfrm>
              <a:off x="4224" y="1660"/>
              <a:ext cx="193" cy="193"/>
            </a:xfrm>
            <a:prstGeom prst="rect">
              <a:avLst/>
            </a:prstGeom>
            <a:solidFill>
              <a:srgbClr val="0099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511" name="Rectangle 199"/>
            <p:cNvSpPr>
              <a:spLocks noChangeArrowheads="1"/>
            </p:cNvSpPr>
            <p:nvPr/>
          </p:nvSpPr>
          <p:spPr bwMode="auto">
            <a:xfrm>
              <a:off x="4704" y="1152"/>
              <a:ext cx="193" cy="193"/>
            </a:xfrm>
            <a:prstGeom prst="rect">
              <a:avLst/>
            </a:prstGeom>
            <a:solidFill>
              <a:srgbClr val="0099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13512" name="Text Box 200"/>
          <p:cNvSpPr txBox="1">
            <a:spLocks noChangeArrowheads="1"/>
          </p:cNvSpPr>
          <p:nvPr/>
        </p:nvSpPr>
        <p:spPr bwMode="auto">
          <a:xfrm>
            <a:off x="6440295" y="668976"/>
            <a:ext cx="1352550" cy="6547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de-DE" sz="3600" b="1" dirty="0">
                <a:solidFill>
                  <a:srgbClr val="009900"/>
                </a:solidFill>
                <a:latin typeface="Times New Roman" charset="0"/>
              </a:rPr>
              <a:t>s-only</a:t>
            </a:r>
            <a:endParaRPr lang="en-US" sz="3600" b="1" dirty="0">
              <a:solidFill>
                <a:srgbClr val="009900"/>
              </a:solidFill>
              <a:latin typeface="Times New Roman" charset="0"/>
            </a:endParaRPr>
          </a:p>
        </p:txBody>
      </p:sp>
      <p:grpSp>
        <p:nvGrpSpPr>
          <p:cNvPr id="17" name="Group 201"/>
          <p:cNvGrpSpPr>
            <a:grpSpLocks/>
          </p:cNvGrpSpPr>
          <p:nvPr/>
        </p:nvGrpSpPr>
        <p:grpSpPr bwMode="auto">
          <a:xfrm>
            <a:off x="7107045" y="1126175"/>
            <a:ext cx="762000" cy="267737"/>
            <a:chOff x="4272" y="624"/>
            <a:chExt cx="624" cy="432"/>
          </a:xfrm>
        </p:grpSpPr>
        <p:sp>
          <p:nvSpPr>
            <p:cNvPr id="13514" name="Line 202"/>
            <p:cNvSpPr>
              <a:spLocks noChangeShapeType="1"/>
            </p:cNvSpPr>
            <p:nvPr/>
          </p:nvSpPr>
          <p:spPr bwMode="auto">
            <a:xfrm>
              <a:off x="4272" y="624"/>
              <a:ext cx="624" cy="432"/>
            </a:xfrm>
            <a:prstGeom prst="line">
              <a:avLst/>
            </a:prstGeom>
            <a:noFill/>
            <a:ln w="28575">
              <a:solidFill>
                <a:srgbClr val="0099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3515" name="Line 203"/>
            <p:cNvSpPr>
              <a:spLocks noChangeShapeType="1"/>
            </p:cNvSpPr>
            <p:nvPr/>
          </p:nvSpPr>
          <p:spPr bwMode="auto">
            <a:xfrm>
              <a:off x="4272" y="624"/>
              <a:ext cx="432" cy="432"/>
            </a:xfrm>
            <a:prstGeom prst="line">
              <a:avLst/>
            </a:prstGeom>
            <a:noFill/>
            <a:ln w="28575">
              <a:solidFill>
                <a:srgbClr val="0099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8" name="Group 204"/>
          <p:cNvGrpSpPr>
            <a:grpSpLocks/>
          </p:cNvGrpSpPr>
          <p:nvPr/>
        </p:nvGrpSpPr>
        <p:grpSpPr bwMode="auto">
          <a:xfrm>
            <a:off x="22032" y="824032"/>
            <a:ext cx="8816975" cy="5559943"/>
            <a:chOff x="-50" y="680"/>
            <a:chExt cx="5554" cy="3594"/>
          </a:xfrm>
        </p:grpSpPr>
        <p:grpSp>
          <p:nvGrpSpPr>
            <p:cNvPr id="19" name="Group 205"/>
            <p:cNvGrpSpPr>
              <a:grpSpLocks/>
            </p:cNvGrpSpPr>
            <p:nvPr/>
          </p:nvGrpSpPr>
          <p:grpSpPr bwMode="auto">
            <a:xfrm>
              <a:off x="61" y="3986"/>
              <a:ext cx="5443" cy="288"/>
              <a:chOff x="61" y="3986"/>
              <a:chExt cx="5443" cy="288"/>
            </a:xfrm>
          </p:grpSpPr>
          <p:sp>
            <p:nvSpPr>
              <p:cNvPr id="13518" name="Line 206"/>
              <p:cNvSpPr>
                <a:spLocks noChangeShapeType="1"/>
              </p:cNvSpPr>
              <p:nvPr/>
            </p:nvSpPr>
            <p:spPr bwMode="auto">
              <a:xfrm>
                <a:off x="61" y="4216"/>
                <a:ext cx="5443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519" name="Text Box 207"/>
              <p:cNvSpPr txBox="1">
                <a:spLocks noChangeArrowheads="1"/>
              </p:cNvSpPr>
              <p:nvPr/>
            </p:nvSpPr>
            <p:spPr bwMode="auto">
              <a:xfrm>
                <a:off x="3653" y="3986"/>
                <a:ext cx="1336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de-DE" sz="2400" dirty="0">
                    <a:latin typeface="Times New Roman" charset="0"/>
                  </a:rPr>
                  <a:t>neutron number</a:t>
                </a:r>
                <a:endParaRPr lang="en-US" sz="2400" dirty="0">
                  <a:latin typeface="Times New Roman" charset="0"/>
                </a:endParaRPr>
              </a:p>
            </p:txBody>
          </p:sp>
        </p:grpSp>
        <p:grpSp>
          <p:nvGrpSpPr>
            <p:cNvPr id="20" name="Group 208"/>
            <p:cNvGrpSpPr>
              <a:grpSpLocks/>
            </p:cNvGrpSpPr>
            <p:nvPr/>
          </p:nvGrpSpPr>
          <p:grpSpPr bwMode="auto">
            <a:xfrm>
              <a:off x="-50" y="680"/>
              <a:ext cx="288" cy="3537"/>
              <a:chOff x="-50" y="680"/>
              <a:chExt cx="288" cy="3537"/>
            </a:xfrm>
          </p:grpSpPr>
          <p:sp>
            <p:nvSpPr>
              <p:cNvPr id="13521" name="Line 209"/>
              <p:cNvSpPr>
                <a:spLocks noChangeShapeType="1"/>
              </p:cNvSpPr>
              <p:nvPr/>
            </p:nvSpPr>
            <p:spPr bwMode="auto">
              <a:xfrm flipV="1">
                <a:off x="53" y="680"/>
                <a:ext cx="0" cy="3537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522" name="Text Box 210"/>
              <p:cNvSpPr txBox="1">
                <a:spLocks noChangeArrowheads="1"/>
              </p:cNvSpPr>
              <p:nvPr/>
            </p:nvSpPr>
            <p:spPr bwMode="auto">
              <a:xfrm rot="16200000">
                <a:off x="-532" y="1962"/>
                <a:ext cx="1251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de-DE" sz="2400" dirty="0">
                    <a:latin typeface="Times New Roman" charset="0"/>
                  </a:rPr>
                  <a:t>proton number</a:t>
                </a:r>
                <a:endParaRPr lang="en-US" sz="2400" dirty="0">
                  <a:latin typeface="Times New Roman" charset="0"/>
                </a:endParaRPr>
              </a:p>
            </p:txBody>
          </p:sp>
        </p:grpSp>
      </p:grpSp>
      <p:sp>
        <p:nvSpPr>
          <p:cNvPr id="192" name="Text Box 167"/>
          <p:cNvSpPr txBox="1">
            <a:spLocks noChangeArrowheads="1"/>
          </p:cNvSpPr>
          <p:nvPr/>
        </p:nvSpPr>
        <p:spPr bwMode="auto">
          <a:xfrm>
            <a:off x="3373245" y="5850575"/>
            <a:ext cx="20574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de-DE" sz="2400" baseline="30000" dirty="0">
                <a:latin typeface="Times New Roman" charset="0"/>
              </a:rPr>
              <a:t>63</a:t>
            </a:r>
            <a:r>
              <a:rPr lang="de-DE" sz="2400" dirty="0">
                <a:latin typeface="Times New Roman" charset="0"/>
              </a:rPr>
              <a:t>Ni, t</a:t>
            </a:r>
            <a:r>
              <a:rPr lang="de-DE" sz="2400" baseline="-25000" dirty="0">
                <a:latin typeface="Times New Roman" charset="0"/>
              </a:rPr>
              <a:t>1/2</a:t>
            </a:r>
            <a:r>
              <a:rPr lang="de-DE" sz="2400" dirty="0">
                <a:latin typeface="Times New Roman" charset="0"/>
              </a:rPr>
              <a:t>=100 </a:t>
            </a:r>
            <a:r>
              <a:rPr lang="de-DE" sz="2400" dirty="0" smtClean="0">
                <a:latin typeface="Times New Roman" charset="0"/>
              </a:rPr>
              <a:t>y</a:t>
            </a:r>
            <a:endParaRPr lang="en-US" sz="2400" baseline="30000" dirty="0">
              <a:latin typeface="Times New Roman" charset="0"/>
            </a:endParaRPr>
          </a:p>
        </p:txBody>
      </p:sp>
      <p:sp>
        <p:nvSpPr>
          <p:cNvPr id="188" name="Title 1"/>
          <p:cNvSpPr>
            <a:spLocks noGrp="1"/>
          </p:cNvSpPr>
          <p:nvPr>
            <p:ph type="title"/>
          </p:nvPr>
        </p:nvSpPr>
        <p:spPr>
          <a:xfrm>
            <a:off x="304800" y="213771"/>
            <a:ext cx="8731696" cy="550933"/>
          </a:xfrm>
        </p:spPr>
        <p:txBody>
          <a:bodyPr/>
          <a:lstStyle/>
          <a:p>
            <a:r>
              <a:rPr lang="en-US" dirty="0" smtClean="0"/>
              <a:t>2. Why </a:t>
            </a:r>
            <a:r>
              <a:rPr lang="en-US" dirty="0"/>
              <a:t>are we interested in </a:t>
            </a:r>
            <a:r>
              <a:rPr lang="en-US" dirty="0" smtClean="0"/>
              <a:t>(</a:t>
            </a:r>
            <a:r>
              <a:rPr lang="en-US" dirty="0" err="1" smtClean="0"/>
              <a:t>n,</a:t>
            </a:r>
            <a:r>
              <a:rPr lang="en-US" dirty="0" err="1" smtClean="0">
                <a:latin typeface="Symbol" panose="05050102010706020507" pitchFamily="18" charset="2"/>
              </a:rPr>
              <a:t>g</a:t>
            </a:r>
            <a:r>
              <a:rPr lang="en-US" dirty="0" smtClean="0"/>
              <a:t>): astrophysics</a:t>
            </a:r>
            <a:endParaRPr lang="en-GB" dirty="0"/>
          </a:p>
        </p:txBody>
      </p:sp>
      <p:sp>
        <p:nvSpPr>
          <p:cNvPr id="189" name="CuadroTexto 188"/>
          <p:cNvSpPr txBox="1"/>
          <p:nvPr/>
        </p:nvSpPr>
        <p:spPr>
          <a:xfrm>
            <a:off x="1847438" y="2348880"/>
            <a:ext cx="4524765" cy="1815882"/>
          </a:xfrm>
          <a:prstGeom prst="rect">
            <a:avLst/>
          </a:prstGeom>
          <a:solidFill>
            <a:srgbClr val="FF0000"/>
          </a:solidFill>
          <a:ln w="38100">
            <a:solidFill>
              <a:schemeClr val="bg1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s-ES" sz="2800" u="sng" dirty="0" smtClean="0">
                <a:solidFill>
                  <a:schemeClr val="bg1"/>
                </a:solidFill>
                <a:latin typeface="Calibri" panose="020F0502020204030204" pitchFamily="34" charset="0"/>
              </a:rPr>
              <a:t>CHALLENGES</a:t>
            </a:r>
          </a:p>
          <a:p>
            <a:r>
              <a:rPr lang="es-ES" sz="2800" dirty="0" err="1" smtClean="0">
                <a:solidFill>
                  <a:schemeClr val="bg1"/>
                </a:solidFill>
                <a:latin typeface="Calibri" panose="020F0502020204030204" pitchFamily="34" charset="0"/>
              </a:rPr>
              <a:t>Branching</a:t>
            </a:r>
            <a:r>
              <a:rPr lang="es-ES" sz="2800" dirty="0" smtClean="0">
                <a:solidFill>
                  <a:schemeClr val="bg1"/>
                </a:solidFill>
                <a:latin typeface="Calibri" panose="020F0502020204030204" pitchFamily="34" charset="0"/>
              </a:rPr>
              <a:t> </a:t>
            </a:r>
            <a:r>
              <a:rPr lang="es-ES" sz="2800" dirty="0" err="1" smtClean="0">
                <a:solidFill>
                  <a:schemeClr val="bg1"/>
                </a:solidFill>
                <a:latin typeface="Calibri" panose="020F0502020204030204" pitchFamily="34" charset="0"/>
              </a:rPr>
              <a:t>points</a:t>
            </a:r>
            <a:r>
              <a:rPr lang="es-ES" sz="2800" dirty="0" smtClean="0">
                <a:solidFill>
                  <a:schemeClr val="bg1"/>
                </a:solidFill>
                <a:latin typeface="Calibri" panose="020F0502020204030204" pitchFamily="34" charset="0"/>
              </a:rPr>
              <a:t>:</a:t>
            </a:r>
          </a:p>
          <a:p>
            <a:pPr marL="285750" indent="-285750">
              <a:buFontTx/>
              <a:buChar char="-"/>
            </a:pPr>
            <a:r>
              <a:rPr lang="es-ES" sz="2800" dirty="0" err="1" smtClean="0">
                <a:solidFill>
                  <a:schemeClr val="bg1"/>
                </a:solidFill>
                <a:latin typeface="Calibri" panose="020F0502020204030204" pitchFamily="34" charset="0"/>
              </a:rPr>
              <a:t>Available</a:t>
            </a:r>
            <a:r>
              <a:rPr lang="es-ES" sz="2800" dirty="0" smtClean="0">
                <a:solidFill>
                  <a:schemeClr val="bg1"/>
                </a:solidFill>
                <a:latin typeface="Calibri" panose="020F0502020204030204" pitchFamily="34" charset="0"/>
              </a:rPr>
              <a:t> in </a:t>
            </a:r>
            <a:r>
              <a:rPr lang="es-ES" sz="2800" dirty="0" err="1" smtClean="0">
                <a:solidFill>
                  <a:schemeClr val="bg1"/>
                </a:solidFill>
                <a:latin typeface="Calibri" panose="020F0502020204030204" pitchFamily="34" charset="0"/>
              </a:rPr>
              <a:t>small</a:t>
            </a:r>
            <a:r>
              <a:rPr lang="es-ES" sz="2800" dirty="0" smtClean="0">
                <a:solidFill>
                  <a:schemeClr val="bg1"/>
                </a:solidFill>
                <a:latin typeface="Calibri" panose="020F0502020204030204" pitchFamily="34" charset="0"/>
              </a:rPr>
              <a:t> </a:t>
            </a:r>
            <a:r>
              <a:rPr lang="es-ES" sz="2800" dirty="0" err="1" smtClean="0">
                <a:solidFill>
                  <a:schemeClr val="bg1"/>
                </a:solidFill>
                <a:latin typeface="Calibri" panose="020F0502020204030204" pitchFamily="34" charset="0"/>
              </a:rPr>
              <a:t>quantities</a:t>
            </a:r>
            <a:endParaRPr lang="es-ES" sz="2800" dirty="0" smtClean="0">
              <a:solidFill>
                <a:schemeClr val="bg1"/>
              </a:solidFill>
              <a:latin typeface="Calibri" panose="020F0502020204030204" pitchFamily="34" charset="0"/>
            </a:endParaRPr>
          </a:p>
          <a:p>
            <a:pPr marL="285750" indent="-285750">
              <a:buFontTx/>
              <a:buChar char="-"/>
            </a:pPr>
            <a:r>
              <a:rPr lang="es-ES" sz="2800" dirty="0" err="1" smtClean="0">
                <a:solidFill>
                  <a:schemeClr val="bg1"/>
                </a:solidFill>
                <a:latin typeface="Calibri" panose="020F0502020204030204" pitchFamily="34" charset="0"/>
              </a:rPr>
              <a:t>Radioactive</a:t>
            </a:r>
            <a:endParaRPr lang="es-ES" sz="2800" dirty="0" smtClean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08257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133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1" dur="500"/>
                                        <p:tgtEl>
                                          <p:spTgt spid="133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5" dur="500"/>
                                        <p:tgtEl>
                                          <p:spTgt spid="13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8" presetClass="entr" presetSubtype="9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8" dur="500"/>
                                        <p:tgtEl>
                                          <p:spTgt spid="13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500"/>
                            </p:stCondLst>
                            <p:childTnLst>
                              <p:par>
                                <p:cTn id="20" presetID="1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2" dur="500"/>
                                        <p:tgtEl>
                                          <p:spTgt spid="13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0"/>
                            </p:stCondLst>
                            <p:childTnLst>
                              <p:par>
                                <p:cTn id="24" presetID="18" presetClass="entr" presetSubtype="9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26" dur="500"/>
                                        <p:tgtEl>
                                          <p:spTgt spid="13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6500"/>
                            </p:stCondLst>
                            <p:childTnLst>
                              <p:par>
                                <p:cTn id="28" presetID="1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0" dur="500"/>
                                        <p:tgtEl>
                                          <p:spTgt spid="13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8000"/>
                            </p:stCondLst>
                            <p:childTnLst>
                              <p:par>
                                <p:cTn id="32" presetID="1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4" dur="500"/>
                                        <p:tgtEl>
                                          <p:spTgt spid="13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9500"/>
                            </p:stCondLst>
                            <p:childTnLst>
                              <p:par>
                                <p:cTn id="36" presetID="1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8" dur="500"/>
                                        <p:tgtEl>
                                          <p:spTgt spid="13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1000"/>
                            </p:stCondLst>
                            <p:childTnLst>
                              <p:par>
                                <p:cTn id="4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1000"/>
                            </p:stCondLst>
                            <p:childTnLst>
                              <p:par>
                                <p:cTn id="4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1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54" dur="500"/>
                                        <p:tgtEl>
                                          <p:spTgt spid="13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000"/>
                            </p:stCondLst>
                            <p:childTnLst>
                              <p:par>
                                <p:cTn id="56" presetID="1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58" dur="500"/>
                                        <p:tgtEl>
                                          <p:spTgt spid="13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500"/>
                            </p:stCondLst>
                            <p:childTnLst>
                              <p:par>
                                <p:cTn id="60" presetID="18" presetClass="entr" presetSubtype="9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62" dur="500"/>
                                        <p:tgtEl>
                                          <p:spTgt spid="13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0"/>
                            </p:stCondLst>
                            <p:childTnLst>
                              <p:par>
                                <p:cTn id="64" presetID="1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66" dur="500"/>
                                        <p:tgtEl>
                                          <p:spTgt spid="13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500"/>
                            </p:stCondLst>
                            <p:childTnLst>
                              <p:par>
                                <p:cTn id="68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70" dur="500"/>
                                        <p:tgtEl>
                                          <p:spTgt spid="13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00"/>
                            </p:stCondLst>
                            <p:childTnLst>
                              <p:par>
                                <p:cTn id="78" presetID="1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80" dur="500"/>
                                        <p:tgtEl>
                                          <p:spTgt spid="13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2000"/>
                            </p:stCondLst>
                            <p:childTnLst>
                              <p:par>
                                <p:cTn id="82" presetID="18" presetClass="entr" presetSubtype="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84" dur="500"/>
                                        <p:tgtEl>
                                          <p:spTgt spid="13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3500"/>
                            </p:stCondLst>
                            <p:childTnLst>
                              <p:par>
                                <p:cTn id="86" presetID="1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88" dur="500"/>
                                        <p:tgtEl>
                                          <p:spTgt spid="134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5000"/>
                            </p:stCondLst>
                            <p:childTnLst>
                              <p:par>
                                <p:cTn id="9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92" dur="500"/>
                                        <p:tgtEl>
                                          <p:spTgt spid="13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500"/>
                            </p:stCondLst>
                            <p:childTnLst>
                              <p:par>
                                <p:cTn id="9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96" dur="500"/>
                                        <p:tgtEl>
                                          <p:spTgt spid="13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6000"/>
                            </p:stCondLst>
                            <p:childTnLst>
                              <p:par>
                                <p:cTn id="98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00" dur="500"/>
                                        <p:tgtEl>
                                          <p:spTgt spid="134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6500"/>
                            </p:stCondLst>
                            <p:childTnLst>
                              <p:par>
                                <p:cTn id="10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04" dur="500"/>
                                        <p:tgtEl>
                                          <p:spTgt spid="13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7000"/>
                            </p:stCondLst>
                            <p:childTnLst>
                              <p:par>
                                <p:cTn id="106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08" dur="500"/>
                                        <p:tgtEl>
                                          <p:spTgt spid="134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7500"/>
                            </p:stCondLst>
                            <p:childTnLst>
                              <p:par>
                                <p:cTn id="11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12" dur="500"/>
                                        <p:tgtEl>
                                          <p:spTgt spid="13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8000"/>
                            </p:stCondLst>
                            <p:childTnLst>
                              <p:par>
                                <p:cTn id="114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6" dur="500"/>
                                        <p:tgtEl>
                                          <p:spTgt spid="134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8500"/>
                            </p:stCondLst>
                            <p:childTnLst>
                              <p:par>
                                <p:cTn id="11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20" dur="500"/>
                                        <p:tgtEl>
                                          <p:spTgt spid="13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9000"/>
                            </p:stCondLst>
                            <p:childTnLst>
                              <p:par>
                                <p:cTn id="122" presetID="18" presetClass="entr" presetSubtype="9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24" dur="500"/>
                                        <p:tgtEl>
                                          <p:spTgt spid="134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10500"/>
                            </p:stCondLst>
                            <p:childTnLst>
                              <p:par>
                                <p:cTn id="12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28" dur="500"/>
                                        <p:tgtEl>
                                          <p:spTgt spid="13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11000"/>
                            </p:stCondLst>
                            <p:childTnLst>
                              <p:par>
                                <p:cTn id="13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32" dur="500"/>
                                        <p:tgtEl>
                                          <p:spTgt spid="13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11500"/>
                            </p:stCondLst>
                            <p:childTnLst>
                              <p:par>
                                <p:cTn id="13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36" dur="500"/>
                                        <p:tgtEl>
                                          <p:spTgt spid="13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12000"/>
                            </p:stCondLst>
                            <p:childTnLst>
                              <p:par>
                                <p:cTn id="138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40" dur="500"/>
                                        <p:tgtEl>
                                          <p:spTgt spid="134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12500"/>
                            </p:stCondLst>
                            <p:childTnLst>
                              <p:par>
                                <p:cTn id="14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44" dur="500"/>
                                        <p:tgtEl>
                                          <p:spTgt spid="13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13000"/>
                            </p:stCondLst>
                            <p:childTnLst>
                              <p:par>
                                <p:cTn id="146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48" dur="500"/>
                                        <p:tgtEl>
                                          <p:spTgt spid="13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13500"/>
                            </p:stCondLst>
                            <p:childTnLst>
                              <p:par>
                                <p:cTn id="15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52" dur="500"/>
                                        <p:tgtEl>
                                          <p:spTgt spid="134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14000"/>
                            </p:stCondLst>
                            <p:childTnLst>
                              <p:par>
                                <p:cTn id="15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56" dur="500"/>
                                        <p:tgtEl>
                                          <p:spTgt spid="134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14500"/>
                            </p:stCondLst>
                            <p:childTnLst>
                              <p:par>
                                <p:cTn id="15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60" dur="500"/>
                                        <p:tgtEl>
                                          <p:spTgt spid="134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1" fill="hold">
                            <p:stCondLst>
                              <p:cond delay="500"/>
                            </p:stCondLst>
                            <p:childTnLst>
                              <p:par>
                                <p:cTn id="172" presetID="1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74" dur="500"/>
                                        <p:tgtEl>
                                          <p:spTgt spid="13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5" fill="hold">
                            <p:stCondLst>
                              <p:cond delay="2000"/>
                            </p:stCondLst>
                            <p:childTnLst>
                              <p:par>
                                <p:cTn id="176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78" dur="500"/>
                                        <p:tgtEl>
                                          <p:spTgt spid="13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9" fill="hold">
                            <p:stCondLst>
                              <p:cond delay="2500"/>
                            </p:stCondLst>
                            <p:childTnLst>
                              <p:par>
                                <p:cTn id="18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82" dur="500"/>
                                        <p:tgtEl>
                                          <p:spTgt spid="13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3" fill="hold">
                            <p:stCondLst>
                              <p:cond delay="3000"/>
                            </p:stCondLst>
                            <p:childTnLst>
                              <p:par>
                                <p:cTn id="184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86" dur="500"/>
                                        <p:tgtEl>
                                          <p:spTgt spid="13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>
                            <p:stCondLst>
                              <p:cond delay="3500"/>
                            </p:stCondLst>
                            <p:childTnLst>
                              <p:par>
                                <p:cTn id="18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90" dur="500"/>
                                        <p:tgtEl>
                                          <p:spTgt spid="13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1" fill="hold">
                            <p:stCondLst>
                              <p:cond delay="500"/>
                            </p:stCondLst>
                            <p:childTnLst>
                              <p:par>
                                <p:cTn id="20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04" dur="500"/>
                                        <p:tgtEl>
                                          <p:spTgt spid="134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5" fill="hold">
                            <p:stCondLst>
                              <p:cond delay="1000"/>
                            </p:stCondLst>
                            <p:childTnLst>
                              <p:par>
                                <p:cTn id="20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08" dur="500"/>
                                        <p:tgtEl>
                                          <p:spTgt spid="134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9" fill="hold">
                            <p:stCondLst>
                              <p:cond delay="1500"/>
                            </p:stCondLst>
                            <p:childTnLst>
                              <p:par>
                                <p:cTn id="21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12" dur="500"/>
                                        <p:tgtEl>
                                          <p:spTgt spid="134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3" fill="hold">
                            <p:stCondLst>
                              <p:cond delay="2000"/>
                            </p:stCondLst>
                            <p:childTnLst>
                              <p:par>
                                <p:cTn id="21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16" dur="500"/>
                                        <p:tgtEl>
                                          <p:spTgt spid="13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7" fill="hold">
                            <p:stCondLst>
                              <p:cond delay="2500"/>
                            </p:stCondLst>
                            <p:childTnLst>
                              <p:par>
                                <p:cTn id="21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20" dur="500"/>
                                        <p:tgtEl>
                                          <p:spTgt spid="13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1" fill="hold">
                      <p:stCondLst>
                        <p:cond delay="indefinite"/>
                      </p:stCondLst>
                      <p:childTnLst>
                        <p:par>
                          <p:cTn id="222" fill="hold">
                            <p:stCondLst>
                              <p:cond delay="0"/>
                            </p:stCondLst>
                            <p:childTnLst>
                              <p:par>
                                <p:cTn id="2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5" fill="hold">
                      <p:stCondLst>
                        <p:cond delay="indefinite"/>
                      </p:stCondLst>
                      <p:childTnLst>
                        <p:par>
                          <p:cTn id="226" fill="hold">
                            <p:stCondLst>
                              <p:cond delay="0"/>
                            </p:stCondLst>
                            <p:childTnLst>
                              <p:par>
                                <p:cTn id="22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1" fill="hold">
                            <p:stCondLst>
                              <p:cond delay="500"/>
                            </p:stCondLst>
                            <p:childTnLst>
                              <p:par>
                                <p:cTn id="232" presetID="1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34" dur="500"/>
                                        <p:tgtEl>
                                          <p:spTgt spid="13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5" fill="hold">
                            <p:stCondLst>
                              <p:cond delay="2000"/>
                            </p:stCondLst>
                            <p:childTnLst>
                              <p:par>
                                <p:cTn id="236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238" dur="500"/>
                                        <p:tgtEl>
                                          <p:spTgt spid="13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9" fill="hold">
                            <p:stCondLst>
                              <p:cond delay="2500"/>
                            </p:stCondLst>
                            <p:childTnLst>
                              <p:par>
                                <p:cTn id="24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42" dur="500"/>
                                        <p:tgtEl>
                                          <p:spTgt spid="13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4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246" dur="500"/>
                                        <p:tgtEl>
                                          <p:spTgt spid="134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7" fill="hold">
                            <p:stCondLst>
                              <p:cond delay="3500"/>
                            </p:stCondLst>
                            <p:childTnLst>
                              <p:par>
                                <p:cTn id="24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50" dur="500"/>
                                        <p:tgtEl>
                                          <p:spTgt spid="13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1" fill="hold">
                            <p:stCondLst>
                              <p:cond delay="4000"/>
                            </p:stCondLst>
                            <p:childTnLst>
                              <p:par>
                                <p:cTn id="252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254" dur="500"/>
                                        <p:tgtEl>
                                          <p:spTgt spid="134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5" fill="hold">
                            <p:stCondLst>
                              <p:cond delay="4500"/>
                            </p:stCondLst>
                            <p:childTnLst>
                              <p:par>
                                <p:cTn id="25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58" dur="500"/>
                                        <p:tgtEl>
                                          <p:spTgt spid="13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9" fill="hold">
                            <p:stCondLst>
                              <p:cond delay="5000"/>
                            </p:stCondLst>
                            <p:childTnLst>
                              <p:par>
                                <p:cTn id="26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62" dur="500"/>
                                        <p:tgtEl>
                                          <p:spTgt spid="13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3" fill="hold">
                            <p:stCondLst>
                              <p:cond delay="5500"/>
                            </p:stCondLst>
                            <p:childTnLst>
                              <p:par>
                                <p:cTn id="26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66" dur="500"/>
                                        <p:tgtEl>
                                          <p:spTgt spid="13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7" fill="hold">
                            <p:stCondLst>
                              <p:cond delay="6000"/>
                            </p:stCondLst>
                            <p:childTnLst>
                              <p:par>
                                <p:cTn id="268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270" dur="500"/>
                                        <p:tgtEl>
                                          <p:spTgt spid="134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1" fill="hold">
                            <p:stCondLst>
                              <p:cond delay="6500"/>
                            </p:stCondLst>
                            <p:childTnLst>
                              <p:par>
                                <p:cTn id="27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74" dur="500"/>
                                        <p:tgtEl>
                                          <p:spTgt spid="134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5" fill="hold">
                            <p:stCondLst>
                              <p:cond delay="7000"/>
                            </p:stCondLst>
                            <p:childTnLst>
                              <p:par>
                                <p:cTn id="276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278" dur="500"/>
                                        <p:tgtEl>
                                          <p:spTgt spid="13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9" fill="hold">
                            <p:stCondLst>
                              <p:cond delay="7500"/>
                            </p:stCondLst>
                            <p:childTnLst>
                              <p:par>
                                <p:cTn id="28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82" dur="500"/>
                                        <p:tgtEl>
                                          <p:spTgt spid="134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3" fill="hold">
                            <p:stCondLst>
                              <p:cond delay="8000"/>
                            </p:stCondLst>
                            <p:childTnLst>
                              <p:par>
                                <p:cTn id="28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86" dur="500"/>
                                        <p:tgtEl>
                                          <p:spTgt spid="134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7" fill="hold">
                            <p:stCondLst>
                              <p:cond delay="8500"/>
                            </p:stCondLst>
                            <p:childTnLst>
                              <p:par>
                                <p:cTn id="28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0" fill="hold">
                            <p:stCondLst>
                              <p:cond delay="9000"/>
                            </p:stCondLst>
                            <p:childTnLst>
                              <p:par>
                                <p:cTn id="29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3" fill="hold">
                            <p:stCondLst>
                              <p:cond delay="9500"/>
                            </p:stCondLst>
                            <p:childTnLst>
                              <p:par>
                                <p:cTn id="29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6" fill="hold">
                            <p:stCondLst>
                              <p:cond delay="10000"/>
                            </p:stCondLst>
                            <p:childTnLst>
                              <p:par>
                                <p:cTn id="297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9" dur="500"/>
                                        <p:tgtEl>
                                          <p:spTgt spid="13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0" fill="hold">
                            <p:stCondLst>
                              <p:cond delay="10500"/>
                            </p:stCondLst>
                            <p:childTnLst>
                              <p:par>
                                <p:cTn id="30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3" fill="hold">
                      <p:stCondLst>
                        <p:cond delay="indefinite"/>
                      </p:stCondLst>
                      <p:childTnLst>
                        <p:par>
                          <p:cTn id="304" fill="hold">
                            <p:stCondLst>
                              <p:cond delay="0"/>
                            </p:stCondLst>
                            <p:childTnLst>
                              <p:par>
                                <p:cTn id="30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7" dur="5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81" grpId="0" animBg="1"/>
      <p:bldP spid="13382" grpId="0" animBg="1"/>
      <p:bldP spid="13383" grpId="0" animBg="1"/>
      <p:bldP spid="13384" grpId="0" animBg="1"/>
      <p:bldP spid="13385" grpId="0" animBg="1"/>
      <p:bldP spid="13387" grpId="0" animBg="1"/>
      <p:bldP spid="13388" grpId="0" animBg="1"/>
      <p:bldP spid="13389" grpId="0" animBg="1"/>
      <p:bldP spid="13390" grpId="0" animBg="1"/>
      <p:bldP spid="13391" grpId="0" animBg="1"/>
      <p:bldP spid="13392" grpId="0" animBg="1"/>
      <p:bldP spid="13393" grpId="0" animBg="1"/>
      <p:bldP spid="13394" grpId="0" animBg="1"/>
      <p:bldP spid="13398" grpId="0" animBg="1"/>
      <p:bldP spid="13399" grpId="0" animBg="1"/>
      <p:bldP spid="13400" grpId="0" animBg="1"/>
      <p:bldP spid="13401" grpId="0" animBg="1"/>
      <p:bldP spid="13402" grpId="0" animBg="1"/>
      <p:bldP spid="13403" grpId="0" animBg="1"/>
      <p:bldP spid="13404" grpId="0" animBg="1"/>
      <p:bldP spid="13405" grpId="0" animBg="1"/>
      <p:bldP spid="13409" grpId="0" animBg="1"/>
      <p:bldP spid="13410" grpId="0" animBg="1"/>
      <p:bldP spid="13411" grpId="0" animBg="1"/>
      <p:bldP spid="13412" grpId="0" animBg="1"/>
      <p:bldP spid="13413" grpId="0" animBg="1"/>
      <p:bldP spid="13414" grpId="0" animBg="1"/>
      <p:bldP spid="13415" grpId="0" animBg="1"/>
      <p:bldP spid="13416" grpId="0" animBg="1"/>
      <p:bldP spid="13421" grpId="0" animBg="1"/>
      <p:bldP spid="13422" grpId="0" animBg="1"/>
      <p:bldP spid="13423" grpId="0" animBg="1"/>
      <p:bldP spid="13424" grpId="0" animBg="1"/>
      <p:bldP spid="13428" grpId="0" animBg="1"/>
      <p:bldP spid="13429" grpId="0" animBg="1"/>
      <p:bldP spid="13430" grpId="0" animBg="1"/>
      <p:bldP spid="13431" grpId="0" animBg="1"/>
      <p:bldP spid="13432" grpId="0" animBg="1"/>
      <p:bldP spid="13433" grpId="0" animBg="1"/>
      <p:bldP spid="13434" grpId="0" animBg="1"/>
      <p:bldP spid="13435" grpId="0" animBg="1"/>
      <p:bldP spid="13436" grpId="0" animBg="1"/>
      <p:bldP spid="13437" grpId="0" animBg="1"/>
      <p:bldP spid="13438" grpId="0" animBg="1"/>
      <p:bldP spid="13439" grpId="0" animBg="1"/>
      <p:bldP spid="13440" grpId="0" animBg="1"/>
      <p:bldP spid="13441" grpId="0" animBg="1"/>
      <p:bldP spid="13442" grpId="0" animBg="1"/>
      <p:bldP spid="13443" grpId="0" animBg="1"/>
      <p:bldP spid="13444" grpId="0" animBg="1"/>
      <p:bldP spid="13448" grpId="0" animBg="1"/>
      <p:bldP spid="13450" grpId="0" animBg="1"/>
      <p:bldP spid="13451" grpId="0" animBg="1"/>
      <p:bldP spid="13452" grpId="0" animBg="1"/>
      <p:bldP spid="13453" grpId="0" animBg="1"/>
      <p:bldP spid="13454" grpId="0" animBg="1"/>
      <p:bldP spid="13455" grpId="0" animBg="1"/>
      <p:bldP spid="13456" grpId="0" animBg="1"/>
      <p:bldP spid="13480" grpId="0" animBg="1"/>
      <p:bldP spid="13512" grpId="0" autoUpdateAnimBg="0"/>
      <p:bldP spid="192" grpId="0"/>
      <p:bldP spid="189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1524000" y="3212976"/>
            <a:ext cx="4648200" cy="3048000"/>
            <a:chOff x="2514600" y="3048000"/>
            <a:chExt cx="4648200" cy="3048000"/>
          </a:xfrm>
        </p:grpSpPr>
        <p:grpSp>
          <p:nvGrpSpPr>
            <p:cNvPr id="7" name="Group 6"/>
            <p:cNvGrpSpPr/>
            <p:nvPr/>
          </p:nvGrpSpPr>
          <p:grpSpPr>
            <a:xfrm>
              <a:off x="2514600" y="3048000"/>
              <a:ext cx="4648200" cy="3048000"/>
              <a:chOff x="2438400" y="3200400"/>
              <a:chExt cx="4419600" cy="2867025"/>
            </a:xfrm>
          </p:grpSpPr>
          <p:pic>
            <p:nvPicPr>
              <p:cNvPr id="35841" name="Picture 5" descr="FTMG_multRATIO2.png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2438400" y="3200400"/>
                <a:ext cx="4419600" cy="2867025"/>
              </a:xfrm>
              <a:prstGeom prst="rect">
                <a:avLst/>
              </a:prstGeom>
              <a:noFill/>
            </p:spPr>
          </p:pic>
          <p:sp>
            <p:nvSpPr>
              <p:cNvPr id="6" name="TextBox 5"/>
              <p:cNvSpPr txBox="1"/>
              <p:nvPr/>
            </p:nvSpPr>
            <p:spPr>
              <a:xfrm>
                <a:off x="4572000" y="4800600"/>
                <a:ext cx="1752600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 dirty="0" err="1" smtClean="0">
                    <a:solidFill>
                      <a:srgbClr val="FF0000"/>
                    </a:solidFill>
                  </a:rPr>
                  <a:t>E</a:t>
                </a:r>
                <a:r>
                  <a:rPr lang="en-US" b="1" baseline="-25000" dirty="0" err="1" smtClean="0">
                    <a:solidFill>
                      <a:srgbClr val="FF0000"/>
                    </a:solidFill>
                  </a:rPr>
                  <a:t>sum</a:t>
                </a:r>
                <a:r>
                  <a:rPr lang="en-US" b="1" dirty="0" smtClean="0">
                    <a:solidFill>
                      <a:srgbClr val="FF0000"/>
                    </a:solidFill>
                  </a:rPr>
                  <a:t>&gt;7 MeV</a:t>
                </a:r>
              </a:p>
              <a:p>
                <a:r>
                  <a:rPr lang="en-US" b="1" dirty="0" err="1" smtClean="0">
                    <a:solidFill>
                      <a:srgbClr val="0066CC"/>
                    </a:solidFill>
                  </a:rPr>
                  <a:t>m</a:t>
                </a:r>
                <a:r>
                  <a:rPr lang="en-US" b="1" baseline="-25000" dirty="0" err="1" smtClean="0">
                    <a:solidFill>
                      <a:srgbClr val="0066CC"/>
                    </a:solidFill>
                  </a:rPr>
                  <a:t>cr</a:t>
                </a:r>
                <a:r>
                  <a:rPr lang="en-US" b="1" dirty="0" smtClean="0">
                    <a:solidFill>
                      <a:srgbClr val="0066CC"/>
                    </a:solidFill>
                  </a:rPr>
                  <a:t>&gt;3</a:t>
                </a:r>
                <a:endParaRPr lang="en-US" b="1" dirty="0">
                  <a:solidFill>
                    <a:srgbClr val="0066CC"/>
                  </a:solidFill>
                </a:endParaRPr>
              </a:p>
            </p:txBody>
          </p:sp>
        </p:grpSp>
        <p:cxnSp>
          <p:nvCxnSpPr>
            <p:cNvPr id="13" name="Straight Connector 12"/>
            <p:cNvCxnSpPr/>
            <p:nvPr/>
          </p:nvCxnSpPr>
          <p:spPr>
            <a:xfrm>
              <a:off x="3139440" y="3767328"/>
              <a:ext cx="3566160" cy="0"/>
            </a:xfrm>
            <a:prstGeom prst="line">
              <a:avLst/>
            </a:prstGeom>
            <a:ln w="3810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TextBox 15"/>
            <p:cNvSpPr txBox="1"/>
            <p:nvPr/>
          </p:nvSpPr>
          <p:spPr>
            <a:xfrm>
              <a:off x="3581400" y="3471446"/>
              <a:ext cx="16002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 err="1" smtClean="0">
                  <a:latin typeface="Symbol" pitchFamily="18" charset="2"/>
                  <a:ea typeface="Calibri" pitchFamily="34" charset="0"/>
                  <a:cs typeface="Calibri" pitchFamily="34" charset="0"/>
                </a:rPr>
                <a:t>e</a:t>
              </a:r>
              <a:r>
                <a:rPr lang="en-US" sz="1600" baseline="-25000" dirty="0" err="1" smtClean="0">
                  <a:ea typeface="Calibri" pitchFamily="34" charset="0"/>
                  <a:cs typeface="Calibri" pitchFamily="34" charset="0"/>
                </a:rPr>
                <a:t>exp</a:t>
              </a:r>
              <a:r>
                <a:rPr lang="en-US" sz="1600" dirty="0" smtClean="0">
                  <a:ea typeface="Calibri" pitchFamily="34" charset="0"/>
                  <a:cs typeface="Calibri" pitchFamily="34" charset="0"/>
                </a:rPr>
                <a:t>(</a:t>
              </a:r>
              <a:r>
                <a:rPr lang="en-US" sz="1600" dirty="0" err="1" smtClean="0">
                  <a:ea typeface="Calibri" pitchFamily="34" charset="0"/>
                  <a:cs typeface="Calibri" pitchFamily="34" charset="0"/>
                </a:rPr>
                <a:t>n,f</a:t>
              </a:r>
              <a:r>
                <a:rPr lang="en-US" sz="1600" dirty="0" smtClean="0">
                  <a:ea typeface="Calibri" pitchFamily="34" charset="0"/>
                  <a:cs typeface="Calibri" pitchFamily="34" charset="0"/>
                </a:rPr>
                <a:t>)~0.90 </a:t>
              </a:r>
              <a:endParaRPr lang="en-US" sz="1600" dirty="0"/>
            </a:p>
          </p:txBody>
        </p:sp>
      </p:grpSp>
      <p:sp>
        <p:nvSpPr>
          <p:cNvPr id="35842" name="Rectangle 2"/>
          <p:cNvSpPr>
            <a:spLocks noChangeArrowheads="1"/>
          </p:cNvSpPr>
          <p:nvPr/>
        </p:nvSpPr>
        <p:spPr bwMode="auto">
          <a:xfrm>
            <a:off x="228600" y="1196752"/>
            <a:ext cx="8686800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228600" marR="0" lvl="0" indent="-2286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b="1" i="0" u="sng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MC simulations </a:t>
            </a:r>
          </a:p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en-US" dirty="0" smtClean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Samples are  318 mg/cm</a:t>
            </a:r>
            <a:r>
              <a:rPr lang="en-US" baseline="30000" dirty="0" smtClean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</a:t>
            </a:r>
            <a:r>
              <a:rPr lang="en-US" dirty="0" smtClean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nearly identical to those of the </a:t>
            </a:r>
            <a:r>
              <a:rPr lang="en-US" baseline="30000" dirty="0" smtClean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235</a:t>
            </a:r>
            <a:r>
              <a:rPr lang="en-US" dirty="0" smtClean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 samples (316 </a:t>
            </a:r>
            <a:r>
              <a:rPr lang="en-US" dirty="0" smtClean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Symbol" pitchFamily="18" charset="2"/>
              </a:rPr>
              <a:t>m</a:t>
            </a:r>
            <a:r>
              <a:rPr lang="en-US" dirty="0" smtClean="0">
                <a:solidFill>
                  <a:srgbClr val="C00000"/>
                </a:solidFill>
                <a:latin typeface="Calibri" panose="020F0502020204030204" pitchFamily="34" charset="0"/>
                <a:ea typeface="Calibri" pitchFamily="34" charset="0"/>
                <a:cs typeface="Calibri" pitchFamily="34" charset="0"/>
              </a:rPr>
              <a:t>g/cm</a:t>
            </a:r>
            <a:r>
              <a:rPr lang="en-US" baseline="30000" dirty="0" smtClean="0">
                <a:solidFill>
                  <a:srgbClr val="C00000"/>
                </a:solidFill>
                <a:latin typeface="Calibri" panose="020F0502020204030204" pitchFamily="34" charset="0"/>
                <a:ea typeface="Calibri" pitchFamily="34" charset="0"/>
                <a:cs typeface="Calibri" pitchFamily="34" charset="0"/>
              </a:rPr>
              <a:t>2</a:t>
            </a:r>
            <a:r>
              <a:rPr lang="en-US" dirty="0" smtClean="0">
                <a:solidFill>
                  <a:srgbClr val="C00000"/>
                </a:solidFill>
                <a:latin typeface="Calibri" panose="020F0502020204030204" pitchFamily="34" charset="0"/>
                <a:ea typeface="Calibri" pitchFamily="34" charset="0"/>
                <a:cs typeface="Calibri" pitchFamily="34" charset="0"/>
              </a:rPr>
              <a:t>) used in FIC, for which simulations with FLIKA give </a:t>
            </a:r>
            <a:r>
              <a:rPr lang="en-US" b="1" dirty="0" err="1" smtClean="0">
                <a:solidFill>
                  <a:srgbClr val="C00000"/>
                </a:solidFill>
                <a:latin typeface="Calibri" panose="020F0502020204030204" pitchFamily="34" charset="0"/>
                <a:ea typeface="Calibri" pitchFamily="34" charset="0"/>
                <a:cs typeface="Calibri" pitchFamily="34" charset="0"/>
              </a:rPr>
              <a:t>e</a:t>
            </a:r>
            <a:r>
              <a:rPr lang="en-US" b="1" baseline="-25000" dirty="0" err="1" smtClean="0">
                <a:solidFill>
                  <a:srgbClr val="C00000"/>
                </a:solidFill>
                <a:latin typeface="Calibri" panose="020F0502020204030204" pitchFamily="34" charset="0"/>
                <a:ea typeface="Calibri" pitchFamily="34" charset="0"/>
                <a:cs typeface="Calibri" pitchFamily="34" charset="0"/>
              </a:rPr>
              <a:t>MC</a:t>
            </a:r>
            <a:r>
              <a:rPr lang="en-US" b="1" dirty="0" smtClean="0">
                <a:solidFill>
                  <a:srgbClr val="C00000"/>
                </a:solidFill>
                <a:latin typeface="Calibri" panose="020F0502020204030204" pitchFamily="34" charset="0"/>
                <a:ea typeface="Calibri" pitchFamily="34" charset="0"/>
                <a:cs typeface="Calibri" pitchFamily="34" charset="0"/>
              </a:rPr>
              <a:t>(</a:t>
            </a:r>
            <a:r>
              <a:rPr lang="en-US" b="1" dirty="0" err="1" smtClean="0">
                <a:solidFill>
                  <a:srgbClr val="C00000"/>
                </a:solidFill>
                <a:latin typeface="Calibri" panose="020F0502020204030204" pitchFamily="34" charset="0"/>
                <a:ea typeface="Calibri" pitchFamily="34" charset="0"/>
                <a:cs typeface="Calibri" pitchFamily="34" charset="0"/>
              </a:rPr>
              <a:t>n,f</a:t>
            </a:r>
            <a:r>
              <a:rPr lang="en-US" b="1" dirty="0" smtClean="0">
                <a:solidFill>
                  <a:srgbClr val="C00000"/>
                </a:solidFill>
                <a:latin typeface="Calibri" panose="020F0502020204030204" pitchFamily="34" charset="0"/>
                <a:ea typeface="Calibri" pitchFamily="34" charset="0"/>
                <a:cs typeface="Calibri" pitchFamily="34" charset="0"/>
              </a:rPr>
              <a:t>)~0.94 </a:t>
            </a:r>
            <a:r>
              <a:rPr lang="en-US" dirty="0" smtClean="0">
                <a:solidFill>
                  <a:srgbClr val="C00000"/>
                </a:solidFill>
                <a:latin typeface="Calibri" panose="020F0502020204030204" pitchFamily="34" charset="0"/>
                <a:ea typeface="Calibri" pitchFamily="34" charset="0"/>
                <a:cs typeface="Calibri" pitchFamily="34" charset="0"/>
              </a:rPr>
              <a:t>(6% losses due to absorption in the sample).</a:t>
            </a:r>
          </a:p>
          <a:p>
            <a:pPr marL="228600" marR="0" lvl="0" indent="-2286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en-US" b="1" u="sng" dirty="0" smtClean="0">
                <a:solidFill>
                  <a:srgbClr val="3366CC"/>
                </a:solidFill>
                <a:latin typeface="Calibri" panose="020F0502020204030204" pitchFamily="34" charset="0"/>
                <a:ea typeface="Calibri" pitchFamily="34" charset="0"/>
                <a:cs typeface="Calibri" pitchFamily="34" charset="0"/>
              </a:rPr>
              <a:t>E</a:t>
            </a:r>
            <a:r>
              <a:rPr kumimoji="0" lang="en-US" b="1" i="0" u="sng" strike="noStrike" cap="none" normalizeH="0" baseline="0" dirty="0" smtClean="0">
                <a:ln>
                  <a:noFill/>
                </a:ln>
                <a:solidFill>
                  <a:srgbClr val="3366CC"/>
                </a:solidFill>
                <a:effectLst/>
                <a:latin typeface="Calibri" panose="020F0502020204030204" pitchFamily="34" charset="0"/>
                <a:ea typeface="Calibri" pitchFamily="34" charset="0"/>
                <a:cs typeface="Calibri" pitchFamily="34" charset="0"/>
              </a:rPr>
              <a:t>xperimentally: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rgbClr val="3366CC"/>
                </a:solidFill>
                <a:effectLst/>
                <a:latin typeface="Calibri" panose="020F0502020204030204" pitchFamily="34" charset="0"/>
                <a:ea typeface="Calibri" pitchFamily="34" charset="0"/>
                <a:cs typeface="Calibri" pitchFamily="34" charset="0"/>
              </a:rPr>
              <a:t>Fission events produce high-energy, high-multiplicity TAC events. Assumption →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rgbClr val="3366CC"/>
                </a:solidFill>
                <a:effectLst/>
                <a:latin typeface="Calibri" panose="020F0502020204030204" pitchFamily="34" charset="0"/>
                <a:ea typeface="Calibri" pitchFamily="34" charset="0"/>
                <a:cs typeface="Calibri" pitchFamily="34" charset="0"/>
              </a:rPr>
              <a:t>e</a:t>
            </a:r>
            <a:r>
              <a:rPr kumimoji="0" lang="en-US" b="0" i="0" u="none" strike="noStrike" cap="none" normalizeH="0" baseline="-25000" dirty="0" err="1" smtClean="0">
                <a:ln>
                  <a:noFill/>
                </a:ln>
                <a:solidFill>
                  <a:srgbClr val="3366CC"/>
                </a:solidFill>
                <a:effectLst/>
                <a:latin typeface="Calibri" panose="020F0502020204030204" pitchFamily="34" charset="0"/>
                <a:ea typeface="Calibri" pitchFamily="34" charset="0"/>
                <a:cs typeface="Calibri" pitchFamily="34" charset="0"/>
              </a:rPr>
              <a:t>TAC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rgbClr val="3366CC"/>
                </a:solidFill>
                <a:effectLst/>
                <a:latin typeface="Calibri" panose="020F0502020204030204" pitchFamily="34" charset="0"/>
                <a:ea typeface="Calibri" pitchFamily="34" charset="0"/>
                <a:cs typeface="Calibri" pitchFamily="34" charset="0"/>
              </a:rPr>
              <a:t> ~100% for such events. Then, the detection efficiency of the FTMGs can be calculated as the </a:t>
            </a:r>
            <a:r>
              <a:rPr kumimoji="0" lang="en-US" b="1" i="0" u="none" strike="noStrike" cap="none" normalizeH="0" baseline="0" dirty="0" smtClean="0">
                <a:ln>
                  <a:noFill/>
                </a:ln>
                <a:solidFill>
                  <a:srgbClr val="3366CC"/>
                </a:solidFill>
                <a:effectLst/>
                <a:latin typeface="Calibri" panose="020F0502020204030204" pitchFamily="34" charset="0"/>
                <a:ea typeface="Calibri" pitchFamily="34" charset="0"/>
                <a:cs typeface="Calibri" pitchFamily="34" charset="0"/>
              </a:rPr>
              <a:t>ratio of </a:t>
            </a:r>
            <a:r>
              <a:rPr kumimoji="0" lang="en-US" b="1" i="1" u="none" strike="noStrike" cap="none" normalizeH="0" baseline="0" dirty="0" smtClean="0">
                <a:ln>
                  <a:noFill/>
                </a:ln>
                <a:solidFill>
                  <a:srgbClr val="3366CC"/>
                </a:solidFill>
                <a:effectLst/>
                <a:latin typeface="Calibri" panose="020F0502020204030204" pitchFamily="34" charset="0"/>
                <a:ea typeface="Calibri" pitchFamily="34" charset="0"/>
                <a:cs typeface="Calibri" pitchFamily="34" charset="0"/>
              </a:rPr>
              <a:t>tagged</a:t>
            </a:r>
            <a:r>
              <a:rPr kumimoji="0" lang="en-US" b="1" i="0" u="none" strike="noStrike" cap="none" normalizeH="0" baseline="0" dirty="0" smtClean="0">
                <a:ln>
                  <a:noFill/>
                </a:ln>
                <a:solidFill>
                  <a:srgbClr val="3366CC"/>
                </a:solidFill>
                <a:effectLst/>
                <a:latin typeface="Calibri" panose="020F0502020204030204" pitchFamily="34" charset="0"/>
                <a:ea typeface="Calibri" pitchFamily="34" charset="0"/>
                <a:cs typeface="Calibri" pitchFamily="34" charset="0"/>
              </a:rPr>
              <a:t> to </a:t>
            </a:r>
            <a:r>
              <a:rPr kumimoji="0" lang="en-US" b="1" i="1" u="none" strike="noStrike" cap="none" normalizeH="0" baseline="0" dirty="0" smtClean="0">
                <a:ln>
                  <a:noFill/>
                </a:ln>
                <a:solidFill>
                  <a:srgbClr val="3366CC"/>
                </a:solidFill>
                <a:effectLst/>
                <a:latin typeface="Calibri" panose="020F0502020204030204" pitchFamily="34" charset="0"/>
                <a:ea typeface="Calibri" pitchFamily="34" charset="0"/>
                <a:cs typeface="Calibri" pitchFamily="34" charset="0"/>
              </a:rPr>
              <a:t>all</a:t>
            </a:r>
            <a:r>
              <a:rPr kumimoji="0" lang="en-US" b="1" i="0" u="none" strike="noStrike" cap="none" normalizeH="0" baseline="0" dirty="0" smtClean="0">
                <a:ln>
                  <a:noFill/>
                </a:ln>
                <a:solidFill>
                  <a:srgbClr val="3366CC"/>
                </a:solidFill>
                <a:effectLst/>
                <a:latin typeface="Calibri" panose="020F0502020204030204" pitchFamily="34" charset="0"/>
                <a:ea typeface="Calibri" pitchFamily="34" charset="0"/>
                <a:cs typeface="Calibri" pitchFamily="34" charset="0"/>
              </a:rPr>
              <a:t> 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rgbClr val="3366CC"/>
                </a:solidFill>
                <a:effectLst/>
                <a:latin typeface="Calibri" panose="020F0502020204030204" pitchFamily="34" charset="0"/>
                <a:ea typeface="Calibri" pitchFamily="34" charset="0"/>
                <a:cs typeface="Calibri" pitchFamily="34" charset="0"/>
              </a:rPr>
              <a:t>events for multiplicities higher than ~10 (no capture events).</a:t>
            </a:r>
            <a:endParaRPr kumimoji="0" lang="en-US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5943600" y="4127376"/>
            <a:ext cx="32004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err="1" smtClean="0">
                <a:solidFill>
                  <a:srgbClr val="0066CC"/>
                </a:solidFill>
                <a:latin typeface="Symbol" pitchFamily="18" charset="2"/>
                <a:ea typeface="Calibri" pitchFamily="34" charset="0"/>
                <a:cs typeface="Calibri" pitchFamily="34" charset="0"/>
              </a:rPr>
              <a:t>e</a:t>
            </a:r>
            <a:r>
              <a:rPr lang="en-US" b="1" baseline="-25000" dirty="0" err="1" smtClean="0">
                <a:solidFill>
                  <a:srgbClr val="0066CC"/>
                </a:solidFill>
                <a:ea typeface="Calibri" pitchFamily="34" charset="0"/>
                <a:cs typeface="Calibri" pitchFamily="34" charset="0"/>
              </a:rPr>
              <a:t>MC</a:t>
            </a:r>
            <a:r>
              <a:rPr lang="en-US" b="1" dirty="0" smtClean="0">
                <a:solidFill>
                  <a:srgbClr val="0066CC"/>
                </a:solidFill>
                <a:ea typeface="Calibri" pitchFamily="34" charset="0"/>
                <a:cs typeface="Calibri" pitchFamily="34" charset="0"/>
              </a:rPr>
              <a:t>(</a:t>
            </a:r>
            <a:r>
              <a:rPr lang="en-US" b="1" dirty="0" err="1" smtClean="0">
                <a:solidFill>
                  <a:srgbClr val="0066CC"/>
                </a:solidFill>
                <a:ea typeface="Calibri" pitchFamily="34" charset="0"/>
                <a:cs typeface="Calibri" pitchFamily="34" charset="0"/>
              </a:rPr>
              <a:t>n,f</a:t>
            </a:r>
            <a:r>
              <a:rPr lang="en-US" b="1" dirty="0" smtClean="0">
                <a:solidFill>
                  <a:srgbClr val="0066CC"/>
                </a:solidFill>
                <a:ea typeface="Calibri" pitchFamily="34" charset="0"/>
                <a:cs typeface="Calibri" pitchFamily="34" charset="0"/>
              </a:rPr>
              <a:t>)~0.94  &amp;  </a:t>
            </a:r>
            <a:r>
              <a:rPr lang="en-US" b="1" dirty="0" err="1" smtClean="0">
                <a:solidFill>
                  <a:srgbClr val="0066CC"/>
                </a:solidFill>
                <a:latin typeface="Symbol" pitchFamily="18" charset="2"/>
                <a:ea typeface="Calibri" pitchFamily="34" charset="0"/>
                <a:cs typeface="Calibri" pitchFamily="34" charset="0"/>
              </a:rPr>
              <a:t>e</a:t>
            </a:r>
            <a:r>
              <a:rPr lang="en-US" b="1" baseline="-25000" dirty="0" err="1" smtClean="0">
                <a:solidFill>
                  <a:srgbClr val="0066CC"/>
                </a:solidFill>
                <a:ea typeface="Calibri" pitchFamily="34" charset="0"/>
                <a:cs typeface="Calibri" pitchFamily="34" charset="0"/>
              </a:rPr>
              <a:t>exp</a:t>
            </a:r>
            <a:r>
              <a:rPr lang="en-US" b="1" dirty="0" smtClean="0">
                <a:solidFill>
                  <a:srgbClr val="0066CC"/>
                </a:solidFill>
                <a:ea typeface="Calibri" pitchFamily="34" charset="0"/>
                <a:cs typeface="Calibri" pitchFamily="34" charset="0"/>
              </a:rPr>
              <a:t>(</a:t>
            </a:r>
            <a:r>
              <a:rPr lang="en-US" b="1" dirty="0" err="1" smtClean="0">
                <a:solidFill>
                  <a:srgbClr val="0066CC"/>
                </a:solidFill>
                <a:ea typeface="Calibri" pitchFamily="34" charset="0"/>
                <a:cs typeface="Calibri" pitchFamily="34" charset="0"/>
              </a:rPr>
              <a:t>n,f</a:t>
            </a:r>
            <a:r>
              <a:rPr lang="en-US" b="1" dirty="0" smtClean="0">
                <a:solidFill>
                  <a:srgbClr val="0066CC"/>
                </a:solidFill>
                <a:ea typeface="Calibri" pitchFamily="34" charset="0"/>
                <a:cs typeface="Calibri" pitchFamily="34" charset="0"/>
              </a:rPr>
              <a:t>)~0.90 </a:t>
            </a:r>
          </a:p>
          <a:p>
            <a:r>
              <a:rPr lang="en-US" b="1" dirty="0" smtClean="0">
                <a:solidFill>
                  <a:srgbClr val="0066CC"/>
                </a:solidFill>
                <a:latin typeface="Symbol" pitchFamily="18" charset="2"/>
                <a:ea typeface="Calibri" pitchFamily="34" charset="0"/>
                <a:cs typeface="Calibri" pitchFamily="34" charset="0"/>
              </a:rPr>
              <a:t>            </a:t>
            </a:r>
          </a:p>
          <a:p>
            <a:r>
              <a:rPr lang="en-US" b="1" dirty="0" smtClean="0">
                <a:solidFill>
                  <a:srgbClr val="0066CC"/>
                </a:solidFill>
                <a:latin typeface="Symbol" pitchFamily="18" charset="2"/>
                <a:ea typeface="Calibri" pitchFamily="34" charset="0"/>
                <a:cs typeface="Calibri" pitchFamily="34" charset="0"/>
              </a:rPr>
              <a:t>              </a:t>
            </a:r>
            <a:r>
              <a:rPr lang="en-US" b="1" u="sng" dirty="0" err="1" smtClean="0">
                <a:solidFill>
                  <a:srgbClr val="0066CC"/>
                </a:solidFill>
                <a:latin typeface="Symbol" pitchFamily="18" charset="2"/>
                <a:ea typeface="Calibri" pitchFamily="34" charset="0"/>
                <a:cs typeface="Calibri" pitchFamily="34" charset="0"/>
              </a:rPr>
              <a:t>e</a:t>
            </a:r>
            <a:r>
              <a:rPr lang="en-US" b="1" u="sng" baseline="-25000" dirty="0" err="1" smtClean="0">
                <a:solidFill>
                  <a:srgbClr val="0066CC"/>
                </a:solidFill>
                <a:ea typeface="Calibri" pitchFamily="34" charset="0"/>
                <a:cs typeface="Calibri" pitchFamily="34" charset="0"/>
              </a:rPr>
              <a:t>FTMG</a:t>
            </a:r>
            <a:r>
              <a:rPr lang="en-US" b="1" u="sng" dirty="0" smtClean="0">
                <a:solidFill>
                  <a:srgbClr val="0066CC"/>
                </a:solidFill>
                <a:ea typeface="Calibri" pitchFamily="34" charset="0"/>
                <a:cs typeface="Calibri" pitchFamily="34" charset="0"/>
              </a:rPr>
              <a:t>(</a:t>
            </a:r>
            <a:r>
              <a:rPr lang="en-US" b="1" u="sng" dirty="0" err="1" smtClean="0">
                <a:solidFill>
                  <a:srgbClr val="0066CC"/>
                </a:solidFill>
                <a:ea typeface="Calibri" pitchFamily="34" charset="0"/>
                <a:cs typeface="Calibri" pitchFamily="34" charset="0"/>
              </a:rPr>
              <a:t>n,f</a:t>
            </a:r>
            <a:r>
              <a:rPr lang="en-US" b="1" u="sng" dirty="0" smtClean="0">
                <a:solidFill>
                  <a:srgbClr val="0066CC"/>
                </a:solidFill>
                <a:ea typeface="Calibri" pitchFamily="34" charset="0"/>
                <a:cs typeface="Calibri" pitchFamily="34" charset="0"/>
              </a:rPr>
              <a:t>)~0.92</a:t>
            </a:r>
            <a:endParaRPr lang="en-US" b="1" u="sng" dirty="0" smtClean="0">
              <a:solidFill>
                <a:srgbClr val="0066CC"/>
              </a:solidFill>
            </a:endParaRPr>
          </a:p>
          <a:p>
            <a:endParaRPr lang="en-US" dirty="0" smtClean="0">
              <a:ea typeface="Calibri" pitchFamily="34" charset="0"/>
              <a:cs typeface="Calibri" pitchFamily="34" charset="0"/>
            </a:endParaRPr>
          </a:p>
          <a:p>
            <a:endParaRPr lang="en-US" dirty="0" smtClean="0">
              <a:ea typeface="Calibri" pitchFamily="34" charset="0"/>
              <a:cs typeface="Calibri" pitchFamily="34" charset="0"/>
            </a:endParaRPr>
          </a:p>
          <a:p>
            <a:endParaRPr lang="en-US" dirty="0"/>
          </a:p>
        </p:txBody>
      </p:sp>
      <p:sp>
        <p:nvSpPr>
          <p:cNvPr id="19" name="Left Brace 18"/>
          <p:cNvSpPr/>
          <p:nvPr/>
        </p:nvSpPr>
        <p:spPr>
          <a:xfrm rot="-5400000">
            <a:off x="7353300" y="3174876"/>
            <a:ext cx="152400" cy="2819400"/>
          </a:xfrm>
          <a:prstGeom prst="leftBrac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 Box 36"/>
          <p:cNvSpPr txBox="1">
            <a:spLocks noChangeArrowheads="1"/>
          </p:cNvSpPr>
          <p:nvPr/>
        </p:nvSpPr>
        <p:spPr bwMode="auto">
          <a:xfrm>
            <a:off x="304800" y="144462"/>
            <a:ext cx="8566150" cy="31273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81639" tIns="40820" rIns="81639" bIns="40820"/>
          <a:lstStyle/>
          <a:p>
            <a:pPr lvl="0" defTabSz="414338" hangingPunct="0">
              <a:lnSpc>
                <a:spcPct val="93000"/>
              </a:lnSpc>
              <a:buClr>
                <a:srgbClr val="000000"/>
              </a:buClr>
              <a:buSzPct val="45000"/>
              <a:tabLst>
                <a:tab pos="657225" algn="l"/>
                <a:tab pos="1312863" algn="l"/>
                <a:tab pos="1970088" algn="l"/>
                <a:tab pos="2627313" algn="l"/>
                <a:tab pos="3282950" algn="l"/>
                <a:tab pos="3940175" algn="l"/>
                <a:tab pos="4595813" algn="l"/>
                <a:tab pos="5253038" algn="l"/>
                <a:tab pos="5910263" algn="l"/>
                <a:tab pos="6565900" algn="l"/>
                <a:tab pos="7223125" algn="l"/>
                <a:tab pos="7880350" algn="l"/>
              </a:tabLst>
            </a:pPr>
            <a:r>
              <a:rPr lang="en-GB" sz="2400" b="1" dirty="0" smtClean="0">
                <a:solidFill>
                  <a:srgbClr val="3366CC"/>
                </a:solidFill>
                <a:latin typeface="Calibri" pitchFamily="34" charset="0"/>
              </a:rPr>
              <a:t>RESULTS: Detection efficiencies: </a:t>
            </a:r>
            <a:r>
              <a:rPr lang="en-US" sz="2400" b="1" dirty="0" err="1" smtClean="0">
                <a:solidFill>
                  <a:srgbClr val="3366CC"/>
                </a:solidFill>
                <a:latin typeface="Symbol" pitchFamily="18" charset="2"/>
              </a:rPr>
              <a:t>e</a:t>
            </a:r>
            <a:r>
              <a:rPr lang="en-US" sz="2400" b="1" baseline="-25000" dirty="0" err="1" smtClean="0">
                <a:solidFill>
                  <a:srgbClr val="3366CC"/>
                </a:solidFill>
              </a:rPr>
              <a:t>FTMG</a:t>
            </a:r>
            <a:r>
              <a:rPr lang="en-US" sz="2400" b="1" dirty="0" smtClean="0">
                <a:solidFill>
                  <a:srgbClr val="3366CC"/>
                </a:solidFill>
              </a:rPr>
              <a:t>(</a:t>
            </a:r>
            <a:r>
              <a:rPr lang="en-US" sz="2400" b="1" dirty="0" err="1" smtClean="0">
                <a:solidFill>
                  <a:srgbClr val="3366CC"/>
                </a:solidFill>
              </a:rPr>
              <a:t>n,f</a:t>
            </a:r>
            <a:r>
              <a:rPr lang="en-US" sz="2400" b="1" dirty="0" smtClean="0">
                <a:solidFill>
                  <a:srgbClr val="3366CC"/>
                </a:solidFill>
              </a:rPr>
              <a:t>), </a:t>
            </a:r>
            <a:r>
              <a:rPr lang="en-US" sz="2400" b="1" dirty="0" err="1" smtClean="0">
                <a:solidFill>
                  <a:srgbClr val="3366CC"/>
                </a:solidFill>
                <a:latin typeface="Symbol" pitchFamily="18" charset="2"/>
              </a:rPr>
              <a:t>e</a:t>
            </a:r>
            <a:r>
              <a:rPr lang="en-US" sz="2400" b="1" baseline="-25000" dirty="0" err="1" smtClean="0">
                <a:solidFill>
                  <a:srgbClr val="3366CC"/>
                </a:solidFill>
              </a:rPr>
              <a:t>TAC</a:t>
            </a:r>
            <a:r>
              <a:rPr lang="en-US" sz="2400" b="1" dirty="0" smtClean="0">
                <a:solidFill>
                  <a:srgbClr val="3366CC"/>
                </a:solidFill>
              </a:rPr>
              <a:t>(</a:t>
            </a:r>
            <a:r>
              <a:rPr lang="en-US" sz="2400" b="1" dirty="0" err="1" smtClean="0">
                <a:solidFill>
                  <a:srgbClr val="3366CC"/>
                </a:solidFill>
              </a:rPr>
              <a:t>n,f</a:t>
            </a:r>
            <a:r>
              <a:rPr lang="en-US" sz="2400" b="1" dirty="0" smtClean="0">
                <a:solidFill>
                  <a:srgbClr val="3366CC"/>
                </a:solidFill>
              </a:rPr>
              <a:t>) and  </a:t>
            </a:r>
            <a:r>
              <a:rPr lang="en-US" sz="2400" b="1" dirty="0" err="1" smtClean="0">
                <a:solidFill>
                  <a:srgbClr val="3366CC"/>
                </a:solidFill>
                <a:latin typeface="Symbol" pitchFamily="18" charset="2"/>
              </a:rPr>
              <a:t>e</a:t>
            </a:r>
            <a:r>
              <a:rPr lang="en-US" sz="2400" b="1" baseline="-25000" dirty="0" err="1" smtClean="0">
                <a:solidFill>
                  <a:srgbClr val="3366CC"/>
                </a:solidFill>
              </a:rPr>
              <a:t>TAC</a:t>
            </a:r>
            <a:r>
              <a:rPr lang="en-US" sz="2400" b="1" dirty="0" smtClean="0">
                <a:solidFill>
                  <a:srgbClr val="3366CC"/>
                </a:solidFill>
              </a:rPr>
              <a:t>(</a:t>
            </a:r>
            <a:r>
              <a:rPr lang="en-US" sz="2400" b="1" dirty="0" err="1" smtClean="0">
                <a:solidFill>
                  <a:srgbClr val="3366CC"/>
                </a:solidFill>
              </a:rPr>
              <a:t>n,</a:t>
            </a:r>
            <a:r>
              <a:rPr lang="en-US" sz="2400" b="1" dirty="0" err="1" smtClean="0">
                <a:solidFill>
                  <a:srgbClr val="3366CC"/>
                </a:solidFill>
                <a:latin typeface="Symbol" pitchFamily="18" charset="2"/>
              </a:rPr>
              <a:t>g</a:t>
            </a:r>
            <a:r>
              <a:rPr lang="en-US" sz="2400" b="1" dirty="0" smtClean="0">
                <a:solidFill>
                  <a:srgbClr val="3366CC"/>
                </a:solidFill>
              </a:rPr>
              <a:t>)</a:t>
            </a:r>
          </a:p>
          <a:p>
            <a:pPr defTabSz="414338" hangingPunct="0">
              <a:lnSpc>
                <a:spcPct val="93000"/>
              </a:lnSpc>
              <a:buClr>
                <a:srgbClr val="000000"/>
              </a:buClr>
              <a:buSzPct val="45000"/>
              <a:buFont typeface="Wingdings" pitchFamily="2" charset="2"/>
              <a:buNone/>
              <a:tabLst>
                <a:tab pos="657225" algn="l"/>
                <a:tab pos="1312863" algn="l"/>
                <a:tab pos="1970088" algn="l"/>
                <a:tab pos="2627313" algn="l"/>
                <a:tab pos="3282950" algn="l"/>
                <a:tab pos="3940175" algn="l"/>
                <a:tab pos="4595813" algn="l"/>
                <a:tab pos="5253038" algn="l"/>
                <a:tab pos="5910263" algn="l"/>
                <a:tab pos="6565900" algn="l"/>
                <a:tab pos="7223125" algn="l"/>
                <a:tab pos="7880350" algn="l"/>
              </a:tabLst>
            </a:pPr>
            <a:r>
              <a:rPr lang="en-GB" sz="2400" b="1" dirty="0" smtClean="0">
                <a:solidFill>
                  <a:srgbClr val="3366CC"/>
                </a:solidFill>
                <a:latin typeface="Calibri" pitchFamily="34" charset="0"/>
              </a:rPr>
              <a:t> </a:t>
            </a:r>
            <a:endParaRPr lang="en-GB" sz="2400" b="1" i="1" dirty="0">
              <a:solidFill>
                <a:srgbClr val="3366CC"/>
              </a:solidFill>
              <a:latin typeface="Calibri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304800" y="762000"/>
            <a:ext cx="3188693" cy="461665"/>
          </a:xfrm>
          <a:prstGeom prst="rect">
            <a:avLst/>
          </a:prstGeom>
          <a:solidFill>
            <a:srgbClr val="0066CC"/>
          </a:solidFill>
        </p:spPr>
        <p:txBody>
          <a:bodyPr wrap="non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en-US" sz="2400" b="1" dirty="0" smtClean="0">
                <a:solidFill>
                  <a:schemeClr val="bg1"/>
                </a:solidFill>
              </a:rPr>
              <a:t>Calculation of </a:t>
            </a:r>
            <a:r>
              <a:rPr lang="en-US" sz="2400" b="1" dirty="0" err="1" smtClean="0">
                <a:solidFill>
                  <a:schemeClr val="bg1"/>
                </a:solidFill>
                <a:latin typeface="Symbol" pitchFamily="18" charset="2"/>
              </a:rPr>
              <a:t>e</a:t>
            </a:r>
            <a:r>
              <a:rPr lang="en-US" sz="2400" b="1" baseline="-25000" dirty="0" err="1" smtClean="0">
                <a:solidFill>
                  <a:schemeClr val="bg1"/>
                </a:solidFill>
              </a:rPr>
              <a:t>FTMG</a:t>
            </a:r>
            <a:r>
              <a:rPr lang="en-US" sz="2400" b="1" dirty="0" smtClean="0">
                <a:solidFill>
                  <a:schemeClr val="bg1"/>
                </a:solidFill>
              </a:rPr>
              <a:t>(</a:t>
            </a:r>
            <a:r>
              <a:rPr lang="en-US" sz="2400" b="1" dirty="0" err="1" smtClean="0">
                <a:solidFill>
                  <a:schemeClr val="bg1"/>
                </a:solidFill>
              </a:rPr>
              <a:t>n,f</a:t>
            </a:r>
            <a:r>
              <a:rPr lang="en-US" sz="2400" b="1" dirty="0" smtClean="0">
                <a:solidFill>
                  <a:schemeClr val="bg1"/>
                </a:solidFill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728889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609600" y="3504374"/>
          <a:ext cx="7772400" cy="2453640"/>
        </p:xfrm>
        <a:graphic>
          <a:graphicData uri="http://schemas.openxmlformats.org/drawingml/2006/table">
            <a:tbl>
              <a:tblPr/>
              <a:tblGrid>
                <a:gridCol w="944310"/>
                <a:gridCol w="610170"/>
                <a:gridCol w="777240"/>
                <a:gridCol w="777240"/>
                <a:gridCol w="777240"/>
                <a:gridCol w="254237"/>
                <a:gridCol w="964963"/>
                <a:gridCol w="914400"/>
                <a:gridCol w="838200"/>
                <a:gridCol w="914400"/>
              </a:tblGrid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 err="1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Calibri"/>
                        </a:rPr>
                        <a:t>m</a:t>
                      </a:r>
                      <a:r>
                        <a:rPr lang="en-US" sz="1400" b="1" baseline="-25000" dirty="0" err="1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Calibri"/>
                        </a:rPr>
                        <a:t>cr</a:t>
                      </a:r>
                      <a:r>
                        <a:rPr lang="en-US" sz="1400" b="1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Calibri"/>
                        </a:rPr>
                        <a:t>&gt;0</a:t>
                      </a:r>
                      <a:endParaRPr lang="en-US" sz="14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66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 err="1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Calibri"/>
                        </a:rPr>
                        <a:t>m</a:t>
                      </a:r>
                      <a:r>
                        <a:rPr lang="en-US" sz="1400" b="1" baseline="-25000" dirty="0" err="1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Calibri"/>
                        </a:rPr>
                        <a:t>cr</a:t>
                      </a:r>
                      <a:r>
                        <a:rPr lang="en-US" sz="1400" b="1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Calibri"/>
                        </a:rPr>
                        <a:t>&gt;1</a:t>
                      </a:r>
                      <a:endParaRPr lang="en-US" sz="14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66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 err="1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Calibri"/>
                        </a:rPr>
                        <a:t>m</a:t>
                      </a:r>
                      <a:r>
                        <a:rPr lang="en-US" sz="1400" b="1" baseline="-25000" dirty="0" err="1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Calibri"/>
                        </a:rPr>
                        <a:t>cr</a:t>
                      </a:r>
                      <a:r>
                        <a:rPr lang="en-US" sz="1400" b="1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Calibri"/>
                        </a:rPr>
                        <a:t>&gt;2</a:t>
                      </a:r>
                      <a:endParaRPr lang="en-US" sz="14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66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 err="1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Calibri"/>
                        </a:rPr>
                        <a:t>m</a:t>
                      </a:r>
                      <a:r>
                        <a:rPr lang="en-US" sz="1400" b="1" baseline="-25000" dirty="0" err="1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Calibri"/>
                        </a:rPr>
                        <a:t>cr</a:t>
                      </a:r>
                      <a:r>
                        <a:rPr lang="en-US" sz="1400" b="1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Calibri"/>
                        </a:rPr>
                        <a:t>&gt;3</a:t>
                      </a:r>
                      <a:endParaRPr lang="en-US" sz="14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66CC"/>
                    </a:solidFill>
                  </a:tcPr>
                </a:tc>
                <a:tc rowSpan="5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Calibri"/>
                        </a:rPr>
                        <a:t>0&lt;</a:t>
                      </a:r>
                      <a:r>
                        <a:rPr lang="en-US" sz="1400" b="1" dirty="0" err="1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Calibri"/>
                        </a:rPr>
                        <a:t>m</a:t>
                      </a:r>
                      <a:r>
                        <a:rPr lang="en-US" sz="1400" b="1" baseline="-25000" dirty="0" err="1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Calibri"/>
                        </a:rPr>
                        <a:t>cr</a:t>
                      </a:r>
                      <a:r>
                        <a:rPr lang="en-US" sz="1400" b="1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Calibri"/>
                        </a:rPr>
                        <a:t>&lt;9</a:t>
                      </a:r>
                      <a:endParaRPr lang="en-US" sz="14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66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Calibri"/>
                        </a:rPr>
                        <a:t>1&lt;</a:t>
                      </a:r>
                      <a:r>
                        <a:rPr lang="en-US" sz="1400" b="1" dirty="0" err="1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Calibri"/>
                        </a:rPr>
                        <a:t>m</a:t>
                      </a:r>
                      <a:r>
                        <a:rPr lang="en-US" sz="1400" b="1" baseline="-25000" dirty="0" err="1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Calibri"/>
                        </a:rPr>
                        <a:t>cr</a:t>
                      </a:r>
                      <a:r>
                        <a:rPr lang="en-US" sz="1400" b="1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Calibri"/>
                        </a:rPr>
                        <a:t>&lt;9</a:t>
                      </a:r>
                      <a:endParaRPr lang="en-US" sz="14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66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Calibri"/>
                        </a:rPr>
                        <a:t>2&lt;</a:t>
                      </a:r>
                      <a:r>
                        <a:rPr lang="en-US" sz="1400" b="1" dirty="0" err="1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Calibri"/>
                        </a:rPr>
                        <a:t>m</a:t>
                      </a:r>
                      <a:r>
                        <a:rPr lang="en-US" sz="1400" b="1" baseline="-25000" dirty="0" err="1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Calibri"/>
                        </a:rPr>
                        <a:t>cr</a:t>
                      </a:r>
                      <a:r>
                        <a:rPr lang="en-US" sz="1400" b="1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Calibri"/>
                        </a:rPr>
                        <a:t>&lt;9</a:t>
                      </a:r>
                      <a:endParaRPr lang="en-US" sz="14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66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Calibri"/>
                        </a:rPr>
                        <a:t>3&lt;</a:t>
                      </a:r>
                      <a:r>
                        <a:rPr lang="en-US" sz="1400" b="1" dirty="0" err="1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Calibri"/>
                        </a:rPr>
                        <a:t>m</a:t>
                      </a:r>
                      <a:r>
                        <a:rPr lang="en-US" sz="1400" b="1" baseline="-25000" dirty="0" err="1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Calibri"/>
                        </a:rPr>
                        <a:t>cr</a:t>
                      </a:r>
                      <a:r>
                        <a:rPr lang="en-US" sz="1400" b="1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Calibri"/>
                        </a:rPr>
                        <a:t>&lt;9</a:t>
                      </a:r>
                      <a:endParaRPr lang="en-US" sz="14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66CC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Calibri"/>
                        </a:rPr>
                        <a:t>0.1&lt;</a:t>
                      </a:r>
                      <a:r>
                        <a:rPr lang="en-US" sz="1400" b="1" dirty="0" err="1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Calibri"/>
                        </a:rPr>
                        <a:t>E</a:t>
                      </a:r>
                      <a:r>
                        <a:rPr lang="en-US" sz="1400" b="1" baseline="-25000" dirty="0" err="1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Calibri"/>
                        </a:rPr>
                        <a:t>sum</a:t>
                      </a:r>
                      <a:endParaRPr lang="en-US" sz="14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66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latin typeface="Calibri"/>
                          <a:ea typeface="Calibri"/>
                          <a:cs typeface="Calibri"/>
                        </a:rPr>
                        <a:t>96.9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latin typeface="Calibri"/>
                          <a:ea typeface="Calibri"/>
                          <a:cs typeface="Calibri"/>
                        </a:rPr>
                        <a:t>94.3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Calibri"/>
                          <a:ea typeface="Calibri"/>
                          <a:cs typeface="Calibri"/>
                        </a:rPr>
                        <a:t>90.1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latin typeface="Calibri"/>
                          <a:ea typeface="Calibri"/>
                          <a:cs typeface="Calibri"/>
                        </a:rPr>
                        <a:t>83.5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latin typeface="Calibri"/>
                          <a:ea typeface="Calibri"/>
                          <a:cs typeface="Calibri"/>
                        </a:rPr>
                        <a:t>71.0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latin typeface="Calibri"/>
                          <a:ea typeface="Calibri"/>
                          <a:cs typeface="Calibri"/>
                        </a:rPr>
                        <a:t>68.3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latin typeface="Calibri"/>
                          <a:ea typeface="Calibri"/>
                          <a:cs typeface="Calibri"/>
                        </a:rPr>
                        <a:t>64.1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latin typeface="Calibri"/>
                          <a:ea typeface="Calibri"/>
                          <a:cs typeface="Calibri"/>
                        </a:rPr>
                        <a:t>57.5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Calibri"/>
                        </a:rPr>
                        <a:t>1&lt;</a:t>
                      </a:r>
                      <a:r>
                        <a:rPr lang="en-US" sz="1400" b="1" dirty="0" err="1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Calibri"/>
                        </a:rPr>
                        <a:t>E</a:t>
                      </a:r>
                      <a:r>
                        <a:rPr lang="en-US" sz="1400" b="1" baseline="-25000" dirty="0" err="1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Calibri"/>
                        </a:rPr>
                        <a:t>sum</a:t>
                      </a:r>
                      <a:endParaRPr lang="en-US" sz="14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66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latin typeface="Calibri"/>
                          <a:ea typeface="Calibri"/>
                          <a:cs typeface="Calibri"/>
                        </a:rPr>
                        <a:t>93.3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latin typeface="Calibri"/>
                          <a:ea typeface="Calibri"/>
                          <a:cs typeface="Calibri"/>
                        </a:rPr>
                        <a:t>92.7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Calibri"/>
                          <a:ea typeface="Calibri"/>
                          <a:cs typeface="Calibri"/>
                        </a:rPr>
                        <a:t>89.7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latin typeface="Calibri"/>
                          <a:ea typeface="Calibri"/>
                          <a:cs typeface="Calibri"/>
                        </a:rPr>
                        <a:t>83.4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latin typeface="Calibri"/>
                          <a:ea typeface="Calibri"/>
                          <a:cs typeface="Calibri"/>
                        </a:rPr>
                        <a:t>67.3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latin typeface="Calibri"/>
                          <a:ea typeface="Calibri"/>
                          <a:cs typeface="Calibri"/>
                        </a:rPr>
                        <a:t>66.7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latin typeface="Calibri"/>
                          <a:ea typeface="Calibri"/>
                          <a:cs typeface="Calibri"/>
                        </a:rPr>
                        <a:t>63.7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latin typeface="Calibri"/>
                          <a:ea typeface="Calibri"/>
                          <a:cs typeface="Calibri"/>
                        </a:rPr>
                        <a:t>57.4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Calibri"/>
                        </a:rPr>
                        <a:t>2&lt;</a:t>
                      </a:r>
                      <a:r>
                        <a:rPr lang="en-US" sz="1400" b="1" dirty="0" err="1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Calibri"/>
                        </a:rPr>
                        <a:t>E</a:t>
                      </a:r>
                      <a:r>
                        <a:rPr lang="en-US" sz="1400" b="1" baseline="-25000" dirty="0" err="1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Calibri"/>
                        </a:rPr>
                        <a:t>sum</a:t>
                      </a:r>
                      <a:endParaRPr lang="en-US" sz="14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66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latin typeface="Calibri"/>
                          <a:ea typeface="Calibri"/>
                          <a:cs typeface="Calibri"/>
                        </a:rPr>
                        <a:t>87.9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latin typeface="Calibri"/>
                          <a:ea typeface="Calibri"/>
                          <a:cs typeface="Calibri"/>
                        </a:rPr>
                        <a:t>87.7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latin typeface="Calibri"/>
                          <a:ea typeface="Calibri"/>
                          <a:cs typeface="Calibri"/>
                        </a:rPr>
                        <a:t>86.0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latin typeface="Calibri"/>
                          <a:ea typeface="Calibri"/>
                          <a:cs typeface="Calibri"/>
                        </a:rPr>
                        <a:t>81.8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latin typeface="Calibri"/>
                          <a:ea typeface="Calibri"/>
                          <a:cs typeface="Calibri"/>
                        </a:rPr>
                        <a:t>62.0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latin typeface="Calibri"/>
                          <a:ea typeface="Calibri"/>
                          <a:cs typeface="Calibri"/>
                        </a:rPr>
                        <a:t>61.8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latin typeface="Calibri"/>
                          <a:ea typeface="Calibri"/>
                          <a:cs typeface="Calibri"/>
                        </a:rPr>
                        <a:t>60.2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latin typeface="Calibri"/>
                          <a:ea typeface="Calibri"/>
                          <a:cs typeface="Calibri"/>
                        </a:rPr>
                        <a:t>55.8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Calibri"/>
                        </a:rPr>
                        <a:t>3&lt;</a:t>
                      </a:r>
                      <a:r>
                        <a:rPr lang="en-US" sz="1400" b="1" dirty="0" err="1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Calibri"/>
                        </a:rPr>
                        <a:t>E</a:t>
                      </a:r>
                      <a:r>
                        <a:rPr lang="en-US" sz="1400" b="1" baseline="-25000" dirty="0" err="1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Calibri"/>
                        </a:rPr>
                        <a:t>sum</a:t>
                      </a:r>
                      <a:endParaRPr lang="en-US" sz="14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66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latin typeface="Calibri"/>
                          <a:ea typeface="Calibri"/>
                          <a:cs typeface="Calibri"/>
                        </a:rPr>
                        <a:t>79.9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latin typeface="Calibri"/>
                          <a:ea typeface="Calibri"/>
                          <a:cs typeface="Calibri"/>
                        </a:rPr>
                        <a:t>79.8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latin typeface="Calibri"/>
                          <a:ea typeface="Calibri"/>
                          <a:cs typeface="Calibri"/>
                        </a:rPr>
                        <a:t>79.0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latin typeface="Calibri"/>
                          <a:ea typeface="Calibri"/>
                          <a:cs typeface="Calibri"/>
                        </a:rPr>
                        <a:t>76.5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latin typeface="Calibri"/>
                          <a:ea typeface="Calibri"/>
                          <a:cs typeface="Calibri"/>
                        </a:rPr>
                        <a:t>53.9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latin typeface="Calibri"/>
                          <a:ea typeface="Calibri"/>
                          <a:cs typeface="Calibri"/>
                        </a:rPr>
                        <a:t>53.8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latin typeface="Calibri"/>
                          <a:ea typeface="Calibri"/>
                          <a:cs typeface="Calibri"/>
                        </a:rPr>
                        <a:t>53.1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latin typeface="Calibri"/>
                          <a:ea typeface="Calibri"/>
                          <a:cs typeface="Calibri"/>
                        </a:rPr>
                        <a:t>50.5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0">
                <a:tc gridSpan="10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Calibri"/>
                        </a:rPr>
                        <a:t>0.1&lt;</a:t>
                      </a:r>
                      <a:r>
                        <a:rPr lang="en-US" sz="1400" b="1" dirty="0" err="1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Calibri"/>
                        </a:rPr>
                        <a:t>E</a:t>
                      </a:r>
                      <a:r>
                        <a:rPr lang="en-US" sz="1400" b="1" baseline="-25000" dirty="0" err="1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Calibri"/>
                        </a:rPr>
                        <a:t>sum</a:t>
                      </a:r>
                      <a:r>
                        <a:rPr lang="en-US" sz="1400" b="1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Calibri"/>
                        </a:rPr>
                        <a:t>&lt;7</a:t>
                      </a:r>
                      <a:endParaRPr lang="en-US" sz="14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66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latin typeface="Calibri"/>
                          <a:ea typeface="Calibri"/>
                          <a:cs typeface="Calibri"/>
                        </a:rPr>
                        <a:t>64.8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latin typeface="Calibri"/>
                          <a:ea typeface="Calibri"/>
                          <a:cs typeface="Calibri"/>
                        </a:rPr>
                        <a:t>62.2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latin typeface="Calibri"/>
                          <a:ea typeface="Calibri"/>
                          <a:cs typeface="Calibri"/>
                        </a:rPr>
                        <a:t>57.9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latin typeface="Calibri"/>
                          <a:ea typeface="Calibri"/>
                          <a:cs typeface="Calibri"/>
                        </a:rPr>
                        <a:t>51.5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4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latin typeface="Calibri"/>
                          <a:ea typeface="Calibri"/>
                          <a:cs typeface="Calibri"/>
                        </a:rPr>
                        <a:t>58.3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latin typeface="Calibri"/>
                          <a:ea typeface="Calibri"/>
                          <a:cs typeface="Calibri"/>
                        </a:rPr>
                        <a:t>55.7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latin typeface="Calibri"/>
                          <a:ea typeface="Calibri"/>
                          <a:cs typeface="Calibri"/>
                        </a:rPr>
                        <a:t>51.5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latin typeface="Calibri"/>
                          <a:ea typeface="Calibri"/>
                          <a:cs typeface="Calibri"/>
                        </a:rPr>
                        <a:t>45.0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Calibri"/>
                        </a:rPr>
                        <a:t>1&lt;</a:t>
                      </a:r>
                      <a:r>
                        <a:rPr lang="en-US" sz="1400" b="1" dirty="0" err="1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Calibri"/>
                        </a:rPr>
                        <a:t>E</a:t>
                      </a:r>
                      <a:r>
                        <a:rPr lang="en-US" sz="1400" b="1" baseline="-25000" dirty="0" err="1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Calibri"/>
                        </a:rPr>
                        <a:t>sum</a:t>
                      </a:r>
                      <a:r>
                        <a:rPr lang="en-US" sz="1400" b="1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Calibri"/>
                        </a:rPr>
                        <a:t>&lt;7</a:t>
                      </a:r>
                      <a:endParaRPr lang="en-US" sz="14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66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latin typeface="Calibri"/>
                          <a:ea typeface="Calibri"/>
                          <a:cs typeface="Calibri"/>
                        </a:rPr>
                        <a:t>61.1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latin typeface="Calibri"/>
                          <a:ea typeface="Calibri"/>
                          <a:cs typeface="Calibri"/>
                        </a:rPr>
                        <a:t>60.6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latin typeface="Calibri"/>
                          <a:ea typeface="Calibri"/>
                          <a:cs typeface="Calibri"/>
                        </a:rPr>
                        <a:t>57.6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latin typeface="Calibri"/>
                          <a:ea typeface="Calibri"/>
                          <a:cs typeface="Calibri"/>
                        </a:rPr>
                        <a:t>51.4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latin typeface="Calibri"/>
                          <a:ea typeface="Calibri"/>
                          <a:cs typeface="Calibri"/>
                        </a:rPr>
                        <a:t>54.7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latin typeface="Calibri"/>
                          <a:ea typeface="Calibri"/>
                          <a:cs typeface="Calibri"/>
                        </a:rPr>
                        <a:t>54.1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latin typeface="Calibri"/>
                          <a:ea typeface="Calibri"/>
                          <a:cs typeface="Calibri"/>
                        </a:rPr>
                        <a:t>51.1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latin typeface="Calibri"/>
                          <a:ea typeface="Calibri"/>
                          <a:cs typeface="Calibri"/>
                        </a:rPr>
                        <a:t>45.0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Calibri"/>
                        </a:rPr>
                        <a:t>2&lt;</a:t>
                      </a:r>
                      <a:r>
                        <a:rPr lang="en-US" sz="1400" b="1" dirty="0" err="1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Calibri"/>
                        </a:rPr>
                        <a:t>E</a:t>
                      </a:r>
                      <a:r>
                        <a:rPr lang="en-US" sz="1400" b="1" baseline="-25000" dirty="0" err="1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Calibri"/>
                        </a:rPr>
                        <a:t>sum</a:t>
                      </a:r>
                      <a:r>
                        <a:rPr lang="en-US" sz="1400" b="1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Calibri"/>
                        </a:rPr>
                        <a:t>&lt;7</a:t>
                      </a:r>
                      <a:endParaRPr lang="en-US" sz="14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66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latin typeface="Calibri"/>
                          <a:ea typeface="Calibri"/>
                          <a:cs typeface="Calibri"/>
                        </a:rPr>
                        <a:t>55.8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latin typeface="Calibri"/>
                          <a:ea typeface="Calibri"/>
                          <a:cs typeface="Calibri"/>
                        </a:rPr>
                        <a:t>55.6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latin typeface="Calibri"/>
                          <a:ea typeface="Calibri"/>
                          <a:cs typeface="Calibri"/>
                        </a:rPr>
                        <a:t>54.0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latin typeface="Calibri"/>
                          <a:ea typeface="Calibri"/>
                          <a:cs typeface="Calibri"/>
                        </a:rPr>
                        <a:t>49.8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latin typeface="Calibri"/>
                          <a:ea typeface="Calibri"/>
                          <a:cs typeface="Calibri"/>
                        </a:rPr>
                        <a:t>49.3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latin typeface="Calibri"/>
                          <a:ea typeface="Calibri"/>
                          <a:cs typeface="Calibri"/>
                        </a:rPr>
                        <a:t>49.1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latin typeface="Calibri"/>
                          <a:ea typeface="Calibri"/>
                          <a:cs typeface="Calibri"/>
                        </a:rPr>
                        <a:t>47.6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latin typeface="Calibri"/>
                          <a:ea typeface="Calibri"/>
                          <a:cs typeface="Calibri"/>
                        </a:rPr>
                        <a:t>43.3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Calibri"/>
                        </a:rPr>
                        <a:t>3&lt;</a:t>
                      </a:r>
                      <a:r>
                        <a:rPr lang="en-US" sz="1400" b="1" dirty="0" err="1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Calibri"/>
                        </a:rPr>
                        <a:t>E</a:t>
                      </a:r>
                      <a:r>
                        <a:rPr lang="en-US" sz="1400" b="1" baseline="-25000" dirty="0" err="1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Calibri"/>
                        </a:rPr>
                        <a:t>sum</a:t>
                      </a:r>
                      <a:r>
                        <a:rPr lang="en-US" sz="1400" b="1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Calibri"/>
                        </a:rPr>
                        <a:t>&lt;7</a:t>
                      </a:r>
                      <a:endParaRPr lang="en-US" sz="14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66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latin typeface="Calibri"/>
                          <a:ea typeface="Calibri"/>
                          <a:cs typeface="Calibri"/>
                        </a:rPr>
                        <a:t>47.7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latin typeface="Calibri"/>
                          <a:ea typeface="Calibri"/>
                          <a:cs typeface="Calibri"/>
                        </a:rPr>
                        <a:t>47.6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latin typeface="Calibri"/>
                          <a:ea typeface="Calibri"/>
                          <a:cs typeface="Calibri"/>
                        </a:rPr>
                        <a:t>46.9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latin typeface="Calibri"/>
                          <a:ea typeface="Calibri"/>
                          <a:cs typeface="Calibri"/>
                        </a:rPr>
                        <a:t>44.5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latin typeface="Calibri"/>
                          <a:ea typeface="Calibri"/>
                          <a:cs typeface="Calibri"/>
                        </a:rPr>
                        <a:t>41.2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latin typeface="Calibri"/>
                          <a:ea typeface="Calibri"/>
                          <a:cs typeface="Calibri"/>
                        </a:rPr>
                        <a:t>41.2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latin typeface="Calibri"/>
                          <a:ea typeface="Calibri"/>
                          <a:cs typeface="Calibri"/>
                        </a:rPr>
                        <a:t>40.4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Calibri"/>
                          <a:ea typeface="Calibri"/>
                          <a:cs typeface="Calibri"/>
                        </a:rPr>
                        <a:t>38.0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36865" name="Rectangle 1"/>
          <p:cNvSpPr>
            <a:spLocks noChangeArrowheads="1"/>
          </p:cNvSpPr>
          <p:nvPr/>
        </p:nvSpPr>
        <p:spPr bwMode="auto">
          <a:xfrm>
            <a:off x="228600" y="1227653"/>
            <a:ext cx="8686800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 coincident event in the TAC is found for 97% of the FTMG events 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MGASamp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&gt;20 channels). This value represents the TAC efficiency for fission events,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Symbol" pitchFamily="18" charset="2"/>
              </a:rPr>
              <a:t>e</a:t>
            </a:r>
            <a:r>
              <a:rPr kumimoji="0" lang="en-US" sz="2000" b="0" i="0" u="none" strike="noStrike" cap="none" normalizeH="0" baseline="-3000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itchFamily="34" charset="0"/>
                <a:cs typeface="Calibri" pitchFamily="34" charset="0"/>
              </a:rPr>
              <a:t>TAC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itchFamily="34" charset="0"/>
                <a:cs typeface="Calibri" pitchFamily="34" charset="0"/>
              </a:rPr>
              <a:t>(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itchFamily="34" charset="0"/>
                <a:cs typeface="Calibri" pitchFamily="34" charset="0"/>
              </a:rPr>
              <a:t>n,f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itchFamily="34" charset="0"/>
                <a:cs typeface="Calibri" pitchFamily="34" charset="0"/>
              </a:rPr>
              <a:t>), and is very similar to the efficiency of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itchFamily="34" charset="0"/>
                <a:cs typeface="Symbol" pitchFamily="18" charset="2"/>
              </a:rPr>
              <a:t>e</a:t>
            </a:r>
            <a:r>
              <a:rPr kumimoji="0" lang="en-US" sz="2000" b="0" i="0" u="none" strike="noStrike" cap="none" normalizeH="0" baseline="-3000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itchFamily="34" charset="0"/>
                <a:cs typeface="Calibri" pitchFamily="34" charset="0"/>
              </a:rPr>
              <a:t>TAC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itchFamily="34" charset="0"/>
                <a:cs typeface="Calibri" pitchFamily="34" charset="0"/>
              </a:rPr>
              <a:t>(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itchFamily="34" charset="0"/>
                <a:cs typeface="Calibri" pitchFamily="34" charset="0"/>
              </a:rPr>
              <a:t>n,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itchFamily="34" charset="0"/>
                <a:cs typeface="Symbol" pitchFamily="18" charset="2"/>
              </a:rPr>
              <a:t>g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itchFamily="34" charset="0"/>
                <a:cs typeface="Calibri" pitchFamily="34" charset="0"/>
              </a:rPr>
              <a:t>)=0.974(4) for capture events in </a:t>
            </a:r>
            <a:r>
              <a:rPr kumimoji="0" lang="en-US" sz="2000" b="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itchFamily="34" charset="0"/>
                <a:cs typeface="Calibri" pitchFamily="34" charset="0"/>
              </a:rPr>
              <a:t>197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itchFamily="34" charset="0"/>
                <a:cs typeface="Calibri" pitchFamily="34" charset="0"/>
              </a:rPr>
              <a:t>Au (from GEANT4 Monte Carlo simulations).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Calibri" pitchFamily="34" charset="0"/>
              <a:cs typeface="Calibri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itchFamily="34" charset="0"/>
                <a:cs typeface="Calibri" pitchFamily="34" charset="0"/>
              </a:rPr>
              <a:t>The efficiency</a:t>
            </a:r>
            <a:r>
              <a:rPr kumimoji="0" lang="en-US" sz="20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itchFamily="34" charset="0"/>
                <a:cs typeface="Symbol" pitchFamily="18" charset="2"/>
              </a:rPr>
              <a:t> </a:t>
            </a:r>
            <a:r>
              <a:rPr kumimoji="0" lang="en-US" sz="2000" b="1" i="0" u="sng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itchFamily="34" charset="0"/>
                <a:cs typeface="Symbol" pitchFamily="18" charset="2"/>
              </a:rPr>
              <a:t>e</a:t>
            </a:r>
            <a:r>
              <a:rPr kumimoji="0" lang="en-US" sz="2000" b="1" i="0" u="sng" strike="noStrike" cap="none" normalizeH="0" baseline="-3000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itchFamily="34" charset="0"/>
                <a:cs typeface="Calibri" pitchFamily="34" charset="0"/>
              </a:rPr>
              <a:t>TAC</a:t>
            </a:r>
            <a:r>
              <a:rPr kumimoji="0" lang="en-US" sz="20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itchFamily="34" charset="0"/>
                <a:cs typeface="Calibri" pitchFamily="34" charset="0"/>
              </a:rPr>
              <a:t>(</a:t>
            </a:r>
            <a:r>
              <a:rPr kumimoji="0" lang="en-US" sz="2000" b="1" i="0" u="sng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itchFamily="34" charset="0"/>
                <a:cs typeface="Calibri" pitchFamily="34" charset="0"/>
              </a:rPr>
              <a:t>n,f</a:t>
            </a:r>
            <a:r>
              <a:rPr kumimoji="0" lang="en-US" sz="20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itchFamily="34" charset="0"/>
                <a:cs typeface="Calibri" pitchFamily="34" charset="0"/>
              </a:rPr>
              <a:t>) depends on the analysis conditions for the deposited energy and multiplicity values.</a:t>
            </a:r>
            <a:r>
              <a:rPr kumimoji="0" lang="en-US" sz="20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itchFamily="34" charset="0"/>
                <a:cs typeface="Calibri" pitchFamily="34" charset="0"/>
              </a:rPr>
              <a:t> </a:t>
            </a:r>
            <a:endParaRPr kumimoji="0" lang="en-US" sz="2000" b="0" i="0" u="sng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52400" y="5940623"/>
            <a:ext cx="883920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400" dirty="0" smtClean="0">
                <a:solidFill>
                  <a:srgbClr val="4F81BD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Efficiency of the TAC for detecting fission events under different conditions in deposited energy  and crystal multiplicity.</a:t>
            </a:r>
            <a:endParaRPr lang="en-US" sz="1400" dirty="0" smtClean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Text Box 36"/>
          <p:cNvSpPr txBox="1">
            <a:spLocks noChangeArrowheads="1"/>
          </p:cNvSpPr>
          <p:nvPr/>
        </p:nvSpPr>
        <p:spPr bwMode="auto">
          <a:xfrm>
            <a:off x="304800" y="144462"/>
            <a:ext cx="8566150" cy="31273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81639" tIns="40820" rIns="81639" bIns="40820"/>
          <a:lstStyle/>
          <a:p>
            <a:pPr lvl="0" defTabSz="414338" hangingPunct="0">
              <a:lnSpc>
                <a:spcPct val="93000"/>
              </a:lnSpc>
              <a:buClr>
                <a:srgbClr val="000000"/>
              </a:buClr>
              <a:buSzPct val="45000"/>
              <a:tabLst>
                <a:tab pos="657225" algn="l"/>
                <a:tab pos="1312863" algn="l"/>
                <a:tab pos="1970088" algn="l"/>
                <a:tab pos="2627313" algn="l"/>
                <a:tab pos="3282950" algn="l"/>
                <a:tab pos="3940175" algn="l"/>
                <a:tab pos="4595813" algn="l"/>
                <a:tab pos="5253038" algn="l"/>
                <a:tab pos="5910263" algn="l"/>
                <a:tab pos="6565900" algn="l"/>
                <a:tab pos="7223125" algn="l"/>
                <a:tab pos="7880350" algn="l"/>
              </a:tabLst>
            </a:pPr>
            <a:r>
              <a:rPr lang="en-GB" sz="2400" b="1" dirty="0" smtClean="0">
                <a:solidFill>
                  <a:srgbClr val="3366CC"/>
                </a:solidFill>
                <a:latin typeface="Calibri" pitchFamily="34" charset="0"/>
              </a:rPr>
              <a:t>RESULTS: Detection efficiencies: </a:t>
            </a:r>
            <a:r>
              <a:rPr lang="en-US" sz="2400" b="1" dirty="0" err="1" smtClean="0">
                <a:solidFill>
                  <a:srgbClr val="3366CC"/>
                </a:solidFill>
                <a:latin typeface="Symbol" pitchFamily="18" charset="2"/>
              </a:rPr>
              <a:t>e</a:t>
            </a:r>
            <a:r>
              <a:rPr lang="en-US" sz="2400" b="1" baseline="-25000" dirty="0" err="1" smtClean="0">
                <a:solidFill>
                  <a:srgbClr val="3366CC"/>
                </a:solidFill>
              </a:rPr>
              <a:t>FTMG</a:t>
            </a:r>
            <a:r>
              <a:rPr lang="en-US" sz="2400" b="1" dirty="0" smtClean="0">
                <a:solidFill>
                  <a:srgbClr val="3366CC"/>
                </a:solidFill>
              </a:rPr>
              <a:t>(</a:t>
            </a:r>
            <a:r>
              <a:rPr lang="en-US" sz="2400" b="1" dirty="0" err="1" smtClean="0">
                <a:solidFill>
                  <a:srgbClr val="3366CC"/>
                </a:solidFill>
              </a:rPr>
              <a:t>n,f</a:t>
            </a:r>
            <a:r>
              <a:rPr lang="en-US" sz="2400" b="1" dirty="0" smtClean="0">
                <a:solidFill>
                  <a:srgbClr val="3366CC"/>
                </a:solidFill>
              </a:rPr>
              <a:t>), </a:t>
            </a:r>
            <a:r>
              <a:rPr lang="en-US" sz="2400" b="1" dirty="0" err="1" smtClean="0">
                <a:solidFill>
                  <a:srgbClr val="3366CC"/>
                </a:solidFill>
                <a:latin typeface="Symbol" pitchFamily="18" charset="2"/>
              </a:rPr>
              <a:t>e</a:t>
            </a:r>
            <a:r>
              <a:rPr lang="en-US" sz="2400" b="1" baseline="-25000" dirty="0" err="1" smtClean="0">
                <a:solidFill>
                  <a:srgbClr val="3366CC"/>
                </a:solidFill>
              </a:rPr>
              <a:t>TAC</a:t>
            </a:r>
            <a:r>
              <a:rPr lang="en-US" sz="2400" b="1" dirty="0" smtClean="0">
                <a:solidFill>
                  <a:srgbClr val="3366CC"/>
                </a:solidFill>
              </a:rPr>
              <a:t>(</a:t>
            </a:r>
            <a:r>
              <a:rPr lang="en-US" sz="2400" b="1" dirty="0" err="1" smtClean="0">
                <a:solidFill>
                  <a:srgbClr val="3366CC"/>
                </a:solidFill>
              </a:rPr>
              <a:t>n,f</a:t>
            </a:r>
            <a:r>
              <a:rPr lang="en-US" sz="2400" b="1" dirty="0" smtClean="0">
                <a:solidFill>
                  <a:srgbClr val="3366CC"/>
                </a:solidFill>
              </a:rPr>
              <a:t>) and  </a:t>
            </a:r>
            <a:r>
              <a:rPr lang="en-US" sz="2400" b="1" dirty="0" err="1" smtClean="0">
                <a:solidFill>
                  <a:srgbClr val="3366CC"/>
                </a:solidFill>
                <a:latin typeface="Symbol" pitchFamily="18" charset="2"/>
              </a:rPr>
              <a:t>e</a:t>
            </a:r>
            <a:r>
              <a:rPr lang="en-US" sz="2400" b="1" baseline="-25000" dirty="0" err="1" smtClean="0">
                <a:solidFill>
                  <a:srgbClr val="3366CC"/>
                </a:solidFill>
              </a:rPr>
              <a:t>TAC</a:t>
            </a:r>
            <a:r>
              <a:rPr lang="en-US" sz="2400" b="1" dirty="0" smtClean="0">
                <a:solidFill>
                  <a:srgbClr val="3366CC"/>
                </a:solidFill>
              </a:rPr>
              <a:t>(</a:t>
            </a:r>
            <a:r>
              <a:rPr lang="en-US" sz="2400" b="1" dirty="0" err="1" smtClean="0">
                <a:solidFill>
                  <a:srgbClr val="3366CC"/>
                </a:solidFill>
              </a:rPr>
              <a:t>n,</a:t>
            </a:r>
            <a:r>
              <a:rPr lang="en-US" sz="2400" b="1" dirty="0" err="1" smtClean="0">
                <a:solidFill>
                  <a:srgbClr val="3366CC"/>
                </a:solidFill>
                <a:latin typeface="Symbol" pitchFamily="18" charset="2"/>
              </a:rPr>
              <a:t>g</a:t>
            </a:r>
            <a:r>
              <a:rPr lang="en-US" sz="2400" b="1" dirty="0" smtClean="0">
                <a:solidFill>
                  <a:srgbClr val="3366CC"/>
                </a:solidFill>
              </a:rPr>
              <a:t>)</a:t>
            </a:r>
          </a:p>
          <a:p>
            <a:pPr defTabSz="414338" hangingPunct="0">
              <a:lnSpc>
                <a:spcPct val="93000"/>
              </a:lnSpc>
              <a:buClr>
                <a:srgbClr val="000000"/>
              </a:buClr>
              <a:buSzPct val="45000"/>
              <a:buFont typeface="Wingdings" pitchFamily="2" charset="2"/>
              <a:buNone/>
              <a:tabLst>
                <a:tab pos="657225" algn="l"/>
                <a:tab pos="1312863" algn="l"/>
                <a:tab pos="1970088" algn="l"/>
                <a:tab pos="2627313" algn="l"/>
                <a:tab pos="3282950" algn="l"/>
                <a:tab pos="3940175" algn="l"/>
                <a:tab pos="4595813" algn="l"/>
                <a:tab pos="5253038" algn="l"/>
                <a:tab pos="5910263" algn="l"/>
                <a:tab pos="6565900" algn="l"/>
                <a:tab pos="7223125" algn="l"/>
                <a:tab pos="7880350" algn="l"/>
              </a:tabLst>
            </a:pPr>
            <a:r>
              <a:rPr lang="en-GB" sz="2400" b="1" dirty="0" smtClean="0">
                <a:solidFill>
                  <a:srgbClr val="3366CC"/>
                </a:solidFill>
                <a:latin typeface="Calibri" pitchFamily="34" charset="0"/>
              </a:rPr>
              <a:t> </a:t>
            </a:r>
            <a:endParaRPr lang="en-GB" sz="2400" b="1" i="1" dirty="0">
              <a:solidFill>
                <a:srgbClr val="3366CC"/>
              </a:solidFill>
              <a:latin typeface="Calibri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35846" y="757535"/>
            <a:ext cx="3093154" cy="461665"/>
          </a:xfrm>
          <a:prstGeom prst="rect">
            <a:avLst/>
          </a:prstGeom>
          <a:solidFill>
            <a:srgbClr val="0066CC"/>
          </a:solidFill>
        </p:spPr>
        <p:txBody>
          <a:bodyPr wrap="non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en-US" sz="2400" b="1" dirty="0" smtClean="0">
                <a:solidFill>
                  <a:schemeClr val="bg1"/>
                </a:solidFill>
              </a:rPr>
              <a:t>Calculation of </a:t>
            </a:r>
            <a:r>
              <a:rPr lang="en-US" sz="2400" b="1" dirty="0" err="1" smtClean="0">
                <a:solidFill>
                  <a:schemeClr val="bg1"/>
                </a:solidFill>
                <a:latin typeface="Symbol" pitchFamily="18" charset="2"/>
              </a:rPr>
              <a:t>e</a:t>
            </a:r>
            <a:r>
              <a:rPr lang="en-US" sz="2400" b="1" baseline="-25000" dirty="0" err="1" smtClean="0">
                <a:solidFill>
                  <a:schemeClr val="bg1"/>
                </a:solidFill>
              </a:rPr>
              <a:t>TAC</a:t>
            </a:r>
            <a:r>
              <a:rPr lang="en-US" sz="2400" b="1" dirty="0" smtClean="0">
                <a:solidFill>
                  <a:schemeClr val="bg1"/>
                </a:solidFill>
              </a:rPr>
              <a:t>(</a:t>
            </a:r>
            <a:r>
              <a:rPr lang="en-US" sz="2400" b="1" dirty="0" err="1" smtClean="0">
                <a:solidFill>
                  <a:schemeClr val="bg1"/>
                </a:solidFill>
              </a:rPr>
              <a:t>n,f</a:t>
            </a:r>
            <a:r>
              <a:rPr lang="en-US" sz="2400" b="1" dirty="0" smtClean="0">
                <a:solidFill>
                  <a:schemeClr val="bg1"/>
                </a:solidFill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404740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5257800" y="914400"/>
            <a:ext cx="3581400" cy="3733800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009" name="Rectangle 1"/>
          <p:cNvSpPr>
            <a:spLocks noChangeArrowheads="1"/>
          </p:cNvSpPr>
          <p:nvPr/>
        </p:nvSpPr>
        <p:spPr bwMode="auto">
          <a:xfrm>
            <a:off x="228600" y="3049756"/>
            <a:ext cx="8534400" cy="31393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kumimoji="0" lang="en-US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- </a:t>
            </a:r>
            <a:r>
              <a:rPr lang="en-US" b="1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Already done for </a:t>
            </a:r>
            <a:r>
              <a:rPr lang="en-US" b="1" baseline="3000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237</a:t>
            </a:r>
            <a:r>
              <a:rPr lang="en-US" b="1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Np, </a:t>
            </a:r>
            <a:r>
              <a:rPr lang="en-US" b="1" baseline="3000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240</a:t>
            </a:r>
            <a:r>
              <a:rPr lang="en-US" b="1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Pu, </a:t>
            </a:r>
            <a:r>
              <a:rPr lang="en-US" b="1" baseline="3000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241,243</a:t>
            </a:r>
            <a:r>
              <a:rPr lang="en-US" b="1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Am, and </a:t>
            </a:r>
            <a:r>
              <a:rPr lang="en-US" b="1" baseline="3000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233</a:t>
            </a:r>
            <a:r>
              <a:rPr lang="en-US" b="1" dirty="0" smtClean="0">
                <a:latin typeface="Calibri" panose="020F0502020204030204" pitchFamily="34" charset="0"/>
                <a:ea typeface="Calibri" pitchFamily="34" charset="0"/>
                <a:cs typeface="Calibri" pitchFamily="34" charset="0"/>
              </a:rPr>
              <a:t>U. 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en-US" b="1" dirty="0" smtClean="0">
                <a:latin typeface="Calibri" panose="020F0502020204030204" pitchFamily="34" charset="0"/>
                <a:ea typeface="Calibri" pitchFamily="34" charset="0"/>
                <a:cs typeface="Calibri" pitchFamily="34" charset="0"/>
              </a:rPr>
              <a:t>- </a:t>
            </a:r>
            <a:r>
              <a:rPr lang="en-US" b="1" baseline="3000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235</a:t>
            </a:r>
            <a:r>
              <a:rPr lang="en-US" b="1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U(</a:t>
            </a:r>
            <a:r>
              <a:rPr lang="en-US" b="1" dirty="0" err="1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n,</a:t>
            </a:r>
            <a:r>
              <a:rPr lang="en-US" b="1" dirty="0" err="1" smtClean="0">
                <a:latin typeface="Calibri" panose="020F0502020204030204" pitchFamily="34" charset="0"/>
                <a:ea typeface="Calibri" panose="020F0502020204030204" pitchFamily="34" charset="0"/>
                <a:cs typeface="Symbol" pitchFamily="18" charset="2"/>
              </a:rPr>
              <a:t>g</a:t>
            </a:r>
            <a:r>
              <a:rPr lang="en-US" b="1" dirty="0" smtClean="0">
                <a:latin typeface="Calibri" panose="020F0502020204030204" pitchFamily="34" charset="0"/>
                <a:ea typeface="Calibri" pitchFamily="34" charset="0"/>
                <a:cs typeface="Calibri" pitchFamily="34" charset="0"/>
              </a:rPr>
              <a:t>) still to be done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dirty="0" smtClean="0">
              <a:latin typeface="Calibri" panose="020F0502020204030204" pitchFamily="34" charset="0"/>
              <a:ea typeface="Calibri" pitchFamily="34" charset="0"/>
              <a:cs typeface="Calibri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dirty="0" smtClean="0">
              <a:latin typeface="Calibri" panose="020F0502020204030204" pitchFamily="34" charset="0"/>
              <a:ea typeface="Calibri" pitchFamily="34" charset="0"/>
              <a:cs typeface="Calibri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1" i="0" u="sng" strike="noStrike" cap="none" normalizeH="0" dirty="0" smtClean="0">
                <a:ln>
                  <a:noFill/>
                </a:ln>
                <a:solidFill>
                  <a:srgbClr val="3366CC"/>
                </a:solidFill>
                <a:effectLst/>
                <a:latin typeface="Calibri" panose="020F0502020204030204" pitchFamily="34" charset="0"/>
                <a:ea typeface="Calibri" pitchFamily="34" charset="0"/>
                <a:cs typeface="Calibri" pitchFamily="34" charset="0"/>
              </a:rPr>
              <a:t>Approximation</a:t>
            </a:r>
            <a:r>
              <a:rPr kumimoji="0" lang="en-US" b="0" i="0" u="none" strike="noStrike" cap="none" normalizeH="0" dirty="0" smtClean="0">
                <a:ln>
                  <a:noFill/>
                </a:ln>
                <a:solidFill>
                  <a:srgbClr val="3366CC"/>
                </a:solidFill>
                <a:effectLst/>
                <a:latin typeface="Calibri" panose="020F0502020204030204" pitchFamily="34" charset="0"/>
                <a:ea typeface="Calibri" pitchFamily="34" charset="0"/>
                <a:cs typeface="Calibri" pitchFamily="34" charset="0"/>
              </a:rPr>
              <a:t>: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dirty="0" smtClean="0">
              <a:solidFill>
                <a:srgbClr val="3366CC"/>
              </a:solidFill>
              <a:latin typeface="Calibri" panose="020F0502020204030204" pitchFamily="34" charset="0"/>
              <a:ea typeface="Calibri" pitchFamily="34" charset="0"/>
              <a:cs typeface="Calibri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b="1" baseline="30000" dirty="0" smtClean="0">
                <a:solidFill>
                  <a:srgbClr val="3366CC"/>
                </a:solidFill>
                <a:latin typeface="Calibri" panose="020F0502020204030204" pitchFamily="34" charset="0"/>
                <a:ea typeface="Calibri" pitchFamily="34" charset="0"/>
                <a:cs typeface="Calibri" pitchFamily="34" charset="0"/>
              </a:rPr>
              <a:t>235</a:t>
            </a:r>
            <a:r>
              <a:rPr lang="en-US" b="1" dirty="0" smtClean="0">
                <a:solidFill>
                  <a:srgbClr val="3366CC"/>
                </a:solidFill>
                <a:latin typeface="Calibri" panose="020F0502020204030204" pitchFamily="34" charset="0"/>
                <a:ea typeface="Calibri" pitchFamily="34" charset="0"/>
                <a:cs typeface="Calibri" pitchFamily="34" charset="0"/>
              </a:rPr>
              <a:t>U is very similar to </a:t>
            </a:r>
            <a:r>
              <a:rPr lang="en-US" b="1" baseline="30000" dirty="0" smtClean="0">
                <a:solidFill>
                  <a:srgbClr val="3366CC"/>
                </a:solidFill>
                <a:latin typeface="Calibri" panose="020F0502020204030204" pitchFamily="34" charset="0"/>
                <a:ea typeface="Calibri" pitchFamily="34" charset="0"/>
                <a:cs typeface="Calibri" pitchFamily="34" charset="0"/>
              </a:rPr>
              <a:t>237</a:t>
            </a:r>
            <a:r>
              <a:rPr lang="en-US" b="1" dirty="0" smtClean="0">
                <a:solidFill>
                  <a:srgbClr val="3366CC"/>
                </a:solidFill>
                <a:latin typeface="Calibri" panose="020F0502020204030204" pitchFamily="34" charset="0"/>
                <a:ea typeface="Calibri" pitchFamily="34" charset="0"/>
                <a:cs typeface="Calibri" pitchFamily="34" charset="0"/>
              </a:rPr>
              <a:t>Np</a:t>
            </a:r>
            <a:endParaRPr kumimoji="0" lang="en-US" b="1" i="0" u="none" strike="noStrike" cap="none" normalizeH="0" dirty="0" smtClean="0">
              <a:ln>
                <a:noFill/>
              </a:ln>
              <a:solidFill>
                <a:srgbClr val="3366CC"/>
              </a:solidFill>
              <a:effectLst/>
              <a:latin typeface="Calibri" panose="020F0502020204030204" pitchFamily="34" charset="0"/>
              <a:ea typeface="Calibri" pitchFamily="34" charset="0"/>
              <a:cs typeface="Calibri" pitchFamily="34" charset="0"/>
            </a:endParaRPr>
          </a:p>
          <a:p>
            <a:pPr lvl="0" algn="just" fontAlgn="base"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lang="en-US" dirty="0" smtClean="0">
                <a:solidFill>
                  <a:srgbClr val="3366CC"/>
                </a:solidFill>
                <a:latin typeface="Calibri" panose="020F0502020204030204" pitchFamily="34" charset="0"/>
                <a:ea typeface="Calibri" pitchFamily="34" charset="0"/>
                <a:cs typeface="Calibri" pitchFamily="34" charset="0"/>
              </a:rPr>
              <a:t> Odd nuclei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lang="en-US" baseline="0" dirty="0" smtClean="0">
                <a:solidFill>
                  <a:srgbClr val="3366CC"/>
                </a:solidFill>
                <a:latin typeface="Calibri" panose="020F0502020204030204" pitchFamily="34" charset="0"/>
                <a:ea typeface="Calibri" pitchFamily="34" charset="0"/>
                <a:cs typeface="Calibri" pitchFamily="34" charset="0"/>
              </a:rPr>
              <a:t> Similar level spacing (~0.5 </a:t>
            </a:r>
            <a:r>
              <a:rPr lang="en-US" baseline="0" dirty="0" err="1" smtClean="0">
                <a:solidFill>
                  <a:srgbClr val="3366CC"/>
                </a:solidFill>
                <a:latin typeface="Calibri" panose="020F0502020204030204" pitchFamily="34" charset="0"/>
                <a:ea typeface="Calibri" pitchFamily="34" charset="0"/>
                <a:cs typeface="Calibri" pitchFamily="34" charset="0"/>
              </a:rPr>
              <a:t>eV</a:t>
            </a:r>
            <a:r>
              <a:rPr lang="en-US" baseline="0" dirty="0" smtClean="0">
                <a:solidFill>
                  <a:srgbClr val="3366CC"/>
                </a:solidFill>
                <a:latin typeface="Calibri" panose="020F0502020204030204" pitchFamily="34" charset="0"/>
                <a:ea typeface="Calibri" pitchFamily="34" charset="0"/>
                <a:cs typeface="Calibri" pitchFamily="34" charset="0"/>
              </a:rPr>
              <a:t>)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lang="en-US" dirty="0" smtClean="0">
                <a:solidFill>
                  <a:srgbClr val="3366CC"/>
                </a:solidFill>
                <a:latin typeface="Calibri" panose="020F0502020204030204" pitchFamily="34" charset="0"/>
                <a:ea typeface="Calibri" pitchFamily="34" charset="0"/>
                <a:cs typeface="Calibri" pitchFamily="34" charset="0"/>
              </a:rPr>
              <a:t> Similar Binding Energies (S</a:t>
            </a:r>
            <a:r>
              <a:rPr lang="en-US" baseline="-25000" dirty="0" smtClean="0">
                <a:solidFill>
                  <a:srgbClr val="3366CC"/>
                </a:solidFill>
                <a:latin typeface="Calibri" panose="020F0502020204030204" pitchFamily="34" charset="0"/>
                <a:ea typeface="Calibri" pitchFamily="34" charset="0"/>
                <a:cs typeface="Calibri" pitchFamily="34" charset="0"/>
              </a:rPr>
              <a:t>n</a:t>
            </a:r>
            <a:r>
              <a:rPr lang="en-US" dirty="0" smtClean="0">
                <a:solidFill>
                  <a:srgbClr val="3366CC"/>
                </a:solidFill>
                <a:latin typeface="Calibri" panose="020F0502020204030204" pitchFamily="34" charset="0"/>
                <a:ea typeface="Calibri" pitchFamily="34" charset="0"/>
                <a:cs typeface="Calibri" pitchFamily="34" charset="0"/>
              </a:rPr>
              <a:t>~6 MeV)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lang="en-US" baseline="0" dirty="0" smtClean="0">
                <a:solidFill>
                  <a:srgbClr val="3366CC"/>
                </a:solidFill>
                <a:latin typeface="Calibri" panose="020F0502020204030204" pitchFamily="34" charset="0"/>
                <a:ea typeface="Calibri" pitchFamily="34" charset="0"/>
                <a:cs typeface="Calibri" pitchFamily="34" charset="0"/>
              </a:rPr>
              <a:t> </a:t>
            </a:r>
            <a:r>
              <a:rPr lang="en-US" dirty="0" smtClean="0">
                <a:solidFill>
                  <a:srgbClr val="3366CC"/>
                </a:solidFill>
                <a:latin typeface="Calibri" panose="020F0502020204030204" pitchFamily="34" charset="0"/>
                <a:ea typeface="Calibri" pitchFamily="34" charset="0"/>
                <a:cs typeface="Calibri" pitchFamily="34" charset="0"/>
              </a:rPr>
              <a:t>E&gt;</a:t>
            </a:r>
            <a:r>
              <a:rPr lang="en-US" baseline="0" dirty="0" smtClean="0">
                <a:solidFill>
                  <a:srgbClr val="3366CC"/>
                </a:solidFill>
                <a:latin typeface="Calibri" panose="020F0502020204030204" pitchFamily="34" charset="0"/>
                <a:ea typeface="Calibri" pitchFamily="34" charset="0"/>
                <a:cs typeface="Calibri" pitchFamily="34" charset="0"/>
              </a:rPr>
              <a:t>2.5 MeV (0.46*S</a:t>
            </a:r>
            <a:r>
              <a:rPr lang="en-US" baseline="-25000" dirty="0" smtClean="0">
                <a:solidFill>
                  <a:srgbClr val="3366CC"/>
                </a:solidFill>
                <a:latin typeface="Calibri" panose="020F0502020204030204" pitchFamily="34" charset="0"/>
                <a:ea typeface="Calibri" pitchFamily="34" charset="0"/>
                <a:cs typeface="Calibri" pitchFamily="34" charset="0"/>
              </a:rPr>
              <a:t>n</a:t>
            </a:r>
            <a:r>
              <a:rPr lang="en-US" baseline="0" dirty="0" smtClean="0">
                <a:solidFill>
                  <a:srgbClr val="3366CC"/>
                </a:solidFill>
                <a:latin typeface="Calibri" panose="020F0502020204030204" pitchFamily="34" charset="0"/>
                <a:ea typeface="Calibri" pitchFamily="34" charset="0"/>
                <a:cs typeface="Calibri" pitchFamily="34" charset="0"/>
              </a:rPr>
              <a:t>) is to </a:t>
            </a:r>
            <a:r>
              <a:rPr lang="en-US" baseline="30000" dirty="0" smtClean="0">
                <a:solidFill>
                  <a:srgbClr val="3366CC"/>
                </a:solidFill>
                <a:latin typeface="Calibri" panose="020F0502020204030204" pitchFamily="34" charset="0"/>
                <a:ea typeface="Calibri" pitchFamily="34" charset="0"/>
                <a:cs typeface="Calibri" pitchFamily="34" charset="0"/>
              </a:rPr>
              <a:t>237</a:t>
            </a:r>
            <a:r>
              <a:rPr lang="en-US" baseline="0" dirty="0" smtClean="0">
                <a:solidFill>
                  <a:srgbClr val="3366CC"/>
                </a:solidFill>
                <a:latin typeface="Calibri" panose="020F0502020204030204" pitchFamily="34" charset="0"/>
                <a:ea typeface="Calibri" pitchFamily="34" charset="0"/>
                <a:cs typeface="Calibri" pitchFamily="34" charset="0"/>
              </a:rPr>
              <a:t>Np like 3 MeV to</a:t>
            </a:r>
            <a:r>
              <a:rPr lang="en-US" dirty="0" smtClean="0">
                <a:solidFill>
                  <a:srgbClr val="3366CC"/>
                </a:solidFill>
                <a:latin typeface="Calibri" panose="020F0502020204030204" pitchFamily="34" charset="0"/>
                <a:ea typeface="Calibri" pitchFamily="34" charset="0"/>
                <a:cs typeface="Calibri" pitchFamily="34" charset="0"/>
              </a:rPr>
              <a:t> </a:t>
            </a:r>
            <a:r>
              <a:rPr lang="en-US" baseline="30000" dirty="0" smtClean="0">
                <a:solidFill>
                  <a:srgbClr val="3366CC"/>
                </a:solidFill>
                <a:latin typeface="Calibri" panose="020F0502020204030204" pitchFamily="34" charset="0"/>
                <a:ea typeface="Calibri" pitchFamily="34" charset="0"/>
                <a:cs typeface="Calibri" pitchFamily="34" charset="0"/>
              </a:rPr>
              <a:t>235</a:t>
            </a:r>
            <a:r>
              <a:rPr lang="en-US" dirty="0" smtClean="0">
                <a:solidFill>
                  <a:srgbClr val="3366CC"/>
                </a:solidFill>
                <a:latin typeface="Calibri" panose="020F0502020204030204" pitchFamily="34" charset="0"/>
                <a:ea typeface="Calibri" pitchFamily="34" charset="0"/>
                <a:cs typeface="Calibri" pitchFamily="34" charset="0"/>
              </a:rPr>
              <a:t>U</a:t>
            </a:r>
          </a:p>
        </p:txBody>
      </p:sp>
      <p:pic>
        <p:nvPicPr>
          <p:cNvPr id="4" name="Picture 1027" descr="C:\ott\nTOF\conferences\SantaFe2004\talk\TAC_g4_zoom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085763">
            <a:off x="5397327" y="1252270"/>
            <a:ext cx="3099176" cy="32564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ight Brace 4"/>
          <p:cNvSpPr/>
          <p:nvPr/>
        </p:nvSpPr>
        <p:spPr>
          <a:xfrm>
            <a:off x="5105400" y="4648200"/>
            <a:ext cx="135568" cy="1371600"/>
          </a:xfrm>
          <a:prstGeom prst="rightBrac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5358071" y="5029200"/>
            <a:ext cx="2566729" cy="646331"/>
          </a:xfrm>
          <a:prstGeom prst="rect">
            <a:avLst/>
          </a:prstGeom>
          <a:noFill/>
          <a:ln>
            <a:solidFill>
              <a:srgbClr val="0066CC"/>
            </a:solidFill>
          </a:ln>
        </p:spPr>
        <p:txBody>
          <a:bodyPr wrap="none">
            <a:spAutoFit/>
          </a:bodyPr>
          <a:lstStyle/>
          <a:p>
            <a:pPr algn="ctr"/>
            <a:r>
              <a:rPr lang="en-US" b="1" dirty="0" err="1" smtClean="0">
                <a:solidFill>
                  <a:srgbClr val="3366CC"/>
                </a:solidFill>
                <a:latin typeface="Symbol" pitchFamily="18" charset="2"/>
                <a:ea typeface="Calibri" pitchFamily="34" charset="0"/>
                <a:cs typeface="Symbol" pitchFamily="18" charset="2"/>
              </a:rPr>
              <a:t>e</a:t>
            </a:r>
            <a:r>
              <a:rPr lang="en-US" b="1" baseline="-30000" dirty="0" err="1" smtClean="0">
                <a:solidFill>
                  <a:srgbClr val="3366CC"/>
                </a:solidFill>
                <a:ea typeface="Calibri" pitchFamily="34" charset="0"/>
                <a:cs typeface="Calibri" pitchFamily="34" charset="0"/>
              </a:rPr>
              <a:t>TAC</a:t>
            </a:r>
            <a:r>
              <a:rPr lang="en-US" b="1" dirty="0" smtClean="0">
                <a:solidFill>
                  <a:srgbClr val="3366CC"/>
                </a:solidFill>
                <a:ea typeface="Calibri" pitchFamily="34" charset="0"/>
                <a:cs typeface="Calibri" pitchFamily="34" charset="0"/>
              </a:rPr>
              <a:t>(</a:t>
            </a:r>
            <a:r>
              <a:rPr lang="en-US" b="1" dirty="0" err="1" smtClean="0">
                <a:solidFill>
                  <a:srgbClr val="3366CC"/>
                </a:solidFill>
                <a:ea typeface="Calibri" pitchFamily="34" charset="0"/>
                <a:cs typeface="Calibri" pitchFamily="34" charset="0"/>
              </a:rPr>
              <a:t>n,</a:t>
            </a:r>
            <a:r>
              <a:rPr lang="en-US" b="1" dirty="0" err="1" smtClean="0">
                <a:solidFill>
                  <a:srgbClr val="3366CC"/>
                </a:solidFill>
                <a:latin typeface="Symbol" pitchFamily="18" charset="2"/>
                <a:ea typeface="Calibri" pitchFamily="34" charset="0"/>
                <a:cs typeface="Symbol" pitchFamily="18" charset="2"/>
              </a:rPr>
              <a:t>g</a:t>
            </a:r>
            <a:r>
              <a:rPr lang="en-US" b="1" dirty="0" smtClean="0">
                <a:solidFill>
                  <a:srgbClr val="3366CC"/>
                </a:solidFill>
                <a:ea typeface="Calibri" pitchFamily="34" charset="0"/>
                <a:cs typeface="Calibri" pitchFamily="34" charset="0"/>
              </a:rPr>
              <a:t>)=0.70(3)</a:t>
            </a:r>
          </a:p>
          <a:p>
            <a:pPr algn="ctr"/>
            <a:r>
              <a:rPr lang="en-US" b="1" dirty="0" smtClean="0">
                <a:solidFill>
                  <a:srgbClr val="3366CC"/>
                </a:solidFill>
                <a:ea typeface="Calibri" pitchFamily="34" charset="0"/>
                <a:cs typeface="Calibri" pitchFamily="34" charset="0"/>
              </a:rPr>
              <a:t>  [</a:t>
            </a:r>
            <a:r>
              <a:rPr lang="en-US" b="1" dirty="0" err="1" smtClean="0">
                <a:solidFill>
                  <a:srgbClr val="3366CC"/>
                </a:solidFill>
                <a:ea typeface="Calibri" pitchFamily="34" charset="0"/>
                <a:cs typeface="Calibri" pitchFamily="34" charset="0"/>
              </a:rPr>
              <a:t>E</a:t>
            </a:r>
            <a:r>
              <a:rPr lang="en-US" b="1" baseline="-25000" dirty="0" err="1" smtClean="0">
                <a:solidFill>
                  <a:srgbClr val="3366CC"/>
                </a:solidFill>
                <a:ea typeface="Calibri" pitchFamily="34" charset="0"/>
                <a:cs typeface="Calibri" pitchFamily="34" charset="0"/>
              </a:rPr>
              <a:t>sum</a:t>
            </a:r>
            <a:r>
              <a:rPr lang="en-US" b="1" dirty="0" smtClean="0">
                <a:solidFill>
                  <a:srgbClr val="3366CC"/>
                </a:solidFill>
                <a:ea typeface="Calibri" pitchFamily="34" charset="0"/>
                <a:cs typeface="Calibri" pitchFamily="34" charset="0"/>
              </a:rPr>
              <a:t>&gt;3 MeV and </a:t>
            </a:r>
            <a:r>
              <a:rPr lang="en-US" b="1" dirty="0" err="1" smtClean="0">
                <a:solidFill>
                  <a:srgbClr val="3366CC"/>
                </a:solidFill>
                <a:ea typeface="Calibri" pitchFamily="34" charset="0"/>
                <a:cs typeface="Calibri" pitchFamily="34" charset="0"/>
              </a:rPr>
              <a:t>m</a:t>
            </a:r>
            <a:r>
              <a:rPr lang="en-US" b="1" baseline="-25000" dirty="0" err="1" smtClean="0">
                <a:solidFill>
                  <a:srgbClr val="3366CC"/>
                </a:solidFill>
                <a:ea typeface="Calibri" pitchFamily="34" charset="0"/>
                <a:cs typeface="Calibri" pitchFamily="34" charset="0"/>
              </a:rPr>
              <a:t>cr</a:t>
            </a:r>
            <a:r>
              <a:rPr lang="en-US" b="1" dirty="0" smtClean="0">
                <a:solidFill>
                  <a:srgbClr val="3366CC"/>
                </a:solidFill>
                <a:ea typeface="Calibri" pitchFamily="34" charset="0"/>
                <a:cs typeface="Calibri" pitchFamily="34" charset="0"/>
              </a:rPr>
              <a:t>&gt;2]</a:t>
            </a:r>
            <a:endParaRPr lang="en-US" b="1" dirty="0">
              <a:solidFill>
                <a:srgbClr val="3366CC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28600" y="1513582"/>
            <a:ext cx="46482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en-US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 detection efficiency </a:t>
            </a:r>
            <a:r>
              <a:rPr lang="en-US" dirty="0" err="1" smtClean="0">
                <a:latin typeface="Calibri" panose="020F0502020204030204" pitchFamily="34" charset="0"/>
                <a:ea typeface="Calibri" panose="020F0502020204030204" pitchFamily="34" charset="0"/>
                <a:cs typeface="Symbol" pitchFamily="18" charset="2"/>
              </a:rPr>
              <a:t>e</a:t>
            </a:r>
            <a:r>
              <a:rPr lang="en-US" baseline="-30000" dirty="0" err="1" smtClean="0">
                <a:latin typeface="Calibri" panose="020F0502020204030204" pitchFamily="34" charset="0"/>
                <a:ea typeface="Calibri" pitchFamily="34" charset="0"/>
                <a:cs typeface="Calibri" pitchFamily="34" charset="0"/>
              </a:rPr>
              <a:t>TAC</a:t>
            </a:r>
            <a:r>
              <a:rPr lang="en-US" dirty="0" smtClean="0">
                <a:latin typeface="Calibri" panose="020F0502020204030204" pitchFamily="34" charset="0"/>
                <a:ea typeface="Calibri" pitchFamily="34" charset="0"/>
                <a:cs typeface="Calibri" pitchFamily="34" charset="0"/>
              </a:rPr>
              <a:t>(</a:t>
            </a:r>
            <a:r>
              <a:rPr lang="en-US" dirty="0" err="1" smtClean="0">
                <a:latin typeface="Calibri" panose="020F0502020204030204" pitchFamily="34" charset="0"/>
                <a:ea typeface="Calibri" pitchFamily="34" charset="0"/>
                <a:cs typeface="Calibri" pitchFamily="34" charset="0"/>
              </a:rPr>
              <a:t>n,</a:t>
            </a:r>
            <a:r>
              <a:rPr lang="en-US" dirty="0" err="1" smtClean="0">
                <a:latin typeface="Calibri" panose="020F0502020204030204" pitchFamily="34" charset="0"/>
                <a:ea typeface="Calibri" pitchFamily="34" charset="0"/>
                <a:cs typeface="Symbol" pitchFamily="18" charset="2"/>
              </a:rPr>
              <a:t>g</a:t>
            </a:r>
            <a:r>
              <a:rPr lang="en-US" dirty="0" smtClean="0">
                <a:latin typeface="Calibri" panose="020F0502020204030204" pitchFamily="34" charset="0"/>
                <a:ea typeface="Calibri" pitchFamily="34" charset="0"/>
                <a:cs typeface="Calibri" pitchFamily="34" charset="0"/>
              </a:rPr>
              <a:t>) can be calculated accurately by means of Monte Carlo simulations when both the experimental set-up and the details of the capture cascades are properly considered. </a:t>
            </a:r>
          </a:p>
        </p:txBody>
      </p:sp>
      <p:sp>
        <p:nvSpPr>
          <p:cNvPr id="8" name="Text Box 36"/>
          <p:cNvSpPr txBox="1">
            <a:spLocks noChangeArrowheads="1"/>
          </p:cNvSpPr>
          <p:nvPr/>
        </p:nvSpPr>
        <p:spPr bwMode="auto">
          <a:xfrm>
            <a:off x="304800" y="144462"/>
            <a:ext cx="8566150" cy="31273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81639" tIns="40820" rIns="81639" bIns="40820"/>
          <a:lstStyle/>
          <a:p>
            <a:pPr lvl="0" defTabSz="414338" hangingPunct="0">
              <a:lnSpc>
                <a:spcPct val="93000"/>
              </a:lnSpc>
              <a:buClr>
                <a:srgbClr val="000000"/>
              </a:buClr>
              <a:buSzPct val="45000"/>
              <a:tabLst>
                <a:tab pos="657225" algn="l"/>
                <a:tab pos="1312863" algn="l"/>
                <a:tab pos="1970088" algn="l"/>
                <a:tab pos="2627313" algn="l"/>
                <a:tab pos="3282950" algn="l"/>
                <a:tab pos="3940175" algn="l"/>
                <a:tab pos="4595813" algn="l"/>
                <a:tab pos="5253038" algn="l"/>
                <a:tab pos="5910263" algn="l"/>
                <a:tab pos="6565900" algn="l"/>
                <a:tab pos="7223125" algn="l"/>
                <a:tab pos="7880350" algn="l"/>
              </a:tabLst>
            </a:pPr>
            <a:r>
              <a:rPr lang="en-GB" sz="2400" b="1" dirty="0" smtClean="0">
                <a:solidFill>
                  <a:srgbClr val="3366CC"/>
                </a:solidFill>
                <a:latin typeface="Calibri" pitchFamily="34" charset="0"/>
              </a:rPr>
              <a:t>RESULTS: Detection efficiencies: </a:t>
            </a:r>
            <a:r>
              <a:rPr lang="en-US" sz="2400" b="1" dirty="0" err="1" smtClean="0">
                <a:solidFill>
                  <a:srgbClr val="3366CC"/>
                </a:solidFill>
                <a:latin typeface="Symbol" pitchFamily="18" charset="2"/>
              </a:rPr>
              <a:t>e</a:t>
            </a:r>
            <a:r>
              <a:rPr lang="en-US" sz="2400" b="1" baseline="-25000" dirty="0" err="1" smtClean="0">
                <a:solidFill>
                  <a:srgbClr val="3366CC"/>
                </a:solidFill>
              </a:rPr>
              <a:t>FTMG</a:t>
            </a:r>
            <a:r>
              <a:rPr lang="en-US" sz="2400" b="1" dirty="0" smtClean="0">
                <a:solidFill>
                  <a:srgbClr val="3366CC"/>
                </a:solidFill>
              </a:rPr>
              <a:t>(</a:t>
            </a:r>
            <a:r>
              <a:rPr lang="en-US" sz="2400" b="1" dirty="0" err="1" smtClean="0">
                <a:solidFill>
                  <a:srgbClr val="3366CC"/>
                </a:solidFill>
              </a:rPr>
              <a:t>n,f</a:t>
            </a:r>
            <a:r>
              <a:rPr lang="en-US" sz="2400" b="1" dirty="0" smtClean="0">
                <a:solidFill>
                  <a:srgbClr val="3366CC"/>
                </a:solidFill>
              </a:rPr>
              <a:t>), </a:t>
            </a:r>
            <a:r>
              <a:rPr lang="en-US" sz="2400" b="1" dirty="0" err="1" smtClean="0">
                <a:solidFill>
                  <a:srgbClr val="3366CC"/>
                </a:solidFill>
                <a:latin typeface="Symbol" pitchFamily="18" charset="2"/>
              </a:rPr>
              <a:t>e</a:t>
            </a:r>
            <a:r>
              <a:rPr lang="en-US" sz="2400" b="1" baseline="-25000" dirty="0" err="1" smtClean="0">
                <a:solidFill>
                  <a:srgbClr val="3366CC"/>
                </a:solidFill>
              </a:rPr>
              <a:t>TAC</a:t>
            </a:r>
            <a:r>
              <a:rPr lang="en-US" sz="2400" b="1" dirty="0" smtClean="0">
                <a:solidFill>
                  <a:srgbClr val="3366CC"/>
                </a:solidFill>
              </a:rPr>
              <a:t>(</a:t>
            </a:r>
            <a:r>
              <a:rPr lang="en-US" sz="2400" b="1" dirty="0" err="1" smtClean="0">
                <a:solidFill>
                  <a:srgbClr val="3366CC"/>
                </a:solidFill>
              </a:rPr>
              <a:t>n,f</a:t>
            </a:r>
            <a:r>
              <a:rPr lang="en-US" sz="2400" b="1" dirty="0" smtClean="0">
                <a:solidFill>
                  <a:srgbClr val="3366CC"/>
                </a:solidFill>
              </a:rPr>
              <a:t>) and  </a:t>
            </a:r>
            <a:r>
              <a:rPr lang="en-US" sz="2400" b="1" dirty="0" err="1" smtClean="0">
                <a:solidFill>
                  <a:srgbClr val="3366CC"/>
                </a:solidFill>
                <a:latin typeface="Symbol" pitchFamily="18" charset="2"/>
              </a:rPr>
              <a:t>e</a:t>
            </a:r>
            <a:r>
              <a:rPr lang="en-US" sz="2400" b="1" baseline="-25000" dirty="0" err="1" smtClean="0">
                <a:solidFill>
                  <a:srgbClr val="3366CC"/>
                </a:solidFill>
              </a:rPr>
              <a:t>TAC</a:t>
            </a:r>
            <a:r>
              <a:rPr lang="en-US" sz="2400" b="1" dirty="0" smtClean="0">
                <a:solidFill>
                  <a:srgbClr val="3366CC"/>
                </a:solidFill>
              </a:rPr>
              <a:t>(</a:t>
            </a:r>
            <a:r>
              <a:rPr lang="en-US" sz="2400" b="1" dirty="0" err="1" smtClean="0">
                <a:solidFill>
                  <a:srgbClr val="3366CC"/>
                </a:solidFill>
              </a:rPr>
              <a:t>n,</a:t>
            </a:r>
            <a:r>
              <a:rPr lang="en-US" sz="2400" b="1" dirty="0" err="1" smtClean="0">
                <a:solidFill>
                  <a:srgbClr val="3366CC"/>
                </a:solidFill>
                <a:latin typeface="Symbol" pitchFamily="18" charset="2"/>
              </a:rPr>
              <a:t>g</a:t>
            </a:r>
            <a:r>
              <a:rPr lang="en-US" sz="2400" b="1" dirty="0" smtClean="0">
                <a:solidFill>
                  <a:srgbClr val="3366CC"/>
                </a:solidFill>
              </a:rPr>
              <a:t>)</a:t>
            </a:r>
          </a:p>
          <a:p>
            <a:pPr defTabSz="414338" hangingPunct="0">
              <a:lnSpc>
                <a:spcPct val="93000"/>
              </a:lnSpc>
              <a:buClr>
                <a:srgbClr val="000000"/>
              </a:buClr>
              <a:buSzPct val="45000"/>
              <a:buFont typeface="Wingdings" pitchFamily="2" charset="2"/>
              <a:buNone/>
              <a:tabLst>
                <a:tab pos="657225" algn="l"/>
                <a:tab pos="1312863" algn="l"/>
                <a:tab pos="1970088" algn="l"/>
                <a:tab pos="2627313" algn="l"/>
                <a:tab pos="3282950" algn="l"/>
                <a:tab pos="3940175" algn="l"/>
                <a:tab pos="4595813" algn="l"/>
                <a:tab pos="5253038" algn="l"/>
                <a:tab pos="5910263" algn="l"/>
                <a:tab pos="6565900" algn="l"/>
                <a:tab pos="7223125" algn="l"/>
                <a:tab pos="7880350" algn="l"/>
              </a:tabLst>
            </a:pPr>
            <a:r>
              <a:rPr lang="en-GB" sz="2400" b="1" dirty="0" smtClean="0">
                <a:solidFill>
                  <a:srgbClr val="3366CC"/>
                </a:solidFill>
                <a:latin typeface="Calibri" pitchFamily="34" charset="0"/>
              </a:rPr>
              <a:t> </a:t>
            </a:r>
            <a:endParaRPr lang="en-GB" sz="2400" b="1" i="1" dirty="0">
              <a:solidFill>
                <a:srgbClr val="3366CC"/>
              </a:solidFill>
              <a:latin typeface="Calibri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40386" y="762000"/>
            <a:ext cx="3117520" cy="461665"/>
          </a:xfrm>
          <a:prstGeom prst="rect">
            <a:avLst/>
          </a:prstGeom>
          <a:solidFill>
            <a:srgbClr val="0066CC"/>
          </a:solidFill>
        </p:spPr>
        <p:txBody>
          <a:bodyPr wrap="non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en-US" sz="2400" b="1" dirty="0" smtClean="0">
                <a:solidFill>
                  <a:schemeClr val="bg1"/>
                </a:solidFill>
              </a:rPr>
              <a:t>Calculation of </a:t>
            </a:r>
            <a:r>
              <a:rPr lang="en-US" sz="2400" b="1" dirty="0" err="1" smtClean="0">
                <a:solidFill>
                  <a:schemeClr val="bg1"/>
                </a:solidFill>
                <a:latin typeface="Symbol" pitchFamily="18" charset="2"/>
              </a:rPr>
              <a:t>e</a:t>
            </a:r>
            <a:r>
              <a:rPr lang="en-US" sz="2400" b="1" baseline="-25000" dirty="0" err="1" smtClean="0">
                <a:solidFill>
                  <a:schemeClr val="bg1"/>
                </a:solidFill>
              </a:rPr>
              <a:t>TAC</a:t>
            </a:r>
            <a:r>
              <a:rPr lang="en-US" sz="2400" b="1" dirty="0" smtClean="0">
                <a:solidFill>
                  <a:schemeClr val="bg1"/>
                </a:solidFill>
              </a:rPr>
              <a:t>(</a:t>
            </a:r>
            <a:r>
              <a:rPr lang="en-US" sz="2400" b="1" dirty="0" err="1" smtClean="0">
                <a:solidFill>
                  <a:schemeClr val="bg1"/>
                </a:solidFill>
              </a:rPr>
              <a:t>n,</a:t>
            </a:r>
            <a:r>
              <a:rPr lang="en-US" sz="2400" b="1" dirty="0" err="1" smtClean="0">
                <a:solidFill>
                  <a:schemeClr val="bg1"/>
                </a:solidFill>
                <a:latin typeface="Symbol" pitchFamily="18" charset="2"/>
              </a:rPr>
              <a:t>g</a:t>
            </a:r>
            <a:r>
              <a:rPr lang="en-US" sz="2400" b="1" dirty="0" smtClean="0">
                <a:solidFill>
                  <a:schemeClr val="bg1"/>
                </a:solidFill>
              </a:rPr>
              <a:t>)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562600" y="914400"/>
            <a:ext cx="2971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 smtClean="0">
                <a:solidFill>
                  <a:schemeClr val="accent3">
                    <a:lumMod val="50000"/>
                  </a:schemeClr>
                </a:solidFill>
              </a:rPr>
              <a:t>Geant4 simulation of the TAC</a:t>
            </a:r>
            <a:endParaRPr lang="en-US" b="1" i="1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8724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575" y="2846576"/>
            <a:ext cx="7632849" cy="550933"/>
          </a:xfrm>
        </p:spPr>
        <p:txBody>
          <a:bodyPr/>
          <a:lstStyle/>
          <a:p>
            <a:pPr algn="ctr"/>
            <a:r>
              <a:rPr lang="en-GB" b="1" dirty="0" smtClean="0"/>
              <a:t>Extra</a:t>
            </a:r>
            <a:r>
              <a:rPr lang="en-GB" dirty="0" smtClean="0"/>
              <a:t/>
            </a:r>
            <a:br>
              <a:rPr lang="en-GB" dirty="0" smtClean="0"/>
            </a:br>
            <a:r>
              <a:rPr lang="en-GB" dirty="0" smtClean="0"/>
              <a:t>Dead time effects for coincident events in a detector array </a:t>
            </a:r>
            <a:endParaRPr lang="en-GB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ABF873-A8CC-4680-B92B-676EF7CF1CED}" type="slidenum">
              <a:rPr lang="es-ES_tradnl" smtClean="0"/>
              <a:t>53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3176688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err="1" smtClean="0"/>
              <a:t>Signal</a:t>
            </a:r>
            <a:r>
              <a:rPr lang="es-ES" dirty="0" smtClean="0"/>
              <a:t> </a:t>
            </a:r>
            <a:r>
              <a:rPr lang="es-ES" dirty="0" err="1" smtClean="0"/>
              <a:t>from</a:t>
            </a:r>
            <a:r>
              <a:rPr lang="es-ES" dirty="0" smtClean="0"/>
              <a:t> </a:t>
            </a:r>
            <a:r>
              <a:rPr lang="es-ES" dirty="0" err="1" smtClean="0"/>
              <a:t>the</a:t>
            </a:r>
            <a:r>
              <a:rPr lang="es-ES" dirty="0" smtClean="0"/>
              <a:t> BaF</a:t>
            </a:r>
            <a:r>
              <a:rPr lang="es-ES" baseline="-25000" dirty="0" smtClean="0"/>
              <a:t>2</a:t>
            </a:r>
            <a:r>
              <a:rPr lang="es-ES" dirty="0" smtClean="0"/>
              <a:t> </a:t>
            </a:r>
            <a:r>
              <a:rPr lang="es-ES" dirty="0" err="1" smtClean="0"/>
              <a:t>detectors</a:t>
            </a:r>
            <a:r>
              <a:rPr lang="es-ES" dirty="0" smtClean="0"/>
              <a:t> in </a:t>
            </a:r>
            <a:r>
              <a:rPr lang="es-ES" dirty="0" err="1" smtClean="0"/>
              <a:t>the</a:t>
            </a:r>
            <a:r>
              <a:rPr lang="es-ES" dirty="0" smtClean="0"/>
              <a:t> TAC</a:t>
            </a:r>
            <a:endParaRPr lang="es-ES" dirty="0"/>
          </a:p>
        </p:txBody>
      </p:sp>
      <p:sp>
        <p:nvSpPr>
          <p:cNvPr id="3" name="Marcador de número de diapositiva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ABF873-A8CC-4680-B92B-676EF7CF1CED}" type="slidenum">
              <a:rPr lang="es-ES_tradnl" smtClean="0"/>
              <a:t>54</a:t>
            </a:fld>
            <a:endParaRPr lang="es-ES_tradnl"/>
          </a:p>
        </p:txBody>
      </p:sp>
      <p:sp>
        <p:nvSpPr>
          <p:cNvPr id="4" name="Marcador de contenido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282"/>
          <a:stretch/>
        </p:blipFill>
        <p:spPr bwMode="auto">
          <a:xfrm>
            <a:off x="755576" y="1073089"/>
            <a:ext cx="6912768" cy="50202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1027" descr="C:\ott\nTOF\conferences\SantaFe2004\talk\TAC_g4_zoom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085763">
            <a:off x="6175484" y="2021358"/>
            <a:ext cx="2337061" cy="24556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365774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Dead-Time and Pile-Up issues</a:t>
            </a:r>
            <a:endParaRPr lang="en-GB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ABF873-A8CC-4680-B92B-676EF7CF1CED}" type="slidenum">
              <a:rPr lang="es-ES_tradnl" smtClean="0"/>
              <a:t>55</a:t>
            </a:fld>
            <a:endParaRPr lang="es-ES_tradnl"/>
          </a:p>
        </p:txBody>
      </p:sp>
      <p:pic>
        <p:nvPicPr>
          <p:cNvPr id="266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864" y="1844824"/>
            <a:ext cx="3904072" cy="3844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7934" y="1916832"/>
            <a:ext cx="5098562" cy="38164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2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732099"/>
            <a:ext cx="8784976" cy="5604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92856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6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Correcting Dead-Time </a:t>
            </a:r>
            <a:r>
              <a:rPr lang="en-US" dirty="0"/>
              <a:t>and Pile-Up issues</a:t>
            </a:r>
            <a:endParaRPr lang="en-GB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ABF873-A8CC-4680-B92B-676EF7CF1CED}" type="slidenum">
              <a:rPr lang="es-ES_tradnl" smtClean="0"/>
              <a:t>56</a:t>
            </a:fld>
            <a:endParaRPr lang="es-ES_tradnl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Record in “list-mode” cascades at low counting rate</a:t>
            </a:r>
          </a:p>
          <a:p>
            <a:pPr marL="548640" lvl="2" indent="-274320">
              <a:spcBef>
                <a:spcPts val="580"/>
              </a:spcBef>
            </a:pPr>
            <a:r>
              <a:rPr lang="en-US" sz="2400" dirty="0"/>
              <a:t>Unaffected by dead-time and </a:t>
            </a:r>
            <a:r>
              <a:rPr lang="en-US" sz="2400" dirty="0" smtClean="0"/>
              <a:t>pile-up</a:t>
            </a:r>
            <a:endParaRPr lang="en-US" dirty="0" smtClean="0"/>
          </a:p>
          <a:p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MC simulation: use this as input for the coincidence analysis software, distributing the cascades in time according to the counting rate distribution (resonances!)</a:t>
            </a:r>
          </a:p>
          <a:p>
            <a:pPr lvl="1"/>
            <a:r>
              <a:rPr lang="en-US" dirty="0" smtClean="0"/>
              <a:t>Once assuming no dead-time</a:t>
            </a:r>
          </a:p>
          <a:p>
            <a:pPr lvl="1"/>
            <a:r>
              <a:rPr lang="en-US" dirty="0" smtClean="0"/>
              <a:t>Once assuming the “characterized dead-time”</a:t>
            </a:r>
          </a:p>
          <a:p>
            <a:pPr marL="320040" lvl="1" indent="0">
              <a:buNone/>
            </a:pPr>
            <a:r>
              <a:rPr lang="en-US" b="1" u="sng" dirty="0" smtClean="0">
                <a:solidFill>
                  <a:srgbClr val="FF0000"/>
                </a:solidFill>
              </a:rPr>
              <a:t>The ratio gives you the correction</a:t>
            </a:r>
          </a:p>
          <a:p>
            <a:endParaRPr lang="en-US" dirty="0" smtClean="0"/>
          </a:p>
          <a:p>
            <a:pPr lvl="1"/>
            <a:endParaRPr lang="en-GB" dirty="0"/>
          </a:p>
        </p:txBody>
      </p:sp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787874"/>
            <a:ext cx="5760640" cy="53653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2079" y="836712"/>
            <a:ext cx="5616624" cy="52868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630246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3. How </a:t>
            </a:r>
            <a:r>
              <a:rPr lang="en-US" dirty="0"/>
              <a:t>do we </a:t>
            </a:r>
            <a:r>
              <a:rPr lang="en-US" dirty="0" smtClean="0"/>
              <a:t>“see” neutron </a:t>
            </a:r>
            <a:r>
              <a:rPr lang="en-US" dirty="0"/>
              <a:t>captures</a:t>
            </a:r>
            <a:r>
              <a:rPr lang="en-US" dirty="0" smtClean="0"/>
              <a:t>?</a:t>
            </a:r>
            <a:endParaRPr lang="en-GB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ABF873-A8CC-4680-B92B-676EF7CF1CED}" type="slidenum">
              <a:rPr lang="es-ES_tradnl" smtClean="0"/>
              <a:t>6</a:t>
            </a:fld>
            <a:endParaRPr lang="es-ES_tradnl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What happens in neutron capture?</a:t>
            </a:r>
            <a:endParaRPr lang="en-GB" dirty="0"/>
          </a:p>
        </p:txBody>
      </p:sp>
      <p:grpSp>
        <p:nvGrpSpPr>
          <p:cNvPr id="24" name="Group 23"/>
          <p:cNvGrpSpPr/>
          <p:nvPr/>
        </p:nvGrpSpPr>
        <p:grpSpPr>
          <a:xfrm>
            <a:off x="2195736" y="2996952"/>
            <a:ext cx="1080120" cy="1080120"/>
            <a:chOff x="3131840" y="2060848"/>
            <a:chExt cx="1080120" cy="1080120"/>
          </a:xfrm>
        </p:grpSpPr>
        <p:sp>
          <p:nvSpPr>
            <p:cNvPr id="6" name="Oval 5"/>
            <p:cNvSpPr/>
            <p:nvPr/>
          </p:nvSpPr>
          <p:spPr>
            <a:xfrm>
              <a:off x="3275856" y="2132856"/>
              <a:ext cx="288032" cy="288032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" name="Oval 6"/>
            <p:cNvSpPr/>
            <p:nvPr/>
          </p:nvSpPr>
          <p:spPr>
            <a:xfrm>
              <a:off x="3428256" y="2285256"/>
              <a:ext cx="288032" cy="288032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" name="Oval 7"/>
            <p:cNvSpPr/>
            <p:nvPr/>
          </p:nvSpPr>
          <p:spPr>
            <a:xfrm>
              <a:off x="3419872" y="2437656"/>
              <a:ext cx="288032" cy="288032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" name="Oval 8"/>
            <p:cNvSpPr/>
            <p:nvPr/>
          </p:nvSpPr>
          <p:spPr>
            <a:xfrm>
              <a:off x="3580656" y="2276872"/>
              <a:ext cx="288032" cy="288032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" name="Oval 9"/>
            <p:cNvSpPr/>
            <p:nvPr/>
          </p:nvSpPr>
          <p:spPr>
            <a:xfrm>
              <a:off x="3580656" y="2060848"/>
              <a:ext cx="288032" cy="288032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1" name="Oval 10"/>
            <p:cNvSpPr/>
            <p:nvPr/>
          </p:nvSpPr>
          <p:spPr>
            <a:xfrm>
              <a:off x="3779912" y="2636912"/>
              <a:ext cx="288032" cy="288032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2" name="Oval 11"/>
            <p:cNvSpPr/>
            <p:nvPr/>
          </p:nvSpPr>
          <p:spPr>
            <a:xfrm>
              <a:off x="3779912" y="2348880"/>
              <a:ext cx="288032" cy="288032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3" name="Oval 12"/>
            <p:cNvSpPr/>
            <p:nvPr/>
          </p:nvSpPr>
          <p:spPr>
            <a:xfrm>
              <a:off x="3779912" y="2132856"/>
              <a:ext cx="288032" cy="288032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4" name="Oval 13"/>
            <p:cNvSpPr/>
            <p:nvPr/>
          </p:nvSpPr>
          <p:spPr>
            <a:xfrm>
              <a:off x="3491880" y="2708920"/>
              <a:ext cx="288032" cy="288032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5" name="Oval 14"/>
            <p:cNvSpPr/>
            <p:nvPr/>
          </p:nvSpPr>
          <p:spPr>
            <a:xfrm>
              <a:off x="3131840" y="2420888"/>
              <a:ext cx="288032" cy="288032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6" name="Oval 15"/>
            <p:cNvSpPr/>
            <p:nvPr/>
          </p:nvSpPr>
          <p:spPr>
            <a:xfrm>
              <a:off x="3275856" y="2636912"/>
              <a:ext cx="288032" cy="288032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7" name="Oval 16"/>
            <p:cNvSpPr/>
            <p:nvPr/>
          </p:nvSpPr>
          <p:spPr>
            <a:xfrm>
              <a:off x="3635896" y="2492896"/>
              <a:ext cx="288032" cy="288032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8" name="Oval 17"/>
            <p:cNvSpPr/>
            <p:nvPr/>
          </p:nvSpPr>
          <p:spPr>
            <a:xfrm>
              <a:off x="3707904" y="2852936"/>
              <a:ext cx="288032" cy="288032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9" name="Oval 18"/>
            <p:cNvSpPr/>
            <p:nvPr/>
          </p:nvSpPr>
          <p:spPr>
            <a:xfrm>
              <a:off x="3923928" y="2492896"/>
              <a:ext cx="288032" cy="288032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0" name="Oval 19"/>
            <p:cNvSpPr/>
            <p:nvPr/>
          </p:nvSpPr>
          <p:spPr>
            <a:xfrm>
              <a:off x="3203848" y="2276872"/>
              <a:ext cx="288032" cy="288032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1" name="Oval 20"/>
            <p:cNvSpPr/>
            <p:nvPr/>
          </p:nvSpPr>
          <p:spPr>
            <a:xfrm>
              <a:off x="3419872" y="2852936"/>
              <a:ext cx="288032" cy="288032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2" name="Oval 21"/>
            <p:cNvSpPr/>
            <p:nvPr/>
          </p:nvSpPr>
          <p:spPr>
            <a:xfrm>
              <a:off x="3419872" y="2060848"/>
              <a:ext cx="288032" cy="288032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3" name="Oval 22"/>
            <p:cNvSpPr/>
            <p:nvPr/>
          </p:nvSpPr>
          <p:spPr>
            <a:xfrm>
              <a:off x="3580656" y="2437656"/>
              <a:ext cx="288032" cy="288032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44" name="Oval 43"/>
          <p:cNvSpPr/>
          <p:nvPr/>
        </p:nvSpPr>
        <p:spPr>
          <a:xfrm>
            <a:off x="395536" y="3356992"/>
            <a:ext cx="288032" cy="2880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49" name="Straight Connector 48"/>
          <p:cNvCxnSpPr/>
          <p:nvPr/>
        </p:nvCxnSpPr>
        <p:spPr>
          <a:xfrm flipV="1">
            <a:off x="3635896" y="3365376"/>
            <a:ext cx="504056" cy="8384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/>
          <p:cNvCxnSpPr/>
          <p:nvPr/>
        </p:nvCxnSpPr>
        <p:spPr>
          <a:xfrm flipV="1">
            <a:off x="3648529" y="3564632"/>
            <a:ext cx="504056" cy="8384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3" name="Group 122"/>
          <p:cNvGrpSpPr/>
          <p:nvPr/>
        </p:nvGrpSpPr>
        <p:grpSpPr>
          <a:xfrm>
            <a:off x="4499992" y="2996952"/>
            <a:ext cx="1152128" cy="1080120"/>
            <a:chOff x="4499992" y="2996952"/>
            <a:chExt cx="1152128" cy="1080120"/>
          </a:xfrm>
        </p:grpSpPr>
        <p:grpSp>
          <p:nvGrpSpPr>
            <p:cNvPr id="51" name="Group 50"/>
            <p:cNvGrpSpPr/>
            <p:nvPr/>
          </p:nvGrpSpPr>
          <p:grpSpPr>
            <a:xfrm>
              <a:off x="4499992" y="2996952"/>
              <a:ext cx="1080120" cy="1080120"/>
              <a:chOff x="3131840" y="2060848"/>
              <a:chExt cx="1080120" cy="1080120"/>
            </a:xfrm>
          </p:grpSpPr>
          <p:sp>
            <p:nvSpPr>
              <p:cNvPr id="52" name="Oval 51"/>
              <p:cNvSpPr/>
              <p:nvPr/>
            </p:nvSpPr>
            <p:spPr>
              <a:xfrm>
                <a:off x="3275856" y="2132856"/>
                <a:ext cx="288032" cy="288032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3" name="Oval 52"/>
              <p:cNvSpPr/>
              <p:nvPr/>
            </p:nvSpPr>
            <p:spPr>
              <a:xfrm>
                <a:off x="3428256" y="2285256"/>
                <a:ext cx="288032" cy="288032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4" name="Oval 53"/>
              <p:cNvSpPr/>
              <p:nvPr/>
            </p:nvSpPr>
            <p:spPr>
              <a:xfrm>
                <a:off x="3419872" y="2437656"/>
                <a:ext cx="288032" cy="288032"/>
              </a:xfrm>
              <a:prstGeom prst="ellipse">
                <a:avLst/>
              </a:prstGeom>
              <a:solidFill>
                <a:srgbClr val="FF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5" name="Oval 54"/>
              <p:cNvSpPr/>
              <p:nvPr/>
            </p:nvSpPr>
            <p:spPr>
              <a:xfrm>
                <a:off x="3580656" y="2276872"/>
                <a:ext cx="288032" cy="288032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6" name="Oval 55"/>
              <p:cNvSpPr/>
              <p:nvPr/>
            </p:nvSpPr>
            <p:spPr>
              <a:xfrm>
                <a:off x="3580656" y="2060848"/>
                <a:ext cx="288032" cy="288032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7" name="Oval 56"/>
              <p:cNvSpPr/>
              <p:nvPr/>
            </p:nvSpPr>
            <p:spPr>
              <a:xfrm>
                <a:off x="3779912" y="2636912"/>
                <a:ext cx="288032" cy="288032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8" name="Oval 57"/>
              <p:cNvSpPr/>
              <p:nvPr/>
            </p:nvSpPr>
            <p:spPr>
              <a:xfrm>
                <a:off x="3779912" y="2348880"/>
                <a:ext cx="288032" cy="288032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9" name="Oval 58"/>
              <p:cNvSpPr/>
              <p:nvPr/>
            </p:nvSpPr>
            <p:spPr>
              <a:xfrm>
                <a:off x="3779912" y="2132856"/>
                <a:ext cx="288032" cy="288032"/>
              </a:xfrm>
              <a:prstGeom prst="ellipse">
                <a:avLst/>
              </a:prstGeom>
              <a:solidFill>
                <a:srgbClr val="FF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60" name="Oval 59"/>
              <p:cNvSpPr/>
              <p:nvPr/>
            </p:nvSpPr>
            <p:spPr>
              <a:xfrm>
                <a:off x="3491880" y="2708920"/>
                <a:ext cx="288032" cy="288032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61" name="Oval 60"/>
              <p:cNvSpPr/>
              <p:nvPr/>
            </p:nvSpPr>
            <p:spPr>
              <a:xfrm>
                <a:off x="3131840" y="2420888"/>
                <a:ext cx="288032" cy="288032"/>
              </a:xfrm>
              <a:prstGeom prst="ellipse">
                <a:avLst/>
              </a:prstGeom>
              <a:solidFill>
                <a:srgbClr val="FF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62" name="Oval 61"/>
              <p:cNvSpPr/>
              <p:nvPr/>
            </p:nvSpPr>
            <p:spPr>
              <a:xfrm>
                <a:off x="3275856" y="2636912"/>
                <a:ext cx="288032" cy="288032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63" name="Oval 62"/>
              <p:cNvSpPr/>
              <p:nvPr/>
            </p:nvSpPr>
            <p:spPr>
              <a:xfrm>
                <a:off x="3635896" y="2492896"/>
                <a:ext cx="288032" cy="288032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64" name="Oval 63"/>
              <p:cNvSpPr/>
              <p:nvPr/>
            </p:nvSpPr>
            <p:spPr>
              <a:xfrm>
                <a:off x="3707904" y="2852936"/>
                <a:ext cx="288032" cy="288032"/>
              </a:xfrm>
              <a:prstGeom prst="ellipse">
                <a:avLst/>
              </a:prstGeom>
              <a:solidFill>
                <a:srgbClr val="FF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65" name="Oval 64"/>
              <p:cNvSpPr/>
              <p:nvPr/>
            </p:nvSpPr>
            <p:spPr>
              <a:xfrm>
                <a:off x="3923928" y="2492896"/>
                <a:ext cx="288032" cy="288032"/>
              </a:xfrm>
              <a:prstGeom prst="ellipse">
                <a:avLst/>
              </a:prstGeom>
              <a:solidFill>
                <a:srgbClr val="FF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66" name="Oval 65"/>
              <p:cNvSpPr/>
              <p:nvPr/>
            </p:nvSpPr>
            <p:spPr>
              <a:xfrm>
                <a:off x="3203848" y="2276872"/>
                <a:ext cx="288032" cy="288032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67" name="Oval 66"/>
              <p:cNvSpPr/>
              <p:nvPr/>
            </p:nvSpPr>
            <p:spPr>
              <a:xfrm>
                <a:off x="3419872" y="2852936"/>
                <a:ext cx="288032" cy="288032"/>
              </a:xfrm>
              <a:prstGeom prst="ellipse">
                <a:avLst/>
              </a:prstGeom>
              <a:solidFill>
                <a:srgbClr val="FF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68" name="Oval 67"/>
              <p:cNvSpPr/>
              <p:nvPr/>
            </p:nvSpPr>
            <p:spPr>
              <a:xfrm>
                <a:off x="3419872" y="2060848"/>
                <a:ext cx="288032" cy="288032"/>
              </a:xfrm>
              <a:prstGeom prst="ellipse">
                <a:avLst/>
              </a:prstGeom>
              <a:solidFill>
                <a:srgbClr val="FF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69" name="Oval 68"/>
              <p:cNvSpPr/>
              <p:nvPr/>
            </p:nvSpPr>
            <p:spPr>
              <a:xfrm>
                <a:off x="3580656" y="2437656"/>
                <a:ext cx="288032" cy="288032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sp>
          <p:nvSpPr>
            <p:cNvPr id="70" name="Oval 69"/>
            <p:cNvSpPr/>
            <p:nvPr/>
          </p:nvSpPr>
          <p:spPr>
            <a:xfrm>
              <a:off x="5364088" y="3212976"/>
              <a:ext cx="288032" cy="288032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cxnSp>
        <p:nvCxnSpPr>
          <p:cNvPr id="71" name="Straight Connector 70"/>
          <p:cNvCxnSpPr/>
          <p:nvPr/>
        </p:nvCxnSpPr>
        <p:spPr>
          <a:xfrm flipV="1">
            <a:off x="1259632" y="3517776"/>
            <a:ext cx="504056" cy="8384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Straight Connector 71"/>
          <p:cNvCxnSpPr/>
          <p:nvPr/>
        </p:nvCxnSpPr>
        <p:spPr>
          <a:xfrm flipV="1">
            <a:off x="1523535" y="3296651"/>
            <a:ext cx="0" cy="486947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TextBox 87"/>
          <p:cNvSpPr txBox="1"/>
          <p:nvPr/>
        </p:nvSpPr>
        <p:spPr>
          <a:xfrm>
            <a:off x="262745" y="5229200"/>
            <a:ext cx="8557727" cy="58477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</a:rPr>
              <a:t>n</a:t>
            </a:r>
            <a:r>
              <a:rPr lang="en-US" sz="3200" dirty="0" smtClean="0">
                <a:latin typeface="Calibri" panose="020F0502020204030204" pitchFamily="34" charset="0"/>
              </a:rPr>
              <a:t>	+	 </a:t>
            </a:r>
            <a:r>
              <a:rPr lang="en-US" sz="3200" baseline="30000" dirty="0" smtClean="0">
                <a:latin typeface="Calibri" panose="020F0502020204030204" pitchFamily="34" charset="0"/>
              </a:rPr>
              <a:t>A</a:t>
            </a:r>
            <a:r>
              <a:rPr lang="en-US" sz="3200" dirty="0" smtClean="0">
                <a:latin typeface="Calibri" panose="020F0502020204030204" pitchFamily="34" charset="0"/>
              </a:rPr>
              <a:t>Z	      </a:t>
            </a:r>
            <a:r>
              <a:rPr lang="en-US" sz="3200" dirty="0" smtClean="0">
                <a:latin typeface="Calibri"/>
              </a:rPr>
              <a:t>→</a:t>
            </a:r>
            <a:r>
              <a:rPr lang="en-US" sz="3200" dirty="0" smtClean="0">
                <a:latin typeface="Calibri" panose="020F0502020204030204" pitchFamily="34" charset="0"/>
              </a:rPr>
              <a:t>      </a:t>
            </a:r>
            <a:r>
              <a:rPr lang="en-US" sz="3200" baseline="30000" dirty="0" smtClean="0">
                <a:latin typeface="Calibri" panose="020F0502020204030204" pitchFamily="34" charset="0"/>
              </a:rPr>
              <a:t>A+1</a:t>
            </a:r>
            <a:r>
              <a:rPr lang="en-US" sz="3200" dirty="0" smtClean="0">
                <a:latin typeface="Calibri" panose="020F0502020204030204" pitchFamily="34" charset="0"/>
              </a:rPr>
              <a:t>Z*       </a:t>
            </a:r>
            <a:r>
              <a:rPr lang="en-US" sz="3200" dirty="0" smtClean="0">
                <a:latin typeface="Calibri"/>
              </a:rPr>
              <a:t>→</a:t>
            </a:r>
            <a:r>
              <a:rPr lang="en-US" sz="3200" dirty="0" smtClean="0">
                <a:latin typeface="Calibri" panose="020F0502020204030204" pitchFamily="34" charset="0"/>
              </a:rPr>
              <a:t>    </a:t>
            </a:r>
            <a:r>
              <a:rPr lang="en-US" sz="3200" baseline="30000" dirty="0" smtClean="0">
                <a:latin typeface="Calibri" panose="020F0502020204030204" pitchFamily="34" charset="0"/>
              </a:rPr>
              <a:t>A+1</a:t>
            </a:r>
            <a:r>
              <a:rPr lang="en-US" sz="3200" dirty="0" smtClean="0">
                <a:latin typeface="Calibri" panose="020F0502020204030204" pitchFamily="34" charset="0"/>
              </a:rPr>
              <a:t>Z  +  </a:t>
            </a:r>
            <a:r>
              <a:rPr lang="en-US" sz="3200" dirty="0" smtClean="0">
                <a:latin typeface="Symbol" panose="05050102010706020507" pitchFamily="18" charset="2"/>
              </a:rPr>
              <a:t>g</a:t>
            </a:r>
            <a:r>
              <a:rPr lang="en-US" sz="3200" dirty="0" smtClean="0">
                <a:latin typeface="Calibri" panose="020F0502020204030204" pitchFamily="34" charset="0"/>
              </a:rPr>
              <a:t>’s</a:t>
            </a:r>
            <a:endParaRPr lang="en-GB" sz="3200" dirty="0" smtClean="0">
              <a:latin typeface="Calibri" panose="020F0502020204030204" pitchFamily="34" charset="0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6804248" y="2924944"/>
            <a:ext cx="1164761" cy="1080120"/>
            <a:chOff x="6804248" y="2924944"/>
            <a:chExt cx="1164761" cy="1080120"/>
          </a:xfrm>
        </p:grpSpPr>
        <p:grpSp>
          <p:nvGrpSpPr>
            <p:cNvPr id="93" name="Group 92"/>
            <p:cNvGrpSpPr/>
            <p:nvPr/>
          </p:nvGrpSpPr>
          <p:grpSpPr>
            <a:xfrm>
              <a:off x="6804248" y="2924944"/>
              <a:ext cx="1080120" cy="1080120"/>
              <a:chOff x="3131840" y="2060848"/>
              <a:chExt cx="1080120" cy="1080120"/>
            </a:xfrm>
          </p:grpSpPr>
          <p:sp>
            <p:nvSpPr>
              <p:cNvPr id="94" name="Oval 93"/>
              <p:cNvSpPr/>
              <p:nvPr/>
            </p:nvSpPr>
            <p:spPr>
              <a:xfrm>
                <a:off x="3275856" y="2132856"/>
                <a:ext cx="288032" cy="288032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95" name="Oval 94"/>
              <p:cNvSpPr/>
              <p:nvPr/>
            </p:nvSpPr>
            <p:spPr>
              <a:xfrm>
                <a:off x="3428256" y="2285256"/>
                <a:ext cx="288032" cy="288032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96" name="Oval 95"/>
              <p:cNvSpPr/>
              <p:nvPr/>
            </p:nvSpPr>
            <p:spPr>
              <a:xfrm>
                <a:off x="3419872" y="2437656"/>
                <a:ext cx="288032" cy="288032"/>
              </a:xfrm>
              <a:prstGeom prst="ellipse">
                <a:avLst/>
              </a:prstGeom>
              <a:solidFill>
                <a:srgbClr val="FF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97" name="Oval 96"/>
              <p:cNvSpPr/>
              <p:nvPr/>
            </p:nvSpPr>
            <p:spPr>
              <a:xfrm>
                <a:off x="3580656" y="2276872"/>
                <a:ext cx="288032" cy="288032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98" name="Oval 97"/>
              <p:cNvSpPr/>
              <p:nvPr/>
            </p:nvSpPr>
            <p:spPr>
              <a:xfrm>
                <a:off x="3580656" y="2060848"/>
                <a:ext cx="288032" cy="288032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99" name="Oval 98"/>
              <p:cNvSpPr/>
              <p:nvPr/>
            </p:nvSpPr>
            <p:spPr>
              <a:xfrm>
                <a:off x="3779912" y="2636912"/>
                <a:ext cx="288032" cy="288032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00" name="Oval 99"/>
              <p:cNvSpPr/>
              <p:nvPr/>
            </p:nvSpPr>
            <p:spPr>
              <a:xfrm>
                <a:off x="3779912" y="2348880"/>
                <a:ext cx="288032" cy="288032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01" name="Oval 100"/>
              <p:cNvSpPr/>
              <p:nvPr/>
            </p:nvSpPr>
            <p:spPr>
              <a:xfrm>
                <a:off x="3779912" y="2132856"/>
                <a:ext cx="288032" cy="288032"/>
              </a:xfrm>
              <a:prstGeom prst="ellipse">
                <a:avLst/>
              </a:prstGeom>
              <a:solidFill>
                <a:srgbClr val="FF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02" name="Oval 101"/>
              <p:cNvSpPr/>
              <p:nvPr/>
            </p:nvSpPr>
            <p:spPr>
              <a:xfrm>
                <a:off x="3491880" y="2708920"/>
                <a:ext cx="288032" cy="288032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03" name="Oval 102"/>
              <p:cNvSpPr/>
              <p:nvPr/>
            </p:nvSpPr>
            <p:spPr>
              <a:xfrm>
                <a:off x="3131840" y="2420888"/>
                <a:ext cx="288032" cy="288032"/>
              </a:xfrm>
              <a:prstGeom prst="ellipse">
                <a:avLst/>
              </a:prstGeom>
              <a:solidFill>
                <a:srgbClr val="FF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04" name="Oval 103"/>
              <p:cNvSpPr/>
              <p:nvPr/>
            </p:nvSpPr>
            <p:spPr>
              <a:xfrm>
                <a:off x="3275856" y="2636912"/>
                <a:ext cx="288032" cy="288032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05" name="Oval 104"/>
              <p:cNvSpPr/>
              <p:nvPr/>
            </p:nvSpPr>
            <p:spPr>
              <a:xfrm>
                <a:off x="3635896" y="2492896"/>
                <a:ext cx="288032" cy="288032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06" name="Oval 105"/>
              <p:cNvSpPr/>
              <p:nvPr/>
            </p:nvSpPr>
            <p:spPr>
              <a:xfrm>
                <a:off x="3707904" y="2852936"/>
                <a:ext cx="288032" cy="288032"/>
              </a:xfrm>
              <a:prstGeom prst="ellipse">
                <a:avLst/>
              </a:prstGeom>
              <a:solidFill>
                <a:srgbClr val="FF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07" name="Oval 106"/>
              <p:cNvSpPr/>
              <p:nvPr/>
            </p:nvSpPr>
            <p:spPr>
              <a:xfrm>
                <a:off x="3923928" y="2492896"/>
                <a:ext cx="288032" cy="288032"/>
              </a:xfrm>
              <a:prstGeom prst="ellipse">
                <a:avLst/>
              </a:prstGeom>
              <a:solidFill>
                <a:srgbClr val="FF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08" name="Oval 107"/>
              <p:cNvSpPr/>
              <p:nvPr/>
            </p:nvSpPr>
            <p:spPr>
              <a:xfrm>
                <a:off x="3203848" y="2276872"/>
                <a:ext cx="288032" cy="288032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09" name="Oval 108"/>
              <p:cNvSpPr/>
              <p:nvPr/>
            </p:nvSpPr>
            <p:spPr>
              <a:xfrm>
                <a:off x="3419872" y="2852936"/>
                <a:ext cx="288032" cy="288032"/>
              </a:xfrm>
              <a:prstGeom prst="ellipse">
                <a:avLst/>
              </a:prstGeom>
              <a:solidFill>
                <a:srgbClr val="FF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10" name="Oval 109"/>
              <p:cNvSpPr/>
              <p:nvPr/>
            </p:nvSpPr>
            <p:spPr>
              <a:xfrm>
                <a:off x="3419872" y="2060848"/>
                <a:ext cx="288032" cy="288032"/>
              </a:xfrm>
              <a:prstGeom prst="ellipse">
                <a:avLst/>
              </a:prstGeom>
              <a:solidFill>
                <a:srgbClr val="FF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11" name="Oval 110"/>
              <p:cNvSpPr/>
              <p:nvPr/>
            </p:nvSpPr>
            <p:spPr>
              <a:xfrm>
                <a:off x="3580656" y="2437656"/>
                <a:ext cx="288032" cy="288032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sp>
          <p:nvSpPr>
            <p:cNvPr id="112" name="Oval 111"/>
            <p:cNvSpPr/>
            <p:nvPr/>
          </p:nvSpPr>
          <p:spPr>
            <a:xfrm>
              <a:off x="7680977" y="3140968"/>
              <a:ext cx="288032" cy="288032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cxnSp>
        <p:nvCxnSpPr>
          <p:cNvPr id="113" name="Curved Connector 112"/>
          <p:cNvCxnSpPr/>
          <p:nvPr/>
        </p:nvCxnSpPr>
        <p:spPr>
          <a:xfrm flipV="1">
            <a:off x="7401329" y="2492896"/>
            <a:ext cx="1575792" cy="936104"/>
          </a:xfrm>
          <a:prstGeom prst="curvedConnector3">
            <a:avLst/>
          </a:prstGeom>
          <a:ln w="28575">
            <a:solidFill>
              <a:schemeClr val="accent3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Curved Connector 113"/>
          <p:cNvCxnSpPr>
            <a:stCxn id="111" idx="4"/>
          </p:cNvCxnSpPr>
          <p:nvPr/>
        </p:nvCxnSpPr>
        <p:spPr>
          <a:xfrm rot="16200000" flipH="1">
            <a:off x="7289068" y="3697796"/>
            <a:ext cx="1279376" cy="1063352"/>
          </a:xfrm>
          <a:prstGeom prst="curvedConnector3">
            <a:avLst/>
          </a:prstGeom>
          <a:ln w="28575">
            <a:solidFill>
              <a:schemeClr val="accent3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Curved Connector 114"/>
          <p:cNvCxnSpPr>
            <a:stCxn id="111" idx="6"/>
          </p:cNvCxnSpPr>
          <p:nvPr/>
        </p:nvCxnSpPr>
        <p:spPr>
          <a:xfrm flipH="1" flipV="1">
            <a:off x="7397080" y="1844824"/>
            <a:ext cx="144016" cy="1600944"/>
          </a:xfrm>
          <a:prstGeom prst="curvedConnector4">
            <a:avLst>
              <a:gd name="adj1" fmla="val -158732"/>
              <a:gd name="adj2" fmla="val 54498"/>
            </a:avLst>
          </a:prstGeom>
          <a:ln w="28575">
            <a:solidFill>
              <a:schemeClr val="accent3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Curved Connector 115"/>
          <p:cNvCxnSpPr/>
          <p:nvPr/>
        </p:nvCxnSpPr>
        <p:spPr>
          <a:xfrm rot="10800000" flipV="1">
            <a:off x="6300193" y="3468116"/>
            <a:ext cx="1101137" cy="968996"/>
          </a:xfrm>
          <a:prstGeom prst="curvedConnector3">
            <a:avLst/>
          </a:prstGeom>
          <a:ln w="28575">
            <a:solidFill>
              <a:schemeClr val="accent3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7" name="TextBox 116"/>
          <p:cNvSpPr txBox="1"/>
          <p:nvPr/>
        </p:nvSpPr>
        <p:spPr>
          <a:xfrm>
            <a:off x="7464953" y="1484784"/>
            <a:ext cx="3738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chemeClr val="accent3">
                    <a:lumMod val="50000"/>
                  </a:schemeClr>
                </a:solidFill>
                <a:latin typeface="Symbol" panose="05050102010706020507" pitchFamily="18" charset="2"/>
              </a:rPr>
              <a:t>g</a:t>
            </a:r>
            <a:endParaRPr lang="en-GB" sz="3600" dirty="0" smtClean="0">
              <a:solidFill>
                <a:schemeClr val="accent3">
                  <a:lumMod val="50000"/>
                </a:schemeClr>
              </a:solidFill>
              <a:latin typeface="Symbol" panose="05050102010706020507" pitchFamily="18" charset="2"/>
            </a:endParaRPr>
          </a:p>
        </p:txBody>
      </p:sp>
      <p:sp>
        <p:nvSpPr>
          <p:cNvPr id="118" name="TextBox 117"/>
          <p:cNvSpPr txBox="1"/>
          <p:nvPr/>
        </p:nvSpPr>
        <p:spPr>
          <a:xfrm>
            <a:off x="8747317" y="2350621"/>
            <a:ext cx="3738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chemeClr val="accent3">
                    <a:lumMod val="50000"/>
                  </a:schemeClr>
                </a:solidFill>
                <a:latin typeface="Symbol" panose="05050102010706020507" pitchFamily="18" charset="2"/>
              </a:rPr>
              <a:t>g</a:t>
            </a:r>
            <a:endParaRPr lang="en-GB" sz="3600" dirty="0" smtClean="0">
              <a:solidFill>
                <a:schemeClr val="accent3">
                  <a:lumMod val="50000"/>
                </a:schemeClr>
              </a:solidFill>
              <a:latin typeface="Symbol" panose="05050102010706020507" pitchFamily="18" charset="2"/>
            </a:endParaRPr>
          </a:p>
        </p:txBody>
      </p:sp>
      <p:sp>
        <p:nvSpPr>
          <p:cNvPr id="119" name="TextBox 118"/>
          <p:cNvSpPr txBox="1"/>
          <p:nvPr/>
        </p:nvSpPr>
        <p:spPr>
          <a:xfrm>
            <a:off x="8531293" y="4438853"/>
            <a:ext cx="3738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chemeClr val="accent3">
                    <a:lumMod val="50000"/>
                  </a:schemeClr>
                </a:solidFill>
                <a:latin typeface="Symbol" panose="05050102010706020507" pitchFamily="18" charset="2"/>
              </a:rPr>
              <a:t>g</a:t>
            </a:r>
            <a:endParaRPr lang="en-GB" sz="3600" dirty="0" smtClean="0">
              <a:solidFill>
                <a:schemeClr val="accent3">
                  <a:lumMod val="50000"/>
                </a:schemeClr>
              </a:solidFill>
              <a:latin typeface="Symbol" panose="05050102010706020507" pitchFamily="18" charset="2"/>
            </a:endParaRPr>
          </a:p>
        </p:txBody>
      </p:sp>
      <p:sp>
        <p:nvSpPr>
          <p:cNvPr id="120" name="TextBox 119"/>
          <p:cNvSpPr txBox="1"/>
          <p:nvPr/>
        </p:nvSpPr>
        <p:spPr>
          <a:xfrm>
            <a:off x="6384833" y="4294837"/>
            <a:ext cx="3738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chemeClr val="accent3">
                    <a:lumMod val="50000"/>
                  </a:schemeClr>
                </a:solidFill>
                <a:latin typeface="Symbol" panose="05050102010706020507" pitchFamily="18" charset="2"/>
              </a:rPr>
              <a:t>g</a:t>
            </a:r>
            <a:endParaRPr lang="en-GB" sz="3600" dirty="0" smtClean="0">
              <a:solidFill>
                <a:schemeClr val="accent3">
                  <a:lumMod val="50000"/>
                </a:schemeClr>
              </a:solidFill>
              <a:latin typeface="Symbol" panose="05050102010706020507" pitchFamily="18" charset="2"/>
            </a:endParaRPr>
          </a:p>
        </p:txBody>
      </p:sp>
      <p:cxnSp>
        <p:nvCxnSpPr>
          <p:cNvPr id="121" name="Straight Connector 120"/>
          <p:cNvCxnSpPr/>
          <p:nvPr/>
        </p:nvCxnSpPr>
        <p:spPr>
          <a:xfrm flipV="1">
            <a:off x="6071535" y="3356992"/>
            <a:ext cx="504056" cy="8384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2" name="Straight Connector 121"/>
          <p:cNvCxnSpPr/>
          <p:nvPr/>
        </p:nvCxnSpPr>
        <p:spPr>
          <a:xfrm flipV="1">
            <a:off x="6084168" y="3556248"/>
            <a:ext cx="504056" cy="8384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4" name="TextBox 123"/>
          <p:cNvSpPr txBox="1"/>
          <p:nvPr/>
        </p:nvSpPr>
        <p:spPr>
          <a:xfrm>
            <a:off x="4319195" y="2350621"/>
            <a:ext cx="16401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latin typeface="Calibri" panose="020F0502020204030204" pitchFamily="34" charset="0"/>
              </a:rPr>
              <a:t>E* </a:t>
            </a:r>
            <a:r>
              <a:rPr lang="en-US" b="1" dirty="0" smtClean="0">
                <a:latin typeface="Calibri"/>
              </a:rPr>
              <a:t>≈</a:t>
            </a:r>
            <a:r>
              <a:rPr lang="en-US" b="1" dirty="0" smtClean="0">
                <a:latin typeface="Calibri" panose="020F0502020204030204" pitchFamily="34" charset="0"/>
              </a:rPr>
              <a:t> S</a:t>
            </a:r>
            <a:r>
              <a:rPr lang="en-US" b="1" baseline="-25000" dirty="0" smtClean="0">
                <a:latin typeface="Calibri" panose="020F0502020204030204" pitchFamily="34" charset="0"/>
              </a:rPr>
              <a:t>n</a:t>
            </a:r>
            <a:r>
              <a:rPr lang="en-US" b="1" dirty="0" smtClean="0">
                <a:latin typeface="Calibri" panose="020F0502020204030204" pitchFamily="34" charset="0"/>
              </a:rPr>
              <a:t>(</a:t>
            </a:r>
            <a:r>
              <a:rPr lang="en-US" b="1" baseline="30000" dirty="0" smtClean="0">
                <a:latin typeface="Calibri" panose="020F0502020204030204" pitchFamily="34" charset="0"/>
              </a:rPr>
              <a:t>A+1</a:t>
            </a:r>
            <a:r>
              <a:rPr lang="en-US" b="1" dirty="0" smtClean="0">
                <a:latin typeface="Calibri" panose="020F0502020204030204" pitchFamily="34" charset="0"/>
              </a:rPr>
              <a:t>Z)+E</a:t>
            </a:r>
            <a:r>
              <a:rPr lang="en-US" b="1" baseline="-25000" dirty="0" smtClean="0">
                <a:latin typeface="Calibri" panose="020F0502020204030204" pitchFamily="34" charset="0"/>
              </a:rPr>
              <a:t>n</a:t>
            </a:r>
            <a:endParaRPr lang="en-GB" b="1" baseline="-25000" dirty="0" smtClean="0">
              <a:latin typeface="Calibri" panose="020F0502020204030204" pitchFamily="34" charset="0"/>
            </a:endParaRPr>
          </a:p>
        </p:txBody>
      </p:sp>
      <p:sp>
        <p:nvSpPr>
          <p:cNvPr id="125" name="TextBox 124"/>
          <p:cNvSpPr txBox="1"/>
          <p:nvPr/>
        </p:nvSpPr>
        <p:spPr>
          <a:xfrm>
            <a:off x="6726482" y="1259468"/>
            <a:ext cx="20762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err="1" smtClean="0">
                <a:solidFill>
                  <a:schemeClr val="accent3">
                    <a:lumMod val="50000"/>
                  </a:schemeClr>
                </a:solidFill>
                <a:latin typeface="Symbol" panose="05050102010706020507" pitchFamily="18" charset="2"/>
              </a:rPr>
              <a:t>S</a:t>
            </a:r>
            <a:r>
              <a:rPr lang="en-US" b="1" dirty="0" err="1" smtClean="0">
                <a:solidFill>
                  <a:schemeClr val="accent3">
                    <a:lumMod val="50000"/>
                  </a:schemeClr>
                </a:solidFill>
                <a:latin typeface="Calibri" panose="020F0502020204030204" pitchFamily="34" charset="0"/>
              </a:rPr>
              <a:t>E</a:t>
            </a:r>
            <a:r>
              <a:rPr lang="en-US" b="1" baseline="-25000" dirty="0" err="1" smtClean="0">
                <a:solidFill>
                  <a:schemeClr val="accent3">
                    <a:lumMod val="50000"/>
                  </a:schemeClr>
                </a:solidFill>
                <a:latin typeface="Symbol" panose="05050102010706020507" pitchFamily="18" charset="2"/>
              </a:rPr>
              <a:t>g</a:t>
            </a:r>
            <a:r>
              <a:rPr lang="en-US" b="1" dirty="0" smtClean="0">
                <a:solidFill>
                  <a:schemeClr val="accent3">
                    <a:lumMod val="50000"/>
                  </a:schemeClr>
                </a:solidFill>
                <a:latin typeface="Calibri" panose="020F0502020204030204" pitchFamily="34" charset="0"/>
              </a:rPr>
              <a:t> =E</a:t>
            </a:r>
            <a:r>
              <a:rPr lang="en-US" b="1" baseline="30000" dirty="0" smtClean="0">
                <a:solidFill>
                  <a:schemeClr val="accent3">
                    <a:lumMod val="50000"/>
                  </a:schemeClr>
                </a:solidFill>
                <a:latin typeface="Calibri" panose="020F0502020204030204" pitchFamily="34" charset="0"/>
              </a:rPr>
              <a:t>* </a:t>
            </a:r>
            <a:r>
              <a:rPr lang="en-US" b="1" dirty="0" smtClean="0">
                <a:solidFill>
                  <a:schemeClr val="accent3">
                    <a:lumMod val="50000"/>
                  </a:schemeClr>
                </a:solidFill>
                <a:latin typeface="Calibri"/>
              </a:rPr>
              <a:t>≈ </a:t>
            </a:r>
            <a:r>
              <a:rPr lang="en-US" b="1" dirty="0" smtClean="0">
                <a:solidFill>
                  <a:schemeClr val="accent3">
                    <a:lumMod val="50000"/>
                  </a:schemeClr>
                </a:solidFill>
                <a:latin typeface="Calibri" panose="020F0502020204030204" pitchFamily="34" charset="0"/>
              </a:rPr>
              <a:t>S</a:t>
            </a:r>
            <a:r>
              <a:rPr lang="en-US" b="1" baseline="-25000" dirty="0" smtClean="0">
                <a:solidFill>
                  <a:schemeClr val="accent3">
                    <a:lumMod val="50000"/>
                  </a:schemeClr>
                </a:solidFill>
                <a:latin typeface="Calibri" panose="020F0502020204030204" pitchFamily="34" charset="0"/>
              </a:rPr>
              <a:t>n</a:t>
            </a:r>
            <a:r>
              <a:rPr lang="en-US" b="1" dirty="0" smtClean="0">
                <a:solidFill>
                  <a:schemeClr val="accent3">
                    <a:lumMod val="50000"/>
                  </a:schemeClr>
                </a:solidFill>
                <a:latin typeface="Calibri" panose="020F0502020204030204" pitchFamily="34" charset="0"/>
              </a:rPr>
              <a:t>(</a:t>
            </a:r>
            <a:r>
              <a:rPr lang="en-US" b="1" baseline="30000" dirty="0" smtClean="0">
                <a:solidFill>
                  <a:schemeClr val="accent3">
                    <a:lumMod val="50000"/>
                  </a:schemeClr>
                </a:solidFill>
                <a:latin typeface="Calibri" panose="020F0502020204030204" pitchFamily="34" charset="0"/>
              </a:rPr>
              <a:t>A+1</a:t>
            </a:r>
            <a:r>
              <a:rPr lang="en-US" b="1" dirty="0" smtClean="0">
                <a:solidFill>
                  <a:schemeClr val="accent3">
                    <a:lumMod val="50000"/>
                  </a:schemeClr>
                </a:solidFill>
                <a:latin typeface="Calibri" panose="020F0502020204030204" pitchFamily="34" charset="0"/>
              </a:rPr>
              <a:t>Z)+E</a:t>
            </a:r>
            <a:r>
              <a:rPr lang="en-US" b="1" baseline="-25000" dirty="0" smtClean="0">
                <a:solidFill>
                  <a:schemeClr val="accent3">
                    <a:lumMod val="50000"/>
                  </a:schemeClr>
                </a:solidFill>
                <a:latin typeface="Calibri" panose="020F0502020204030204" pitchFamily="34" charset="0"/>
              </a:rPr>
              <a:t>n</a:t>
            </a:r>
            <a:endParaRPr lang="en-GB" b="1" baseline="-25000" dirty="0" smtClean="0">
              <a:solidFill>
                <a:schemeClr val="accent3">
                  <a:lumMod val="50000"/>
                </a:schemeClr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9037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120000">
                                      <p:cBhvr>
                                        <p:cTn id="1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0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" grpId="0" animBg="1"/>
      <p:bldP spid="117" grpId="0"/>
      <p:bldP spid="118" grpId="0"/>
      <p:bldP spid="119" grpId="0"/>
      <p:bldP spid="120" grpId="0"/>
      <p:bldP spid="124" grpId="0"/>
      <p:bldP spid="12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3. How do we “see” neutron captures?</a:t>
            </a:r>
            <a:endParaRPr lang="en-GB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ABF873-A8CC-4680-B92B-676EF7CF1CED}" type="slidenum">
              <a:rPr lang="es-ES_tradnl" smtClean="0"/>
              <a:t>7</a:t>
            </a:fld>
            <a:endParaRPr lang="es-ES_tradnl"/>
          </a:p>
        </p:txBody>
      </p:sp>
      <p:sp>
        <p:nvSpPr>
          <p:cNvPr id="6" name="TextBox 5"/>
          <p:cNvSpPr txBox="1"/>
          <p:nvPr/>
        </p:nvSpPr>
        <p:spPr>
          <a:xfrm>
            <a:off x="333574" y="980728"/>
            <a:ext cx="697473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smtClean="0">
                <a:latin typeface="Calibri" panose="020F0502020204030204" pitchFamily="34" charset="0"/>
              </a:rPr>
              <a:t>n</a:t>
            </a:r>
            <a:r>
              <a:rPr lang="en-US" sz="3600" b="1" dirty="0">
                <a:latin typeface="Calibri" panose="020F0502020204030204" pitchFamily="34" charset="0"/>
              </a:rPr>
              <a:t> </a:t>
            </a:r>
            <a:r>
              <a:rPr lang="en-US" sz="3600" b="1" dirty="0" smtClean="0">
                <a:latin typeface="Calibri" panose="020F0502020204030204" pitchFamily="34" charset="0"/>
              </a:rPr>
              <a:t> +  </a:t>
            </a:r>
            <a:r>
              <a:rPr lang="en-US" sz="3600" b="1" baseline="30000" dirty="0" smtClean="0">
                <a:latin typeface="Calibri" panose="020F0502020204030204" pitchFamily="34" charset="0"/>
              </a:rPr>
              <a:t>A</a:t>
            </a:r>
            <a:r>
              <a:rPr lang="en-US" sz="3600" b="1" dirty="0" smtClean="0">
                <a:latin typeface="Calibri" panose="020F0502020204030204" pitchFamily="34" charset="0"/>
              </a:rPr>
              <a:t>Z  </a:t>
            </a:r>
            <a:r>
              <a:rPr lang="en-US" sz="3600" b="1" dirty="0" smtClean="0">
                <a:latin typeface="Calibri"/>
              </a:rPr>
              <a:t>→</a:t>
            </a:r>
            <a:r>
              <a:rPr lang="en-US" sz="3600" b="1" dirty="0" smtClean="0">
                <a:latin typeface="Calibri" panose="020F0502020204030204" pitchFamily="34" charset="0"/>
              </a:rPr>
              <a:t> </a:t>
            </a:r>
            <a:r>
              <a:rPr lang="en-US" sz="3600" b="1" baseline="30000" dirty="0" smtClean="0">
                <a:latin typeface="Calibri" panose="020F0502020204030204" pitchFamily="34" charset="0"/>
              </a:rPr>
              <a:t>A+1</a:t>
            </a:r>
            <a:r>
              <a:rPr lang="en-US" sz="3600" b="1" dirty="0" smtClean="0">
                <a:latin typeface="Calibri" panose="020F0502020204030204" pitchFamily="34" charset="0"/>
              </a:rPr>
              <a:t>Z*  </a:t>
            </a:r>
            <a:r>
              <a:rPr lang="en-US" sz="3600" b="1" dirty="0" smtClean="0">
                <a:latin typeface="Calibri"/>
              </a:rPr>
              <a:t>→    </a:t>
            </a:r>
            <a:r>
              <a:rPr lang="en-US" sz="3600" b="1" baseline="30000" dirty="0" smtClean="0">
                <a:latin typeface="Calibri" panose="020F0502020204030204" pitchFamily="34" charset="0"/>
              </a:rPr>
              <a:t>A+1</a:t>
            </a:r>
            <a:r>
              <a:rPr lang="en-US" sz="3600" b="1" dirty="0" smtClean="0">
                <a:latin typeface="Calibri" panose="020F0502020204030204" pitchFamily="34" charset="0"/>
              </a:rPr>
              <a:t>Z      +       </a:t>
            </a:r>
            <a:r>
              <a:rPr lang="en-US" sz="3600" b="1" dirty="0" smtClean="0">
                <a:latin typeface="Symbol" panose="05050102010706020507" pitchFamily="18" charset="2"/>
              </a:rPr>
              <a:t>g</a:t>
            </a:r>
            <a:r>
              <a:rPr lang="en-US" sz="3600" b="1" dirty="0" smtClean="0">
                <a:latin typeface="Calibri" panose="020F0502020204030204" pitchFamily="34" charset="0"/>
              </a:rPr>
              <a:t>’s</a:t>
            </a:r>
            <a:endParaRPr lang="en-GB" sz="3600" b="1" dirty="0" smtClean="0">
              <a:latin typeface="Calibri" panose="020F050202020403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211960" y="980728"/>
            <a:ext cx="1080120" cy="646331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ectangle 7"/>
          <p:cNvSpPr/>
          <p:nvPr/>
        </p:nvSpPr>
        <p:spPr>
          <a:xfrm>
            <a:off x="6372200" y="980728"/>
            <a:ext cx="1080120" cy="646331"/>
          </a:xfrm>
          <a:prstGeom prst="rect">
            <a:avLst/>
          </a:prstGeom>
          <a:noFill/>
          <a:ln w="38100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0" name="Straight Arrow Connector 9"/>
          <p:cNvCxnSpPr>
            <a:endCxn id="11" idx="0"/>
          </p:cNvCxnSpPr>
          <p:nvPr/>
        </p:nvCxnSpPr>
        <p:spPr>
          <a:xfrm flipH="1">
            <a:off x="2349082" y="1627059"/>
            <a:ext cx="2402939" cy="577805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251520" y="2204864"/>
            <a:ext cx="4195123" cy="40011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n-US" sz="2000" dirty="0" smtClean="0">
                <a:solidFill>
                  <a:srgbClr val="FF0000"/>
                </a:solidFill>
                <a:latin typeface="Calibri" panose="020F0502020204030204" pitchFamily="34" charset="0"/>
              </a:rPr>
              <a:t>Look at </a:t>
            </a:r>
            <a:r>
              <a:rPr lang="en-US" sz="2000" baseline="30000" dirty="0" smtClean="0">
                <a:solidFill>
                  <a:srgbClr val="FF0000"/>
                </a:solidFill>
                <a:latin typeface="Calibri" panose="020F0502020204030204" pitchFamily="34" charset="0"/>
              </a:rPr>
              <a:t>A+1</a:t>
            </a:r>
            <a:r>
              <a:rPr lang="en-US" sz="2000" dirty="0" smtClean="0">
                <a:solidFill>
                  <a:srgbClr val="FF0000"/>
                </a:solidFill>
                <a:latin typeface="Calibri" panose="020F0502020204030204" pitchFamily="34" charset="0"/>
              </a:rPr>
              <a:t>Z/</a:t>
            </a:r>
            <a:r>
              <a:rPr lang="en-US" sz="2000" baseline="30000" dirty="0" smtClean="0">
                <a:solidFill>
                  <a:srgbClr val="FF0000"/>
                </a:solidFill>
                <a:latin typeface="Calibri" panose="020F0502020204030204" pitchFamily="34" charset="0"/>
              </a:rPr>
              <a:t>A</a:t>
            </a:r>
            <a:r>
              <a:rPr lang="en-US" sz="2000" dirty="0" smtClean="0">
                <a:solidFill>
                  <a:srgbClr val="FF0000"/>
                </a:solidFill>
                <a:latin typeface="Calibri" panose="020F0502020204030204" pitchFamily="34" charset="0"/>
              </a:rPr>
              <a:t>Z in a mass spectrometer</a:t>
            </a:r>
            <a:endParaRPr lang="en-GB" sz="2000" dirty="0" smtClean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cxnSp>
        <p:nvCxnSpPr>
          <p:cNvPr id="12" name="Straight Arrow Connector 11"/>
          <p:cNvCxnSpPr>
            <a:stCxn id="7" idx="2"/>
          </p:cNvCxnSpPr>
          <p:nvPr/>
        </p:nvCxnSpPr>
        <p:spPr>
          <a:xfrm>
            <a:off x="4752020" y="1627059"/>
            <a:ext cx="0" cy="1369893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494093" y="2996952"/>
            <a:ext cx="4826193" cy="40011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n-US" sz="2000" dirty="0" smtClean="0">
                <a:solidFill>
                  <a:srgbClr val="FF0000"/>
                </a:solidFill>
                <a:latin typeface="Calibri" panose="020F0502020204030204" pitchFamily="34" charset="0"/>
              </a:rPr>
              <a:t>If </a:t>
            </a:r>
            <a:r>
              <a:rPr lang="en-US" sz="2000" baseline="30000" dirty="0" smtClean="0">
                <a:solidFill>
                  <a:srgbClr val="FF0000"/>
                </a:solidFill>
                <a:latin typeface="Calibri" panose="020F0502020204030204" pitchFamily="34" charset="0"/>
              </a:rPr>
              <a:t>A+1</a:t>
            </a:r>
            <a:r>
              <a:rPr lang="en-US" sz="2000" dirty="0" smtClean="0">
                <a:solidFill>
                  <a:srgbClr val="FF0000"/>
                </a:solidFill>
                <a:latin typeface="Calibri" panose="020F0502020204030204" pitchFamily="34" charset="0"/>
              </a:rPr>
              <a:t>Z radioactive </a:t>
            </a:r>
            <a:r>
              <a:rPr lang="en-US" sz="2000" dirty="0" smtClean="0">
                <a:solidFill>
                  <a:srgbClr val="FF0000"/>
                </a:solidFill>
                <a:latin typeface="Calibri"/>
              </a:rPr>
              <a:t>→</a:t>
            </a:r>
            <a:r>
              <a:rPr lang="en-US" sz="2000" dirty="0" smtClean="0">
                <a:solidFill>
                  <a:srgbClr val="FF0000"/>
                </a:solidFill>
                <a:latin typeface="Calibri" panose="020F0502020204030204" pitchFamily="34" charset="0"/>
              </a:rPr>
              <a:t> look for </a:t>
            </a:r>
            <a:r>
              <a:rPr lang="en-US" sz="2000" baseline="30000" dirty="0" smtClean="0">
                <a:solidFill>
                  <a:srgbClr val="FF0000"/>
                </a:solidFill>
                <a:latin typeface="Calibri" panose="020F0502020204030204" pitchFamily="34" charset="0"/>
              </a:rPr>
              <a:t>A+1</a:t>
            </a:r>
            <a:r>
              <a:rPr lang="en-US" sz="2000" dirty="0" smtClean="0">
                <a:solidFill>
                  <a:srgbClr val="FF0000"/>
                </a:solidFill>
                <a:latin typeface="Calibri" panose="020F0502020204030204" pitchFamily="34" charset="0"/>
              </a:rPr>
              <a:t>Z “signature”</a:t>
            </a:r>
            <a:endParaRPr lang="en-GB" sz="2000" dirty="0" smtClean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cxnSp>
        <p:nvCxnSpPr>
          <p:cNvPr id="19" name="Straight Arrow Connector 18"/>
          <p:cNvCxnSpPr/>
          <p:nvPr/>
        </p:nvCxnSpPr>
        <p:spPr>
          <a:xfrm flipH="1">
            <a:off x="5267060" y="1627059"/>
            <a:ext cx="1645200" cy="2233989"/>
          </a:xfrm>
          <a:prstGeom prst="straightConnector1">
            <a:avLst/>
          </a:prstGeom>
          <a:ln w="38100">
            <a:solidFill>
              <a:schemeClr val="accent3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2148065" y="3861048"/>
            <a:ext cx="3434210" cy="400110"/>
          </a:xfrm>
          <a:prstGeom prst="rect">
            <a:avLst/>
          </a:prstGeom>
          <a:noFill/>
          <a:ln w="28575">
            <a:solidFill>
              <a:schemeClr val="accent3">
                <a:lumMod val="50000"/>
              </a:schemeClr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n-US" sz="2000" dirty="0" smtClean="0">
                <a:solidFill>
                  <a:schemeClr val="accent3">
                    <a:lumMod val="50000"/>
                  </a:schemeClr>
                </a:solidFill>
                <a:latin typeface="Calibri" panose="020F0502020204030204" pitchFamily="34" charset="0"/>
              </a:rPr>
              <a:t>Look for a “characteristic” </a:t>
            </a:r>
            <a:r>
              <a:rPr lang="en-US" sz="2000" dirty="0" smtClean="0">
                <a:solidFill>
                  <a:schemeClr val="accent3">
                    <a:lumMod val="50000"/>
                  </a:schemeClr>
                </a:solidFill>
                <a:latin typeface="Symbol" panose="05050102010706020507" pitchFamily="18" charset="2"/>
              </a:rPr>
              <a:t>g</a:t>
            </a:r>
            <a:r>
              <a:rPr lang="en-US" sz="2000" dirty="0" smtClean="0">
                <a:solidFill>
                  <a:schemeClr val="accent3">
                    <a:lumMod val="50000"/>
                  </a:schemeClr>
                </a:solidFill>
                <a:latin typeface="Calibri" panose="020F0502020204030204" pitchFamily="34" charset="0"/>
              </a:rPr>
              <a:t>-ray</a:t>
            </a:r>
            <a:endParaRPr lang="en-GB" sz="2000" dirty="0" smtClean="0">
              <a:solidFill>
                <a:schemeClr val="accent3">
                  <a:lumMod val="50000"/>
                </a:schemeClr>
              </a:solidFill>
              <a:latin typeface="Calibri" panose="020F0502020204030204" pitchFamily="34" charset="0"/>
            </a:endParaRPr>
          </a:p>
        </p:txBody>
      </p:sp>
      <p:cxnSp>
        <p:nvCxnSpPr>
          <p:cNvPr id="28" name="Straight Arrow Connector 27"/>
          <p:cNvCxnSpPr/>
          <p:nvPr/>
        </p:nvCxnSpPr>
        <p:spPr>
          <a:xfrm>
            <a:off x="6912260" y="1627059"/>
            <a:ext cx="0" cy="2872769"/>
          </a:xfrm>
          <a:prstGeom prst="straightConnector1">
            <a:avLst/>
          </a:prstGeom>
          <a:ln w="38100">
            <a:solidFill>
              <a:schemeClr val="accent3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5267060" y="4499828"/>
            <a:ext cx="2905340" cy="400110"/>
          </a:xfrm>
          <a:prstGeom prst="rect">
            <a:avLst/>
          </a:prstGeom>
          <a:noFill/>
          <a:ln w="28575">
            <a:solidFill>
              <a:schemeClr val="accent3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chemeClr val="accent3">
                    <a:lumMod val="50000"/>
                  </a:schemeClr>
                </a:solidFill>
                <a:latin typeface="Calibri" panose="020F0502020204030204" pitchFamily="34" charset="0"/>
              </a:rPr>
              <a:t>Detect the </a:t>
            </a:r>
            <a:r>
              <a:rPr lang="en-US" sz="2000" dirty="0" smtClean="0">
                <a:solidFill>
                  <a:schemeClr val="accent3">
                    <a:lumMod val="50000"/>
                  </a:schemeClr>
                </a:solidFill>
                <a:latin typeface="Symbol" panose="05050102010706020507" pitchFamily="18" charset="2"/>
              </a:rPr>
              <a:t>g</a:t>
            </a:r>
            <a:r>
              <a:rPr lang="en-US" sz="2000" dirty="0" smtClean="0">
                <a:solidFill>
                  <a:schemeClr val="accent3">
                    <a:lumMod val="50000"/>
                  </a:schemeClr>
                </a:solidFill>
                <a:latin typeface="Calibri" panose="020F0502020204030204" pitchFamily="34" charset="0"/>
              </a:rPr>
              <a:t>-ray cascade</a:t>
            </a:r>
            <a:endParaRPr lang="en-GB" sz="2000" dirty="0" smtClean="0">
              <a:solidFill>
                <a:schemeClr val="accent3">
                  <a:lumMod val="50000"/>
                </a:schemeClr>
              </a:solidFill>
              <a:latin typeface="Calibri" panose="020F0502020204030204" pitchFamily="34" charset="0"/>
            </a:endParaRPr>
          </a:p>
        </p:txBody>
      </p:sp>
      <p:cxnSp>
        <p:nvCxnSpPr>
          <p:cNvPr id="32" name="Straight Arrow Connector 31"/>
          <p:cNvCxnSpPr/>
          <p:nvPr/>
        </p:nvCxnSpPr>
        <p:spPr>
          <a:xfrm flipH="1">
            <a:off x="4711004" y="4901098"/>
            <a:ext cx="2093244" cy="576064"/>
          </a:xfrm>
          <a:prstGeom prst="straightConnector1">
            <a:avLst/>
          </a:prstGeom>
          <a:ln w="28575">
            <a:solidFill>
              <a:schemeClr val="accent3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2267744" y="5477162"/>
            <a:ext cx="3304529" cy="400110"/>
          </a:xfrm>
          <a:prstGeom prst="rect">
            <a:avLst/>
          </a:prstGeom>
          <a:noFill/>
          <a:ln w="28575">
            <a:solidFill>
              <a:schemeClr val="accent3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chemeClr val="accent3">
                    <a:lumMod val="50000"/>
                  </a:schemeClr>
                </a:solidFill>
                <a:latin typeface="Calibri" panose="020F0502020204030204" pitchFamily="34" charset="0"/>
              </a:rPr>
              <a:t>Detect at-least/only ONE </a:t>
            </a:r>
            <a:r>
              <a:rPr lang="en-US" sz="2000" dirty="0" smtClean="0">
                <a:solidFill>
                  <a:schemeClr val="accent3">
                    <a:lumMod val="50000"/>
                  </a:schemeClr>
                </a:solidFill>
                <a:latin typeface="Symbol" panose="05050102010706020507" pitchFamily="18" charset="2"/>
              </a:rPr>
              <a:t>g</a:t>
            </a:r>
            <a:r>
              <a:rPr lang="en-US" sz="2000" dirty="0" smtClean="0">
                <a:solidFill>
                  <a:schemeClr val="accent3">
                    <a:lumMod val="50000"/>
                  </a:schemeClr>
                </a:solidFill>
                <a:latin typeface="Calibri" panose="020F0502020204030204" pitchFamily="34" charset="0"/>
              </a:rPr>
              <a:t>-ray</a:t>
            </a:r>
            <a:endParaRPr lang="en-GB" sz="2000" dirty="0" smtClean="0">
              <a:solidFill>
                <a:schemeClr val="accent3">
                  <a:lumMod val="50000"/>
                </a:schemeClr>
              </a:solidFill>
              <a:latin typeface="Calibri" panose="020F0502020204030204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6089661" y="5477162"/>
            <a:ext cx="2797432" cy="400110"/>
          </a:xfrm>
          <a:prstGeom prst="rect">
            <a:avLst/>
          </a:prstGeom>
          <a:noFill/>
          <a:ln w="28575">
            <a:solidFill>
              <a:schemeClr val="accent3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chemeClr val="accent3">
                    <a:lumMod val="50000"/>
                  </a:schemeClr>
                </a:solidFill>
                <a:latin typeface="Calibri" panose="020F0502020204030204" pitchFamily="34" charset="0"/>
              </a:rPr>
              <a:t>Detect ALL the </a:t>
            </a:r>
            <a:r>
              <a:rPr lang="en-US" sz="2000" dirty="0" smtClean="0">
                <a:solidFill>
                  <a:schemeClr val="accent3">
                    <a:lumMod val="50000"/>
                  </a:schemeClr>
                </a:solidFill>
                <a:latin typeface="Symbol" panose="05050102010706020507" pitchFamily="18" charset="2"/>
              </a:rPr>
              <a:t>g</a:t>
            </a:r>
            <a:r>
              <a:rPr lang="en-US" sz="2000" dirty="0" smtClean="0">
                <a:solidFill>
                  <a:schemeClr val="accent3">
                    <a:lumMod val="50000"/>
                  </a:schemeClr>
                </a:solidFill>
                <a:latin typeface="Calibri" panose="020F0502020204030204" pitchFamily="34" charset="0"/>
              </a:rPr>
              <a:t>-rays</a:t>
            </a:r>
            <a:endParaRPr lang="en-GB" sz="2000" dirty="0" smtClean="0">
              <a:solidFill>
                <a:schemeClr val="accent3">
                  <a:lumMod val="50000"/>
                </a:schemeClr>
              </a:solidFill>
              <a:latin typeface="Calibri" panose="020F0502020204030204" pitchFamily="34" charset="0"/>
            </a:endParaRPr>
          </a:p>
        </p:txBody>
      </p:sp>
      <p:cxnSp>
        <p:nvCxnSpPr>
          <p:cNvPr id="36" name="Straight Arrow Connector 35"/>
          <p:cNvCxnSpPr/>
          <p:nvPr/>
        </p:nvCxnSpPr>
        <p:spPr>
          <a:xfrm>
            <a:off x="6804248" y="4901098"/>
            <a:ext cx="0" cy="576064"/>
          </a:xfrm>
          <a:prstGeom prst="straightConnector1">
            <a:avLst/>
          </a:prstGeom>
          <a:ln w="28575">
            <a:solidFill>
              <a:schemeClr val="accent3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/>
          <p:cNvSpPr txBox="1"/>
          <p:nvPr/>
        </p:nvSpPr>
        <p:spPr>
          <a:xfrm rot="20349914">
            <a:off x="995468" y="3131566"/>
            <a:ext cx="7431073" cy="1323439"/>
          </a:xfrm>
          <a:prstGeom prst="rect">
            <a:avLst/>
          </a:prstGeom>
          <a:noFill/>
          <a:ln>
            <a:solidFill>
              <a:schemeClr val="accent3">
                <a:lumMod val="50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en-US" sz="8000" dirty="0" smtClean="0">
                <a:latin typeface="Calibri" panose="020F0502020204030204" pitchFamily="34" charset="0"/>
              </a:rPr>
              <a:t>BRAINSTORMING</a:t>
            </a:r>
            <a:endParaRPr lang="en-GB" sz="8000" dirty="0" smtClean="0">
              <a:latin typeface="Calibri" panose="020F050202020403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35094" y="2696287"/>
            <a:ext cx="36760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  <a:latin typeface="Calibri" panose="020F0502020204030204" pitchFamily="34" charset="0"/>
              </a:rPr>
              <a:t>ACTIVATION (convolution of </a:t>
            </a:r>
            <a:r>
              <a:rPr lang="en-US" b="1" dirty="0" err="1" smtClean="0">
                <a:solidFill>
                  <a:srgbClr val="FF0000"/>
                </a:solidFill>
                <a:latin typeface="Symbol" panose="05050102010706020507" pitchFamily="18" charset="2"/>
              </a:rPr>
              <a:t>F</a:t>
            </a:r>
            <a:r>
              <a:rPr lang="en-US" b="1" baseline="-25000" dirty="0" err="1" smtClean="0">
                <a:solidFill>
                  <a:srgbClr val="FF0000"/>
                </a:solidFill>
                <a:latin typeface="Calibri" panose="020F0502020204030204" pitchFamily="34" charset="0"/>
              </a:rPr>
              <a:t>n</a:t>
            </a:r>
            <a:r>
              <a:rPr lang="en-US" b="1" dirty="0" smtClean="0">
                <a:solidFill>
                  <a:srgbClr val="FF0000"/>
                </a:solidFill>
                <a:latin typeface="Calibri" panose="020F0502020204030204" pitchFamily="34" charset="0"/>
              </a:rPr>
              <a:t> &amp;</a:t>
            </a:r>
            <a:r>
              <a:rPr lang="en-US" b="1" dirty="0" err="1" smtClean="0">
                <a:solidFill>
                  <a:srgbClr val="FF0000"/>
                </a:solidFill>
                <a:latin typeface="Symbol" panose="05050102010706020507" pitchFamily="18" charset="2"/>
              </a:rPr>
              <a:t>s</a:t>
            </a:r>
            <a:r>
              <a:rPr lang="en-US" b="1" baseline="-25000" dirty="0" err="1" smtClean="0">
                <a:solidFill>
                  <a:srgbClr val="FF0000"/>
                </a:solidFill>
                <a:latin typeface="Calibri" panose="020F0502020204030204" pitchFamily="34" charset="0"/>
              </a:rPr>
              <a:t>n</a:t>
            </a:r>
            <a:r>
              <a:rPr lang="en-US" b="1" dirty="0" smtClean="0">
                <a:solidFill>
                  <a:srgbClr val="FF0000"/>
                </a:solidFill>
                <a:latin typeface="Calibri" panose="020F0502020204030204" pitchFamily="34" charset="0"/>
              </a:rPr>
              <a:t>)</a:t>
            </a:r>
            <a:endParaRPr lang="en-GB" b="1" dirty="0" smtClean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092561" y="3551091"/>
            <a:ext cx="11975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accent3">
                    <a:lumMod val="50000"/>
                  </a:schemeClr>
                </a:solidFill>
                <a:latin typeface="Calibri" panose="020F0502020204030204" pitchFamily="34" charset="0"/>
              </a:rPr>
              <a:t>PGAA, etc.</a:t>
            </a:r>
            <a:endParaRPr lang="en-GB" b="1" dirty="0" smtClean="0">
              <a:solidFill>
                <a:schemeClr val="accent3">
                  <a:lumMod val="50000"/>
                </a:schemeClr>
              </a:solidFill>
              <a:latin typeface="Calibri" panose="020F0502020204030204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183861" y="5184283"/>
            <a:ext cx="27538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accent3">
                    <a:lumMod val="50000"/>
                  </a:schemeClr>
                </a:solidFill>
                <a:latin typeface="Calibri" panose="020F0502020204030204" pitchFamily="34" charset="0"/>
              </a:rPr>
              <a:t>TOTAL ENERGY DETECTORS</a:t>
            </a:r>
            <a:endParaRPr lang="en-GB" b="1" dirty="0" smtClean="0">
              <a:solidFill>
                <a:schemeClr val="accent3">
                  <a:lumMod val="50000"/>
                </a:schemeClr>
              </a:solidFill>
              <a:latin typeface="Calibri" panose="020F050202020403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893664" y="5193575"/>
            <a:ext cx="21502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accent3">
                    <a:lumMod val="50000"/>
                  </a:schemeClr>
                </a:solidFill>
                <a:latin typeface="Calibri" panose="020F0502020204030204" pitchFamily="34" charset="0"/>
              </a:rPr>
              <a:t>TOTAL ABSORPTION </a:t>
            </a:r>
            <a:endParaRPr lang="en-GB" b="1" dirty="0" smtClean="0">
              <a:solidFill>
                <a:schemeClr val="accent3">
                  <a:lumMod val="50000"/>
                </a:schemeClr>
              </a:solidFill>
              <a:latin typeface="Calibri" panose="020F0502020204030204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5496" y="1880449"/>
            <a:ext cx="23694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  <a:latin typeface="Calibri" panose="020F0502020204030204" pitchFamily="34" charset="0"/>
              </a:rPr>
              <a:t>convolution of </a:t>
            </a:r>
            <a:r>
              <a:rPr lang="en-US" b="1" dirty="0" err="1" smtClean="0">
                <a:solidFill>
                  <a:srgbClr val="FF0000"/>
                </a:solidFill>
                <a:latin typeface="Symbol" panose="05050102010706020507" pitchFamily="18" charset="2"/>
              </a:rPr>
              <a:t>F</a:t>
            </a:r>
            <a:r>
              <a:rPr lang="en-US" b="1" baseline="-25000" dirty="0" err="1" smtClean="0">
                <a:solidFill>
                  <a:srgbClr val="FF0000"/>
                </a:solidFill>
                <a:latin typeface="Calibri" panose="020F0502020204030204" pitchFamily="34" charset="0"/>
              </a:rPr>
              <a:t>n</a:t>
            </a:r>
            <a:r>
              <a:rPr lang="en-US" b="1" dirty="0" smtClean="0">
                <a:solidFill>
                  <a:srgbClr val="FF0000"/>
                </a:solidFill>
                <a:latin typeface="Calibri" panose="020F0502020204030204" pitchFamily="34" charset="0"/>
              </a:rPr>
              <a:t> &amp; </a:t>
            </a:r>
            <a:r>
              <a:rPr lang="en-US" b="1" dirty="0" err="1" smtClean="0">
                <a:solidFill>
                  <a:srgbClr val="FF0000"/>
                </a:solidFill>
                <a:latin typeface="Symbol" panose="05050102010706020507" pitchFamily="18" charset="2"/>
              </a:rPr>
              <a:t>s</a:t>
            </a:r>
            <a:r>
              <a:rPr lang="en-US" b="1" baseline="-25000" dirty="0" err="1" smtClean="0">
                <a:solidFill>
                  <a:srgbClr val="FF0000"/>
                </a:solidFill>
                <a:latin typeface="Calibri" panose="020F0502020204030204" pitchFamily="34" charset="0"/>
              </a:rPr>
              <a:t>n</a:t>
            </a:r>
            <a:endParaRPr lang="en-GB" b="1" dirty="0" smtClean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4259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1" grpId="0" animBg="1"/>
      <p:bldP spid="13" grpId="0" animBg="1"/>
      <p:bldP spid="20" grpId="0" animBg="1"/>
      <p:bldP spid="29" grpId="0" animBg="1"/>
      <p:bldP spid="33" grpId="0" animBg="1"/>
      <p:bldP spid="35" grpId="0" animBg="1"/>
      <p:bldP spid="41" grpId="0" animBg="1"/>
      <p:bldP spid="4" grpId="0"/>
      <p:bldP spid="22" grpId="0"/>
      <p:bldP spid="23" grpId="0"/>
      <p:bldP spid="24" grpId="0"/>
      <p:bldP spid="2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Time-of-flight experiments</a:t>
            </a:r>
            <a:endParaRPr lang="en-GB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ABF873-A8CC-4680-B92B-676EF7CF1CED}" type="slidenum">
              <a:rPr lang="es-ES_tradnl" smtClean="0"/>
              <a:t>8</a:t>
            </a:fld>
            <a:endParaRPr lang="es-ES_tradnl"/>
          </a:p>
        </p:txBody>
      </p:sp>
      <p:grpSp>
        <p:nvGrpSpPr>
          <p:cNvPr id="5" name="Group 4"/>
          <p:cNvGrpSpPr/>
          <p:nvPr/>
        </p:nvGrpSpPr>
        <p:grpSpPr>
          <a:xfrm>
            <a:off x="403920" y="2481996"/>
            <a:ext cx="8305800" cy="2208548"/>
            <a:chOff x="457200" y="2286000"/>
            <a:chExt cx="8305800" cy="2208548"/>
          </a:xfrm>
        </p:grpSpPr>
        <p:sp>
          <p:nvSpPr>
            <p:cNvPr id="6" name="Rectangle 5"/>
            <p:cNvSpPr/>
            <p:nvPr/>
          </p:nvSpPr>
          <p:spPr>
            <a:xfrm>
              <a:off x="457200" y="2286000"/>
              <a:ext cx="8305800" cy="220854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7" name="AutoShape 5"/>
            <p:cNvSpPr>
              <a:spLocks noChangeArrowheads="1"/>
            </p:cNvSpPr>
            <p:nvPr/>
          </p:nvSpPr>
          <p:spPr bwMode="auto">
            <a:xfrm rot="16200000">
              <a:off x="4947475" y="3382559"/>
              <a:ext cx="1584260" cy="385762"/>
            </a:xfrm>
            <a:prstGeom prst="can">
              <a:avLst>
                <a:gd name="adj" fmla="val 50000"/>
              </a:avLst>
            </a:prstGeom>
            <a:solidFill>
              <a:schemeClr val="folHlink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eaVert" wrap="none" anchor="ctr"/>
            <a:lstStyle/>
            <a:p>
              <a:endParaRPr lang="en-GB" sz="1800">
                <a:latin typeface="Calibri" panose="020F0502020204030204" pitchFamily="34" charset="0"/>
              </a:endParaRPr>
            </a:p>
          </p:txBody>
        </p:sp>
        <p:sp>
          <p:nvSpPr>
            <p:cNvPr id="8" name="Line 6"/>
            <p:cNvSpPr>
              <a:spLocks noChangeShapeType="1"/>
            </p:cNvSpPr>
            <p:nvPr/>
          </p:nvSpPr>
          <p:spPr bwMode="auto">
            <a:xfrm>
              <a:off x="3011487" y="3070031"/>
              <a:ext cx="2663825" cy="0"/>
            </a:xfrm>
            <a:prstGeom prst="line">
              <a:avLst/>
            </a:prstGeom>
            <a:noFill/>
            <a:ln w="19050">
              <a:solidFill>
                <a:schemeClr val="accent2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9" name="Line 7"/>
            <p:cNvSpPr>
              <a:spLocks noChangeShapeType="1"/>
            </p:cNvSpPr>
            <p:nvPr/>
          </p:nvSpPr>
          <p:spPr bwMode="auto">
            <a:xfrm flipV="1">
              <a:off x="3008312" y="3554381"/>
              <a:ext cx="2360613" cy="4859"/>
            </a:xfrm>
            <a:prstGeom prst="line">
              <a:avLst/>
            </a:prstGeom>
            <a:noFill/>
            <a:ln w="19050">
              <a:solidFill>
                <a:schemeClr val="accent2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10" name="Line 8"/>
            <p:cNvSpPr>
              <a:spLocks noChangeShapeType="1"/>
            </p:cNvSpPr>
            <p:nvPr/>
          </p:nvSpPr>
          <p:spPr bwMode="auto">
            <a:xfrm>
              <a:off x="2995612" y="4074367"/>
              <a:ext cx="2663825" cy="0"/>
            </a:xfrm>
            <a:prstGeom prst="line">
              <a:avLst/>
            </a:prstGeom>
            <a:noFill/>
            <a:ln w="19050">
              <a:solidFill>
                <a:schemeClr val="accent2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11" name="Line 9"/>
            <p:cNvSpPr>
              <a:spLocks noChangeShapeType="1"/>
            </p:cNvSpPr>
            <p:nvPr/>
          </p:nvSpPr>
          <p:spPr bwMode="auto">
            <a:xfrm>
              <a:off x="5649912" y="4069507"/>
              <a:ext cx="674688" cy="238124"/>
            </a:xfrm>
            <a:prstGeom prst="line">
              <a:avLst/>
            </a:prstGeom>
            <a:noFill/>
            <a:ln w="19050">
              <a:solidFill>
                <a:schemeClr val="accent2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12" name="Line 10"/>
            <p:cNvSpPr>
              <a:spLocks noChangeShapeType="1"/>
            </p:cNvSpPr>
            <p:nvPr/>
          </p:nvSpPr>
          <p:spPr bwMode="auto">
            <a:xfrm flipV="1">
              <a:off x="5675312" y="2972837"/>
              <a:ext cx="681038" cy="82615"/>
            </a:xfrm>
            <a:prstGeom prst="line">
              <a:avLst/>
            </a:prstGeom>
            <a:noFill/>
            <a:ln w="9525">
              <a:solidFill>
                <a:srgbClr val="CC33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13" name="Line 11"/>
            <p:cNvSpPr>
              <a:spLocks noChangeShapeType="1"/>
            </p:cNvSpPr>
            <p:nvPr/>
          </p:nvSpPr>
          <p:spPr bwMode="auto">
            <a:xfrm flipV="1">
              <a:off x="5675312" y="2554903"/>
              <a:ext cx="347663" cy="500549"/>
            </a:xfrm>
            <a:prstGeom prst="line">
              <a:avLst/>
            </a:prstGeom>
            <a:noFill/>
            <a:ln w="9525">
              <a:solidFill>
                <a:srgbClr val="CC33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14" name="Line 12"/>
            <p:cNvSpPr>
              <a:spLocks noChangeShapeType="1"/>
            </p:cNvSpPr>
            <p:nvPr/>
          </p:nvSpPr>
          <p:spPr bwMode="auto">
            <a:xfrm>
              <a:off x="2998787" y="3721230"/>
              <a:ext cx="5397500" cy="0"/>
            </a:xfrm>
            <a:prstGeom prst="line">
              <a:avLst/>
            </a:prstGeom>
            <a:noFill/>
            <a:ln w="19050">
              <a:solidFill>
                <a:schemeClr val="accent2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15" name="Line 13"/>
            <p:cNvSpPr>
              <a:spLocks noChangeShapeType="1"/>
            </p:cNvSpPr>
            <p:nvPr/>
          </p:nvSpPr>
          <p:spPr bwMode="auto">
            <a:xfrm>
              <a:off x="3006725" y="3241740"/>
              <a:ext cx="2357437" cy="0"/>
            </a:xfrm>
            <a:prstGeom prst="line">
              <a:avLst/>
            </a:prstGeom>
            <a:noFill/>
            <a:ln w="19050">
              <a:solidFill>
                <a:schemeClr val="accent2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16" name="Line 14"/>
            <p:cNvSpPr>
              <a:spLocks noChangeShapeType="1"/>
            </p:cNvSpPr>
            <p:nvPr/>
          </p:nvSpPr>
          <p:spPr bwMode="auto">
            <a:xfrm>
              <a:off x="3003550" y="3405350"/>
              <a:ext cx="2363787" cy="0"/>
            </a:xfrm>
            <a:prstGeom prst="line">
              <a:avLst/>
            </a:prstGeom>
            <a:noFill/>
            <a:ln w="19050">
              <a:solidFill>
                <a:schemeClr val="accent2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17" name="Line 15"/>
            <p:cNvSpPr>
              <a:spLocks noChangeShapeType="1"/>
            </p:cNvSpPr>
            <p:nvPr/>
          </p:nvSpPr>
          <p:spPr bwMode="auto">
            <a:xfrm>
              <a:off x="3000375" y="3889699"/>
              <a:ext cx="2368550" cy="0"/>
            </a:xfrm>
            <a:prstGeom prst="line">
              <a:avLst/>
            </a:prstGeom>
            <a:noFill/>
            <a:ln w="19050">
              <a:solidFill>
                <a:schemeClr val="accent2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18" name="Line 17"/>
            <p:cNvSpPr>
              <a:spLocks noChangeShapeType="1"/>
            </p:cNvSpPr>
            <p:nvPr/>
          </p:nvSpPr>
          <p:spPr bwMode="auto">
            <a:xfrm flipH="1" flipV="1">
              <a:off x="5276850" y="2878883"/>
              <a:ext cx="373062" cy="178189"/>
            </a:xfrm>
            <a:prstGeom prst="line">
              <a:avLst/>
            </a:prstGeom>
            <a:noFill/>
            <a:ln w="9525">
              <a:solidFill>
                <a:srgbClr val="CC33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19" name="Text Box 18"/>
            <p:cNvSpPr txBox="1">
              <a:spLocks noChangeArrowheads="1"/>
            </p:cNvSpPr>
            <p:nvPr/>
          </p:nvSpPr>
          <p:spPr bwMode="auto">
            <a:xfrm>
              <a:off x="838200" y="3335694"/>
              <a:ext cx="2268537" cy="4049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2000" b="1" i="1" dirty="0" smtClean="0">
                  <a:solidFill>
                    <a:schemeClr val="accent2"/>
                  </a:solidFill>
                  <a:latin typeface="Calibri" panose="020F0502020204030204" pitchFamily="34" charset="0"/>
                </a:rPr>
                <a:t>Φ </a:t>
              </a:r>
              <a:r>
                <a:rPr lang="en-US" sz="2000" b="1" i="1" dirty="0">
                  <a:solidFill>
                    <a:schemeClr val="accent2"/>
                  </a:solidFill>
                  <a:latin typeface="Calibri" panose="020F0502020204030204" pitchFamily="34" charset="0"/>
                </a:rPr>
                <a:t>(</a:t>
              </a:r>
              <a:r>
                <a:rPr lang="en-US" sz="2000" b="1" i="1" dirty="0" smtClean="0">
                  <a:solidFill>
                    <a:schemeClr val="accent2"/>
                  </a:solidFill>
                  <a:latin typeface="Calibri" panose="020F0502020204030204" pitchFamily="34" charset="0"/>
                </a:rPr>
                <a:t>neutrons/cm</a:t>
              </a:r>
              <a:r>
                <a:rPr lang="en-US" sz="2000" b="1" i="1" baseline="30000" dirty="0" smtClean="0">
                  <a:solidFill>
                    <a:schemeClr val="accent2"/>
                  </a:solidFill>
                  <a:latin typeface="Calibri" panose="020F0502020204030204" pitchFamily="34" charset="0"/>
                </a:rPr>
                <a:t>2</a:t>
              </a:r>
              <a:r>
                <a:rPr lang="en-US" sz="2000" b="1" i="1" dirty="0" smtClean="0">
                  <a:solidFill>
                    <a:schemeClr val="accent2"/>
                  </a:solidFill>
                  <a:latin typeface="Calibri" panose="020F0502020204030204" pitchFamily="34" charset="0"/>
                </a:rPr>
                <a:t>)</a:t>
              </a:r>
              <a:endParaRPr lang="en-US" sz="2000" b="1" i="1" dirty="0">
                <a:solidFill>
                  <a:schemeClr val="accent2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0" name="Text Box 21"/>
            <p:cNvSpPr txBox="1">
              <a:spLocks noChangeArrowheads="1"/>
            </p:cNvSpPr>
            <p:nvPr/>
          </p:nvSpPr>
          <p:spPr bwMode="auto">
            <a:xfrm>
              <a:off x="6343650" y="3078131"/>
              <a:ext cx="2081212" cy="4082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2000" b="1" i="1" dirty="0" err="1" smtClean="0">
                  <a:solidFill>
                    <a:schemeClr val="folHlink"/>
                  </a:solidFill>
                  <a:latin typeface="Calibri" panose="020F0502020204030204" pitchFamily="34" charset="0"/>
                </a:rPr>
                <a:t>n</a:t>
              </a:r>
              <a:r>
                <a:rPr lang="en-US" sz="2000" b="1" i="1" baseline="-25000" dirty="0" err="1" smtClean="0">
                  <a:solidFill>
                    <a:schemeClr val="folHlink"/>
                  </a:solidFill>
                  <a:latin typeface="Calibri" panose="020F0502020204030204" pitchFamily="34" charset="0"/>
                </a:rPr>
                <a:t>at</a:t>
              </a:r>
              <a:r>
                <a:rPr lang="en-US" sz="2000" b="1" i="1" dirty="0" smtClean="0">
                  <a:solidFill>
                    <a:schemeClr val="folHlink"/>
                  </a:solidFill>
                  <a:latin typeface="Calibri" panose="020F0502020204030204" pitchFamily="34" charset="0"/>
                </a:rPr>
                <a:t> </a:t>
              </a:r>
              <a:r>
                <a:rPr lang="en-US" sz="2000" b="1" i="1" dirty="0">
                  <a:solidFill>
                    <a:schemeClr val="folHlink"/>
                  </a:solidFill>
                  <a:latin typeface="Calibri" panose="020F0502020204030204" pitchFamily="34" charset="0"/>
                </a:rPr>
                <a:t>(atoms/cm</a:t>
              </a:r>
              <a:r>
                <a:rPr lang="en-US" sz="2000" b="1" i="1" baseline="30000" dirty="0">
                  <a:solidFill>
                    <a:schemeClr val="folHlink"/>
                  </a:solidFill>
                  <a:latin typeface="Calibri" panose="020F0502020204030204" pitchFamily="34" charset="0"/>
                </a:rPr>
                <a:t>2</a:t>
              </a:r>
              <a:r>
                <a:rPr lang="en-US" sz="2000" b="1" i="1" dirty="0">
                  <a:solidFill>
                    <a:schemeClr val="folHlink"/>
                  </a:solidFill>
                  <a:latin typeface="Calibri" panose="020F0502020204030204" pitchFamily="34" charset="0"/>
                </a:rPr>
                <a:t>)</a:t>
              </a:r>
            </a:p>
          </p:txBody>
        </p:sp>
        <p:sp>
          <p:nvSpPr>
            <p:cNvPr id="21" name="Line 22"/>
            <p:cNvSpPr>
              <a:spLocks noChangeShapeType="1"/>
            </p:cNvSpPr>
            <p:nvPr/>
          </p:nvSpPr>
          <p:spPr bwMode="auto">
            <a:xfrm flipH="1">
              <a:off x="5824537" y="3329214"/>
              <a:ext cx="604838" cy="2024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22" name="Text Box 24"/>
            <p:cNvSpPr txBox="1">
              <a:spLocks noChangeArrowheads="1"/>
            </p:cNvSpPr>
            <p:nvPr/>
          </p:nvSpPr>
          <p:spPr bwMode="auto">
            <a:xfrm>
              <a:off x="5757862" y="2324878"/>
              <a:ext cx="2439987" cy="4082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2000" b="1" i="1" dirty="0">
                  <a:solidFill>
                    <a:srgbClr val="CC3300"/>
                  </a:solidFill>
                  <a:latin typeface="Calibri" panose="020F0502020204030204" pitchFamily="34" charset="0"/>
                </a:rPr>
                <a:t>Reaction products</a:t>
              </a:r>
            </a:p>
          </p:txBody>
        </p:sp>
        <p:sp>
          <p:nvSpPr>
            <p:cNvPr id="23" name="Text Box 24"/>
            <p:cNvSpPr txBox="1">
              <a:spLocks noChangeArrowheads="1"/>
            </p:cNvSpPr>
            <p:nvPr/>
          </p:nvSpPr>
          <p:spPr bwMode="auto">
            <a:xfrm>
              <a:off x="5910262" y="3666092"/>
              <a:ext cx="2439987" cy="3454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600" b="1" i="1" dirty="0" smtClean="0">
                  <a:solidFill>
                    <a:srgbClr val="CC3300"/>
                  </a:solidFill>
                  <a:latin typeface="Calibri" panose="020F0502020204030204" pitchFamily="34" charset="0"/>
                </a:rPr>
                <a:t>Transmission</a:t>
              </a:r>
              <a:endParaRPr lang="en-US" sz="1600" b="1" i="1" dirty="0">
                <a:solidFill>
                  <a:srgbClr val="CC33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4" name="Text Box 24"/>
            <p:cNvSpPr txBox="1">
              <a:spLocks noChangeArrowheads="1"/>
            </p:cNvSpPr>
            <p:nvPr/>
          </p:nvSpPr>
          <p:spPr bwMode="auto">
            <a:xfrm>
              <a:off x="5638800" y="4149085"/>
              <a:ext cx="2439987" cy="3454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600" b="1" i="1" dirty="0" smtClean="0">
                  <a:solidFill>
                    <a:srgbClr val="CC3300"/>
                  </a:solidFill>
                  <a:latin typeface="Calibri" panose="020F0502020204030204" pitchFamily="34" charset="0"/>
                </a:rPr>
                <a:t>Scattering</a:t>
              </a:r>
              <a:endParaRPr lang="en-US" sz="1600" b="1" i="1" dirty="0">
                <a:solidFill>
                  <a:srgbClr val="CC3300"/>
                </a:solidFill>
                <a:latin typeface="Calibri" panose="020F0502020204030204" pitchFamily="34" charset="0"/>
              </a:endParaRPr>
            </a:p>
          </p:txBody>
        </p:sp>
      </p:grpSp>
      <p:sp>
        <p:nvSpPr>
          <p:cNvPr id="25" name="Freeform 21"/>
          <p:cNvSpPr>
            <a:spLocks/>
          </p:cNvSpPr>
          <p:nvPr/>
        </p:nvSpPr>
        <p:spPr bwMode="auto">
          <a:xfrm>
            <a:off x="1242120" y="1246921"/>
            <a:ext cx="76200" cy="544513"/>
          </a:xfrm>
          <a:custGeom>
            <a:avLst/>
            <a:gdLst>
              <a:gd name="T0" fmla="*/ 0 w 749"/>
              <a:gd name="T1" fmla="*/ 2147483647 h 309"/>
              <a:gd name="T2" fmla="*/ 2147483647 w 749"/>
              <a:gd name="T3" fmla="*/ 2147483647 h 309"/>
              <a:gd name="T4" fmla="*/ 2147483647 w 749"/>
              <a:gd name="T5" fmla="*/ 2147483647 h 309"/>
              <a:gd name="T6" fmla="*/ 2147483647 w 749"/>
              <a:gd name="T7" fmla="*/ 2147483647 h 309"/>
              <a:gd name="T8" fmla="*/ 2147483647 w 749"/>
              <a:gd name="T9" fmla="*/ 2147483647 h 309"/>
              <a:gd name="T10" fmla="*/ 2147483647 w 749"/>
              <a:gd name="T11" fmla="*/ 2147483647 h 309"/>
              <a:gd name="T12" fmla="*/ 2147483647 w 749"/>
              <a:gd name="T13" fmla="*/ 2147483647 h 309"/>
              <a:gd name="T14" fmla="*/ 2147483647 w 749"/>
              <a:gd name="T15" fmla="*/ 2147483647 h 309"/>
              <a:gd name="T16" fmla="*/ 2147483647 w 749"/>
              <a:gd name="T17" fmla="*/ 2147483647 h 309"/>
              <a:gd name="T18" fmla="*/ 2147483647 w 749"/>
              <a:gd name="T19" fmla="*/ 2147483647 h 309"/>
              <a:gd name="T20" fmla="*/ 2147483647 w 749"/>
              <a:gd name="T21" fmla="*/ 2147483647 h 309"/>
              <a:gd name="T22" fmla="*/ 2147483647 w 749"/>
              <a:gd name="T23" fmla="*/ 2147483647 h 309"/>
              <a:gd name="T24" fmla="*/ 2147483647 w 749"/>
              <a:gd name="T25" fmla="*/ 2147483647 h 309"/>
              <a:gd name="T26" fmla="*/ 2147483647 w 749"/>
              <a:gd name="T27" fmla="*/ 2147483647 h 309"/>
              <a:gd name="T28" fmla="*/ 2147483647 w 749"/>
              <a:gd name="T29" fmla="*/ 2147483647 h 309"/>
              <a:gd name="T30" fmla="*/ 2147483647 w 749"/>
              <a:gd name="T31" fmla="*/ 2147483647 h 309"/>
              <a:gd name="T32" fmla="*/ 2147483647 w 749"/>
              <a:gd name="T33" fmla="*/ 2147483647 h 309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749"/>
              <a:gd name="T52" fmla="*/ 0 h 309"/>
              <a:gd name="T53" fmla="*/ 749 w 749"/>
              <a:gd name="T54" fmla="*/ 309 h 309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749" h="309">
                <a:moveTo>
                  <a:pt x="0" y="303"/>
                </a:moveTo>
                <a:cubicBezTo>
                  <a:pt x="36" y="279"/>
                  <a:pt x="37" y="277"/>
                  <a:pt x="88" y="272"/>
                </a:cubicBezTo>
                <a:cubicBezTo>
                  <a:pt x="106" y="265"/>
                  <a:pt x="145" y="253"/>
                  <a:pt x="145" y="253"/>
                </a:cubicBezTo>
                <a:cubicBezTo>
                  <a:pt x="193" y="211"/>
                  <a:pt x="235" y="184"/>
                  <a:pt x="296" y="165"/>
                </a:cubicBezTo>
                <a:cubicBezTo>
                  <a:pt x="304" y="158"/>
                  <a:pt x="313" y="152"/>
                  <a:pt x="321" y="146"/>
                </a:cubicBezTo>
                <a:cubicBezTo>
                  <a:pt x="327" y="140"/>
                  <a:pt x="332" y="132"/>
                  <a:pt x="340" y="127"/>
                </a:cubicBezTo>
                <a:cubicBezTo>
                  <a:pt x="352" y="117"/>
                  <a:pt x="378" y="102"/>
                  <a:pt x="378" y="102"/>
                </a:cubicBezTo>
                <a:cubicBezTo>
                  <a:pt x="381" y="89"/>
                  <a:pt x="388" y="66"/>
                  <a:pt x="397" y="57"/>
                </a:cubicBezTo>
                <a:cubicBezTo>
                  <a:pt x="401" y="52"/>
                  <a:pt x="409" y="54"/>
                  <a:pt x="415" y="51"/>
                </a:cubicBezTo>
                <a:cubicBezTo>
                  <a:pt x="428" y="43"/>
                  <a:pt x="442" y="36"/>
                  <a:pt x="453" y="26"/>
                </a:cubicBezTo>
                <a:cubicBezTo>
                  <a:pt x="459" y="19"/>
                  <a:pt x="463" y="10"/>
                  <a:pt x="472" y="7"/>
                </a:cubicBezTo>
                <a:cubicBezTo>
                  <a:pt x="488" y="1"/>
                  <a:pt x="506" y="3"/>
                  <a:pt x="523" y="1"/>
                </a:cubicBezTo>
                <a:cubicBezTo>
                  <a:pt x="541" y="3"/>
                  <a:pt x="561" y="0"/>
                  <a:pt x="579" y="7"/>
                </a:cubicBezTo>
                <a:cubicBezTo>
                  <a:pt x="585" y="9"/>
                  <a:pt x="582" y="20"/>
                  <a:pt x="586" y="26"/>
                </a:cubicBezTo>
                <a:cubicBezTo>
                  <a:pt x="602" y="55"/>
                  <a:pt x="624" y="74"/>
                  <a:pt x="642" y="102"/>
                </a:cubicBezTo>
                <a:cubicBezTo>
                  <a:pt x="654" y="155"/>
                  <a:pt x="687" y="213"/>
                  <a:pt x="718" y="259"/>
                </a:cubicBezTo>
                <a:cubicBezTo>
                  <a:pt x="729" y="276"/>
                  <a:pt x="734" y="294"/>
                  <a:pt x="749" y="309"/>
                </a:cubicBezTo>
              </a:path>
            </a:pathLst>
          </a:custGeom>
          <a:noFill/>
          <a:ln w="38100">
            <a:solidFill>
              <a:srgbClr val="00CC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>
              <a:latin typeface="Calibri" panose="020F0502020204030204" pitchFamily="34" charset="0"/>
            </a:endParaRPr>
          </a:p>
        </p:txBody>
      </p:sp>
      <p:sp>
        <p:nvSpPr>
          <p:cNvPr id="26" name="Freeform 22"/>
          <p:cNvSpPr>
            <a:spLocks/>
          </p:cNvSpPr>
          <p:nvPr/>
        </p:nvSpPr>
        <p:spPr bwMode="auto">
          <a:xfrm flipH="1">
            <a:off x="3375720" y="1235809"/>
            <a:ext cx="1295399" cy="544512"/>
          </a:xfrm>
          <a:custGeom>
            <a:avLst/>
            <a:gdLst>
              <a:gd name="T0" fmla="*/ 0 w 749"/>
              <a:gd name="T1" fmla="*/ 2147483647 h 309"/>
              <a:gd name="T2" fmla="*/ 2147483647 w 749"/>
              <a:gd name="T3" fmla="*/ 2147483647 h 309"/>
              <a:gd name="T4" fmla="*/ 2147483647 w 749"/>
              <a:gd name="T5" fmla="*/ 2147483647 h 309"/>
              <a:gd name="T6" fmla="*/ 2147483647 w 749"/>
              <a:gd name="T7" fmla="*/ 2147483647 h 309"/>
              <a:gd name="T8" fmla="*/ 2147483647 w 749"/>
              <a:gd name="T9" fmla="*/ 2147483647 h 309"/>
              <a:gd name="T10" fmla="*/ 2147483647 w 749"/>
              <a:gd name="T11" fmla="*/ 2147483647 h 309"/>
              <a:gd name="T12" fmla="*/ 2147483647 w 749"/>
              <a:gd name="T13" fmla="*/ 2147483647 h 309"/>
              <a:gd name="T14" fmla="*/ 2147483647 w 749"/>
              <a:gd name="T15" fmla="*/ 2147483647 h 309"/>
              <a:gd name="T16" fmla="*/ 2147483647 w 749"/>
              <a:gd name="T17" fmla="*/ 2147483647 h 309"/>
              <a:gd name="T18" fmla="*/ 2147483647 w 749"/>
              <a:gd name="T19" fmla="*/ 2147483647 h 309"/>
              <a:gd name="T20" fmla="*/ 2147483647 w 749"/>
              <a:gd name="T21" fmla="*/ 2147483647 h 309"/>
              <a:gd name="T22" fmla="*/ 2147483647 w 749"/>
              <a:gd name="T23" fmla="*/ 2147483647 h 309"/>
              <a:gd name="T24" fmla="*/ 2147483647 w 749"/>
              <a:gd name="T25" fmla="*/ 2147483647 h 309"/>
              <a:gd name="T26" fmla="*/ 2147483647 w 749"/>
              <a:gd name="T27" fmla="*/ 2147483647 h 309"/>
              <a:gd name="T28" fmla="*/ 2147483647 w 749"/>
              <a:gd name="T29" fmla="*/ 2147483647 h 309"/>
              <a:gd name="T30" fmla="*/ 2147483647 w 749"/>
              <a:gd name="T31" fmla="*/ 2147483647 h 309"/>
              <a:gd name="T32" fmla="*/ 2147483647 w 749"/>
              <a:gd name="T33" fmla="*/ 2147483647 h 309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749"/>
              <a:gd name="T52" fmla="*/ 0 h 309"/>
              <a:gd name="T53" fmla="*/ 749 w 749"/>
              <a:gd name="T54" fmla="*/ 309 h 309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749" h="309">
                <a:moveTo>
                  <a:pt x="0" y="303"/>
                </a:moveTo>
                <a:cubicBezTo>
                  <a:pt x="36" y="279"/>
                  <a:pt x="37" y="277"/>
                  <a:pt x="88" y="272"/>
                </a:cubicBezTo>
                <a:cubicBezTo>
                  <a:pt x="106" y="265"/>
                  <a:pt x="145" y="253"/>
                  <a:pt x="145" y="253"/>
                </a:cubicBezTo>
                <a:cubicBezTo>
                  <a:pt x="193" y="211"/>
                  <a:pt x="235" y="184"/>
                  <a:pt x="296" y="165"/>
                </a:cubicBezTo>
                <a:cubicBezTo>
                  <a:pt x="304" y="158"/>
                  <a:pt x="313" y="152"/>
                  <a:pt x="321" y="146"/>
                </a:cubicBezTo>
                <a:cubicBezTo>
                  <a:pt x="327" y="140"/>
                  <a:pt x="332" y="132"/>
                  <a:pt x="340" y="127"/>
                </a:cubicBezTo>
                <a:cubicBezTo>
                  <a:pt x="352" y="117"/>
                  <a:pt x="378" y="102"/>
                  <a:pt x="378" y="102"/>
                </a:cubicBezTo>
                <a:cubicBezTo>
                  <a:pt x="381" y="89"/>
                  <a:pt x="388" y="66"/>
                  <a:pt x="397" y="57"/>
                </a:cubicBezTo>
                <a:cubicBezTo>
                  <a:pt x="401" y="52"/>
                  <a:pt x="409" y="54"/>
                  <a:pt x="415" y="51"/>
                </a:cubicBezTo>
                <a:cubicBezTo>
                  <a:pt x="428" y="43"/>
                  <a:pt x="442" y="36"/>
                  <a:pt x="453" y="26"/>
                </a:cubicBezTo>
                <a:cubicBezTo>
                  <a:pt x="459" y="19"/>
                  <a:pt x="463" y="10"/>
                  <a:pt x="472" y="7"/>
                </a:cubicBezTo>
                <a:cubicBezTo>
                  <a:pt x="488" y="1"/>
                  <a:pt x="506" y="3"/>
                  <a:pt x="523" y="1"/>
                </a:cubicBezTo>
                <a:cubicBezTo>
                  <a:pt x="541" y="3"/>
                  <a:pt x="561" y="0"/>
                  <a:pt x="579" y="7"/>
                </a:cubicBezTo>
                <a:cubicBezTo>
                  <a:pt x="585" y="9"/>
                  <a:pt x="582" y="20"/>
                  <a:pt x="586" y="26"/>
                </a:cubicBezTo>
                <a:cubicBezTo>
                  <a:pt x="602" y="55"/>
                  <a:pt x="624" y="74"/>
                  <a:pt x="642" y="102"/>
                </a:cubicBezTo>
                <a:cubicBezTo>
                  <a:pt x="654" y="155"/>
                  <a:pt x="687" y="213"/>
                  <a:pt x="718" y="259"/>
                </a:cubicBezTo>
                <a:cubicBezTo>
                  <a:pt x="729" y="276"/>
                  <a:pt x="734" y="294"/>
                  <a:pt x="749" y="309"/>
                </a:cubicBezTo>
              </a:path>
            </a:pathLst>
          </a:custGeom>
          <a:noFill/>
          <a:ln w="38100">
            <a:solidFill>
              <a:srgbClr val="00CC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>
              <a:latin typeface="Calibri" panose="020F0502020204030204" pitchFamily="34" charset="0"/>
            </a:endParaRPr>
          </a:p>
        </p:txBody>
      </p:sp>
      <p:sp>
        <p:nvSpPr>
          <p:cNvPr id="27" name="Line 23"/>
          <p:cNvSpPr>
            <a:spLocks noChangeShapeType="1"/>
          </p:cNvSpPr>
          <p:nvPr/>
        </p:nvSpPr>
        <p:spPr bwMode="auto">
          <a:xfrm>
            <a:off x="1394520" y="1997253"/>
            <a:ext cx="2819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non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>
              <a:latin typeface="Calibri" panose="020F0502020204030204" pitchFamily="34" charset="0"/>
            </a:endParaRPr>
          </a:p>
        </p:txBody>
      </p:sp>
      <p:sp>
        <p:nvSpPr>
          <p:cNvPr id="28" name="Text Box 26"/>
          <p:cNvSpPr txBox="1">
            <a:spLocks noChangeArrowheads="1"/>
          </p:cNvSpPr>
          <p:nvPr/>
        </p:nvSpPr>
        <p:spPr bwMode="auto">
          <a:xfrm>
            <a:off x="514291" y="1780321"/>
            <a:ext cx="87145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6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 algn="ctr"/>
            <a:r>
              <a:rPr lang="en-US" b="1" dirty="0">
                <a:solidFill>
                  <a:srgbClr val="FF0000"/>
                </a:solidFill>
                <a:latin typeface="Calibri" panose="020F0502020204030204" pitchFamily="34" charset="0"/>
              </a:rPr>
              <a:t>neutron</a:t>
            </a:r>
            <a:br>
              <a:rPr lang="en-US" b="1" dirty="0">
                <a:solidFill>
                  <a:srgbClr val="FF0000"/>
                </a:solidFill>
                <a:latin typeface="Calibri" panose="020F0502020204030204" pitchFamily="34" charset="0"/>
              </a:rPr>
            </a:br>
            <a:r>
              <a:rPr lang="en-US" b="1" dirty="0">
                <a:solidFill>
                  <a:srgbClr val="FF0000"/>
                </a:solidFill>
                <a:latin typeface="Calibri" panose="020F0502020204030204" pitchFamily="34" charset="0"/>
              </a:rPr>
              <a:t>start</a:t>
            </a:r>
            <a:endParaRPr lang="en-US" sz="2000" b="1" dirty="0">
              <a:solidFill>
                <a:srgbClr val="5F5F5F"/>
              </a:solidFill>
              <a:latin typeface="Calibri" panose="020F0502020204030204" pitchFamily="34" charset="0"/>
            </a:endParaRPr>
          </a:p>
        </p:txBody>
      </p:sp>
      <p:sp>
        <p:nvSpPr>
          <p:cNvPr id="29" name="Text Box 27"/>
          <p:cNvSpPr txBox="1">
            <a:spLocks noChangeArrowheads="1"/>
          </p:cNvSpPr>
          <p:nvPr/>
        </p:nvSpPr>
        <p:spPr bwMode="auto">
          <a:xfrm>
            <a:off x="4222691" y="1780321"/>
            <a:ext cx="87145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6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 algn="ctr"/>
            <a:r>
              <a:rPr lang="en-US" b="1" dirty="0">
                <a:solidFill>
                  <a:srgbClr val="FF0000"/>
                </a:solidFill>
                <a:latin typeface="Calibri" panose="020F0502020204030204" pitchFamily="34" charset="0"/>
              </a:rPr>
              <a:t>neutron</a:t>
            </a:r>
            <a:br>
              <a:rPr lang="en-US" b="1" dirty="0">
                <a:solidFill>
                  <a:srgbClr val="FF0000"/>
                </a:solidFill>
                <a:latin typeface="Calibri" panose="020F0502020204030204" pitchFamily="34" charset="0"/>
              </a:rPr>
            </a:br>
            <a:r>
              <a:rPr lang="en-US" b="1" dirty="0">
                <a:solidFill>
                  <a:srgbClr val="FF0000"/>
                </a:solidFill>
                <a:latin typeface="Calibri" panose="020F0502020204030204" pitchFamily="34" charset="0"/>
              </a:rPr>
              <a:t>stop</a:t>
            </a:r>
            <a:endParaRPr lang="en-US" sz="2000" b="1" dirty="0">
              <a:solidFill>
                <a:srgbClr val="5F5F5F"/>
              </a:solidFill>
              <a:latin typeface="Calibri" panose="020F0502020204030204" pitchFamily="34" charset="0"/>
            </a:endParaRPr>
          </a:p>
        </p:txBody>
      </p:sp>
      <p:sp>
        <p:nvSpPr>
          <p:cNvPr id="30" name="Text Box 30"/>
          <p:cNvSpPr txBox="1">
            <a:spLocks noChangeArrowheads="1"/>
          </p:cNvSpPr>
          <p:nvPr/>
        </p:nvSpPr>
        <p:spPr bwMode="auto">
          <a:xfrm>
            <a:off x="1817504" y="669071"/>
            <a:ext cx="185595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6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 algn="ctr"/>
            <a:r>
              <a:rPr lang="en-US" sz="1400" b="1" dirty="0">
                <a:latin typeface="Calibri" panose="020F0502020204030204" pitchFamily="34" charset="0"/>
              </a:rPr>
              <a:t>neutron time-of-flight </a:t>
            </a:r>
            <a:br>
              <a:rPr lang="en-US" sz="1400" b="1" dirty="0">
                <a:latin typeface="Calibri" panose="020F0502020204030204" pitchFamily="34" charset="0"/>
              </a:rPr>
            </a:br>
            <a:r>
              <a:rPr lang="en-US" sz="1400" b="1" dirty="0">
                <a:latin typeface="Calibri" panose="020F0502020204030204" pitchFamily="34" charset="0"/>
              </a:rPr>
              <a:t>experiment</a:t>
            </a:r>
            <a:endParaRPr lang="en-US" sz="1400" dirty="0">
              <a:latin typeface="Calibri" panose="020F0502020204030204" pitchFamily="34" charset="0"/>
            </a:endParaRPr>
          </a:p>
        </p:txBody>
      </p:sp>
      <p:sp>
        <p:nvSpPr>
          <p:cNvPr id="31" name="Text Box 28"/>
          <p:cNvSpPr txBox="1">
            <a:spLocks noChangeArrowheads="1"/>
          </p:cNvSpPr>
          <p:nvPr/>
        </p:nvSpPr>
        <p:spPr bwMode="auto">
          <a:xfrm>
            <a:off x="5433120" y="881796"/>
            <a:ext cx="350520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6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r>
              <a:rPr lang="en-US" dirty="0" smtClean="0">
                <a:solidFill>
                  <a:srgbClr val="2D2D8A"/>
                </a:solidFill>
                <a:latin typeface="Calibri" panose="020F0502020204030204" pitchFamily="34" charset="0"/>
              </a:rPr>
              <a:t>Time-of-Flight  to E</a:t>
            </a:r>
            <a:r>
              <a:rPr lang="en-US" baseline="-25000" dirty="0" smtClean="0">
                <a:solidFill>
                  <a:srgbClr val="2D2D8A"/>
                </a:solidFill>
                <a:latin typeface="Calibri" panose="020F0502020204030204" pitchFamily="34" charset="0"/>
              </a:rPr>
              <a:t>n</a:t>
            </a:r>
            <a:r>
              <a:rPr lang="en-US" dirty="0" smtClean="0">
                <a:solidFill>
                  <a:srgbClr val="2D2D8A"/>
                </a:solidFill>
                <a:latin typeface="Calibri" panose="020F0502020204030204" pitchFamily="34" charset="0"/>
              </a:rPr>
              <a:t> </a:t>
            </a:r>
            <a:r>
              <a:rPr lang="en-US" dirty="0">
                <a:solidFill>
                  <a:srgbClr val="2D2D8A"/>
                </a:solidFill>
                <a:latin typeface="Calibri" panose="020F0502020204030204" pitchFamily="34" charset="0"/>
              </a:rPr>
              <a:t>relation (non-rel.):</a:t>
            </a:r>
          </a:p>
        </p:txBody>
      </p:sp>
      <p:sp>
        <p:nvSpPr>
          <p:cNvPr id="32" name="Line 12"/>
          <p:cNvSpPr>
            <a:spLocks noChangeShapeType="1"/>
          </p:cNvSpPr>
          <p:nvPr/>
        </p:nvSpPr>
        <p:spPr bwMode="auto">
          <a:xfrm>
            <a:off x="251520" y="1780321"/>
            <a:ext cx="4648200" cy="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>
              <a:latin typeface="Calibri" panose="020F0502020204030204" pitchFamily="34" charset="0"/>
            </a:endParaRPr>
          </a:p>
        </p:txBody>
      </p:sp>
      <p:graphicFrame>
        <p:nvGraphicFramePr>
          <p:cNvPr id="33" name="Object 32"/>
          <p:cNvGraphicFramePr>
            <a:graphicFrameLocks noChangeAspect="1"/>
          </p:cNvGraphicFramePr>
          <p:nvPr>
            <p:extLst/>
          </p:nvPr>
        </p:nvGraphicFramePr>
        <p:xfrm>
          <a:off x="6271320" y="1186596"/>
          <a:ext cx="1706033" cy="990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7" name="Equation" r:id="rId3" imgW="787320" imgH="457200" progId="Equation.3">
                  <p:embed/>
                </p:oleObj>
              </mc:Choice>
              <mc:Fallback>
                <p:oleObj name="Equation" r:id="rId3" imgW="787320" imgH="4572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71320" y="1186596"/>
                        <a:ext cx="1706033" cy="990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2385120" y="1948596"/>
            <a:ext cx="914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Calibri" panose="020F0502020204030204" pitchFamily="34" charset="0"/>
              </a:rPr>
              <a:t>time</a:t>
            </a:r>
            <a:endParaRPr lang="en-US" dirty="0">
              <a:latin typeface="Calibri" panose="020F0502020204030204" pitchFamily="34" charset="0"/>
            </a:endParaRPr>
          </a:p>
        </p:txBody>
      </p:sp>
      <p:sp>
        <p:nvSpPr>
          <p:cNvPr id="35" name="Text Box 26"/>
          <p:cNvSpPr txBox="1">
            <a:spLocks noChangeArrowheads="1"/>
          </p:cNvSpPr>
          <p:nvPr/>
        </p:nvSpPr>
        <p:spPr bwMode="auto">
          <a:xfrm>
            <a:off x="403920" y="4759984"/>
            <a:ext cx="8305800" cy="1477328"/>
          </a:xfrm>
          <a:prstGeom prst="rect">
            <a:avLst/>
          </a:prstGeom>
          <a:solidFill>
            <a:schemeClr val="accent3">
              <a:lumMod val="75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/>
            <a:r>
              <a:rPr lang="en-US" sz="1800" b="1" dirty="0">
                <a:solidFill>
                  <a:schemeClr val="bg1"/>
                </a:solidFill>
                <a:latin typeface="Calibri" panose="020F0502020204030204" pitchFamily="34" charset="0"/>
              </a:rPr>
              <a:t>Measuring the neutron cross sections requires:</a:t>
            </a:r>
          </a:p>
          <a:p>
            <a:pPr algn="just">
              <a:buFontTx/>
              <a:buChar char="-"/>
            </a:pPr>
            <a:r>
              <a:rPr lang="en-US" sz="1800" dirty="0">
                <a:solidFill>
                  <a:schemeClr val="bg1"/>
                </a:solidFill>
                <a:latin typeface="Calibri" panose="020F0502020204030204" pitchFamily="34" charset="0"/>
              </a:rPr>
              <a:t> </a:t>
            </a:r>
            <a:r>
              <a:rPr lang="en-US" sz="1800" u="sng" dirty="0">
                <a:solidFill>
                  <a:schemeClr val="bg1"/>
                </a:solidFill>
                <a:latin typeface="Calibri" panose="020F0502020204030204" pitchFamily="34" charset="0"/>
              </a:rPr>
              <a:t>A facility</a:t>
            </a:r>
            <a:r>
              <a:rPr lang="en-US" sz="1800" dirty="0">
                <a:solidFill>
                  <a:schemeClr val="bg1"/>
                </a:solidFill>
                <a:latin typeface="Calibri" panose="020F0502020204030204" pitchFamily="34" charset="0"/>
              </a:rPr>
              <a:t> providing a neutron </a:t>
            </a:r>
            <a:r>
              <a:rPr lang="en-US" sz="1800" dirty="0" smtClean="0">
                <a:solidFill>
                  <a:schemeClr val="bg1"/>
                </a:solidFill>
                <a:latin typeface="Calibri" panose="020F0502020204030204" pitchFamily="34" charset="0"/>
              </a:rPr>
              <a:t>beam</a:t>
            </a:r>
            <a:endParaRPr lang="en-US" sz="1800" dirty="0">
              <a:solidFill>
                <a:schemeClr val="bg1"/>
              </a:solidFill>
              <a:latin typeface="Calibri" panose="020F0502020204030204" pitchFamily="34" charset="0"/>
            </a:endParaRPr>
          </a:p>
          <a:p>
            <a:pPr algn="just">
              <a:buFontTx/>
              <a:buChar char="-"/>
            </a:pPr>
            <a:r>
              <a:rPr lang="en-US" sz="1800" dirty="0">
                <a:solidFill>
                  <a:schemeClr val="bg1"/>
                </a:solidFill>
                <a:latin typeface="Calibri" panose="020F0502020204030204" pitchFamily="34" charset="0"/>
              </a:rPr>
              <a:t> </a:t>
            </a:r>
            <a:r>
              <a:rPr lang="en-US" sz="1800" u="sng" dirty="0">
                <a:solidFill>
                  <a:schemeClr val="bg1"/>
                </a:solidFill>
                <a:latin typeface="Calibri" panose="020F0502020204030204" pitchFamily="34" charset="0"/>
              </a:rPr>
              <a:t>A detection system</a:t>
            </a:r>
            <a:r>
              <a:rPr lang="en-US" sz="1800" dirty="0">
                <a:solidFill>
                  <a:schemeClr val="bg1"/>
                </a:solidFill>
                <a:latin typeface="Calibri" panose="020F0502020204030204" pitchFamily="34" charset="0"/>
              </a:rPr>
              <a:t> for counting the </a:t>
            </a:r>
            <a:r>
              <a:rPr lang="en-US" sz="1800" dirty="0" smtClean="0">
                <a:solidFill>
                  <a:schemeClr val="bg1"/>
                </a:solidFill>
                <a:latin typeface="Calibri" panose="020F0502020204030204" pitchFamily="34" charset="0"/>
              </a:rPr>
              <a:t>reactions</a:t>
            </a:r>
            <a:endParaRPr lang="en-US" sz="1800" dirty="0">
              <a:solidFill>
                <a:schemeClr val="bg1"/>
              </a:solidFill>
              <a:latin typeface="Calibri" panose="020F0502020204030204" pitchFamily="34" charset="0"/>
            </a:endParaRPr>
          </a:p>
          <a:p>
            <a:pPr algn="just">
              <a:buFontTx/>
              <a:buChar char="-"/>
            </a:pPr>
            <a:r>
              <a:rPr lang="en-US" sz="1800" dirty="0">
                <a:solidFill>
                  <a:schemeClr val="bg1"/>
                </a:solidFill>
                <a:latin typeface="Calibri" panose="020F0502020204030204" pitchFamily="34" charset="0"/>
              </a:rPr>
              <a:t> </a:t>
            </a:r>
            <a:r>
              <a:rPr lang="en-US" sz="1800" dirty="0" smtClean="0">
                <a:solidFill>
                  <a:schemeClr val="bg1"/>
                </a:solidFill>
                <a:latin typeface="Calibri" panose="020F0502020204030204" pitchFamily="34" charset="0"/>
              </a:rPr>
              <a:t>(Desirable) A </a:t>
            </a:r>
            <a:r>
              <a:rPr lang="en-US" sz="1800" dirty="0">
                <a:solidFill>
                  <a:schemeClr val="bg1"/>
                </a:solidFill>
                <a:latin typeface="Calibri" panose="020F0502020204030204" pitchFamily="34" charset="0"/>
              </a:rPr>
              <a:t>highly pure </a:t>
            </a:r>
            <a:r>
              <a:rPr lang="en-US" sz="1800" u="sng" dirty="0">
                <a:solidFill>
                  <a:schemeClr val="bg1"/>
                </a:solidFill>
                <a:latin typeface="Calibri" panose="020F0502020204030204" pitchFamily="34" charset="0"/>
              </a:rPr>
              <a:t>sample</a:t>
            </a:r>
            <a:r>
              <a:rPr lang="en-US" sz="1800" dirty="0">
                <a:solidFill>
                  <a:schemeClr val="bg1"/>
                </a:solidFill>
                <a:latin typeface="Calibri" panose="020F0502020204030204" pitchFamily="34" charset="0"/>
              </a:rPr>
              <a:t>.</a:t>
            </a:r>
          </a:p>
          <a:p>
            <a:pPr algn="just">
              <a:buFontTx/>
              <a:buChar char="-"/>
            </a:pPr>
            <a:r>
              <a:rPr lang="en-US" sz="1800" dirty="0">
                <a:solidFill>
                  <a:schemeClr val="bg1"/>
                </a:solidFill>
                <a:latin typeface="Calibri" panose="020F0502020204030204" pitchFamily="34" charset="0"/>
              </a:rPr>
              <a:t> A </a:t>
            </a:r>
            <a:r>
              <a:rPr lang="en-US" sz="1800" u="sng" dirty="0">
                <a:solidFill>
                  <a:schemeClr val="bg1"/>
                </a:solidFill>
                <a:latin typeface="Calibri" panose="020F0502020204030204" pitchFamily="34" charset="0"/>
              </a:rPr>
              <a:t>theoretical framework</a:t>
            </a:r>
            <a:r>
              <a:rPr lang="en-US" sz="1800" dirty="0">
                <a:solidFill>
                  <a:schemeClr val="bg1"/>
                </a:solidFill>
                <a:latin typeface="Calibri" panose="020F0502020204030204" pitchFamily="34" charset="0"/>
              </a:rPr>
              <a:t> to express the cross sections (</a:t>
            </a:r>
            <a:r>
              <a:rPr lang="en-US" sz="1800" i="1" dirty="0">
                <a:solidFill>
                  <a:schemeClr val="bg1"/>
                </a:solidFill>
                <a:latin typeface="Calibri" panose="020F0502020204030204" pitchFamily="34" charset="0"/>
              </a:rPr>
              <a:t>R</a:t>
            </a:r>
            <a:r>
              <a:rPr lang="en-US" sz="1800" dirty="0">
                <a:solidFill>
                  <a:schemeClr val="bg1"/>
                </a:solidFill>
                <a:latin typeface="Calibri" panose="020F0502020204030204" pitchFamily="34" charset="0"/>
              </a:rPr>
              <a:t>´- matrix formalism).</a:t>
            </a:r>
          </a:p>
        </p:txBody>
      </p:sp>
      <p:sp>
        <p:nvSpPr>
          <p:cNvPr id="36" name="Freeform 22"/>
          <p:cNvSpPr>
            <a:spLocks/>
          </p:cNvSpPr>
          <p:nvPr/>
        </p:nvSpPr>
        <p:spPr bwMode="auto">
          <a:xfrm flipH="1">
            <a:off x="2308920" y="1251684"/>
            <a:ext cx="533400" cy="544512"/>
          </a:xfrm>
          <a:custGeom>
            <a:avLst/>
            <a:gdLst>
              <a:gd name="T0" fmla="*/ 0 w 749"/>
              <a:gd name="T1" fmla="*/ 2147483647 h 309"/>
              <a:gd name="T2" fmla="*/ 2147483647 w 749"/>
              <a:gd name="T3" fmla="*/ 2147483647 h 309"/>
              <a:gd name="T4" fmla="*/ 2147483647 w 749"/>
              <a:gd name="T5" fmla="*/ 2147483647 h 309"/>
              <a:gd name="T6" fmla="*/ 2147483647 w 749"/>
              <a:gd name="T7" fmla="*/ 2147483647 h 309"/>
              <a:gd name="T8" fmla="*/ 2147483647 w 749"/>
              <a:gd name="T9" fmla="*/ 2147483647 h 309"/>
              <a:gd name="T10" fmla="*/ 2147483647 w 749"/>
              <a:gd name="T11" fmla="*/ 2147483647 h 309"/>
              <a:gd name="T12" fmla="*/ 2147483647 w 749"/>
              <a:gd name="T13" fmla="*/ 2147483647 h 309"/>
              <a:gd name="T14" fmla="*/ 2147483647 w 749"/>
              <a:gd name="T15" fmla="*/ 2147483647 h 309"/>
              <a:gd name="T16" fmla="*/ 2147483647 w 749"/>
              <a:gd name="T17" fmla="*/ 2147483647 h 309"/>
              <a:gd name="T18" fmla="*/ 2147483647 w 749"/>
              <a:gd name="T19" fmla="*/ 2147483647 h 309"/>
              <a:gd name="T20" fmla="*/ 2147483647 w 749"/>
              <a:gd name="T21" fmla="*/ 2147483647 h 309"/>
              <a:gd name="T22" fmla="*/ 2147483647 w 749"/>
              <a:gd name="T23" fmla="*/ 2147483647 h 309"/>
              <a:gd name="T24" fmla="*/ 2147483647 w 749"/>
              <a:gd name="T25" fmla="*/ 2147483647 h 309"/>
              <a:gd name="T26" fmla="*/ 2147483647 w 749"/>
              <a:gd name="T27" fmla="*/ 2147483647 h 309"/>
              <a:gd name="T28" fmla="*/ 2147483647 w 749"/>
              <a:gd name="T29" fmla="*/ 2147483647 h 309"/>
              <a:gd name="T30" fmla="*/ 2147483647 w 749"/>
              <a:gd name="T31" fmla="*/ 2147483647 h 309"/>
              <a:gd name="T32" fmla="*/ 2147483647 w 749"/>
              <a:gd name="T33" fmla="*/ 2147483647 h 309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749"/>
              <a:gd name="T52" fmla="*/ 0 h 309"/>
              <a:gd name="T53" fmla="*/ 749 w 749"/>
              <a:gd name="T54" fmla="*/ 309 h 309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749" h="309">
                <a:moveTo>
                  <a:pt x="0" y="303"/>
                </a:moveTo>
                <a:cubicBezTo>
                  <a:pt x="36" y="279"/>
                  <a:pt x="37" y="277"/>
                  <a:pt x="88" y="272"/>
                </a:cubicBezTo>
                <a:cubicBezTo>
                  <a:pt x="106" y="265"/>
                  <a:pt x="145" y="253"/>
                  <a:pt x="145" y="253"/>
                </a:cubicBezTo>
                <a:cubicBezTo>
                  <a:pt x="193" y="211"/>
                  <a:pt x="235" y="184"/>
                  <a:pt x="296" y="165"/>
                </a:cubicBezTo>
                <a:cubicBezTo>
                  <a:pt x="304" y="158"/>
                  <a:pt x="313" y="152"/>
                  <a:pt x="321" y="146"/>
                </a:cubicBezTo>
                <a:cubicBezTo>
                  <a:pt x="327" y="140"/>
                  <a:pt x="332" y="132"/>
                  <a:pt x="340" y="127"/>
                </a:cubicBezTo>
                <a:cubicBezTo>
                  <a:pt x="352" y="117"/>
                  <a:pt x="378" y="102"/>
                  <a:pt x="378" y="102"/>
                </a:cubicBezTo>
                <a:cubicBezTo>
                  <a:pt x="381" y="89"/>
                  <a:pt x="388" y="66"/>
                  <a:pt x="397" y="57"/>
                </a:cubicBezTo>
                <a:cubicBezTo>
                  <a:pt x="401" y="52"/>
                  <a:pt x="409" y="54"/>
                  <a:pt x="415" y="51"/>
                </a:cubicBezTo>
                <a:cubicBezTo>
                  <a:pt x="428" y="43"/>
                  <a:pt x="442" y="36"/>
                  <a:pt x="453" y="26"/>
                </a:cubicBezTo>
                <a:cubicBezTo>
                  <a:pt x="459" y="19"/>
                  <a:pt x="463" y="10"/>
                  <a:pt x="472" y="7"/>
                </a:cubicBezTo>
                <a:cubicBezTo>
                  <a:pt x="488" y="1"/>
                  <a:pt x="506" y="3"/>
                  <a:pt x="523" y="1"/>
                </a:cubicBezTo>
                <a:cubicBezTo>
                  <a:pt x="541" y="3"/>
                  <a:pt x="561" y="0"/>
                  <a:pt x="579" y="7"/>
                </a:cubicBezTo>
                <a:cubicBezTo>
                  <a:pt x="585" y="9"/>
                  <a:pt x="582" y="20"/>
                  <a:pt x="586" y="26"/>
                </a:cubicBezTo>
                <a:cubicBezTo>
                  <a:pt x="602" y="55"/>
                  <a:pt x="624" y="74"/>
                  <a:pt x="642" y="102"/>
                </a:cubicBezTo>
                <a:cubicBezTo>
                  <a:pt x="654" y="155"/>
                  <a:pt x="687" y="213"/>
                  <a:pt x="718" y="259"/>
                </a:cubicBezTo>
                <a:cubicBezTo>
                  <a:pt x="729" y="276"/>
                  <a:pt x="734" y="294"/>
                  <a:pt x="749" y="309"/>
                </a:cubicBezTo>
              </a:path>
            </a:pathLst>
          </a:custGeom>
          <a:noFill/>
          <a:ln w="38100">
            <a:solidFill>
              <a:srgbClr val="00CC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6373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ABF873-A8CC-4680-B92B-676EF7CF1CED}" type="slidenum">
              <a:rPr lang="es-ES_tradnl" smtClean="0"/>
              <a:t>9</a:t>
            </a:fld>
            <a:endParaRPr lang="es-ES_tradnl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5" name="Rectangle 4"/>
          <p:cNvSpPr/>
          <p:nvPr/>
        </p:nvSpPr>
        <p:spPr>
          <a:xfrm>
            <a:off x="62931" y="1469603"/>
            <a:ext cx="9021537" cy="1527349"/>
          </a:xfrm>
          <a:prstGeom prst="rect">
            <a:avLst/>
          </a:prstGeom>
          <a:solidFill>
            <a:srgbClr val="0070C0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Title 7"/>
          <p:cNvSpPr txBox="1">
            <a:spLocks/>
          </p:cNvSpPr>
          <p:nvPr/>
        </p:nvSpPr>
        <p:spPr>
          <a:xfrm>
            <a:off x="457200" y="1505930"/>
            <a:ext cx="8229600" cy="1470025"/>
          </a:xfrm>
          <a:prstGeom prst="rect">
            <a:avLst/>
          </a:prstGeom>
        </p:spPr>
        <p:txBody>
          <a:bodyPr bIns="91440" anchor="ctr" anchorCtr="0">
            <a:noAutofit/>
          </a:bodyPr>
          <a:lstStyle>
            <a:lvl1pPr algn="ctr" rtl="0" eaLnBrk="1" latinLnBrk="0" hangingPunct="1">
              <a:spcBef>
                <a:spcPct val="0"/>
              </a:spcBef>
              <a:buNone/>
              <a:defRPr kumimoji="0" lang="en-US" sz="3600" kern="1200" dirty="0">
                <a:solidFill>
                  <a:srgbClr val="FFFFFF"/>
                </a:solidFill>
                <a:latin typeface="Calibri" panose="020F0502020204030204" pitchFamily="34" charset="0"/>
                <a:ea typeface="+mj-ea"/>
                <a:cs typeface="+mj-cs"/>
              </a:defRPr>
            </a:lvl1pPr>
          </a:lstStyle>
          <a:p>
            <a:r>
              <a:rPr lang="en-US" dirty="0" smtClean="0"/>
              <a:t>The n_TOF facility @ CERN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7863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quity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quity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Equity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dirty="0" smtClean="0">
            <a:latin typeface="Calibri" panose="020F0502020204030204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2259</TotalTime>
  <Words>2785</Words>
  <Application>Microsoft Office PowerPoint</Application>
  <PresentationFormat>Presentación en pantalla (4:3)</PresentationFormat>
  <Paragraphs>597</Paragraphs>
  <Slides>56</Slides>
  <Notes>2</Notes>
  <HiddenSlides>0</HiddenSlides>
  <MMClips>0</MMClips>
  <ScaleCrop>false</ScaleCrop>
  <HeadingPairs>
    <vt:vector size="8" baseType="variant">
      <vt:variant>
        <vt:lpstr>Fuentes usadas</vt:lpstr>
      </vt:variant>
      <vt:variant>
        <vt:i4>11</vt:i4>
      </vt:variant>
      <vt:variant>
        <vt:lpstr>Tema</vt:lpstr>
      </vt:variant>
      <vt:variant>
        <vt:i4>1</vt:i4>
      </vt:variant>
      <vt:variant>
        <vt:lpstr>Servidores OLE incrustados</vt:lpstr>
      </vt:variant>
      <vt:variant>
        <vt:i4>1</vt:i4>
      </vt:variant>
      <vt:variant>
        <vt:lpstr>Títulos de diapositiva</vt:lpstr>
      </vt:variant>
      <vt:variant>
        <vt:i4>56</vt:i4>
      </vt:variant>
    </vt:vector>
  </HeadingPairs>
  <TitlesOfParts>
    <vt:vector size="69" baseType="lpstr">
      <vt:lpstr>Arial</vt:lpstr>
      <vt:lpstr>Arial Black</vt:lpstr>
      <vt:lpstr>Calibri</vt:lpstr>
      <vt:lpstr>Comic Sans MS</vt:lpstr>
      <vt:lpstr>Franklin Gothic Book</vt:lpstr>
      <vt:lpstr>ＭＳ Ｐゴシック</vt:lpstr>
      <vt:lpstr>Perpetua</vt:lpstr>
      <vt:lpstr>Symbol</vt:lpstr>
      <vt:lpstr>Times New Roman</vt:lpstr>
      <vt:lpstr>Wingdings</vt:lpstr>
      <vt:lpstr>Wingdings 2</vt:lpstr>
      <vt:lpstr>Equity</vt:lpstr>
      <vt:lpstr>Equation</vt:lpstr>
      <vt:lpstr>Challenges and solutions in radiative capture experiments</vt:lpstr>
      <vt:lpstr>A course on Radiative Neutron Capture</vt:lpstr>
      <vt:lpstr>1. What’s neutron capture?</vt:lpstr>
      <vt:lpstr>2. Why are we interested in (n,g): nucl. tech.</vt:lpstr>
      <vt:lpstr>2. Why are we interested in (n,g): astrophysics</vt:lpstr>
      <vt:lpstr>3. How do we “see” neutron captures?</vt:lpstr>
      <vt:lpstr>3. How do we “see” neutron captures?</vt:lpstr>
      <vt:lpstr>Time-of-flight experiments</vt:lpstr>
      <vt:lpstr>Presentación de PowerPoint</vt:lpstr>
      <vt:lpstr>Presentación de PowerPoint</vt:lpstr>
      <vt:lpstr>The n_TOF facility at CERN</vt:lpstr>
      <vt:lpstr>Presentación de PowerPoint</vt:lpstr>
      <vt:lpstr>Presentación de PowerPoint</vt:lpstr>
      <vt:lpstr>Presentación de PowerPoint</vt:lpstr>
      <vt:lpstr>Fission reactions: pushing the high En limits!</vt:lpstr>
      <vt:lpstr>STEFF@CERN</vt:lpstr>
      <vt:lpstr>240Pu(n,f) with MGAS detectors @EAR2</vt:lpstr>
      <vt:lpstr>(n,a) reactions for medical physics</vt:lpstr>
      <vt:lpstr>Neutron capture reactions for nuclear tech.</vt:lpstr>
      <vt:lpstr>Time-of-flight experiments (n,g) experiments</vt:lpstr>
      <vt:lpstr>Main challenges in ToF (n,g) experiments</vt:lpstr>
      <vt:lpstr>ToF: Detect  a “characteristic” g-ray</vt:lpstr>
      <vt:lpstr>ToF: Detect  a “characteristic” g-ray</vt:lpstr>
      <vt:lpstr>ToF: the Total Energy Detectors technique</vt:lpstr>
      <vt:lpstr> Pulse Height Weighting Technique</vt:lpstr>
      <vt:lpstr>C6D6 (TED) for s(n,g)</vt:lpstr>
      <vt:lpstr>ToF: Total Absorption detectors</vt:lpstr>
      <vt:lpstr>ToF: Total Absorption detectors worldwide</vt:lpstr>
      <vt:lpstr>Presentación de PowerPoint</vt:lpstr>
      <vt:lpstr>Presentación de PowerPoint</vt:lpstr>
      <vt:lpstr>Main challenges in (n,g) experiments</vt:lpstr>
      <vt:lpstr>1. If small mass: need to minimize background</vt:lpstr>
      <vt:lpstr>2. If radioactive: minimize the activity backg.</vt:lpstr>
      <vt:lpstr>3. If sn,n≥sn,g =&gt; (n,n) background</vt:lpstr>
      <vt:lpstr>3. If sn,n≥sn,g =&gt; (n,n) background</vt:lpstr>
      <vt:lpstr>4. If fissile: how to get rid of (n,f) g-rays?)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Extra Determination of efficiencies in the fission tagging TAC setup</vt:lpstr>
      <vt:lpstr>Presentación de PowerPoint</vt:lpstr>
      <vt:lpstr>Presentación de PowerPoint</vt:lpstr>
      <vt:lpstr>Presentación de PowerPoint</vt:lpstr>
      <vt:lpstr>Presentación de PowerPoint</vt:lpstr>
      <vt:lpstr>Extra Dead time effects for coincident events in a detector array </vt:lpstr>
      <vt:lpstr>Signal from the BaF2 detectors in the TAC</vt:lpstr>
      <vt:lpstr>Dead-Time and Pile-Up issues</vt:lpstr>
      <vt:lpstr>Correcting Dead-Time and Pile-Up issues</vt:lpstr>
    </vt:vector>
  </TitlesOfParts>
  <Company>CERN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Carlos Guerrero Sanchez</dc:creator>
  <cp:lastModifiedBy>Carlos Guerrero</cp:lastModifiedBy>
  <cp:revision>181</cp:revision>
  <dcterms:created xsi:type="dcterms:W3CDTF">2013-11-14T09:12:57Z</dcterms:created>
  <dcterms:modified xsi:type="dcterms:W3CDTF">2015-10-28T10:44:43Z</dcterms:modified>
</cp:coreProperties>
</file>